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notesMasterIdLst>
    <p:notesMasterId r:id="rId24"/>
  </p:notesMasterIdLst>
  <p:handoutMasterIdLst>
    <p:handoutMasterId r:id="rId25"/>
  </p:handoutMasterIdLst>
  <p:sldIdLst>
    <p:sldId id="256" r:id="rId3"/>
    <p:sldId id="272" r:id="rId4"/>
    <p:sldId id="277" r:id="rId5"/>
    <p:sldId id="278" r:id="rId6"/>
    <p:sldId id="279" r:id="rId7"/>
    <p:sldId id="312" r:id="rId8"/>
    <p:sldId id="313" r:id="rId9"/>
    <p:sldId id="314" r:id="rId10"/>
    <p:sldId id="316" r:id="rId11"/>
    <p:sldId id="317" r:id="rId12"/>
    <p:sldId id="315" r:id="rId13"/>
    <p:sldId id="319" r:id="rId14"/>
    <p:sldId id="321" r:id="rId15"/>
    <p:sldId id="322" r:id="rId16"/>
    <p:sldId id="320" r:id="rId17"/>
    <p:sldId id="323" r:id="rId18"/>
    <p:sldId id="325" r:id="rId19"/>
    <p:sldId id="326" r:id="rId20"/>
    <p:sldId id="327" r:id="rId21"/>
    <p:sldId id="328" r:id="rId22"/>
    <p:sldId id="300" r:id="rId23"/>
  </p:sldIdLst>
  <p:sldSz cx="12192000" cy="6858000"/>
  <p:notesSz cx="6858000" cy="9144000"/>
  <p:custDataLst>
    <p:tags r:id="rId26"/>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AE6E8"/>
    <a:srgbClr val="1F4E83"/>
    <a:srgbClr val="1F4E79"/>
    <a:srgbClr val="F9F9F9"/>
    <a:srgbClr val="A2D2D6"/>
    <a:srgbClr val="00ADBB"/>
    <a:srgbClr val="DDEFBF"/>
    <a:srgbClr val="CBE69E"/>
    <a:srgbClr val="BD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88571" autoAdjust="0"/>
  </p:normalViewPr>
  <p:slideViewPr>
    <p:cSldViewPr snapToGrid="0">
      <p:cViewPr varScale="1">
        <p:scale>
          <a:sx n="74" d="100"/>
          <a:sy n="74" d="100"/>
        </p:scale>
        <p:origin x="1133" y="43"/>
      </p:cViewPr>
      <p:guideLst/>
    </p:cSldViewPr>
  </p:slideViewPr>
  <p:outlineViewPr>
    <p:cViewPr>
      <p:scale>
        <a:sx n="33" d="100"/>
        <a:sy n="33" d="100"/>
      </p:scale>
      <p:origin x="0" y="0"/>
    </p:cViewPr>
  </p:outlineViewPr>
  <p:notesTextViewPr>
    <p:cViewPr>
      <p:scale>
        <a:sx n="3" d="2"/>
        <a:sy n="3" d="2"/>
      </p:scale>
      <p:origin x="0" y="-91"/>
    </p:cViewPr>
  </p:notesTextViewPr>
  <p:sorterViewPr>
    <p:cViewPr>
      <p:scale>
        <a:sx n="100" d="100"/>
        <a:sy n="100" d="100"/>
      </p:scale>
      <p:origin x="0" y="0"/>
    </p:cViewPr>
  </p:sorterViewPr>
  <p:notesViewPr>
    <p:cSldViewPr snapToGrid="0">
      <p:cViewPr varScale="1">
        <p:scale>
          <a:sx n="126" d="100"/>
          <a:sy n="126" d="100"/>
        </p:scale>
        <p:origin x="43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516AB9-92E1-44AF-8FCB-F4272161EA9C}" type="datetimeFigureOut">
              <a:rPr lang="el-GR" smtClean="0"/>
              <a:t>12/5/2026</a:t>
            </a:fld>
            <a:endParaRPr lang="el-G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24A4BF-87CB-4287-95AF-AD449D8A410F}" type="slidenum">
              <a:rPr lang="el-GR" smtClean="0"/>
              <a:t>‹#›</a:t>
            </a:fld>
            <a:endParaRPr lang="el-GR"/>
          </a:p>
        </p:txBody>
      </p:sp>
    </p:spTree>
    <p:extLst>
      <p:ext uri="{BB962C8B-B14F-4D97-AF65-F5344CB8AC3E}">
        <p14:creationId xmlns:p14="http://schemas.microsoft.com/office/powerpoint/2010/main" val="203511658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2EFE5-E9F2-43A5-8AF8-83A578357172}" type="datetimeFigureOut">
              <a:rPr lang="el-GR" smtClean="0"/>
              <a:t>12/5/2026</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F91B0-25AB-4DFA-B184-293DD156034C}" type="slidenum">
              <a:rPr lang="el-GR" smtClean="0"/>
              <a:t>‹#›</a:t>
            </a:fld>
            <a:endParaRPr lang="el-GR"/>
          </a:p>
        </p:txBody>
      </p:sp>
    </p:spTree>
    <p:extLst>
      <p:ext uri="{BB962C8B-B14F-4D97-AF65-F5344CB8AC3E}">
        <p14:creationId xmlns:p14="http://schemas.microsoft.com/office/powerpoint/2010/main" val="369328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"Welcome, everyone! Today, we are becoming Digital Explorers. Think of your smartphone not as a complicated machine, but as a companion for your memories and family connections. Learning to use it is just like learning a new language—we will take it one 'word' at a time."</a:t>
            </a:r>
            <a:endParaRPr lang="LID4096" sz="1200" dirty="0"/>
          </a:p>
        </p:txBody>
      </p:sp>
      <p:sp>
        <p:nvSpPr>
          <p:cNvPr id="4" name="Slide Number Placeholder 3"/>
          <p:cNvSpPr>
            <a:spLocks noGrp="1"/>
          </p:cNvSpPr>
          <p:nvPr>
            <p:ph type="sldNum" sz="quarter" idx="5"/>
          </p:nvPr>
        </p:nvSpPr>
        <p:spPr/>
        <p:txBody>
          <a:bodyPr/>
          <a:lstStyle/>
          <a:p>
            <a:fld id="{C6CF91B0-25AB-4DFA-B184-293DD156034C}" type="slidenum">
              <a:rPr lang="el-GR" smtClean="0"/>
              <a:t>3</a:t>
            </a:fld>
            <a:endParaRPr lang="el-GR"/>
          </a:p>
        </p:txBody>
      </p:sp>
    </p:spTree>
    <p:extLst>
      <p:ext uri="{BB962C8B-B14F-4D97-AF65-F5344CB8AC3E}">
        <p14:creationId xmlns:p14="http://schemas.microsoft.com/office/powerpoint/2010/main" val="351270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17B29-917C-01FA-5BB5-ED4176240D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EBFED7-43A8-7BA7-B9B1-1DD8218F0E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D91331-8F36-BD31-5D31-3DA399A5537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"Why do young people love these apps? It’s how they find where they belong, but it can also cause them stress and anxiety. By understanding their world, you can offer them a supportive, calm 'intergenerational bridge' when they feel pressured."</a:t>
            </a:r>
          </a:p>
          <a:p>
            <a:endParaRPr lang="LID4096" sz="1200" dirty="0"/>
          </a:p>
        </p:txBody>
      </p:sp>
      <p:sp>
        <p:nvSpPr>
          <p:cNvPr id="4" name="Slide Number Placeholder 3">
            <a:extLst>
              <a:ext uri="{FF2B5EF4-FFF2-40B4-BE49-F238E27FC236}">
                <a16:creationId xmlns:a16="http://schemas.microsoft.com/office/drawing/2014/main" id="{7B9DA1EA-51D7-3A1E-4C29-B1EFC7877F98}"/>
              </a:ext>
            </a:extLst>
          </p:cNvPr>
          <p:cNvSpPr>
            <a:spLocks noGrp="1"/>
          </p:cNvSpPr>
          <p:nvPr>
            <p:ph type="sldNum" sz="quarter" idx="5"/>
          </p:nvPr>
        </p:nvSpPr>
        <p:spPr/>
        <p:txBody>
          <a:bodyPr/>
          <a:lstStyle/>
          <a:p>
            <a:fld id="{C6CF91B0-25AB-4DFA-B184-293DD156034C}" type="slidenum">
              <a:rPr lang="el-GR" smtClean="0"/>
              <a:t>14</a:t>
            </a:fld>
            <a:endParaRPr lang="el-GR"/>
          </a:p>
        </p:txBody>
      </p:sp>
    </p:spTree>
    <p:extLst>
      <p:ext uri="{BB962C8B-B14F-4D97-AF65-F5344CB8AC3E}">
        <p14:creationId xmlns:p14="http://schemas.microsoft.com/office/powerpoint/2010/main" val="3887432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A5438-5622-751E-98A8-58F452D6A6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03AE60-2706-2C0F-A871-DED680240B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68D874-D3D9-F796-0010-37B146A43F2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"Look at this sample post. Is it a funny joke or a family memory? See if you can spot what the post wants you to do—is it asking for a 'Like' or a 'Comment'? Recognizing these 'clues' helps you feel more in control of what you see."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6B07E9D0-C161-F601-F013-04164BC4365B}"/>
              </a:ext>
            </a:extLst>
          </p:cNvPr>
          <p:cNvSpPr>
            <a:spLocks noGrp="1"/>
          </p:cNvSpPr>
          <p:nvPr>
            <p:ph type="sldNum" sz="quarter" idx="5"/>
          </p:nvPr>
        </p:nvSpPr>
        <p:spPr/>
        <p:txBody>
          <a:bodyPr/>
          <a:lstStyle/>
          <a:p>
            <a:fld id="{C6CF91B0-25AB-4DFA-B184-293DD156034C}" type="slidenum">
              <a:rPr lang="el-GR" smtClean="0"/>
              <a:t>15</a:t>
            </a:fld>
            <a:endParaRPr lang="el-GR"/>
          </a:p>
        </p:txBody>
      </p:sp>
    </p:spTree>
    <p:extLst>
      <p:ext uri="{BB962C8B-B14F-4D97-AF65-F5344CB8AC3E}">
        <p14:creationId xmlns:p14="http://schemas.microsoft.com/office/powerpoint/2010/main" val="2804249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85F23-37A9-C1D1-478D-FBEC188AC9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3A5F00-E28D-7AAD-3BD6-5812D2D312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D0D08C-AC64-0027-5672-E6011D8CC9C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"If the screen starts to feel 'too loud' or too fast, remember: you are in charge. It is perfectly okay to close the app or put the phone down. Your peace of mind is more important than any notification."</a:t>
            </a:r>
          </a:p>
          <a:p>
            <a:endParaRPr lang="LID4096" sz="1200" dirty="0"/>
          </a:p>
        </p:txBody>
      </p:sp>
      <p:sp>
        <p:nvSpPr>
          <p:cNvPr id="4" name="Slide Number Placeholder 3">
            <a:extLst>
              <a:ext uri="{FF2B5EF4-FFF2-40B4-BE49-F238E27FC236}">
                <a16:creationId xmlns:a16="http://schemas.microsoft.com/office/drawing/2014/main" id="{CA517E83-2051-E169-6D01-74781C6A8D6C}"/>
              </a:ext>
            </a:extLst>
          </p:cNvPr>
          <p:cNvSpPr>
            <a:spLocks noGrp="1"/>
          </p:cNvSpPr>
          <p:nvPr>
            <p:ph type="sldNum" sz="quarter" idx="5"/>
          </p:nvPr>
        </p:nvSpPr>
        <p:spPr/>
        <p:txBody>
          <a:bodyPr/>
          <a:lstStyle/>
          <a:p>
            <a:fld id="{C6CF91B0-25AB-4DFA-B184-293DD156034C}" type="slidenum">
              <a:rPr lang="el-GR" smtClean="0"/>
              <a:t>17</a:t>
            </a:fld>
            <a:endParaRPr lang="el-GR"/>
          </a:p>
        </p:txBody>
      </p:sp>
    </p:spTree>
    <p:extLst>
      <p:ext uri="{BB962C8B-B14F-4D97-AF65-F5344CB8AC3E}">
        <p14:creationId xmlns:p14="http://schemas.microsoft.com/office/powerpoint/2010/main" val="7527408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22C38-33E1-58EB-EE25-B238BE7CAA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B58B07-BAD9-4C8E-43CB-BA46312CE4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727E34-28BF-C3D6-7E5A-E5B140F024E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"Here is your 3-Step Reset for when you feel overwhelmed: First, pause and take a deep breath. Second, take a screen break and walk away for a few minutes. Third, never hesitate to ask a trusted friend or grandchild for help—they love being the experts! "</a:t>
            </a:r>
          </a:p>
          <a:p>
            <a:endParaRPr lang="LID4096" sz="1200" dirty="0"/>
          </a:p>
        </p:txBody>
      </p:sp>
      <p:sp>
        <p:nvSpPr>
          <p:cNvPr id="4" name="Slide Number Placeholder 3">
            <a:extLst>
              <a:ext uri="{FF2B5EF4-FFF2-40B4-BE49-F238E27FC236}">
                <a16:creationId xmlns:a16="http://schemas.microsoft.com/office/drawing/2014/main" id="{2E4B92ED-4A2A-A92B-AB9D-128920601DBB}"/>
              </a:ext>
            </a:extLst>
          </p:cNvPr>
          <p:cNvSpPr>
            <a:spLocks noGrp="1"/>
          </p:cNvSpPr>
          <p:nvPr>
            <p:ph type="sldNum" sz="quarter" idx="5"/>
          </p:nvPr>
        </p:nvSpPr>
        <p:spPr/>
        <p:txBody>
          <a:bodyPr/>
          <a:lstStyle/>
          <a:p>
            <a:fld id="{C6CF91B0-25AB-4DFA-B184-293DD156034C}" type="slidenum">
              <a:rPr lang="el-GR" smtClean="0"/>
              <a:t>18</a:t>
            </a:fld>
            <a:endParaRPr lang="el-GR"/>
          </a:p>
        </p:txBody>
      </p:sp>
    </p:spTree>
    <p:extLst>
      <p:ext uri="{BB962C8B-B14F-4D97-AF65-F5344CB8AC3E}">
        <p14:creationId xmlns:p14="http://schemas.microsoft.com/office/powerpoint/2010/main" val="27536484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DACD2-CB8C-437A-9DD0-8392FEB220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22B87C-761A-022A-FE44-A2858EB302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F31E13-2F36-DB75-944A-20CCB23B0B1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Let's create your own personal 'Confidence Rules'. Write down three simple habits you will use, like 'I will practice one photo a day' or 'I will ignore stressful comments'. This is your map to feeling safe and happy online."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D0CF631D-BFA5-E838-BF65-A57F6B0FD1F4}"/>
              </a:ext>
            </a:extLst>
          </p:cNvPr>
          <p:cNvSpPr>
            <a:spLocks noGrp="1"/>
          </p:cNvSpPr>
          <p:nvPr>
            <p:ph type="sldNum" sz="quarter" idx="5"/>
          </p:nvPr>
        </p:nvSpPr>
        <p:spPr/>
        <p:txBody>
          <a:bodyPr/>
          <a:lstStyle/>
          <a:p>
            <a:fld id="{C6CF91B0-25AB-4DFA-B184-293DD156034C}" type="slidenum">
              <a:rPr lang="el-GR" smtClean="0"/>
              <a:t>19</a:t>
            </a:fld>
            <a:endParaRPr lang="el-GR"/>
          </a:p>
        </p:txBody>
      </p:sp>
    </p:spTree>
    <p:extLst>
      <p:ext uri="{BB962C8B-B14F-4D97-AF65-F5344CB8AC3E}">
        <p14:creationId xmlns:p14="http://schemas.microsoft.com/office/powerpoint/2010/main" val="18683607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95EAD-C8D1-9173-6180-FD005B4E9C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E12D2D-0173-4CF3-BF96-52AE09C2E3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851957-0A1B-ECDD-88A9-9382D4FF63A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"To finish our session, let's make it official! What is one new skill you tried today that you will use this week to stay connected? Commit to that one action—every small step is a victory for your digital independence! </a:t>
            </a:r>
            <a:r>
              <a:rPr lang="en-GB" sz="1200" kern="120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75B88943-C2C9-0A8D-316C-21FE6C5D039A}"/>
              </a:ext>
            </a:extLst>
          </p:cNvPr>
          <p:cNvSpPr>
            <a:spLocks noGrp="1"/>
          </p:cNvSpPr>
          <p:nvPr>
            <p:ph type="sldNum" sz="quarter" idx="5"/>
          </p:nvPr>
        </p:nvSpPr>
        <p:spPr/>
        <p:txBody>
          <a:bodyPr/>
          <a:lstStyle/>
          <a:p>
            <a:fld id="{C6CF91B0-25AB-4DFA-B184-293DD156034C}" type="slidenum">
              <a:rPr lang="el-GR" smtClean="0"/>
              <a:t>20</a:t>
            </a:fld>
            <a:endParaRPr lang="el-GR"/>
          </a:p>
        </p:txBody>
      </p:sp>
    </p:spTree>
    <p:extLst>
      <p:ext uri="{BB962C8B-B14F-4D97-AF65-F5344CB8AC3E}">
        <p14:creationId xmlns:p14="http://schemas.microsoft.com/office/powerpoint/2010/main" val="2700756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A0DBB-5BCC-A831-6A22-8DE7A7AB93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F483CC-0026-68EC-522F-EB093398B4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0933B7-2609-C76F-C842-D6945971C8C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"Before we look at the screen, let's feel the buttons. The Power button wakes your phone up; the Volume buttons control the 'noise' level; and the Home button is your safety net—it always takes you back to the beginning if you feel lost."</a:t>
            </a:r>
          </a:p>
          <a:p>
            <a:endParaRPr lang="LID4096" sz="1200" dirty="0"/>
          </a:p>
        </p:txBody>
      </p:sp>
      <p:sp>
        <p:nvSpPr>
          <p:cNvPr id="4" name="Slide Number Placeholder 3">
            <a:extLst>
              <a:ext uri="{FF2B5EF4-FFF2-40B4-BE49-F238E27FC236}">
                <a16:creationId xmlns:a16="http://schemas.microsoft.com/office/drawing/2014/main" id="{6446DE97-5675-B591-D5BC-05B9E4D9F94C}"/>
              </a:ext>
            </a:extLst>
          </p:cNvPr>
          <p:cNvSpPr>
            <a:spLocks noGrp="1"/>
          </p:cNvSpPr>
          <p:nvPr>
            <p:ph type="sldNum" sz="quarter" idx="5"/>
          </p:nvPr>
        </p:nvSpPr>
        <p:spPr/>
        <p:txBody>
          <a:bodyPr/>
          <a:lstStyle/>
          <a:p>
            <a:fld id="{C6CF91B0-25AB-4DFA-B184-293DD156034C}" type="slidenum">
              <a:rPr lang="el-GR" smtClean="0"/>
              <a:t>4</a:t>
            </a:fld>
            <a:endParaRPr lang="el-GR"/>
          </a:p>
        </p:txBody>
      </p:sp>
    </p:spTree>
    <p:extLst>
      <p:ext uri="{BB962C8B-B14F-4D97-AF65-F5344CB8AC3E}">
        <p14:creationId xmlns:p14="http://schemas.microsoft.com/office/powerpoint/2010/main" val="3953031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763B6-8E0F-325E-3034-14452C1C39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6CD451-D339-4637-E32F-FF54D0EC32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030356-C78C-0902-8D18-74CD4940CC4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"These little symbols are like road signs on a dashboard. They give you reassurance: the battery shows your power, and the Wi-Fi tells you that you’re connected to the internet. Once you know what they mean, they stop being confusing and start being helpful."</a:t>
            </a:r>
          </a:p>
          <a:p>
            <a:endParaRPr lang="LID4096" sz="1200" dirty="0"/>
          </a:p>
        </p:txBody>
      </p:sp>
      <p:sp>
        <p:nvSpPr>
          <p:cNvPr id="4" name="Slide Number Placeholder 3">
            <a:extLst>
              <a:ext uri="{FF2B5EF4-FFF2-40B4-BE49-F238E27FC236}">
                <a16:creationId xmlns:a16="http://schemas.microsoft.com/office/drawing/2014/main" id="{FA6993F2-EE77-FADC-82CB-95A8B859B875}"/>
              </a:ext>
            </a:extLst>
          </p:cNvPr>
          <p:cNvSpPr>
            <a:spLocks noGrp="1"/>
          </p:cNvSpPr>
          <p:nvPr>
            <p:ph type="sldNum" sz="quarter" idx="5"/>
          </p:nvPr>
        </p:nvSpPr>
        <p:spPr/>
        <p:txBody>
          <a:bodyPr/>
          <a:lstStyle/>
          <a:p>
            <a:fld id="{C6CF91B0-25AB-4DFA-B184-293DD156034C}" type="slidenum">
              <a:rPr lang="el-GR" smtClean="0"/>
              <a:t>5</a:t>
            </a:fld>
            <a:endParaRPr lang="el-GR"/>
          </a:p>
        </p:txBody>
      </p:sp>
    </p:spTree>
    <p:extLst>
      <p:ext uri="{BB962C8B-B14F-4D97-AF65-F5344CB8AC3E}">
        <p14:creationId xmlns:p14="http://schemas.microsoft.com/office/powerpoint/2010/main" val="2408643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D72C4-D58B-2006-0A4C-1298D8E63D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0AB2FF-C82E-18C9-2E10-C59CE72D1B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E566CF-7FC7-F84F-0BC6-FC27EDB5B2F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"It’s time for our first mission! Look at the very top of your own phone screen. Can you find one icon you recognize and one that looks like a mystery? Share what you found with your </a:t>
            </a:r>
            <a:r>
              <a:rPr lang="en-GB" sz="1200" kern="1200" dirty="0" err="1">
                <a:solidFill>
                  <a:schemeClr val="tx1"/>
                </a:solidFill>
                <a:effectLst/>
                <a:latin typeface="+mn-lt"/>
                <a:ea typeface="+mn-ea"/>
                <a:cs typeface="+mn-cs"/>
              </a:rPr>
              <a:t>neighbor</a:t>
            </a:r>
            <a:r>
              <a:rPr lang="en-GB" sz="1200" kern="1200" dirty="0">
                <a:solidFill>
                  <a:schemeClr val="tx1"/>
                </a:solidFill>
                <a:effectLst/>
                <a:latin typeface="+mn-lt"/>
                <a:ea typeface="+mn-ea"/>
                <a:cs typeface="+mn-cs"/>
              </a:rPr>
              <a:t>—every phone looks a little different, and that's okay! "</a:t>
            </a:r>
          </a:p>
          <a:p>
            <a:endParaRPr lang="LID4096" dirty="0"/>
          </a:p>
        </p:txBody>
      </p:sp>
      <p:sp>
        <p:nvSpPr>
          <p:cNvPr id="4" name="Slide Number Placeholder 3">
            <a:extLst>
              <a:ext uri="{FF2B5EF4-FFF2-40B4-BE49-F238E27FC236}">
                <a16:creationId xmlns:a16="http://schemas.microsoft.com/office/drawing/2014/main" id="{13857533-A385-7902-1BC2-68D6A4060912}"/>
              </a:ext>
            </a:extLst>
          </p:cNvPr>
          <p:cNvSpPr>
            <a:spLocks noGrp="1"/>
          </p:cNvSpPr>
          <p:nvPr>
            <p:ph type="sldNum" sz="quarter" idx="5"/>
          </p:nvPr>
        </p:nvSpPr>
        <p:spPr/>
        <p:txBody>
          <a:bodyPr/>
          <a:lstStyle/>
          <a:p>
            <a:fld id="{C6CF91B0-25AB-4DFA-B184-293DD156034C}" type="slidenum">
              <a:rPr lang="el-GR" smtClean="0"/>
              <a:t>6</a:t>
            </a:fld>
            <a:endParaRPr lang="el-GR"/>
          </a:p>
        </p:txBody>
      </p:sp>
    </p:spTree>
    <p:extLst>
      <p:ext uri="{BB962C8B-B14F-4D97-AF65-F5344CB8AC3E}">
        <p14:creationId xmlns:p14="http://schemas.microsoft.com/office/powerpoint/2010/main" val="1166336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10978-9669-773E-C097-5E3E90FCF6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D003A0-7DBA-AB03-EB77-D086C03A01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5DD3F0-8DCB-6E13-EFB7-5B586D16C4B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"Imagine these icons are signs in a building. If you tap the 'Settings' gear, where do you think it leads? What about the 'Message' bubble? Discuss with your partner what you think happens next—don't worry about being 'right,' just explore the possibilities!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8FD2A9B7-B20E-53F5-A87D-0D5BE27E8709}"/>
              </a:ext>
            </a:extLst>
          </p:cNvPr>
          <p:cNvSpPr>
            <a:spLocks noGrp="1"/>
          </p:cNvSpPr>
          <p:nvPr>
            <p:ph type="sldNum" sz="quarter" idx="5"/>
          </p:nvPr>
        </p:nvSpPr>
        <p:spPr/>
        <p:txBody>
          <a:bodyPr/>
          <a:lstStyle/>
          <a:p>
            <a:fld id="{C6CF91B0-25AB-4DFA-B184-293DD156034C}" type="slidenum">
              <a:rPr lang="el-GR" smtClean="0"/>
              <a:t>7</a:t>
            </a:fld>
            <a:endParaRPr lang="el-GR"/>
          </a:p>
        </p:txBody>
      </p:sp>
    </p:spTree>
    <p:extLst>
      <p:ext uri="{BB962C8B-B14F-4D97-AF65-F5344CB8AC3E}">
        <p14:creationId xmlns:p14="http://schemas.microsoft.com/office/powerpoint/2010/main" val="3577389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80DCC-B3C3-9897-C292-269BEF80B5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95565F-DAE9-C489-D201-7AA71FE7CC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906E4E-0487-FED4-E04A-17F01A31FC5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"Technology is really about participating in family life. Whether it's a group chat with grandchildren or viewing holiday photos, these tools keep us involved. Remember: communication is about the connection you make, not how fast you type! "</a:t>
            </a:r>
          </a:p>
          <a:p>
            <a:endParaRPr lang="LID4096" sz="1200" dirty="0"/>
          </a:p>
        </p:txBody>
      </p:sp>
      <p:sp>
        <p:nvSpPr>
          <p:cNvPr id="4" name="Slide Number Placeholder 3">
            <a:extLst>
              <a:ext uri="{FF2B5EF4-FFF2-40B4-BE49-F238E27FC236}">
                <a16:creationId xmlns:a16="http://schemas.microsoft.com/office/drawing/2014/main" id="{F4918DE3-F954-78F7-616C-F234880CDAD2}"/>
              </a:ext>
            </a:extLst>
          </p:cNvPr>
          <p:cNvSpPr>
            <a:spLocks noGrp="1"/>
          </p:cNvSpPr>
          <p:nvPr>
            <p:ph type="sldNum" sz="quarter" idx="5"/>
          </p:nvPr>
        </p:nvSpPr>
        <p:spPr/>
        <p:txBody>
          <a:bodyPr/>
          <a:lstStyle/>
          <a:p>
            <a:fld id="{C6CF91B0-25AB-4DFA-B184-293DD156034C}" type="slidenum">
              <a:rPr lang="el-GR" smtClean="0"/>
              <a:t>9</a:t>
            </a:fld>
            <a:endParaRPr lang="el-GR"/>
          </a:p>
        </p:txBody>
      </p:sp>
    </p:spTree>
    <p:extLst>
      <p:ext uri="{BB962C8B-B14F-4D97-AF65-F5344CB8AC3E}">
        <p14:creationId xmlns:p14="http://schemas.microsoft.com/office/powerpoint/2010/main" val="20967676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612D5-AC5B-8115-CE64-2E95B9AFCB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6254E-0645-64A1-FB31-88C7B511A5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EE1B8C-C12A-C4AF-9DFA-6DFBE037C8E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 "Sometimes words aren't enough. Emojis add emotion, and photos share a moment instantly. If your fingers are tired, use the microphone icon to send a Voice Note—it's like a mini phone call that they can listen to anytime."</a:t>
            </a:r>
          </a:p>
          <a:p>
            <a:endParaRPr lang="LID4096" sz="1200" dirty="0"/>
          </a:p>
        </p:txBody>
      </p:sp>
      <p:sp>
        <p:nvSpPr>
          <p:cNvPr id="4" name="Slide Number Placeholder 3">
            <a:extLst>
              <a:ext uri="{FF2B5EF4-FFF2-40B4-BE49-F238E27FC236}">
                <a16:creationId xmlns:a16="http://schemas.microsoft.com/office/drawing/2014/main" id="{C5979251-919D-5DB4-B057-B3C0DE1DBCBA}"/>
              </a:ext>
            </a:extLst>
          </p:cNvPr>
          <p:cNvSpPr>
            <a:spLocks noGrp="1"/>
          </p:cNvSpPr>
          <p:nvPr>
            <p:ph type="sldNum" sz="quarter" idx="5"/>
          </p:nvPr>
        </p:nvSpPr>
        <p:spPr/>
        <p:txBody>
          <a:bodyPr/>
          <a:lstStyle/>
          <a:p>
            <a:fld id="{C6CF91B0-25AB-4DFA-B184-293DD156034C}" type="slidenum">
              <a:rPr lang="el-GR" smtClean="0"/>
              <a:t>10</a:t>
            </a:fld>
            <a:endParaRPr lang="el-GR"/>
          </a:p>
        </p:txBody>
      </p:sp>
    </p:spTree>
    <p:extLst>
      <p:ext uri="{BB962C8B-B14F-4D97-AF65-F5344CB8AC3E}">
        <p14:creationId xmlns:p14="http://schemas.microsoft.com/office/powerpoint/2010/main" val="27423493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74AD1-D198-8BE6-ADF2-D8B66A7D0A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20DB50-22CE-D255-F102-72D4D16C67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70DF66-BFF3-F361-19A8-2C6AA7F5C34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"Let’s try a hands-on mission! Pair up and send three things to your partner: a short 'Hello' text, a quick photo of something in the room, and a 5-second voice greeting. Take your time—mistakes are just part of the adventure!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CCC595B6-A29D-6983-D0B3-90C4E41B39F3}"/>
              </a:ext>
            </a:extLst>
          </p:cNvPr>
          <p:cNvSpPr>
            <a:spLocks noGrp="1"/>
          </p:cNvSpPr>
          <p:nvPr>
            <p:ph type="sldNum" sz="quarter" idx="5"/>
          </p:nvPr>
        </p:nvSpPr>
        <p:spPr/>
        <p:txBody>
          <a:bodyPr/>
          <a:lstStyle/>
          <a:p>
            <a:fld id="{C6CF91B0-25AB-4DFA-B184-293DD156034C}" type="slidenum">
              <a:rPr lang="el-GR" smtClean="0"/>
              <a:t>11</a:t>
            </a:fld>
            <a:endParaRPr lang="el-GR"/>
          </a:p>
        </p:txBody>
      </p:sp>
    </p:spTree>
    <p:extLst>
      <p:ext uri="{BB962C8B-B14F-4D97-AF65-F5344CB8AC3E}">
        <p14:creationId xmlns:p14="http://schemas.microsoft.com/office/powerpoint/2010/main" val="27314273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67B0C-0CCD-F950-5F20-4F5EDB1A54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868E84-74C1-F0AC-274D-302FE5C07D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D1FCCC-AFA0-D903-8FC2-941E079906F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"Social media can feel fast, but you can choose to scroll slowly. Focus on one post at a time. If you like what you see, tap the Heart; if you want to say something, use the Speech Bubble. You are in the driver's seat."</a:t>
            </a:r>
          </a:p>
          <a:p>
            <a:endParaRPr lang="LID4096" sz="1200" dirty="0"/>
          </a:p>
        </p:txBody>
      </p:sp>
      <p:sp>
        <p:nvSpPr>
          <p:cNvPr id="4" name="Slide Number Placeholder 3">
            <a:extLst>
              <a:ext uri="{FF2B5EF4-FFF2-40B4-BE49-F238E27FC236}">
                <a16:creationId xmlns:a16="http://schemas.microsoft.com/office/drawing/2014/main" id="{014713D4-0D4C-C75D-2F5C-97694DDE06A4}"/>
              </a:ext>
            </a:extLst>
          </p:cNvPr>
          <p:cNvSpPr>
            <a:spLocks noGrp="1"/>
          </p:cNvSpPr>
          <p:nvPr>
            <p:ph type="sldNum" sz="quarter" idx="5"/>
          </p:nvPr>
        </p:nvSpPr>
        <p:spPr/>
        <p:txBody>
          <a:bodyPr/>
          <a:lstStyle/>
          <a:p>
            <a:fld id="{C6CF91B0-25AB-4DFA-B184-293DD156034C}" type="slidenum">
              <a:rPr lang="el-GR" smtClean="0"/>
              <a:t>13</a:t>
            </a:fld>
            <a:endParaRPr lang="el-GR"/>
          </a:p>
        </p:txBody>
      </p:sp>
    </p:spTree>
    <p:extLst>
      <p:ext uri="{BB962C8B-B14F-4D97-AF65-F5344CB8AC3E}">
        <p14:creationId xmlns:p14="http://schemas.microsoft.com/office/powerpoint/2010/main" val="2084791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emf"/></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solidFill>
                  <a:schemeClr val="tx2"/>
                </a:solidFill>
                <a:latin typeface="Arial" panose="020B0604020202020204" pitchFamily="34" charset="0"/>
                <a:ea typeface="Roboto Slab Medium" pitchFamily="2" charset="0"/>
                <a:cs typeface="Arial" panose="020B0604020202020204" pitchFamily="34" charset="0"/>
              </a:defRPr>
            </a:lvl1pPr>
          </a:lstStyle>
          <a:p>
            <a:r>
              <a:rPr lang="en-US" dirty="0"/>
              <a:t>Slide title goes here</a:t>
            </a:r>
            <a:endParaRPr lang="el-GR" dirty="0"/>
          </a:p>
        </p:txBody>
      </p:sp>
      <p:sp>
        <p:nvSpPr>
          <p:cNvPr id="5" name="Content Placeholder 3"/>
          <p:cNvSpPr>
            <a:spLocks noGrp="1"/>
          </p:cNvSpPr>
          <p:nvPr>
            <p:ph sz="quarter" idx="12" hasCustomPrompt="1"/>
          </p:nvPr>
        </p:nvSpPr>
        <p:spPr>
          <a:xfrm>
            <a:off x="97971" y="881743"/>
            <a:ext cx="11944350" cy="5870121"/>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lvl="0"/>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2169850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a:spLocks noGrp="1"/>
          </p:cNvSpPr>
          <p:nvPr>
            <p:ph type="ctrTitle" hasCustomPrompt="1"/>
          </p:nvPr>
        </p:nvSpPr>
        <p:spPr>
          <a:xfrm>
            <a:off x="2179865" y="2774849"/>
            <a:ext cx="7832271" cy="1600197"/>
          </a:xfrm>
          <a:prstGeom prst="rect">
            <a:avLst/>
          </a:prstGeom>
        </p:spPr>
        <p:txBody>
          <a:bodyPr anchor="ctr">
            <a:normAutofit/>
          </a:bodyPr>
          <a:lstStyle>
            <a:lvl1pPr algn="ctr">
              <a:defRPr sz="2000" b="0">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Divider Slide</a:t>
            </a:r>
            <a:endParaRPr lang="el-GR" dirty="0"/>
          </a:p>
        </p:txBody>
      </p:sp>
      <p:sp>
        <p:nvSpPr>
          <p:cNvPr id="6" name="Rectangle 5"/>
          <p:cNvSpPr/>
          <p:nvPr userDrawn="1"/>
        </p:nvSpPr>
        <p:spPr>
          <a:xfrm rot="10800000" flipV="1">
            <a:off x="2172708" y="2774849"/>
            <a:ext cx="783942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990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Slide title goes here</a:t>
            </a:r>
            <a:endParaRPr lang="el-GR" dirty="0"/>
          </a:p>
        </p:txBody>
      </p:sp>
      <p:sp>
        <p:nvSpPr>
          <p:cNvPr id="6"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sz="2400" b="0" baseline="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
        <p:nvSpPr>
          <p:cNvPr id="8" name="Content Placeholder 3"/>
          <p:cNvSpPr>
            <a:spLocks noGrp="1"/>
          </p:cNvSpPr>
          <p:nvPr>
            <p:ph sz="quarter" idx="12" hasCustomPrompt="1"/>
          </p:nvPr>
        </p:nvSpPr>
        <p:spPr>
          <a:xfrm>
            <a:off x="97971" y="1462685"/>
            <a:ext cx="11944350" cy="5289179"/>
          </a:xfrm>
          <a:prstGeom prst="rect">
            <a:avLst/>
          </a:prstGeom>
        </p:spPr>
        <p:txBody>
          <a:bodyPr/>
          <a:lstStyle>
            <a:lvl1pPr algn="l">
              <a:defRPr lang="en-US" sz="1800" kern="1200" dirty="0" smtClean="0">
                <a:solidFill>
                  <a:schemeClr val="tx2"/>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392876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5" name="Content Placeholder 3"/>
          <p:cNvSpPr>
            <a:spLocks noGrp="1"/>
          </p:cNvSpPr>
          <p:nvPr>
            <p:ph sz="quarter" idx="11" hasCustomPrompt="1"/>
          </p:nvPr>
        </p:nvSpPr>
        <p:spPr>
          <a:xfrm>
            <a:off x="97971"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6545040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7" name="Content Placeholder 3"/>
          <p:cNvSpPr>
            <a:spLocks noGrp="1"/>
          </p:cNvSpPr>
          <p:nvPr>
            <p:ph sz="quarter" idx="11" hasCustomPrompt="1"/>
          </p:nvPr>
        </p:nvSpPr>
        <p:spPr>
          <a:xfrm>
            <a:off x="97971"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10"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lang="el-GR" sz="2400" b="0" kern="1200" baseline="0" dirty="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Tree>
    <p:extLst>
      <p:ext uri="{BB962C8B-B14F-4D97-AF65-F5344CB8AC3E}">
        <p14:creationId xmlns:p14="http://schemas.microsoft.com/office/powerpoint/2010/main" val="153670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116077778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54702030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2"/>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DDCD6EF-8BAC-4952-C0E4-2EF4ACDC3F96}"/>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2" name="Picture 1">
            <a:extLst>
              <a:ext uri="{FF2B5EF4-FFF2-40B4-BE49-F238E27FC236}">
                <a16:creationId xmlns:a16="http://schemas.microsoft.com/office/drawing/2014/main" id="{80274D63-4B72-B854-B883-35F07AF39E24}"/>
              </a:ext>
            </a:extLst>
          </p:cNvPr>
          <p:cNvPicPr>
            <a:picLocks noChangeAspect="1"/>
          </p:cNvPicPr>
          <p:nvPr userDrawn="1"/>
        </p:nvPicPr>
        <p:blipFill>
          <a:blip r:embed="rId3"/>
          <a:stretch>
            <a:fillRect/>
          </a:stretch>
        </p:blipFill>
        <p:spPr>
          <a:xfrm>
            <a:off x="401324" y="377037"/>
            <a:ext cx="1984435" cy="909936"/>
          </a:xfrm>
          <a:prstGeom prst="rect">
            <a:avLst/>
          </a:prstGeom>
        </p:spPr>
      </p:pic>
      <p:pic>
        <p:nvPicPr>
          <p:cNvPr id="3" name="Picture 2">
            <a:extLst>
              <a:ext uri="{FF2B5EF4-FFF2-40B4-BE49-F238E27FC236}">
                <a16:creationId xmlns:a16="http://schemas.microsoft.com/office/drawing/2014/main" id="{C669CA67-9A0D-6D23-F5B3-CD3EF82E5624}"/>
              </a:ext>
            </a:extLst>
          </p:cNvPr>
          <p:cNvPicPr>
            <a:picLocks noChangeAspect="1"/>
          </p:cNvPicPr>
          <p:nvPr userDrawn="1"/>
        </p:nvPicPr>
        <p:blipFill>
          <a:blip r:embed="rId4"/>
          <a:stretch>
            <a:fillRect/>
          </a:stretch>
        </p:blipFill>
        <p:spPr>
          <a:xfrm>
            <a:off x="6096000" y="3515455"/>
            <a:ext cx="5702300" cy="2362200"/>
          </a:xfrm>
          <a:prstGeom prst="rect">
            <a:avLst/>
          </a:prstGeom>
        </p:spPr>
      </p:pic>
      <p:sp>
        <p:nvSpPr>
          <p:cNvPr id="8" name="TextBox 7">
            <a:extLst>
              <a:ext uri="{FF2B5EF4-FFF2-40B4-BE49-F238E27FC236}">
                <a16:creationId xmlns:a16="http://schemas.microsoft.com/office/drawing/2014/main" id="{02D42687-9C05-6640-36C5-A7707DA75F1A}"/>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944581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2179865" y="2937536"/>
            <a:ext cx="7832271" cy="1600197"/>
          </a:xfrm>
          <a:prstGeom prst="rect">
            <a:avLst/>
          </a:prstGeom>
          <a:ln>
            <a:noFill/>
          </a:ln>
        </p:spPr>
        <p:txBody>
          <a:bodyPr anchor="ctr">
            <a:normAutofit/>
          </a:bodyPr>
          <a:lstStyle>
            <a:lvl1pPr algn="ctr">
              <a:defRPr sz="2000" b="0">
                <a:solidFill>
                  <a:schemeClr val="accent2"/>
                </a:solidFill>
                <a:latin typeface="Arial" panose="020B0604020202020204" pitchFamily="34" charset="0"/>
                <a:ea typeface="Roboto Slab Black" pitchFamily="2" charset="0"/>
                <a:cs typeface="Arial" panose="020B0604020202020204" pitchFamily="34" charset="0"/>
              </a:defRPr>
            </a:lvl1pPr>
          </a:lstStyle>
          <a:p>
            <a:r>
              <a:rPr lang="en-US" dirty="0"/>
              <a:t>End Slide</a:t>
            </a:r>
            <a:endParaRPr lang="el-GR" dirty="0"/>
          </a:p>
        </p:txBody>
      </p:sp>
      <p:sp>
        <p:nvSpPr>
          <p:cNvPr id="10" name="Rectangle 9"/>
          <p:cNvSpPr/>
          <p:nvPr userDrawn="1"/>
        </p:nvSpPr>
        <p:spPr>
          <a:xfrm rot="10800000" flipV="1">
            <a:off x="2172707" y="2913643"/>
            <a:ext cx="7839428" cy="457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84822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pic>
        <p:nvPicPr>
          <p:cNvPr id="6" name="Picture 5">
            <a:extLst>
              <a:ext uri="{FF2B5EF4-FFF2-40B4-BE49-F238E27FC236}">
                <a16:creationId xmlns:a16="http://schemas.microsoft.com/office/drawing/2014/main" id="{79EA4C69-9DDB-9F9F-8E98-4BCA8ED06E6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17750" y="1447800"/>
            <a:ext cx="7556500" cy="3962400"/>
          </a:xfrm>
          <a:prstGeom prst="rect">
            <a:avLst/>
          </a:prstGeom>
        </p:spPr>
      </p:pic>
      <p:sp>
        <p:nvSpPr>
          <p:cNvPr id="7" name="Subtitle 2">
            <a:extLst>
              <a:ext uri="{FF2B5EF4-FFF2-40B4-BE49-F238E27FC236}">
                <a16:creationId xmlns:a16="http://schemas.microsoft.com/office/drawing/2014/main" id="{90C4B96E-428F-61C9-6E62-394451C1F93E}"/>
              </a:ext>
            </a:extLst>
          </p:cNvPr>
          <p:cNvSpPr>
            <a:spLocks noGrp="1"/>
          </p:cNvSpPr>
          <p:nvPr>
            <p:ph type="subTitle" idx="1" hasCustomPrompt="1"/>
          </p:nvPr>
        </p:nvSpPr>
        <p:spPr>
          <a:xfrm>
            <a:off x="401324" y="300159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Project Partners:</a:t>
            </a:r>
            <a:endParaRPr lang="el-GR" dirty="0"/>
          </a:p>
        </p:txBody>
      </p:sp>
    </p:spTree>
    <p:extLst>
      <p:ext uri="{BB962C8B-B14F-4D97-AF65-F5344CB8AC3E}">
        <p14:creationId xmlns:p14="http://schemas.microsoft.com/office/powerpoint/2010/main" val="5654868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alpha val="0"/>
          </a:schemeClr>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797521"/>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itle Placeholder 7"/>
          <p:cNvSpPr>
            <a:spLocks noGrp="1"/>
          </p:cNvSpPr>
          <p:nvPr>
            <p:ph type="title"/>
          </p:nvPr>
        </p:nvSpPr>
        <p:spPr>
          <a:xfrm>
            <a:off x="97970" y="81642"/>
            <a:ext cx="11944351" cy="715879"/>
          </a:xfrm>
          <a:prstGeom prst="rect">
            <a:avLst/>
          </a:prstGeom>
        </p:spPr>
        <p:txBody>
          <a:bodyPr vert="horz" lIns="54000" tIns="54000" rIns="54000" bIns="54000" rtlCol="0" anchor="ctr">
            <a:noAutofit/>
          </a:bodyPr>
          <a:lstStyle/>
          <a:p>
            <a:r>
              <a:rPr lang="en-US" dirty="0"/>
              <a:t>Slide title goes here</a:t>
            </a:r>
            <a:endParaRPr lang="el-GR" dirty="0"/>
          </a:p>
        </p:txBody>
      </p:sp>
    </p:spTree>
    <p:extLst>
      <p:ext uri="{BB962C8B-B14F-4D97-AF65-F5344CB8AC3E}">
        <p14:creationId xmlns:p14="http://schemas.microsoft.com/office/powerpoint/2010/main" val="1960187723"/>
      </p:ext>
    </p:extLst>
  </p:cSld>
  <p:clrMap bg1="lt1" tx1="dk1" bg2="lt2" tx2="dk2" accent1="accent1" accent2="accent2" accent3="accent3" accent4="accent4" accent5="accent5" accent6="accent6" hlink="hlink" folHlink="folHlink"/>
  <p:sldLayoutIdLst>
    <p:sldLayoutId id="2147483672" r:id="rId1"/>
    <p:sldLayoutId id="2147483669" r:id="rId2"/>
    <p:sldLayoutId id="2147483671" r:id="rId3"/>
    <p:sldLayoutId id="2147483651" r:id="rId4"/>
    <p:sldLayoutId id="2147483691" r:id="rId5"/>
  </p:sldLayoutIdLst>
  <p:txStyles>
    <p:titleStyle>
      <a:lvl1pPr algn="l" defTabSz="914377" rtl="0" eaLnBrk="1" latinLnBrk="0" hangingPunct="1">
        <a:lnSpc>
          <a:spcPct val="90000"/>
        </a:lnSpc>
        <a:spcBef>
          <a:spcPct val="0"/>
        </a:spcBef>
        <a:buNone/>
        <a:defRPr sz="3800" kern="1200">
          <a:solidFill>
            <a:schemeClr val="tx2"/>
          </a:solidFill>
          <a:latin typeface="Arial" panose="020B0604020202020204" pitchFamily="34" charset="0"/>
          <a:ea typeface="Open Sans" panose="020B0606030504020204" pitchFamily="34" charset="0"/>
          <a:cs typeface="Arial" panose="020B0604020202020204" pitchFamily="34" charset="0"/>
        </a:defRPr>
      </a:lvl1pPr>
    </p:titleStyle>
    <p:bodyStyle>
      <a:lvl1pPr marL="0" indent="0" algn="just" defTabSz="914377" rtl="0" eaLnBrk="1" latinLnBrk="0" hangingPunct="1">
        <a:lnSpc>
          <a:spcPct val="90000"/>
        </a:lnSpc>
        <a:spcBef>
          <a:spcPts val="1000"/>
        </a:spcBef>
        <a:buFont typeface="Arial" panose="020B0604020202020204" pitchFamily="34" charset="0"/>
        <a:buNone/>
        <a:defRPr sz="2200" kern="1200">
          <a:solidFill>
            <a:schemeClr val="bg2"/>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50000"/>
          </a:srgb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9144641"/>
      </p:ext>
    </p:extLst>
  </p:cSld>
  <p:clrMap bg1="lt1" tx1="dk1" bg2="lt2" tx2="dk2" accent1="accent1" accent2="accent2" accent3="accent3" accent4="accent4" accent5="accent5" accent6="accent6" hlink="hlink" folHlink="folHlink"/>
  <p:sldLayoutIdLst>
    <p:sldLayoutId id="2147483649" r:id="rId1"/>
    <p:sldLayoutId id="2147483689" r:id="rId2"/>
    <p:sldLayoutId id="2147483687" r:id="rId3"/>
    <p:sldLayoutId id="2147483690" r:id="rId4"/>
    <p:sldLayoutId id="2147483688" r:id="rId5"/>
  </p:sldLayoutIdLst>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90EA3-B5A9-B1E8-C2DF-9EE276BBF240}"/>
              </a:ext>
            </a:extLst>
          </p:cNvPr>
          <p:cNvSpPr>
            <a:spLocks noGrp="1"/>
          </p:cNvSpPr>
          <p:nvPr>
            <p:ph type="ctrTitle"/>
          </p:nvPr>
        </p:nvSpPr>
        <p:spPr/>
        <p:txBody>
          <a:bodyPr>
            <a:normAutofit/>
          </a:bodyPr>
          <a:lstStyle/>
          <a:p>
            <a:r>
              <a:rPr lang="en-US" sz="2400" dirty="0"/>
              <a:t>WP3 – Training Material for Senior Learners</a:t>
            </a: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077FB08D-68F0-ED39-45CA-2644332A0072}"/>
              </a:ext>
            </a:extLst>
          </p:cNvPr>
          <p:cNvSpPr>
            <a:spLocks noGrp="1"/>
          </p:cNvSpPr>
          <p:nvPr>
            <p:ph type="subTitle" idx="1"/>
          </p:nvPr>
        </p:nvSpPr>
        <p:spPr>
          <a:xfrm>
            <a:off x="374726" y="3429000"/>
            <a:ext cx="7391858" cy="1292830"/>
          </a:xfrm>
        </p:spPr>
        <p:txBody>
          <a:bodyPr>
            <a:normAutofit/>
          </a:bodyPr>
          <a:lstStyle/>
          <a:p>
            <a:r>
              <a:rPr lang="en-US" sz="2800" dirty="0"/>
              <a:t>Module </a:t>
            </a:r>
            <a:r>
              <a:rPr lang="el-GR" sz="2800" dirty="0"/>
              <a:t>4</a:t>
            </a:r>
            <a:endParaRPr lang="en-US" sz="2800" dirty="0"/>
          </a:p>
          <a:p>
            <a:r>
              <a:rPr lang="en-GB" sz="2800" dirty="0"/>
              <a:t>Smartphones and Social Media Made Simple </a:t>
            </a:r>
          </a:p>
          <a:p>
            <a:endParaRPr lang="en-CY" sz="2800" dirty="0"/>
          </a:p>
        </p:txBody>
      </p:sp>
    </p:spTree>
    <p:extLst>
      <p:ext uri="{BB962C8B-B14F-4D97-AF65-F5344CB8AC3E}">
        <p14:creationId xmlns:p14="http://schemas.microsoft.com/office/powerpoint/2010/main" val="120343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1B87C-F36A-1263-4198-C06D1527BEC1}"/>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8ED5B0BC-7870-58DD-9101-64FB8BC283FD}"/>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6212CCB3-C96C-5973-5776-6BA4CC377B83}"/>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2: Staying Connected</a:t>
            </a:r>
          </a:p>
          <a:p>
            <a:endParaRPr lang="en-US" b="1" i="1" dirty="0">
              <a:solidFill>
                <a:schemeClr val="accent1">
                  <a:lumMod val="75000"/>
                </a:schemeClr>
              </a:solidFill>
            </a:endParaRPr>
          </a:p>
          <a:p>
            <a:endParaRPr lang="el-GR" b="1" i="1" dirty="0">
              <a:solidFill>
                <a:schemeClr val="accent6">
                  <a:lumMod val="75000"/>
                </a:schemeClr>
              </a:solidFill>
            </a:endParaRP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AA3CD34A-303E-0583-17B5-C2C87DA29725}"/>
              </a:ext>
            </a:extLst>
          </p:cNvPr>
          <p:cNvPicPr>
            <a:picLocks noGrp="1" noChangeAspect="1"/>
          </p:cNvPicPr>
          <p:nvPr>
            <p:ph sz="quarter" idx="12"/>
          </p:nvPr>
        </p:nvPicPr>
        <p:blipFill>
          <a:blip r:embed="rId3"/>
          <a:stretch>
            <a:fillRect/>
          </a:stretch>
        </p:blipFill>
        <p:spPr>
          <a:xfrm>
            <a:off x="9902767" y="5647627"/>
            <a:ext cx="2002432" cy="919427"/>
          </a:xfrm>
          <a:prstGeom prst="rect">
            <a:avLst/>
          </a:prstGeom>
        </p:spPr>
      </p:pic>
      <p:sp>
        <p:nvSpPr>
          <p:cNvPr id="5" name="TextBox 4">
            <a:extLst>
              <a:ext uri="{FF2B5EF4-FFF2-40B4-BE49-F238E27FC236}">
                <a16:creationId xmlns:a16="http://schemas.microsoft.com/office/drawing/2014/main" id="{B4ED5B70-C594-B000-56F3-D7D23750BA84}"/>
              </a:ext>
            </a:extLst>
          </p:cNvPr>
          <p:cNvSpPr txBox="1"/>
          <p:nvPr/>
        </p:nvSpPr>
        <p:spPr>
          <a:xfrm>
            <a:off x="181097" y="1462685"/>
            <a:ext cx="10001995" cy="3295389"/>
          </a:xfrm>
          <a:prstGeom prst="rect">
            <a:avLst/>
          </a:prstGeom>
          <a:noFill/>
        </p:spPr>
        <p:txBody>
          <a:bodyPr wrap="square">
            <a:spAutoFit/>
          </a:bodyPr>
          <a:lstStyle/>
          <a:p>
            <a:r>
              <a:rPr lang="en-GB" sz="2400" b="1" dirty="0"/>
              <a:t>Beyond Plain Text</a:t>
            </a:r>
            <a:endParaRPr lang="en-GB" sz="2400" dirty="0"/>
          </a:p>
          <a:p>
            <a:pPr lvl="0" algn="ctr"/>
            <a:endParaRPr lang="en-GB" sz="2400" dirty="0"/>
          </a:p>
          <a:p>
            <a:pPr lvl="0" algn="ctr"/>
            <a:r>
              <a:rPr lang="en-GB" sz="2400" dirty="0"/>
              <a:t>Sharing Moments</a:t>
            </a:r>
          </a:p>
          <a:p>
            <a:pPr lvl="0" algn="ctr"/>
            <a:endParaRPr lang="en-GB" sz="2400" dirty="0"/>
          </a:p>
          <a:p>
            <a:pPr lvl="0" algn="ctr"/>
            <a:r>
              <a:rPr lang="en-GB" sz="2400" dirty="0"/>
              <a:t>Use emojis for emotion, photos for memories, and voice notes for natural conversation.</a:t>
            </a:r>
          </a:p>
          <a:p>
            <a:pPr lvl="0" algn="ctr"/>
            <a:endParaRPr lang="en-GB" sz="2400" b="1" dirty="0"/>
          </a:p>
          <a:p>
            <a:pPr lvl="0" algn="ctr"/>
            <a:r>
              <a:rPr lang="en-GB" sz="2400" b="1" dirty="0"/>
              <a:t>Key points:</a:t>
            </a:r>
            <a:r>
              <a:rPr lang="en-GB" sz="2400" dirty="0"/>
              <a:t> Voice notes are perfect when typing feels uncomfortable.</a:t>
            </a:r>
          </a:p>
          <a:p>
            <a:pPr marR="0" lvl="0" algn="ctr">
              <a:lnSpc>
                <a:spcPct val="150000"/>
              </a:lnSpc>
              <a:buSzPts val="1000"/>
              <a:tabLst>
                <a:tab pos="678180" algn="l"/>
              </a:tabLst>
            </a:pPr>
            <a:endParaRPr lang="en-GB" sz="1200" dirty="0">
              <a:solidFill>
                <a:srgbClr val="08030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840449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78D24-0ECB-96DB-DC86-94BDE758C378}"/>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8AEC64AE-2283-433B-F03A-73D57BD3220B}"/>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DDDBE14A-6041-00CE-9074-9217029F007E}"/>
              </a:ext>
            </a:extLst>
          </p:cNvPr>
          <p:cNvSpPr>
            <a:spLocks noGrp="1"/>
          </p:cNvSpPr>
          <p:nvPr>
            <p:ph type="body" sz="quarter" idx="10"/>
          </p:nvPr>
        </p:nvSpPr>
        <p:spPr/>
        <p:txBody>
          <a:bodyPr/>
          <a:lstStyle/>
          <a:p>
            <a:endParaRPr lang="en-US" b="1" dirty="0">
              <a:solidFill>
                <a:schemeClr val="accent6">
                  <a:lumMod val="75000"/>
                </a:schemeClr>
              </a:solidFill>
            </a:endParaRPr>
          </a:p>
          <a:p>
            <a:endParaRPr lang="en-US" b="1" dirty="0">
              <a:solidFill>
                <a:schemeClr val="accent6">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2: Staying Connected</a:t>
            </a:r>
          </a:p>
          <a:p>
            <a:endParaRPr lang="en-US" b="1" i="1" dirty="0">
              <a:solidFill>
                <a:schemeClr val="accent1">
                  <a:lumMod val="75000"/>
                </a:schemeClr>
              </a:solidFill>
            </a:endParaRPr>
          </a:p>
          <a:p>
            <a:r>
              <a:rPr lang="en-US" b="1" i="1" dirty="0">
                <a:solidFill>
                  <a:schemeClr val="accent1">
                    <a:lumMod val="75000"/>
                  </a:schemeClr>
                </a:solidFill>
              </a:rPr>
              <a:t> </a:t>
            </a:r>
          </a:p>
          <a:p>
            <a:endParaRPr lang="en-CY" i="1" dirty="0"/>
          </a:p>
        </p:txBody>
      </p:sp>
      <p:pic>
        <p:nvPicPr>
          <p:cNvPr id="2" name="Content Placeholder 1">
            <a:extLst>
              <a:ext uri="{FF2B5EF4-FFF2-40B4-BE49-F238E27FC236}">
                <a16:creationId xmlns:a16="http://schemas.microsoft.com/office/drawing/2014/main" id="{505EBC4F-352F-D58C-E69C-751D5CCF02C4}"/>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C7F33A0F-DCB2-F85F-3E47-7887307BDD18}"/>
              </a:ext>
            </a:extLst>
          </p:cNvPr>
          <p:cNvSpPr txBox="1"/>
          <p:nvPr/>
        </p:nvSpPr>
        <p:spPr>
          <a:xfrm>
            <a:off x="253833" y="1708483"/>
            <a:ext cx="10957957" cy="5271315"/>
          </a:xfrm>
          <a:prstGeom prst="rect">
            <a:avLst/>
          </a:prstGeom>
          <a:noFill/>
        </p:spPr>
        <p:txBody>
          <a:bodyPr wrap="square">
            <a:spAutoFit/>
          </a:bodyPr>
          <a:lstStyle/>
          <a:p>
            <a:pPr algn="ctr"/>
            <a:r>
              <a:rPr lang="en-GB" sz="2400" b="1" dirty="0">
                <a:solidFill>
                  <a:schemeClr val="accent4">
                    <a:lumMod val="75000"/>
                  </a:schemeClr>
                </a:solidFill>
              </a:rPr>
              <a:t>Activity: "The Triple Threat" (Interactive)</a:t>
            </a:r>
            <a:endParaRPr lang="en-GB" sz="2400" dirty="0">
              <a:solidFill>
                <a:schemeClr val="accent4">
                  <a:lumMod val="75000"/>
                </a:schemeClr>
              </a:solidFill>
            </a:endParaRPr>
          </a:p>
          <a:p>
            <a:pPr lvl="0" algn="ctr"/>
            <a:endParaRPr lang="en-GB" sz="2400" b="1" dirty="0"/>
          </a:p>
          <a:p>
            <a:pPr lvl="0" algn="ctr"/>
            <a:endParaRPr lang="en-GB" sz="2400" b="1" dirty="0"/>
          </a:p>
          <a:p>
            <a:pPr lvl="0" algn="ctr"/>
            <a:r>
              <a:rPr lang="en-GB" sz="2400" b="1" dirty="0"/>
              <a:t>Task:</a:t>
            </a:r>
            <a:r>
              <a:rPr lang="en-GB" sz="2400" dirty="0"/>
              <a:t> </a:t>
            </a:r>
          </a:p>
          <a:p>
            <a:pPr lvl="0" algn="ctr"/>
            <a:r>
              <a:rPr lang="en-GB" sz="2400" dirty="0"/>
              <a:t>Send a text, a photo, and a voice note!</a:t>
            </a:r>
          </a:p>
          <a:p>
            <a:pPr lvl="0" algn="ctr"/>
            <a:endParaRPr lang="en-GB" sz="2400" b="1" dirty="0"/>
          </a:p>
          <a:p>
            <a:pPr lvl="0" algn="ctr"/>
            <a:r>
              <a:rPr lang="en-GB" sz="2400" b="1" dirty="0"/>
              <a:t>Interaction:</a:t>
            </a:r>
            <a:r>
              <a:rPr lang="en-GB" sz="2400" dirty="0"/>
              <a:t> </a:t>
            </a:r>
          </a:p>
          <a:p>
            <a:pPr lvl="0" algn="ctr"/>
            <a:r>
              <a:rPr lang="en-GB" sz="2400" dirty="0"/>
              <a:t>Pair up to exchange a simple</a:t>
            </a:r>
            <a:r>
              <a:rPr lang="en-US" sz="2400" dirty="0"/>
              <a:t>:</a:t>
            </a:r>
            <a:r>
              <a:rPr lang="en-GB" sz="2400" dirty="0"/>
              <a:t> "Hello," a nearby photo, and a short greeting.</a:t>
            </a:r>
          </a:p>
          <a:p>
            <a:pPr algn="ctr"/>
            <a:endParaRPr lang="en-GB" sz="2400" dirty="0">
              <a:solidFill>
                <a:schemeClr val="accent4">
                  <a:lumMod val="75000"/>
                </a:schemeClr>
              </a:solidFill>
            </a:endParaRPr>
          </a:p>
          <a:p>
            <a:pPr lvl="0" algn="ctr"/>
            <a:endParaRPr lang="en-GB" sz="2400" b="1" dirty="0"/>
          </a:p>
          <a:p>
            <a:pPr algn="ctr"/>
            <a:endParaRPr lang="en-GB" sz="2400" dirty="0">
              <a:solidFill>
                <a:schemeClr val="accent4">
                  <a:lumMod val="75000"/>
                </a:schemeClr>
              </a:solidFill>
            </a:endParaRPr>
          </a:p>
          <a:p>
            <a:pPr lvl="1" algn="ctr"/>
            <a:endParaRPr lang="en-GB" sz="2400" b="1"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025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278D1-44CA-0504-6766-CDD4FB9E5E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E67522-62F4-EF8D-7B26-56CAE3307910}"/>
              </a:ext>
            </a:extLst>
          </p:cNvPr>
          <p:cNvSpPr>
            <a:spLocks noGrp="1"/>
          </p:cNvSpPr>
          <p:nvPr>
            <p:ph type="ctrTitle"/>
          </p:nvPr>
        </p:nvSpPr>
        <p:spPr/>
        <p:txBody>
          <a:bodyPr>
            <a:normAutofit fontScale="90000"/>
          </a:bodyPr>
          <a:lstStyle/>
          <a:p>
            <a:br>
              <a:rPr lang="en-US" sz="2800" b="0" i="1" dirty="0">
                <a:latin typeface="+mj-lt"/>
              </a:rPr>
            </a:br>
            <a:r>
              <a:rPr lang="en-US" sz="2700" b="0" i="1" dirty="0"/>
              <a:t>Module 4 (Senior Learners)</a:t>
            </a:r>
            <a:br>
              <a:rPr lang="el-GR" sz="2700" b="0" i="1" dirty="0"/>
            </a:br>
            <a:r>
              <a:rPr lang="en-GB" sz="2700" b="0" i="1" dirty="0"/>
              <a:t>Smartphones and Social Media Made Simple</a:t>
            </a:r>
            <a:br>
              <a:rPr lang="en-CY" sz="1800"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F2672CBC-B2E8-B5FB-FE6D-3C613087FE2D}"/>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3: Exploring Social Media </a:t>
            </a: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3282488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E3379-CD60-41CB-AE23-EB7072B9560D}"/>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56CAD19-AB9E-4202-667D-52FB5DA99CDD}"/>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2DA795EF-3BD5-87D9-EE91-92467DF7FD70}"/>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3: Exploring Social Media </a:t>
            </a:r>
          </a:p>
          <a:p>
            <a:endParaRPr lang="en-US" b="1" i="1" dirty="0">
              <a:solidFill>
                <a:schemeClr val="accent1">
                  <a:lumMod val="75000"/>
                </a:schemeClr>
              </a:solidFill>
            </a:endParaRPr>
          </a:p>
          <a:p>
            <a:endParaRPr lang="en-US" b="1" i="1" dirty="0">
              <a:solidFill>
                <a:schemeClr val="accent1">
                  <a:lumMod val="75000"/>
                </a:schemeClr>
              </a:solidFill>
            </a:endParaRPr>
          </a:p>
          <a:p>
            <a:endParaRPr lang="el-GR" b="1" i="1" dirty="0">
              <a:solidFill>
                <a:schemeClr val="accent6">
                  <a:lumMod val="75000"/>
                </a:schemeClr>
              </a:solidFill>
            </a:endParaRP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14CEC149-12E3-D7CA-A885-F1B69BE56531}"/>
              </a:ext>
            </a:extLst>
          </p:cNvPr>
          <p:cNvPicPr>
            <a:picLocks noGrp="1" noChangeAspect="1"/>
          </p:cNvPicPr>
          <p:nvPr>
            <p:ph sz="quarter" idx="12"/>
          </p:nvPr>
        </p:nvPicPr>
        <p:blipFill>
          <a:blip r:embed="rId3"/>
          <a:stretch>
            <a:fillRect/>
          </a:stretch>
        </p:blipFill>
        <p:spPr>
          <a:xfrm>
            <a:off x="9902767" y="5647627"/>
            <a:ext cx="2002432" cy="919427"/>
          </a:xfrm>
          <a:prstGeom prst="rect">
            <a:avLst/>
          </a:prstGeom>
        </p:spPr>
      </p:pic>
      <p:sp>
        <p:nvSpPr>
          <p:cNvPr id="5" name="TextBox 4">
            <a:extLst>
              <a:ext uri="{FF2B5EF4-FFF2-40B4-BE49-F238E27FC236}">
                <a16:creationId xmlns:a16="http://schemas.microsoft.com/office/drawing/2014/main" id="{D51ECF8C-70F7-1D7E-038F-ABAECC98FE53}"/>
              </a:ext>
            </a:extLst>
          </p:cNvPr>
          <p:cNvSpPr txBox="1"/>
          <p:nvPr/>
        </p:nvSpPr>
        <p:spPr>
          <a:xfrm>
            <a:off x="181097" y="1462685"/>
            <a:ext cx="10001995" cy="3664721"/>
          </a:xfrm>
          <a:prstGeom prst="rect">
            <a:avLst/>
          </a:prstGeom>
          <a:noFill/>
        </p:spPr>
        <p:txBody>
          <a:bodyPr wrap="square">
            <a:spAutoFit/>
          </a:bodyPr>
          <a:lstStyle/>
          <a:p>
            <a:r>
              <a:rPr lang="en-GB" sz="2400" b="1" dirty="0"/>
              <a:t>Navigating the Social World</a:t>
            </a:r>
            <a:endParaRPr lang="en-GB" sz="2400" dirty="0"/>
          </a:p>
          <a:p>
            <a:pPr lvl="0" algn="ctr"/>
            <a:endParaRPr lang="en-GB" sz="2400" dirty="0"/>
          </a:p>
          <a:p>
            <a:pPr lvl="0" algn="ctr"/>
            <a:r>
              <a:rPr lang="en-GB" sz="2400" dirty="0"/>
              <a:t>One Post at a Time</a:t>
            </a:r>
          </a:p>
          <a:p>
            <a:pPr lvl="0" algn="ctr"/>
            <a:endParaRPr lang="en-GB" sz="2400" dirty="0"/>
          </a:p>
          <a:p>
            <a:pPr lvl="0" algn="ctr"/>
            <a:r>
              <a:rPr lang="en-GB" sz="2400" dirty="0"/>
              <a:t>Social media platforms use hearts (likes), </a:t>
            </a:r>
          </a:p>
          <a:p>
            <a:pPr lvl="0" algn="ctr"/>
            <a:r>
              <a:rPr lang="en-GB" sz="2400" dirty="0"/>
              <a:t>speech bubbles (comments), and planes (sharing).</a:t>
            </a:r>
          </a:p>
          <a:p>
            <a:pPr lvl="0" algn="ctr"/>
            <a:endParaRPr lang="en-GB" sz="2400" b="1" dirty="0"/>
          </a:p>
          <a:p>
            <a:pPr lvl="0" algn="ctr"/>
            <a:r>
              <a:rPr lang="en-GB" sz="2400" b="1" dirty="0"/>
              <a:t>Key points:</a:t>
            </a:r>
            <a:r>
              <a:rPr lang="en-GB" sz="2400" dirty="0"/>
              <a:t> Scrolling slowly helps you stay oriented.</a:t>
            </a:r>
          </a:p>
          <a:p>
            <a:pPr algn="ctr"/>
            <a:r>
              <a:rPr lang="en-GB" sz="2400" dirty="0"/>
              <a:t> </a:t>
            </a:r>
          </a:p>
          <a:p>
            <a:pPr marR="0" lvl="0" algn="ctr">
              <a:lnSpc>
                <a:spcPct val="150000"/>
              </a:lnSpc>
              <a:buSzPts val="1000"/>
              <a:tabLst>
                <a:tab pos="678180" algn="l"/>
              </a:tabLst>
            </a:pPr>
            <a:endParaRPr lang="en-GB" sz="1200" dirty="0">
              <a:solidFill>
                <a:srgbClr val="08030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952731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9F7AA-5D3B-EA80-652D-38B2F05DAAE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C5FFF2CF-3386-8D48-2212-BBA1E3D21D42}"/>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082EF002-8A6C-9AFC-F6E6-8B9976720853}"/>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3: Exploring Social Media </a:t>
            </a:r>
          </a:p>
          <a:p>
            <a:endParaRPr lang="en-US" b="1" i="1" dirty="0">
              <a:solidFill>
                <a:schemeClr val="accent1">
                  <a:lumMod val="75000"/>
                </a:schemeClr>
              </a:solidFill>
            </a:endParaRPr>
          </a:p>
          <a:p>
            <a:endParaRPr lang="en-US" b="1" i="1" dirty="0">
              <a:solidFill>
                <a:schemeClr val="accent1">
                  <a:lumMod val="75000"/>
                </a:schemeClr>
              </a:solidFill>
            </a:endParaRPr>
          </a:p>
          <a:p>
            <a:endParaRPr lang="el-GR" b="1" i="1" dirty="0">
              <a:solidFill>
                <a:schemeClr val="accent6">
                  <a:lumMod val="75000"/>
                </a:schemeClr>
              </a:solidFill>
            </a:endParaRP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FBEE8FC1-90A5-37B0-097B-38ED7F9CF5A2}"/>
              </a:ext>
            </a:extLst>
          </p:cNvPr>
          <p:cNvPicPr>
            <a:picLocks noGrp="1" noChangeAspect="1"/>
          </p:cNvPicPr>
          <p:nvPr>
            <p:ph sz="quarter" idx="12"/>
          </p:nvPr>
        </p:nvPicPr>
        <p:blipFill>
          <a:blip r:embed="rId3"/>
          <a:stretch>
            <a:fillRect/>
          </a:stretch>
        </p:blipFill>
        <p:spPr>
          <a:xfrm>
            <a:off x="9902767" y="5647627"/>
            <a:ext cx="2002432" cy="919427"/>
          </a:xfrm>
          <a:prstGeom prst="rect">
            <a:avLst/>
          </a:prstGeom>
        </p:spPr>
      </p:pic>
      <p:sp>
        <p:nvSpPr>
          <p:cNvPr id="5" name="TextBox 4">
            <a:extLst>
              <a:ext uri="{FF2B5EF4-FFF2-40B4-BE49-F238E27FC236}">
                <a16:creationId xmlns:a16="http://schemas.microsoft.com/office/drawing/2014/main" id="{7D553B22-BDA8-85CC-3C38-CB94252802D6}"/>
              </a:ext>
            </a:extLst>
          </p:cNvPr>
          <p:cNvSpPr txBox="1"/>
          <p:nvPr/>
        </p:nvSpPr>
        <p:spPr>
          <a:xfrm>
            <a:off x="181097" y="1462685"/>
            <a:ext cx="10001995" cy="4034053"/>
          </a:xfrm>
          <a:prstGeom prst="rect">
            <a:avLst/>
          </a:prstGeom>
          <a:noFill/>
        </p:spPr>
        <p:txBody>
          <a:bodyPr wrap="square">
            <a:spAutoFit/>
          </a:bodyPr>
          <a:lstStyle/>
          <a:p>
            <a:r>
              <a:rPr lang="en-GB" sz="2400" b="1" dirty="0"/>
              <a:t>Understanding the Younger Generation</a:t>
            </a:r>
            <a:endParaRPr lang="en-GB" sz="2400" dirty="0"/>
          </a:p>
          <a:p>
            <a:pPr lvl="0" algn="ctr"/>
            <a:endParaRPr lang="en-GB" sz="2400" b="1" dirty="0"/>
          </a:p>
          <a:p>
            <a:pPr lvl="0" algn="ctr"/>
            <a:r>
              <a:rPr lang="en-GB" sz="2400" dirty="0"/>
              <a:t>Trends, Stories, and Hashtags.</a:t>
            </a:r>
          </a:p>
          <a:p>
            <a:pPr lvl="0" algn="ctr"/>
            <a:endParaRPr lang="en-GB" sz="2400" dirty="0"/>
          </a:p>
          <a:p>
            <a:pPr lvl="0" algn="ctr"/>
            <a:r>
              <a:rPr lang="en-GB" sz="2400" dirty="0"/>
              <a:t>Young people use these features to express themselves, </a:t>
            </a:r>
          </a:p>
          <a:p>
            <a:pPr lvl="0" algn="ctr"/>
            <a:r>
              <a:rPr lang="en-GB" sz="2400" dirty="0"/>
              <a:t>but they can feel pressure and anxiety too.</a:t>
            </a:r>
          </a:p>
          <a:p>
            <a:pPr lvl="0" algn="ctr"/>
            <a:endParaRPr lang="en-GB" sz="2400" b="1" dirty="0"/>
          </a:p>
          <a:p>
            <a:pPr lvl="0" algn="ctr"/>
            <a:r>
              <a:rPr lang="en-GB" sz="2400" b="1" dirty="0"/>
              <a:t>Key points:</a:t>
            </a:r>
            <a:r>
              <a:rPr lang="en-GB" sz="2400" dirty="0"/>
              <a:t> Adults can offer supportive, intergenerational connection.</a:t>
            </a:r>
          </a:p>
          <a:p>
            <a:pPr algn="ctr"/>
            <a:endParaRPr lang="en-GB" sz="2400" dirty="0"/>
          </a:p>
          <a:p>
            <a:pPr algn="ctr"/>
            <a:r>
              <a:rPr lang="en-GB" sz="2400" dirty="0"/>
              <a:t> </a:t>
            </a:r>
          </a:p>
          <a:p>
            <a:pPr marR="0" lvl="0" algn="ctr">
              <a:lnSpc>
                <a:spcPct val="150000"/>
              </a:lnSpc>
              <a:buSzPts val="1000"/>
              <a:tabLst>
                <a:tab pos="678180" algn="l"/>
              </a:tabLst>
            </a:pPr>
            <a:endParaRPr lang="en-GB" sz="1200" dirty="0">
              <a:solidFill>
                <a:srgbClr val="08030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086103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3F3FC-5736-C9B3-9E9D-9EDDCFEC36C6}"/>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0DCBC3D-2A1F-355E-9F2A-2B65B0B32BDE}"/>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20EC1F93-A4CF-A79E-BEF3-1068D71B54B1}"/>
              </a:ext>
            </a:extLst>
          </p:cNvPr>
          <p:cNvSpPr>
            <a:spLocks noGrp="1"/>
          </p:cNvSpPr>
          <p:nvPr>
            <p:ph type="body" sz="quarter" idx="10"/>
          </p:nvPr>
        </p:nvSpPr>
        <p:spPr/>
        <p:txBody>
          <a:bodyPr/>
          <a:lstStyle/>
          <a:p>
            <a:endParaRPr lang="en-US" b="1" dirty="0">
              <a:solidFill>
                <a:schemeClr val="accent6">
                  <a:lumMod val="75000"/>
                </a:schemeClr>
              </a:solidFill>
            </a:endParaRPr>
          </a:p>
          <a:p>
            <a:endParaRPr lang="en-US" b="1" dirty="0">
              <a:solidFill>
                <a:schemeClr val="accent6">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3: Exploring Social Media </a:t>
            </a:r>
          </a:p>
          <a:p>
            <a:endParaRPr lang="en-US" b="1" i="1" dirty="0">
              <a:solidFill>
                <a:schemeClr val="accent1">
                  <a:lumMod val="75000"/>
                </a:schemeClr>
              </a:solidFill>
            </a:endParaRPr>
          </a:p>
          <a:p>
            <a:r>
              <a:rPr lang="en-US" b="1" i="1" dirty="0">
                <a:solidFill>
                  <a:schemeClr val="accent1">
                    <a:lumMod val="75000"/>
                  </a:schemeClr>
                </a:solidFill>
              </a:rPr>
              <a:t> </a:t>
            </a:r>
          </a:p>
          <a:p>
            <a:endParaRPr lang="en-CY" i="1" dirty="0"/>
          </a:p>
        </p:txBody>
      </p:sp>
      <p:pic>
        <p:nvPicPr>
          <p:cNvPr id="2" name="Content Placeholder 1">
            <a:extLst>
              <a:ext uri="{FF2B5EF4-FFF2-40B4-BE49-F238E27FC236}">
                <a16:creationId xmlns:a16="http://schemas.microsoft.com/office/drawing/2014/main" id="{6AA4C817-CB5C-5CF6-80AC-1FE8BB54C322}"/>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6C9E1B91-C9FC-797B-275B-2CF217D7A2D0}"/>
              </a:ext>
            </a:extLst>
          </p:cNvPr>
          <p:cNvSpPr txBox="1"/>
          <p:nvPr/>
        </p:nvSpPr>
        <p:spPr>
          <a:xfrm>
            <a:off x="253833" y="1708483"/>
            <a:ext cx="10957957" cy="5271315"/>
          </a:xfrm>
          <a:prstGeom prst="rect">
            <a:avLst/>
          </a:prstGeom>
          <a:noFill/>
        </p:spPr>
        <p:txBody>
          <a:bodyPr wrap="square">
            <a:spAutoFit/>
          </a:bodyPr>
          <a:lstStyle/>
          <a:p>
            <a:pPr algn="ctr"/>
            <a:r>
              <a:rPr lang="en-GB" sz="2400" b="1" dirty="0">
                <a:solidFill>
                  <a:schemeClr val="accent4">
                    <a:lumMod val="75000"/>
                  </a:schemeClr>
                </a:solidFill>
              </a:rPr>
              <a:t>Activity: "Meme or Memory?" (Interactive)</a:t>
            </a:r>
            <a:endParaRPr lang="en-GB" sz="2400" dirty="0">
              <a:solidFill>
                <a:schemeClr val="accent4">
                  <a:lumMod val="75000"/>
                </a:schemeClr>
              </a:solidFill>
            </a:endParaRPr>
          </a:p>
          <a:p>
            <a:pPr lvl="0" algn="ctr"/>
            <a:endParaRPr lang="en-GB" sz="2400" b="1" dirty="0"/>
          </a:p>
          <a:p>
            <a:pPr lvl="0" algn="ctr"/>
            <a:r>
              <a:rPr lang="en-GB" sz="2400" b="1" dirty="0"/>
              <a:t>Task:</a:t>
            </a:r>
            <a:r>
              <a:rPr lang="en-GB" sz="2400" dirty="0"/>
              <a:t> </a:t>
            </a:r>
          </a:p>
          <a:p>
            <a:pPr lvl="0" algn="ctr"/>
            <a:r>
              <a:rPr lang="en-GB" sz="2400" dirty="0"/>
              <a:t>Identify what the post is asking you to do!.</a:t>
            </a:r>
          </a:p>
          <a:p>
            <a:pPr lvl="0" algn="ctr"/>
            <a:endParaRPr lang="en-GB" sz="2400" b="1" dirty="0"/>
          </a:p>
          <a:p>
            <a:pPr lvl="0" algn="ctr"/>
            <a:r>
              <a:rPr lang="en-GB" sz="2400" b="1" dirty="0"/>
              <a:t>Interaction:</a:t>
            </a:r>
            <a:r>
              <a:rPr lang="en-GB" sz="2400" dirty="0"/>
              <a:t> </a:t>
            </a:r>
          </a:p>
          <a:p>
            <a:pPr lvl="0" algn="ctr"/>
            <a:r>
              <a:rPr lang="en-GB" sz="2400" dirty="0"/>
              <a:t>Look at a sample post and identify the "Like" heart or the "Comment" prompt.</a:t>
            </a:r>
          </a:p>
          <a:p>
            <a:pPr lvl="0" algn="ctr"/>
            <a:endParaRPr lang="en-GB" sz="2400" dirty="0"/>
          </a:p>
          <a:p>
            <a:pPr algn="ctr"/>
            <a:endParaRPr lang="en-GB" sz="2400" dirty="0">
              <a:solidFill>
                <a:schemeClr val="accent4">
                  <a:lumMod val="75000"/>
                </a:schemeClr>
              </a:solidFill>
            </a:endParaRPr>
          </a:p>
          <a:p>
            <a:pPr lvl="0" algn="ctr"/>
            <a:endParaRPr lang="en-GB" sz="2400" b="1" dirty="0"/>
          </a:p>
          <a:p>
            <a:pPr algn="ctr"/>
            <a:endParaRPr lang="en-GB" sz="2400" dirty="0">
              <a:solidFill>
                <a:schemeClr val="accent4">
                  <a:lumMod val="75000"/>
                </a:schemeClr>
              </a:solidFill>
            </a:endParaRPr>
          </a:p>
          <a:p>
            <a:pPr lvl="1" algn="ctr"/>
            <a:endParaRPr lang="en-GB" sz="2400" b="1"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62500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E63EF-FD98-45D4-48E8-347DC45AE6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A9F728-8B44-987F-71E5-50CC51E576A0}"/>
              </a:ext>
            </a:extLst>
          </p:cNvPr>
          <p:cNvSpPr>
            <a:spLocks noGrp="1"/>
          </p:cNvSpPr>
          <p:nvPr>
            <p:ph type="ctrTitle"/>
          </p:nvPr>
        </p:nvSpPr>
        <p:spPr/>
        <p:txBody>
          <a:bodyPr>
            <a:normAutofit fontScale="90000"/>
          </a:bodyPr>
          <a:lstStyle/>
          <a:p>
            <a:br>
              <a:rPr lang="en-US" sz="2800" b="0" i="1" dirty="0">
                <a:latin typeface="+mj-lt"/>
              </a:rPr>
            </a:br>
            <a:r>
              <a:rPr lang="en-US" sz="2700" b="0" i="1" dirty="0"/>
              <a:t>Module 4 (Senior Learners)</a:t>
            </a:r>
            <a:br>
              <a:rPr lang="el-GR" sz="2700" b="0" i="1" dirty="0"/>
            </a:br>
            <a:r>
              <a:rPr lang="en-GB" sz="2700" b="0" i="1" dirty="0"/>
              <a:t>Smartphones and Social Media Made Simple</a:t>
            </a:r>
            <a:br>
              <a:rPr lang="en-CY" sz="1800"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3BAB350E-CBC0-D907-EC3F-82C845FFCD10}"/>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4: Digital Confidence &amp; Safety </a:t>
            </a: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1329152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B3780-81D8-7D8E-06E0-6DFA574AE0E5}"/>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055A5F7-2413-6BC4-EF37-7749DD37EB82}"/>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CB2E6D95-374D-CAC1-245B-B2FD898EA61A}"/>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4: Digital Confidence &amp; Safety </a:t>
            </a:r>
          </a:p>
          <a:p>
            <a:r>
              <a:rPr lang="en-US" b="1" i="1" dirty="0">
                <a:solidFill>
                  <a:schemeClr val="accent1">
                    <a:lumMod val="75000"/>
                  </a:schemeClr>
                </a:solidFill>
              </a:rPr>
              <a:t> </a:t>
            </a:r>
          </a:p>
          <a:p>
            <a:endParaRPr lang="en-US" b="1" i="1" dirty="0">
              <a:solidFill>
                <a:schemeClr val="accent1">
                  <a:lumMod val="75000"/>
                </a:schemeClr>
              </a:solidFill>
            </a:endParaRPr>
          </a:p>
          <a:p>
            <a:endParaRPr lang="en-US" b="1" i="1" dirty="0">
              <a:solidFill>
                <a:schemeClr val="accent1">
                  <a:lumMod val="75000"/>
                </a:schemeClr>
              </a:solidFill>
            </a:endParaRPr>
          </a:p>
          <a:p>
            <a:endParaRPr lang="el-GR" b="1" i="1" dirty="0">
              <a:solidFill>
                <a:schemeClr val="accent6">
                  <a:lumMod val="75000"/>
                </a:schemeClr>
              </a:solidFill>
            </a:endParaRP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C6FC5A22-D423-A7C5-C073-1E41D283ADF4}"/>
              </a:ext>
            </a:extLst>
          </p:cNvPr>
          <p:cNvPicPr>
            <a:picLocks noGrp="1" noChangeAspect="1"/>
          </p:cNvPicPr>
          <p:nvPr>
            <p:ph sz="quarter" idx="12"/>
          </p:nvPr>
        </p:nvPicPr>
        <p:blipFill>
          <a:blip r:embed="rId3"/>
          <a:stretch>
            <a:fillRect/>
          </a:stretch>
        </p:blipFill>
        <p:spPr>
          <a:xfrm>
            <a:off x="9902767" y="5647627"/>
            <a:ext cx="2002432" cy="919427"/>
          </a:xfrm>
          <a:prstGeom prst="rect">
            <a:avLst/>
          </a:prstGeom>
        </p:spPr>
      </p:pic>
      <p:sp>
        <p:nvSpPr>
          <p:cNvPr id="5" name="TextBox 4">
            <a:extLst>
              <a:ext uri="{FF2B5EF4-FFF2-40B4-BE49-F238E27FC236}">
                <a16:creationId xmlns:a16="http://schemas.microsoft.com/office/drawing/2014/main" id="{7C79F1D4-531E-D178-D649-F364A5F1BD42}"/>
              </a:ext>
            </a:extLst>
          </p:cNvPr>
          <p:cNvSpPr txBox="1"/>
          <p:nvPr/>
        </p:nvSpPr>
        <p:spPr>
          <a:xfrm>
            <a:off x="181097" y="1462685"/>
            <a:ext cx="10001995" cy="3295389"/>
          </a:xfrm>
          <a:prstGeom prst="rect">
            <a:avLst/>
          </a:prstGeom>
          <a:noFill/>
        </p:spPr>
        <p:txBody>
          <a:bodyPr wrap="square">
            <a:spAutoFit/>
          </a:bodyPr>
          <a:lstStyle/>
          <a:p>
            <a:r>
              <a:rPr lang="en-GB" sz="2400" b="1" dirty="0"/>
              <a:t>Managing Your Digital Calm</a:t>
            </a:r>
          </a:p>
          <a:p>
            <a:pPr algn="ctr"/>
            <a:endParaRPr lang="en-GB" sz="2400" dirty="0"/>
          </a:p>
          <a:p>
            <a:pPr lvl="0" algn="ctr"/>
            <a:r>
              <a:rPr lang="en-GB" sz="2400" dirty="0"/>
              <a:t>When the Screen Feels Too Fast.</a:t>
            </a:r>
          </a:p>
          <a:p>
            <a:pPr lvl="0" algn="ctr"/>
            <a:endParaRPr lang="en-GB" sz="2400" dirty="0"/>
          </a:p>
          <a:p>
            <a:pPr lvl="0" algn="ctr"/>
            <a:r>
              <a:rPr lang="en-GB" sz="2400" dirty="0"/>
              <a:t>It is normal to feel overwhelmed by automatic videos or fast feeds.</a:t>
            </a:r>
          </a:p>
          <a:p>
            <a:pPr lvl="0" algn="ctr"/>
            <a:endParaRPr lang="en-GB" sz="2400" b="1" dirty="0"/>
          </a:p>
          <a:p>
            <a:pPr lvl="0" algn="ctr"/>
            <a:r>
              <a:rPr lang="en-GB" sz="2400" b="1" dirty="0"/>
              <a:t>Key point:</a:t>
            </a:r>
            <a:r>
              <a:rPr lang="en-GB" sz="2400" dirty="0"/>
              <a:t> You are in control; it is okay to close the app.</a:t>
            </a:r>
          </a:p>
          <a:p>
            <a:pPr algn="ctr"/>
            <a:r>
              <a:rPr lang="en-GB" sz="2400" dirty="0"/>
              <a:t> </a:t>
            </a:r>
          </a:p>
          <a:p>
            <a:pPr marR="0" lvl="0" algn="ctr">
              <a:lnSpc>
                <a:spcPct val="150000"/>
              </a:lnSpc>
              <a:buSzPts val="1000"/>
              <a:tabLst>
                <a:tab pos="678180" algn="l"/>
              </a:tabLst>
            </a:pPr>
            <a:endParaRPr lang="en-GB" sz="1200" dirty="0">
              <a:solidFill>
                <a:srgbClr val="08030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615841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22984-AEE9-2B89-388A-463048C6ED0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3DBE7AE6-EED2-AA7C-B78D-5A1C523C3450}"/>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BE79F877-2118-B76E-B410-3096D6B05EA2}"/>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4: Digital Confidence &amp; Safety </a:t>
            </a:r>
          </a:p>
          <a:p>
            <a:r>
              <a:rPr lang="en-US" b="1" i="1" dirty="0">
                <a:solidFill>
                  <a:schemeClr val="accent1">
                    <a:lumMod val="75000"/>
                  </a:schemeClr>
                </a:solidFill>
              </a:rPr>
              <a:t> </a:t>
            </a:r>
          </a:p>
          <a:p>
            <a:endParaRPr lang="en-US" b="1" i="1" dirty="0">
              <a:solidFill>
                <a:schemeClr val="accent1">
                  <a:lumMod val="75000"/>
                </a:schemeClr>
              </a:solidFill>
            </a:endParaRPr>
          </a:p>
          <a:p>
            <a:endParaRPr lang="en-US" b="1" i="1" dirty="0">
              <a:solidFill>
                <a:schemeClr val="accent1">
                  <a:lumMod val="75000"/>
                </a:schemeClr>
              </a:solidFill>
            </a:endParaRPr>
          </a:p>
          <a:p>
            <a:endParaRPr lang="el-GR" b="1" i="1" dirty="0">
              <a:solidFill>
                <a:schemeClr val="accent6">
                  <a:lumMod val="75000"/>
                </a:schemeClr>
              </a:solidFill>
            </a:endParaRP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0FF00887-E179-B332-D3C5-412611E30430}"/>
              </a:ext>
            </a:extLst>
          </p:cNvPr>
          <p:cNvPicPr>
            <a:picLocks noGrp="1" noChangeAspect="1"/>
          </p:cNvPicPr>
          <p:nvPr>
            <p:ph sz="quarter" idx="12"/>
          </p:nvPr>
        </p:nvPicPr>
        <p:blipFill>
          <a:blip r:embed="rId3"/>
          <a:stretch>
            <a:fillRect/>
          </a:stretch>
        </p:blipFill>
        <p:spPr>
          <a:xfrm>
            <a:off x="9902767" y="5647627"/>
            <a:ext cx="2002432" cy="919427"/>
          </a:xfrm>
          <a:prstGeom prst="rect">
            <a:avLst/>
          </a:prstGeom>
        </p:spPr>
      </p:pic>
      <p:sp>
        <p:nvSpPr>
          <p:cNvPr id="5" name="TextBox 4">
            <a:extLst>
              <a:ext uri="{FF2B5EF4-FFF2-40B4-BE49-F238E27FC236}">
                <a16:creationId xmlns:a16="http://schemas.microsoft.com/office/drawing/2014/main" id="{71CFFFEE-BF13-4B84-0866-F25C0CB70652}"/>
              </a:ext>
            </a:extLst>
          </p:cNvPr>
          <p:cNvSpPr txBox="1"/>
          <p:nvPr/>
        </p:nvSpPr>
        <p:spPr>
          <a:xfrm>
            <a:off x="181097" y="1462685"/>
            <a:ext cx="10001995" cy="4034053"/>
          </a:xfrm>
          <a:prstGeom prst="rect">
            <a:avLst/>
          </a:prstGeom>
          <a:noFill/>
        </p:spPr>
        <p:txBody>
          <a:bodyPr wrap="square">
            <a:spAutoFit/>
          </a:bodyPr>
          <a:lstStyle/>
          <a:p>
            <a:r>
              <a:rPr lang="en-GB" sz="2400" b="1" dirty="0"/>
              <a:t>Your Confidence Toolbox</a:t>
            </a:r>
            <a:endParaRPr lang="en-GB" sz="2400" dirty="0"/>
          </a:p>
          <a:p>
            <a:pPr lvl="0" algn="ctr"/>
            <a:endParaRPr lang="en-GB" sz="2400" dirty="0"/>
          </a:p>
          <a:p>
            <a:pPr lvl="0" algn="ctr"/>
            <a:r>
              <a:rPr lang="en-GB" sz="2400" dirty="0"/>
              <a:t>The 3-Step Reset</a:t>
            </a:r>
            <a:r>
              <a:rPr lang="en-US" sz="2400" dirty="0"/>
              <a:t>:</a:t>
            </a:r>
          </a:p>
          <a:p>
            <a:pPr lvl="0" algn="ctr"/>
            <a:endParaRPr lang="en-GB" sz="2400" dirty="0"/>
          </a:p>
          <a:p>
            <a:pPr marL="342900" lvl="0" indent="-342900" algn="ctr">
              <a:buAutoNum type="arabicPeriod"/>
            </a:pPr>
            <a:r>
              <a:rPr lang="en-GB" sz="2400" b="1" dirty="0"/>
              <a:t>Pause</a:t>
            </a:r>
            <a:r>
              <a:rPr lang="en-GB" sz="2400" dirty="0"/>
              <a:t> and breathe</a:t>
            </a:r>
          </a:p>
          <a:p>
            <a:pPr lvl="0" algn="ctr"/>
            <a:endParaRPr lang="en-GB" sz="2400" dirty="0"/>
          </a:p>
          <a:p>
            <a:pPr marL="342900" lvl="0" indent="-342900" algn="ctr">
              <a:buAutoNum type="arabicPeriod"/>
            </a:pPr>
            <a:r>
              <a:rPr lang="en-GB" sz="2400" b="1" dirty="0"/>
              <a:t>Take a break</a:t>
            </a:r>
            <a:r>
              <a:rPr lang="en-GB" sz="2400" dirty="0"/>
              <a:t> from the screen</a:t>
            </a:r>
          </a:p>
          <a:p>
            <a:pPr marL="342900" lvl="0" indent="-342900" algn="ctr">
              <a:buAutoNum type="arabicPeriod"/>
            </a:pPr>
            <a:endParaRPr lang="en-GB" sz="2400" dirty="0"/>
          </a:p>
          <a:p>
            <a:pPr marL="342900" lvl="0" indent="-342900" algn="ctr">
              <a:buAutoNum type="arabicPeriod"/>
            </a:pPr>
            <a:r>
              <a:rPr lang="en-GB" sz="2400" b="1" dirty="0"/>
              <a:t>Ask</a:t>
            </a:r>
            <a:r>
              <a:rPr lang="en-GB" sz="2400" dirty="0"/>
              <a:t> a trusted person for help</a:t>
            </a:r>
          </a:p>
          <a:p>
            <a:pPr algn="ctr"/>
            <a:r>
              <a:rPr lang="en-GB" sz="2400" dirty="0"/>
              <a:t> </a:t>
            </a:r>
          </a:p>
          <a:p>
            <a:pPr marR="0" lvl="0" algn="ctr">
              <a:lnSpc>
                <a:spcPct val="150000"/>
              </a:lnSpc>
              <a:buSzPts val="1000"/>
              <a:tabLst>
                <a:tab pos="678180" algn="l"/>
              </a:tabLst>
            </a:pPr>
            <a:endParaRPr lang="en-GB" sz="1200" dirty="0">
              <a:solidFill>
                <a:srgbClr val="08030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120334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2D9A7-5528-1A5A-C067-687758057A6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FB968C2-2FEC-21E0-F6B0-50D9B98CD1FC}"/>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A8F26FED-6CD3-03DD-C98D-3526A9DB6E94}"/>
              </a:ext>
            </a:extLst>
          </p:cNvPr>
          <p:cNvSpPr>
            <a:spLocks noGrp="1"/>
          </p:cNvSpPr>
          <p:nvPr>
            <p:ph type="body" sz="quarter" idx="10"/>
          </p:nvPr>
        </p:nvSpPr>
        <p:spPr/>
        <p:txBody>
          <a:bodyPr/>
          <a:lstStyle/>
          <a:p>
            <a:endParaRPr lang="en-US" b="1" dirty="0">
              <a:solidFill>
                <a:schemeClr val="accent6">
                  <a:lumMod val="75000"/>
                </a:schemeClr>
              </a:solidFill>
            </a:endParaRPr>
          </a:p>
          <a:p>
            <a:endParaRPr lang="en-US" b="1" dirty="0">
              <a:solidFill>
                <a:schemeClr val="accent6">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4: Digital Confidence &amp; Safety </a:t>
            </a:r>
          </a:p>
          <a:p>
            <a:r>
              <a:rPr lang="en-US" b="1" i="1" dirty="0">
                <a:solidFill>
                  <a:schemeClr val="accent1">
                    <a:lumMod val="75000"/>
                  </a:schemeClr>
                </a:solidFill>
              </a:rPr>
              <a:t> </a:t>
            </a:r>
          </a:p>
          <a:p>
            <a:endParaRPr lang="en-US" b="1" i="1" dirty="0">
              <a:solidFill>
                <a:schemeClr val="accent1">
                  <a:lumMod val="75000"/>
                </a:schemeClr>
              </a:solidFill>
            </a:endParaRPr>
          </a:p>
          <a:p>
            <a:r>
              <a:rPr lang="en-US" b="1" i="1" dirty="0">
                <a:solidFill>
                  <a:schemeClr val="accent1">
                    <a:lumMod val="75000"/>
                  </a:schemeClr>
                </a:solidFill>
              </a:rPr>
              <a:t> </a:t>
            </a:r>
          </a:p>
          <a:p>
            <a:endParaRPr lang="en-CY" i="1" dirty="0"/>
          </a:p>
        </p:txBody>
      </p:sp>
      <p:pic>
        <p:nvPicPr>
          <p:cNvPr id="2" name="Content Placeholder 1">
            <a:extLst>
              <a:ext uri="{FF2B5EF4-FFF2-40B4-BE49-F238E27FC236}">
                <a16:creationId xmlns:a16="http://schemas.microsoft.com/office/drawing/2014/main" id="{3D5F7F15-74CD-011A-2689-279980EE061A}"/>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7A5BEE58-54BE-841C-0FA1-0BB39F5A00CB}"/>
              </a:ext>
            </a:extLst>
          </p:cNvPr>
          <p:cNvSpPr txBox="1"/>
          <p:nvPr/>
        </p:nvSpPr>
        <p:spPr>
          <a:xfrm>
            <a:off x="253833" y="1708483"/>
            <a:ext cx="10957957" cy="6379310"/>
          </a:xfrm>
          <a:prstGeom prst="rect">
            <a:avLst/>
          </a:prstGeom>
          <a:noFill/>
        </p:spPr>
        <p:txBody>
          <a:bodyPr wrap="square">
            <a:spAutoFit/>
          </a:bodyPr>
          <a:lstStyle/>
          <a:p>
            <a:pPr algn="ctr"/>
            <a:r>
              <a:rPr lang="en-GB" sz="2400" b="1" dirty="0">
                <a:solidFill>
                  <a:schemeClr val="accent4">
                    <a:lumMod val="75000"/>
                  </a:schemeClr>
                </a:solidFill>
              </a:rPr>
              <a:t>Activity: "The Confidence Roadmap" (Creative)</a:t>
            </a:r>
            <a:endParaRPr lang="en-GB" sz="2400" dirty="0">
              <a:solidFill>
                <a:schemeClr val="accent4">
                  <a:lumMod val="75000"/>
                </a:schemeClr>
              </a:solidFill>
            </a:endParaRPr>
          </a:p>
          <a:p>
            <a:pPr lvl="0" algn="ctr"/>
            <a:endParaRPr lang="en-GB" sz="2400" b="1" dirty="0"/>
          </a:p>
          <a:p>
            <a:pPr lvl="0" algn="ctr"/>
            <a:r>
              <a:rPr lang="en-GB" sz="2400" b="1" dirty="0"/>
              <a:t>Task: </a:t>
            </a:r>
          </a:p>
          <a:p>
            <a:pPr lvl="0" algn="ctr"/>
            <a:r>
              <a:rPr lang="en-GB" sz="2400" dirty="0"/>
              <a:t>Design your own rules for digital harmony!.</a:t>
            </a:r>
          </a:p>
          <a:p>
            <a:pPr lvl="0" algn="ctr"/>
            <a:endParaRPr lang="en-GB" sz="2400" b="1" dirty="0"/>
          </a:p>
          <a:p>
            <a:pPr lvl="0" algn="ctr"/>
            <a:r>
              <a:rPr lang="en-GB" sz="2400" b="1" dirty="0"/>
              <a:t>Interaction:</a:t>
            </a:r>
            <a:r>
              <a:rPr lang="en-GB" sz="2400" dirty="0"/>
              <a:t> </a:t>
            </a:r>
          </a:p>
          <a:p>
            <a:pPr lvl="0" algn="ctr"/>
            <a:r>
              <a:rPr lang="en-GB" sz="2400" dirty="0"/>
              <a:t>List 3 rules, such as</a:t>
            </a:r>
            <a:r>
              <a:rPr lang="en-US" sz="2400" dirty="0"/>
              <a:t>:</a:t>
            </a:r>
          </a:p>
          <a:p>
            <a:pPr lvl="0" algn="ctr"/>
            <a:r>
              <a:rPr lang="en-GB" sz="2400" dirty="0"/>
              <a:t> "I will practice one photo a day" or</a:t>
            </a:r>
          </a:p>
          <a:p>
            <a:pPr lvl="0" algn="ctr"/>
            <a:r>
              <a:rPr lang="en-GB" sz="2400" dirty="0"/>
              <a:t> "I will ask for help if I'm stuck".</a:t>
            </a:r>
          </a:p>
          <a:p>
            <a:pPr algn="ctr"/>
            <a:endParaRPr lang="en-GB" sz="2400" dirty="0"/>
          </a:p>
          <a:p>
            <a:pPr lvl="0" algn="ctr"/>
            <a:endParaRPr lang="en-GB" sz="2400" dirty="0"/>
          </a:p>
          <a:p>
            <a:pPr algn="ctr"/>
            <a:endParaRPr lang="en-GB" sz="2400" dirty="0">
              <a:solidFill>
                <a:schemeClr val="accent4">
                  <a:lumMod val="75000"/>
                </a:schemeClr>
              </a:solidFill>
            </a:endParaRPr>
          </a:p>
          <a:p>
            <a:pPr lvl="0" algn="ctr"/>
            <a:endParaRPr lang="en-GB" sz="2400" b="1" dirty="0"/>
          </a:p>
          <a:p>
            <a:pPr algn="ctr"/>
            <a:endParaRPr lang="en-GB" sz="2400" dirty="0">
              <a:solidFill>
                <a:schemeClr val="accent4">
                  <a:lumMod val="75000"/>
                </a:schemeClr>
              </a:solidFill>
            </a:endParaRPr>
          </a:p>
          <a:p>
            <a:pPr lvl="1" algn="ctr"/>
            <a:endParaRPr lang="en-GB" sz="2400" b="1"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67101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9650E-0553-747D-EFC6-FDB953FF7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57A7A-8CCC-24C0-6FFD-E409081F3D80}"/>
              </a:ext>
            </a:extLst>
          </p:cNvPr>
          <p:cNvSpPr>
            <a:spLocks noGrp="1"/>
          </p:cNvSpPr>
          <p:nvPr>
            <p:ph type="ctrTitle"/>
          </p:nvPr>
        </p:nvSpPr>
        <p:spPr/>
        <p:txBody>
          <a:bodyPr>
            <a:normAutofit fontScale="90000"/>
          </a:bodyPr>
          <a:lstStyle/>
          <a:p>
            <a:br>
              <a:rPr lang="en-US" sz="2800" b="0" i="1" dirty="0">
                <a:latin typeface="+mj-lt"/>
              </a:rPr>
            </a:br>
            <a:r>
              <a:rPr lang="en-US" sz="2700" b="0" i="1" dirty="0"/>
              <a:t>Module 4 (Senior Learners)</a:t>
            </a:r>
            <a:br>
              <a:rPr lang="el-GR" sz="2700" b="0" i="1" dirty="0"/>
            </a:br>
            <a:r>
              <a:rPr lang="en-GB" sz="2700" b="0" i="1" dirty="0"/>
              <a:t>Smartphones and Social Media Made Simple</a:t>
            </a:r>
            <a:br>
              <a:rPr lang="en-CY" sz="1800"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90332EB-1E18-9827-5E3E-009A9EA1433C}"/>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1: Your Smartphone Compass</a:t>
            </a: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3575798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A2427-6B77-E6C0-0074-C29873845BC8}"/>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3A71C234-026D-E0B1-B0E4-670FD42433B4}"/>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B8DEDCFA-9210-ACC7-D522-4256A00BD322}"/>
              </a:ext>
            </a:extLst>
          </p:cNvPr>
          <p:cNvSpPr>
            <a:spLocks noGrp="1"/>
          </p:cNvSpPr>
          <p:nvPr>
            <p:ph type="body" sz="quarter" idx="10"/>
          </p:nvPr>
        </p:nvSpPr>
        <p:spPr/>
        <p:txBody>
          <a:bodyPr/>
          <a:lstStyle/>
          <a:p>
            <a:endParaRPr lang="en-US" b="1" dirty="0">
              <a:solidFill>
                <a:schemeClr val="accent6">
                  <a:lumMod val="75000"/>
                </a:schemeClr>
              </a:solidFill>
            </a:endParaRPr>
          </a:p>
          <a:p>
            <a:endParaRPr lang="en-US" b="1" dirty="0">
              <a:solidFill>
                <a:schemeClr val="accent6">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4: Digital Confidence &amp; Safety </a:t>
            </a:r>
          </a:p>
          <a:p>
            <a:r>
              <a:rPr lang="en-US" b="1" i="1" dirty="0">
                <a:solidFill>
                  <a:schemeClr val="accent1">
                    <a:lumMod val="75000"/>
                  </a:schemeClr>
                </a:solidFill>
              </a:rPr>
              <a:t> </a:t>
            </a:r>
          </a:p>
          <a:p>
            <a:endParaRPr lang="en-US" b="1" i="1" dirty="0">
              <a:solidFill>
                <a:schemeClr val="accent1">
                  <a:lumMod val="75000"/>
                </a:schemeClr>
              </a:solidFill>
            </a:endParaRPr>
          </a:p>
          <a:p>
            <a:r>
              <a:rPr lang="en-US" b="1" i="1" dirty="0">
                <a:solidFill>
                  <a:schemeClr val="accent1">
                    <a:lumMod val="75000"/>
                  </a:schemeClr>
                </a:solidFill>
              </a:rPr>
              <a:t> </a:t>
            </a:r>
          </a:p>
          <a:p>
            <a:endParaRPr lang="en-CY" i="1" dirty="0"/>
          </a:p>
        </p:txBody>
      </p:sp>
      <p:pic>
        <p:nvPicPr>
          <p:cNvPr id="2" name="Content Placeholder 1">
            <a:extLst>
              <a:ext uri="{FF2B5EF4-FFF2-40B4-BE49-F238E27FC236}">
                <a16:creationId xmlns:a16="http://schemas.microsoft.com/office/drawing/2014/main" id="{2120A585-9F8D-D943-7345-2BB23CA40574}"/>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8559E15A-1BF6-865C-E77C-859C8DF16606}"/>
              </a:ext>
            </a:extLst>
          </p:cNvPr>
          <p:cNvSpPr txBox="1"/>
          <p:nvPr/>
        </p:nvSpPr>
        <p:spPr>
          <a:xfrm>
            <a:off x="253833" y="1708483"/>
            <a:ext cx="10957957" cy="5548314"/>
          </a:xfrm>
          <a:prstGeom prst="rect">
            <a:avLst/>
          </a:prstGeom>
          <a:noFill/>
        </p:spPr>
        <p:txBody>
          <a:bodyPr wrap="square">
            <a:spAutoFit/>
          </a:bodyPr>
          <a:lstStyle/>
          <a:p>
            <a:pPr algn="ctr"/>
            <a:r>
              <a:rPr lang="en-GB" sz="2400" b="1" dirty="0">
                <a:solidFill>
                  <a:schemeClr val="accent4">
                    <a:lumMod val="75000"/>
                  </a:schemeClr>
                </a:solidFill>
              </a:rPr>
              <a:t>Activity: "The Discovery Pledge" (Self-based)</a:t>
            </a:r>
            <a:endParaRPr lang="en-GB" sz="2400" dirty="0">
              <a:solidFill>
                <a:schemeClr val="accent4">
                  <a:lumMod val="75000"/>
                </a:schemeClr>
              </a:solidFill>
            </a:endParaRPr>
          </a:p>
          <a:p>
            <a:pPr lvl="0"/>
            <a:endParaRPr lang="en-GB" b="1" dirty="0"/>
          </a:p>
          <a:p>
            <a:pPr lvl="0" algn="ctr"/>
            <a:r>
              <a:rPr lang="en-GB" sz="2400" b="1" dirty="0"/>
              <a:t>Task:</a:t>
            </a:r>
            <a:r>
              <a:rPr lang="en-GB" sz="2400" dirty="0"/>
              <a:t> Make it Official!</a:t>
            </a:r>
          </a:p>
          <a:p>
            <a:pPr lvl="0" algn="ctr"/>
            <a:endParaRPr lang="en-GB" sz="2400" b="1" dirty="0"/>
          </a:p>
          <a:p>
            <a:pPr lvl="0" algn="ctr"/>
            <a:r>
              <a:rPr lang="en-GB" sz="2400" b="1" dirty="0"/>
              <a:t>Interaction:</a:t>
            </a:r>
            <a:r>
              <a:rPr lang="en-GB" sz="2400" dirty="0"/>
              <a:t> </a:t>
            </a:r>
          </a:p>
          <a:p>
            <a:pPr lvl="0" algn="ctr"/>
            <a:r>
              <a:rPr lang="en-GB" sz="2400" dirty="0"/>
              <a:t>Commit to one new skill you will use this week</a:t>
            </a:r>
          </a:p>
          <a:p>
            <a:pPr lvl="0" algn="ctr"/>
            <a:r>
              <a:rPr lang="en-GB" sz="2400" dirty="0"/>
              <a:t>to stay connected with family.</a:t>
            </a:r>
          </a:p>
          <a:p>
            <a:pPr algn="ctr"/>
            <a:endParaRPr lang="en-GB" sz="2400" dirty="0"/>
          </a:p>
          <a:p>
            <a:pPr lvl="0" algn="ctr"/>
            <a:endParaRPr lang="en-GB" sz="2400" dirty="0"/>
          </a:p>
          <a:p>
            <a:pPr algn="ctr"/>
            <a:endParaRPr lang="en-GB" sz="2400" dirty="0">
              <a:solidFill>
                <a:schemeClr val="accent4">
                  <a:lumMod val="75000"/>
                </a:schemeClr>
              </a:solidFill>
            </a:endParaRPr>
          </a:p>
          <a:p>
            <a:pPr lvl="0" algn="ctr"/>
            <a:endParaRPr lang="en-GB" sz="2400" b="1" dirty="0"/>
          </a:p>
          <a:p>
            <a:pPr algn="ctr"/>
            <a:endParaRPr lang="en-GB" sz="2400" dirty="0">
              <a:solidFill>
                <a:schemeClr val="accent4">
                  <a:lumMod val="75000"/>
                </a:schemeClr>
              </a:solidFill>
            </a:endParaRPr>
          </a:p>
          <a:p>
            <a:pPr lvl="1" algn="ctr"/>
            <a:endParaRPr lang="en-GB" sz="2400" b="1"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04837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AE6D5-4BD4-EF70-9A78-C38B3735BC7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0F0F46-1404-8612-DA0F-119FF549FBED}"/>
              </a:ext>
            </a:extLst>
          </p:cNvPr>
          <p:cNvSpPr>
            <a:spLocks noGrp="1"/>
          </p:cNvSpPr>
          <p:nvPr>
            <p:ph type="ctrTitle"/>
          </p:nvPr>
        </p:nvSpPr>
        <p:spPr>
          <a:xfrm>
            <a:off x="405246" y="1768632"/>
            <a:ext cx="6821956" cy="1334065"/>
          </a:xfrm>
        </p:spPr>
        <p:txBody>
          <a:bodyPr>
            <a:normAutofit/>
          </a:bodyPr>
          <a:lstStyle/>
          <a:p>
            <a:r>
              <a:rPr lang="en-US" b="0" i="1" dirty="0"/>
              <a:t>End of Module 4 (Senior Learners): </a:t>
            </a:r>
            <a:br>
              <a:rPr lang="en-US" b="0" i="1" dirty="0"/>
            </a:br>
            <a:r>
              <a:rPr lang="en-GB" b="0" i="1" dirty="0"/>
              <a:t>Smartphones and Social Media Made Simple </a:t>
            </a:r>
            <a:br>
              <a:rPr lang="en-GB" dirty="0"/>
            </a:br>
            <a:endParaRPr lang="LID4096" b="0" dirty="0"/>
          </a:p>
        </p:txBody>
      </p:sp>
      <p:pic>
        <p:nvPicPr>
          <p:cNvPr id="8" name="Picture 7">
            <a:extLst>
              <a:ext uri="{FF2B5EF4-FFF2-40B4-BE49-F238E27FC236}">
                <a16:creationId xmlns:a16="http://schemas.microsoft.com/office/drawing/2014/main" id="{EB5DE78C-1BD8-E47F-1854-46AC8DCEDF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5461" y="2940275"/>
            <a:ext cx="5270539" cy="2763427"/>
          </a:xfrm>
          <a:prstGeom prst="rect">
            <a:avLst/>
          </a:prstGeom>
        </p:spPr>
      </p:pic>
    </p:spTree>
    <p:extLst>
      <p:ext uri="{BB962C8B-B14F-4D97-AF65-F5344CB8AC3E}">
        <p14:creationId xmlns:p14="http://schemas.microsoft.com/office/powerpoint/2010/main" val="657895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7061E-C86D-651E-3E36-B5C1E36940D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A16618C-B37C-7BBA-B60D-F2F1A3AEAB3E}"/>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C7E7FAC4-7448-2ADC-CB70-39FC7D3F3AAE}"/>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1: Your Smartphone Compass</a:t>
            </a: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3CC66ED3-CDF8-5D92-CC54-5149A01B92CC}"/>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23251F34-C4B2-9B7F-DE60-29070D54B430}"/>
              </a:ext>
            </a:extLst>
          </p:cNvPr>
          <p:cNvSpPr txBox="1"/>
          <p:nvPr/>
        </p:nvSpPr>
        <p:spPr>
          <a:xfrm>
            <a:off x="149679" y="1405534"/>
            <a:ext cx="11336483" cy="4070986"/>
          </a:xfrm>
          <a:prstGeom prst="rect">
            <a:avLst/>
          </a:prstGeom>
          <a:noFill/>
        </p:spPr>
        <p:txBody>
          <a:bodyPr wrap="square">
            <a:spAutoFit/>
          </a:bodyPr>
          <a:lstStyle/>
          <a:p>
            <a:r>
              <a:rPr lang="en-GB" sz="2400" b="1" dirty="0"/>
              <a:t>Understanding Your Smartphone</a:t>
            </a:r>
            <a:endParaRPr lang="en-GB" sz="2400" dirty="0"/>
          </a:p>
          <a:p>
            <a:pPr lvl="0" algn="ctr"/>
            <a:endParaRPr lang="en-GB" sz="2400" dirty="0"/>
          </a:p>
          <a:p>
            <a:pPr lvl="0" algn="ctr"/>
            <a:r>
              <a:rPr lang="en-GB" sz="2400" dirty="0"/>
              <a:t>Being a Digital Explorer</a:t>
            </a:r>
          </a:p>
          <a:p>
            <a:pPr lvl="0" algn="ctr"/>
            <a:endParaRPr lang="en-GB" sz="2400" dirty="0"/>
          </a:p>
          <a:p>
            <a:pPr lvl="0" algn="ctr"/>
            <a:r>
              <a:rPr lang="en-GB" sz="2400" dirty="0"/>
              <a:t>Your smartphone is a companion for connection, memories, and information.</a:t>
            </a:r>
          </a:p>
          <a:p>
            <a:pPr lvl="0" algn="ctr"/>
            <a:endParaRPr lang="en-GB" sz="2400" b="1" dirty="0"/>
          </a:p>
          <a:p>
            <a:pPr lvl="0" algn="ctr"/>
            <a:r>
              <a:rPr lang="en-GB" sz="2400" b="1" dirty="0"/>
              <a:t>Key points:</a:t>
            </a:r>
            <a:r>
              <a:rPr lang="en-GB" sz="2400" dirty="0"/>
              <a:t> Icons, swipes, and buttons are just a new language to learn.</a:t>
            </a:r>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598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AB995-4B6A-ED92-3D9D-5CC49CFD9FB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356F851-1086-1D2B-9019-E3DAA9A03ABB}"/>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BE00D98A-C89D-69BD-6ED9-A845AB5973DD}"/>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1: Your Smartphone Compass</a:t>
            </a:r>
          </a:p>
          <a:p>
            <a:endParaRPr lang="en-US" b="1" i="1" dirty="0">
              <a:solidFill>
                <a:schemeClr val="accent1">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70B39196-1EE7-9405-83A6-60B7814E4187}"/>
              </a:ext>
            </a:extLst>
          </p:cNvPr>
          <p:cNvPicPr>
            <a:picLocks noGrp="1" noChangeAspect="1"/>
          </p:cNvPicPr>
          <p:nvPr>
            <p:ph sz="quarter" idx="12"/>
          </p:nvPr>
        </p:nvPicPr>
        <p:blipFill>
          <a:blip r:embed="rId3"/>
          <a:stretch>
            <a:fillRect/>
          </a:stretch>
        </p:blipFill>
        <p:spPr>
          <a:xfrm>
            <a:off x="9861203" y="5367073"/>
            <a:ext cx="1648460" cy="756899"/>
          </a:xfrm>
          <a:prstGeom prst="rect">
            <a:avLst/>
          </a:prstGeom>
        </p:spPr>
      </p:pic>
      <p:sp>
        <p:nvSpPr>
          <p:cNvPr id="4" name="TextBox 3">
            <a:extLst>
              <a:ext uri="{FF2B5EF4-FFF2-40B4-BE49-F238E27FC236}">
                <a16:creationId xmlns:a16="http://schemas.microsoft.com/office/drawing/2014/main" id="{5E62CBBD-8353-291A-AD37-8B1B31C191C9}"/>
              </a:ext>
            </a:extLst>
          </p:cNvPr>
          <p:cNvSpPr txBox="1"/>
          <p:nvPr/>
        </p:nvSpPr>
        <p:spPr>
          <a:xfrm>
            <a:off x="149679" y="1405534"/>
            <a:ext cx="9763233" cy="4163319"/>
          </a:xfrm>
          <a:prstGeom prst="rect">
            <a:avLst/>
          </a:prstGeom>
          <a:noFill/>
        </p:spPr>
        <p:txBody>
          <a:bodyPr wrap="square">
            <a:spAutoFit/>
          </a:bodyPr>
          <a:lstStyle/>
          <a:p>
            <a:r>
              <a:rPr lang="en-GB" sz="2400" b="1" dirty="0"/>
              <a:t>The Physical Controls</a:t>
            </a:r>
            <a:endParaRPr lang="en-GB" sz="2400" dirty="0"/>
          </a:p>
          <a:p>
            <a:pPr lvl="0" algn="ctr"/>
            <a:endParaRPr lang="en-GB" sz="2400" b="1" dirty="0"/>
          </a:p>
          <a:p>
            <a:pPr lvl="0" algn="ctr"/>
            <a:r>
              <a:rPr lang="en-GB" sz="2400" dirty="0"/>
              <a:t>Buttons and Their Jobs</a:t>
            </a:r>
          </a:p>
          <a:p>
            <a:pPr lvl="0" algn="ctr"/>
            <a:endParaRPr lang="en-GB" sz="2400" b="1" dirty="0"/>
          </a:p>
          <a:p>
            <a:pPr lvl="0" algn="ctr"/>
            <a:endParaRPr lang="en-GB" sz="2400" dirty="0"/>
          </a:p>
          <a:p>
            <a:pPr lvl="1" algn="ctr"/>
            <a:r>
              <a:rPr lang="en-GB" sz="2400" b="1" dirty="0"/>
              <a:t>Power Button:</a:t>
            </a:r>
            <a:r>
              <a:rPr lang="en-GB" sz="2400" dirty="0"/>
              <a:t> Wakes the screen and locks the device.</a:t>
            </a:r>
          </a:p>
          <a:p>
            <a:pPr lvl="1" algn="ctr"/>
            <a:endParaRPr lang="en-GB" sz="2400" b="1" dirty="0"/>
          </a:p>
          <a:p>
            <a:pPr lvl="1" algn="ctr"/>
            <a:r>
              <a:rPr lang="en-GB" sz="2400" b="1" dirty="0"/>
              <a:t>Volume Buttons:</a:t>
            </a:r>
            <a:r>
              <a:rPr lang="en-GB" sz="2400" dirty="0"/>
              <a:t> Controls the sound for calls and videos.</a:t>
            </a:r>
          </a:p>
          <a:p>
            <a:pPr lvl="1" algn="ctr"/>
            <a:endParaRPr lang="en-GB" sz="2400" b="1" dirty="0"/>
          </a:p>
          <a:p>
            <a:pPr lvl="1" algn="ctr"/>
            <a:r>
              <a:rPr lang="en-GB" sz="2400" b="1" dirty="0"/>
              <a:t>Home Function:</a:t>
            </a:r>
            <a:r>
              <a:rPr lang="en-GB" sz="2400" dirty="0"/>
              <a:t> Always takes you back to the main screen.</a:t>
            </a:r>
          </a:p>
          <a:p>
            <a:pPr marR="0" lvl="0">
              <a:lnSpc>
                <a:spcPct val="107000"/>
              </a:lnSpc>
              <a:spcAft>
                <a:spcPts val="800"/>
              </a:spcAft>
              <a:buSzPts val="1000"/>
              <a:tabLst>
                <a:tab pos="457200" algn="l"/>
              </a:tabLst>
            </a:pPr>
            <a:endParaRPr lang="en-GB" sz="2400" b="1"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9227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52CA0-9974-F78D-B9C8-634A57E90BA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BF6C448-8795-9D0C-8015-7C3D9DF495B1}"/>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9CA9F4BC-050C-D1E8-077A-49FF67E98168}"/>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l-GR" b="1" i="1" dirty="0">
              <a:solidFill>
                <a:schemeClr val="accent6">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1: Your Smartphone Compass</a:t>
            </a:r>
          </a:p>
          <a:p>
            <a:r>
              <a:rPr lang="en-US" b="1" i="1" dirty="0">
                <a:solidFill>
                  <a:schemeClr val="accent1">
                    <a:lumMod val="75000"/>
                  </a:schemeClr>
                </a:solidFill>
              </a:rPr>
              <a:t> </a:t>
            </a:r>
          </a:p>
          <a:p>
            <a:endParaRPr lang="el-GR" b="1" i="1" dirty="0">
              <a:solidFill>
                <a:schemeClr val="accent6">
                  <a:lumMod val="75000"/>
                </a:schemeClr>
              </a:solidFill>
            </a:endParaRP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CEF9C920-2EF8-2618-4E68-6625325F33E6}"/>
              </a:ext>
            </a:extLst>
          </p:cNvPr>
          <p:cNvPicPr>
            <a:picLocks noGrp="1" noChangeAspect="1"/>
          </p:cNvPicPr>
          <p:nvPr>
            <p:ph sz="quarter" idx="12"/>
          </p:nvPr>
        </p:nvPicPr>
        <p:blipFill>
          <a:blip r:embed="rId3"/>
          <a:stretch>
            <a:fillRect/>
          </a:stretch>
        </p:blipFill>
        <p:spPr>
          <a:xfrm>
            <a:off x="9902767" y="5647627"/>
            <a:ext cx="2002432" cy="919427"/>
          </a:xfrm>
          <a:prstGeom prst="rect">
            <a:avLst/>
          </a:prstGeom>
        </p:spPr>
      </p:pic>
      <p:sp>
        <p:nvSpPr>
          <p:cNvPr id="5" name="TextBox 4">
            <a:extLst>
              <a:ext uri="{FF2B5EF4-FFF2-40B4-BE49-F238E27FC236}">
                <a16:creationId xmlns:a16="http://schemas.microsoft.com/office/drawing/2014/main" id="{87714A5A-59C0-8F2E-7E1D-E5889A20F7F6}"/>
              </a:ext>
            </a:extLst>
          </p:cNvPr>
          <p:cNvSpPr txBox="1"/>
          <p:nvPr/>
        </p:nvSpPr>
        <p:spPr>
          <a:xfrm>
            <a:off x="181097" y="1462685"/>
            <a:ext cx="10001995" cy="3295389"/>
          </a:xfrm>
          <a:prstGeom prst="rect">
            <a:avLst/>
          </a:prstGeom>
          <a:noFill/>
        </p:spPr>
        <p:txBody>
          <a:bodyPr wrap="square">
            <a:spAutoFit/>
          </a:bodyPr>
          <a:lstStyle/>
          <a:p>
            <a:r>
              <a:rPr lang="en-GB" sz="2400" b="1" dirty="0"/>
              <a:t>Reading the Status Signs</a:t>
            </a:r>
            <a:endParaRPr lang="en-GB" sz="2400" dirty="0"/>
          </a:p>
          <a:p>
            <a:pPr lvl="0"/>
            <a:endParaRPr lang="en-GB" sz="2400" dirty="0"/>
          </a:p>
          <a:p>
            <a:pPr lvl="0" algn="ctr"/>
            <a:r>
              <a:rPr lang="en-GB" sz="2400" dirty="0"/>
              <a:t>Common Icons and Meanings</a:t>
            </a:r>
          </a:p>
          <a:p>
            <a:pPr lvl="0" algn="ctr"/>
            <a:endParaRPr lang="en-GB" sz="2400" dirty="0"/>
          </a:p>
          <a:p>
            <a:pPr lvl="0" algn="ctr"/>
            <a:r>
              <a:rPr lang="en-GB" sz="2400" dirty="0"/>
              <a:t>Small symbols tell you about battery life, Wi-Fi connection, and new messages.</a:t>
            </a:r>
          </a:p>
          <a:p>
            <a:pPr lvl="0" algn="ctr"/>
            <a:endParaRPr lang="en-GB" sz="2400" b="1" dirty="0"/>
          </a:p>
          <a:p>
            <a:pPr lvl="0" algn="ctr"/>
            <a:r>
              <a:rPr lang="en-GB" sz="2400" b="1" dirty="0"/>
              <a:t>Key points:</a:t>
            </a:r>
            <a:r>
              <a:rPr lang="en-GB" sz="2400" dirty="0"/>
              <a:t> These icons provide clarity and reassurance.</a:t>
            </a:r>
          </a:p>
          <a:p>
            <a:pPr lvl="1"/>
            <a:endParaRPr lang="en-GB" sz="2400" dirty="0"/>
          </a:p>
          <a:p>
            <a:pPr marR="0" lvl="0" algn="ctr">
              <a:lnSpc>
                <a:spcPct val="150000"/>
              </a:lnSpc>
              <a:buSzPts val="1000"/>
              <a:tabLst>
                <a:tab pos="678180" algn="l"/>
              </a:tabLst>
            </a:pPr>
            <a:endParaRPr lang="en-GB" sz="1200" dirty="0">
              <a:solidFill>
                <a:srgbClr val="08030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498868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77DFC-ACD6-6FF9-1B28-B91008442DBC}"/>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73AADF1-BBB9-BC9B-F94B-DBB47BDAD565}"/>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C5FBF975-4F4A-5839-2B7B-D667113964C6}"/>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1: Your Smartphone Compass</a:t>
            </a: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07751000-5DFE-6A85-1D53-61EF6D39A3B3}"/>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27FBA441-5D3A-A2E8-22FB-326479CB645B}"/>
              </a:ext>
            </a:extLst>
          </p:cNvPr>
          <p:cNvSpPr txBox="1"/>
          <p:nvPr/>
        </p:nvSpPr>
        <p:spPr>
          <a:xfrm>
            <a:off x="97970" y="1563010"/>
            <a:ext cx="10957957" cy="5178982"/>
          </a:xfrm>
          <a:prstGeom prst="rect">
            <a:avLst/>
          </a:prstGeom>
          <a:noFill/>
        </p:spPr>
        <p:txBody>
          <a:bodyPr wrap="square">
            <a:spAutoFit/>
          </a:bodyPr>
          <a:lstStyle/>
          <a:p>
            <a:pPr algn="ctr"/>
            <a:r>
              <a:rPr lang="en-GB" sz="2400" b="1" dirty="0">
                <a:solidFill>
                  <a:schemeClr val="accent4">
                    <a:lumMod val="75000"/>
                  </a:schemeClr>
                </a:solidFill>
              </a:rPr>
              <a:t>Activity: "The Icon Scavenger Hunt" (Interactive)</a:t>
            </a:r>
            <a:endParaRPr lang="en-GB" sz="2400" dirty="0">
              <a:solidFill>
                <a:schemeClr val="accent4">
                  <a:lumMod val="75000"/>
                </a:schemeClr>
              </a:solidFill>
            </a:endParaRPr>
          </a:p>
          <a:p>
            <a:pPr lvl="0" algn="ctr"/>
            <a:endParaRPr lang="en-GB" sz="2400" b="1" dirty="0"/>
          </a:p>
          <a:p>
            <a:pPr lvl="0" algn="ctr"/>
            <a:r>
              <a:rPr lang="en-GB" sz="2400" b="1" dirty="0"/>
              <a:t>Task:</a:t>
            </a:r>
            <a:r>
              <a:rPr lang="en-GB" sz="2400" dirty="0"/>
              <a:t> Name the symbols on your screen.</a:t>
            </a:r>
          </a:p>
          <a:p>
            <a:pPr lvl="0" algn="ctr"/>
            <a:endParaRPr lang="en-GB" sz="2400" b="1" dirty="0"/>
          </a:p>
          <a:p>
            <a:pPr lvl="0" algn="ctr"/>
            <a:r>
              <a:rPr lang="en-GB" sz="2400" b="1" dirty="0"/>
              <a:t>Interaction:</a:t>
            </a:r>
            <a:r>
              <a:rPr lang="en-GB" sz="2400" dirty="0"/>
              <a:t> </a:t>
            </a:r>
          </a:p>
          <a:p>
            <a:pPr lvl="0" algn="ctr"/>
            <a:r>
              <a:rPr lang="en-GB" sz="2400" dirty="0"/>
              <a:t>Look at your own phone’s notification bar.</a:t>
            </a:r>
          </a:p>
          <a:p>
            <a:pPr lvl="0" algn="ctr"/>
            <a:endParaRPr lang="en-GB" sz="2400" b="1" dirty="0"/>
          </a:p>
          <a:p>
            <a:pPr lvl="0" algn="ctr"/>
            <a:r>
              <a:rPr lang="en-GB" sz="2400" b="1" dirty="0"/>
              <a:t>Goal:</a:t>
            </a:r>
            <a:r>
              <a:rPr lang="en-GB" sz="2400" dirty="0"/>
              <a:t> </a:t>
            </a:r>
          </a:p>
          <a:p>
            <a:pPr lvl="0" algn="ctr"/>
            <a:r>
              <a:rPr lang="en-GB" sz="2400" dirty="0"/>
              <a:t>Share one icon you recognize and one that feels unfamiliar.</a:t>
            </a:r>
          </a:p>
          <a:p>
            <a:pPr algn="ctr"/>
            <a:endParaRPr lang="el-GR" sz="2400" b="1" dirty="0">
              <a:solidFill>
                <a:schemeClr val="accent4">
                  <a:lumMod val="75000"/>
                </a:schemeClr>
              </a:solidFill>
            </a:endParaRPr>
          </a:p>
          <a:p>
            <a:pPr algn="ctr"/>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6851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33F4E-63E5-5162-85AB-399C60157449}"/>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536CAC0B-3437-AFFB-E691-AEA69D619D0A}"/>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9A9E19AC-CBCD-189E-A8DB-5DA0013AACBB}"/>
              </a:ext>
            </a:extLst>
          </p:cNvPr>
          <p:cNvSpPr>
            <a:spLocks noGrp="1"/>
          </p:cNvSpPr>
          <p:nvPr>
            <p:ph type="body" sz="quarter" idx="10"/>
          </p:nvPr>
        </p:nvSpPr>
        <p:spPr/>
        <p:txBody>
          <a:bodyPr/>
          <a:lstStyle/>
          <a:p>
            <a:endParaRPr lang="en-US" b="1" dirty="0">
              <a:solidFill>
                <a:schemeClr val="accent6">
                  <a:lumMod val="75000"/>
                </a:schemeClr>
              </a:solidFill>
            </a:endParaRPr>
          </a:p>
          <a:p>
            <a:endParaRPr lang="en-US" b="1" dirty="0">
              <a:solidFill>
                <a:schemeClr val="accent6">
                  <a:lumMod val="75000"/>
                </a:schemeClr>
              </a:solidFill>
            </a:endParaRPr>
          </a:p>
          <a:p>
            <a:r>
              <a:rPr lang="en-US" b="1" i="1" dirty="0">
                <a:solidFill>
                  <a:schemeClr val="accent1">
                    <a:lumMod val="75000"/>
                  </a:schemeClr>
                </a:solidFill>
              </a:rPr>
              <a:t>Topic 1: Your Smartphone Compass</a:t>
            </a:r>
          </a:p>
          <a:p>
            <a:r>
              <a:rPr lang="en-US" b="1" i="1" dirty="0">
                <a:solidFill>
                  <a:schemeClr val="accent1">
                    <a:lumMod val="75000"/>
                  </a:schemeClr>
                </a:solidFill>
              </a:rPr>
              <a:t> </a:t>
            </a:r>
          </a:p>
          <a:p>
            <a:endParaRPr lang="en-CY" i="1" dirty="0"/>
          </a:p>
        </p:txBody>
      </p:sp>
      <p:pic>
        <p:nvPicPr>
          <p:cNvPr id="2" name="Content Placeholder 1">
            <a:extLst>
              <a:ext uri="{FF2B5EF4-FFF2-40B4-BE49-F238E27FC236}">
                <a16:creationId xmlns:a16="http://schemas.microsoft.com/office/drawing/2014/main" id="{A7A31B78-5570-C16E-4C10-C7C62E6FE270}"/>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DF1C2C97-05ED-C18B-8588-65E987233BE1}"/>
              </a:ext>
            </a:extLst>
          </p:cNvPr>
          <p:cNvSpPr txBox="1"/>
          <p:nvPr/>
        </p:nvSpPr>
        <p:spPr>
          <a:xfrm>
            <a:off x="253833" y="1708483"/>
            <a:ext cx="10957957" cy="4163319"/>
          </a:xfrm>
          <a:prstGeom prst="rect">
            <a:avLst/>
          </a:prstGeom>
          <a:noFill/>
        </p:spPr>
        <p:txBody>
          <a:bodyPr wrap="square">
            <a:spAutoFit/>
          </a:bodyPr>
          <a:lstStyle/>
          <a:p>
            <a:pPr algn="ctr"/>
            <a:r>
              <a:rPr lang="en-GB" sz="2400" b="1" dirty="0">
                <a:solidFill>
                  <a:schemeClr val="accent4">
                    <a:lumMod val="75000"/>
                  </a:schemeClr>
                </a:solidFill>
              </a:rPr>
              <a:t>Activity: "The Button Check" (Group)</a:t>
            </a:r>
            <a:endParaRPr lang="en-GB" sz="2400" dirty="0">
              <a:solidFill>
                <a:schemeClr val="accent4">
                  <a:lumMod val="75000"/>
                </a:schemeClr>
              </a:solidFill>
            </a:endParaRPr>
          </a:p>
          <a:p>
            <a:pPr lvl="0" algn="ctr"/>
            <a:endParaRPr lang="en-GB" sz="2400" b="1" dirty="0"/>
          </a:p>
          <a:p>
            <a:pPr lvl="0" algn="ctr"/>
            <a:r>
              <a:rPr lang="en-GB" sz="2400" b="1" dirty="0"/>
              <a:t>Task:</a:t>
            </a:r>
            <a:r>
              <a:rPr lang="en-GB" sz="2400" dirty="0"/>
              <a:t> If an icon was a road sign, where would it lead you?</a:t>
            </a:r>
          </a:p>
          <a:p>
            <a:pPr lvl="0" algn="ctr"/>
            <a:endParaRPr lang="en-GB" sz="2400" b="1" dirty="0"/>
          </a:p>
          <a:p>
            <a:pPr lvl="0" algn="ctr"/>
            <a:r>
              <a:rPr lang="en-GB" sz="2400" b="1" dirty="0"/>
              <a:t>Interaction:</a:t>
            </a:r>
            <a:r>
              <a:rPr lang="en-GB" sz="2400" dirty="0"/>
              <a:t> </a:t>
            </a:r>
          </a:p>
          <a:p>
            <a:pPr lvl="0" algn="ctr"/>
            <a:r>
              <a:rPr lang="en-GB" sz="2400" dirty="0"/>
              <a:t>Discuss in pairs what you think happens </a:t>
            </a:r>
          </a:p>
          <a:p>
            <a:pPr lvl="0" algn="ctr"/>
            <a:r>
              <a:rPr lang="en-GB" sz="2400" dirty="0"/>
              <a:t>when you tap the "Settings" gear or the "Message" bubble.</a:t>
            </a:r>
          </a:p>
          <a:p>
            <a:pPr algn="ctr"/>
            <a:endParaRPr lang="en-GB" sz="2400" dirty="0">
              <a:solidFill>
                <a:schemeClr val="accent4">
                  <a:lumMod val="75000"/>
                </a:schemeClr>
              </a:solidFill>
            </a:endParaRPr>
          </a:p>
          <a:p>
            <a:pPr lvl="1" algn="ctr"/>
            <a:endParaRPr lang="en-GB" sz="2400" b="1"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3661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F3F04-4B92-A3B0-DD3F-E2FB584B93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FF1E08-2143-F887-FBD9-8174F7B216C9}"/>
              </a:ext>
            </a:extLst>
          </p:cNvPr>
          <p:cNvSpPr>
            <a:spLocks noGrp="1"/>
          </p:cNvSpPr>
          <p:nvPr>
            <p:ph type="ctrTitle"/>
          </p:nvPr>
        </p:nvSpPr>
        <p:spPr/>
        <p:txBody>
          <a:bodyPr>
            <a:normAutofit fontScale="90000"/>
          </a:bodyPr>
          <a:lstStyle/>
          <a:p>
            <a:br>
              <a:rPr lang="en-US" sz="2800" b="0" i="1" dirty="0">
                <a:latin typeface="+mj-lt"/>
              </a:rPr>
            </a:br>
            <a:r>
              <a:rPr lang="en-US" sz="2700" b="0" i="1" dirty="0"/>
              <a:t>Module 4 (Senior Learners)</a:t>
            </a:r>
            <a:br>
              <a:rPr lang="el-GR" sz="2700" b="0" i="1" dirty="0"/>
            </a:br>
            <a:r>
              <a:rPr lang="en-GB" sz="2700" b="0" i="1" dirty="0"/>
              <a:t>Smartphones and Social Media Made Simple</a:t>
            </a:r>
            <a:br>
              <a:rPr lang="en-CY" sz="1800"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8CA2A7A3-D8FD-653B-BC1D-C538A5171F6B}"/>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2: Staying Connected</a:t>
            </a: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1849877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D1667-ECA2-2627-8F32-A0E07CD046F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68EE0879-DA1C-9670-F4F5-33585ABDF0C9}"/>
              </a:ext>
            </a:extLst>
          </p:cNvPr>
          <p:cNvSpPr>
            <a:spLocks noGrp="1"/>
          </p:cNvSpPr>
          <p:nvPr>
            <p:ph type="title"/>
          </p:nvPr>
        </p:nvSpPr>
        <p:spPr/>
        <p:txBody>
          <a:bodyPr lIns="91440"/>
          <a:lstStyle/>
          <a:p>
            <a:r>
              <a:rPr lang="en-US" sz="2400" i="1" dirty="0"/>
              <a:t>Module 4 (Senior Learners): </a:t>
            </a:r>
            <a:r>
              <a:rPr lang="en-GB" sz="2400" i="1" dirty="0"/>
              <a:t>Smartphones and Social Media Made Simple </a:t>
            </a:r>
            <a:endParaRPr lang="el-GR" sz="2400" dirty="0"/>
          </a:p>
        </p:txBody>
      </p:sp>
      <p:sp>
        <p:nvSpPr>
          <p:cNvPr id="6" name="Text Placeholder 5">
            <a:extLst>
              <a:ext uri="{FF2B5EF4-FFF2-40B4-BE49-F238E27FC236}">
                <a16:creationId xmlns:a16="http://schemas.microsoft.com/office/drawing/2014/main" id="{0674AFC1-9F7C-1C7F-9B79-117E0CB4923D}"/>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2: Staying Connected</a:t>
            </a:r>
          </a:p>
          <a:p>
            <a:endParaRPr lang="en-US" b="1" i="1" dirty="0">
              <a:solidFill>
                <a:schemeClr val="accent1">
                  <a:lumMod val="75000"/>
                </a:schemeClr>
              </a:solidFill>
            </a:endParaRPr>
          </a:p>
          <a:p>
            <a:endParaRPr lang="el-GR" b="1" i="1" dirty="0">
              <a:solidFill>
                <a:schemeClr val="accent6">
                  <a:lumMod val="75000"/>
                </a:schemeClr>
              </a:solidFill>
            </a:endParaRP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0A7B11CD-8BF6-EC8E-090F-B2A30EF28405}"/>
              </a:ext>
            </a:extLst>
          </p:cNvPr>
          <p:cNvPicPr>
            <a:picLocks noGrp="1" noChangeAspect="1"/>
          </p:cNvPicPr>
          <p:nvPr>
            <p:ph sz="quarter" idx="12"/>
          </p:nvPr>
        </p:nvPicPr>
        <p:blipFill>
          <a:blip r:embed="rId3"/>
          <a:stretch>
            <a:fillRect/>
          </a:stretch>
        </p:blipFill>
        <p:spPr>
          <a:xfrm>
            <a:off x="9902767" y="5647627"/>
            <a:ext cx="2002432" cy="919427"/>
          </a:xfrm>
          <a:prstGeom prst="rect">
            <a:avLst/>
          </a:prstGeom>
        </p:spPr>
      </p:pic>
      <p:sp>
        <p:nvSpPr>
          <p:cNvPr id="5" name="TextBox 4">
            <a:extLst>
              <a:ext uri="{FF2B5EF4-FFF2-40B4-BE49-F238E27FC236}">
                <a16:creationId xmlns:a16="http://schemas.microsoft.com/office/drawing/2014/main" id="{61ECAF29-FFB3-99B4-D5AD-E90B28BCDEAF}"/>
              </a:ext>
            </a:extLst>
          </p:cNvPr>
          <p:cNvSpPr txBox="1"/>
          <p:nvPr/>
        </p:nvSpPr>
        <p:spPr>
          <a:xfrm>
            <a:off x="181097" y="1462685"/>
            <a:ext cx="10001995" cy="2926057"/>
          </a:xfrm>
          <a:prstGeom prst="rect">
            <a:avLst/>
          </a:prstGeom>
          <a:noFill/>
        </p:spPr>
        <p:txBody>
          <a:bodyPr wrap="square">
            <a:spAutoFit/>
          </a:bodyPr>
          <a:lstStyle/>
          <a:p>
            <a:r>
              <a:rPr lang="en-GB" sz="2400" b="1" dirty="0"/>
              <a:t>The Language of Connection</a:t>
            </a:r>
          </a:p>
          <a:p>
            <a:endParaRPr lang="en-GB" sz="2400" dirty="0"/>
          </a:p>
          <a:p>
            <a:pPr lvl="0" algn="ctr"/>
            <a:r>
              <a:rPr lang="en-GB" sz="2400" dirty="0"/>
              <a:t>Messages, Photos, and Voice</a:t>
            </a:r>
          </a:p>
          <a:p>
            <a:pPr lvl="0" algn="ctr"/>
            <a:endParaRPr lang="en-GB" sz="2400" dirty="0"/>
          </a:p>
          <a:p>
            <a:pPr lvl="0" algn="ctr"/>
            <a:r>
              <a:rPr lang="en-GB" sz="2400" dirty="0"/>
              <a:t>Modern tools help you participate in family conversations and share updates.</a:t>
            </a:r>
          </a:p>
          <a:p>
            <a:pPr lvl="0" algn="ctr"/>
            <a:endParaRPr lang="en-GB" sz="2400" b="1" dirty="0"/>
          </a:p>
          <a:p>
            <a:pPr lvl="0" algn="ctr"/>
            <a:r>
              <a:rPr lang="en-GB" sz="2400" b="1" dirty="0"/>
              <a:t>Key points:</a:t>
            </a:r>
            <a:r>
              <a:rPr lang="en-GB" sz="2400" dirty="0"/>
              <a:t> Communication is about connection, not speed.</a:t>
            </a:r>
          </a:p>
          <a:p>
            <a:pPr marR="0" lvl="0" algn="ctr">
              <a:lnSpc>
                <a:spcPct val="150000"/>
              </a:lnSpc>
              <a:buSzPts val="1000"/>
              <a:tabLst>
                <a:tab pos="678180" algn="l"/>
              </a:tabLst>
            </a:pPr>
            <a:endParaRPr lang="en-GB" sz="1200" dirty="0">
              <a:solidFill>
                <a:srgbClr val="08030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8118661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ARDET Course templat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RDET Course template - Cover pag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4102</TotalTime>
  <Words>1783</Words>
  <Application>Microsoft Office PowerPoint</Application>
  <PresentationFormat>Widescreen</PresentationFormat>
  <Paragraphs>304</Paragraphs>
  <Slides>21</Slides>
  <Notes>15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21</vt:i4>
      </vt:variant>
    </vt:vector>
  </HeadingPairs>
  <TitlesOfParts>
    <vt:vector size="26" baseType="lpstr">
      <vt:lpstr>Arial</vt:lpstr>
      <vt:lpstr>Calibri</vt:lpstr>
      <vt:lpstr>Open Sans</vt:lpstr>
      <vt:lpstr>CARDET Course template</vt:lpstr>
      <vt:lpstr>CARDET Course template - Cover page</vt:lpstr>
      <vt:lpstr>WP3 – Training Material for Senior Learners   </vt:lpstr>
      <vt:lpstr> Module 4 (Senior Learners) Smartphones and Social Media Made Simple     </vt:lpstr>
      <vt:lpstr>Module 4 (Senior Learners): Smartphones and Social Media Made Simple </vt:lpstr>
      <vt:lpstr>Module 4 (Senior Learners): Smartphones and Social Media Made Simple </vt:lpstr>
      <vt:lpstr>Module 4 (Senior Learners): Smartphones and Social Media Made Simple </vt:lpstr>
      <vt:lpstr>Module 4 (Senior Learners): Smartphones and Social Media Made Simple </vt:lpstr>
      <vt:lpstr>Module 4 (Senior Learners): Smartphones and Social Media Made Simple </vt:lpstr>
      <vt:lpstr> Module 4 (Senior Learners) Smartphones and Social Media Made Simple     </vt:lpstr>
      <vt:lpstr>Module 4 (Senior Learners): Smartphones and Social Media Made Simple </vt:lpstr>
      <vt:lpstr>Module 4 (Senior Learners): Smartphones and Social Media Made Simple </vt:lpstr>
      <vt:lpstr>Module 4 (Senior Learners): Smartphones and Social Media Made Simple </vt:lpstr>
      <vt:lpstr> Module 4 (Senior Learners) Smartphones and Social Media Made Simple     </vt:lpstr>
      <vt:lpstr>Module 4 (Senior Learners): Smartphones and Social Media Made Simple </vt:lpstr>
      <vt:lpstr>Module 4 (Senior Learners): Smartphones and Social Media Made Simple </vt:lpstr>
      <vt:lpstr>Module 4 (Senior Learners): Smartphones and Social Media Made Simple </vt:lpstr>
      <vt:lpstr> Module 4 (Senior Learners) Smartphones and Social Media Made Simple     </vt:lpstr>
      <vt:lpstr>Module 4 (Senior Learners): Smartphones and Social Media Made Simple </vt:lpstr>
      <vt:lpstr>Module 4 (Senior Learners): Smartphones and Social Media Made Simple </vt:lpstr>
      <vt:lpstr>Module 4 (Senior Learners): Smartphones and Social Media Made Simple </vt:lpstr>
      <vt:lpstr>Module 4 (Senior Learners): Smartphones and Social Media Made Simple </vt:lpstr>
      <vt:lpstr>End of Module 4 (Senior Learners):  Smartphones and Social Media Made Simple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2Fast4u</dc:creator>
  <cp:lastModifiedBy>Elena Xeni</cp:lastModifiedBy>
  <cp:revision>207</cp:revision>
  <cp:lastPrinted>2018-07-25T11:23:29Z</cp:lastPrinted>
  <dcterms:created xsi:type="dcterms:W3CDTF">2014-07-11T09:12:14Z</dcterms:created>
  <dcterms:modified xsi:type="dcterms:W3CDTF">2026-05-12T11:17:48Z</dcterms:modified>
</cp:coreProperties>
</file>