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notesMasterIdLst>
    <p:notesMasterId r:id="rId29"/>
  </p:notesMasterIdLst>
  <p:handoutMasterIdLst>
    <p:handoutMasterId r:id="rId30"/>
  </p:handoutMasterIdLst>
  <p:sldIdLst>
    <p:sldId id="256" r:id="rId3"/>
    <p:sldId id="272" r:id="rId4"/>
    <p:sldId id="315" r:id="rId5"/>
    <p:sldId id="316" r:id="rId6"/>
    <p:sldId id="317" r:id="rId7"/>
    <p:sldId id="312" r:id="rId8"/>
    <p:sldId id="318" r:id="rId9"/>
    <p:sldId id="313" r:id="rId10"/>
    <p:sldId id="320" r:id="rId11"/>
    <p:sldId id="323" r:id="rId12"/>
    <p:sldId id="324" r:id="rId13"/>
    <p:sldId id="319" r:id="rId14"/>
    <p:sldId id="325" r:id="rId15"/>
    <p:sldId id="314" r:id="rId16"/>
    <p:sldId id="321" r:id="rId17"/>
    <p:sldId id="326" r:id="rId18"/>
    <p:sldId id="327" r:id="rId19"/>
    <p:sldId id="322" r:id="rId20"/>
    <p:sldId id="328" r:id="rId21"/>
    <p:sldId id="329" r:id="rId22"/>
    <p:sldId id="331" r:id="rId23"/>
    <p:sldId id="332" r:id="rId24"/>
    <p:sldId id="333" r:id="rId25"/>
    <p:sldId id="330" r:id="rId26"/>
    <p:sldId id="334" r:id="rId27"/>
    <p:sldId id="300" r:id="rId28"/>
  </p:sldIdLst>
  <p:sldSz cx="12192000" cy="6858000"/>
  <p:notesSz cx="6858000" cy="9144000"/>
  <p:custDataLst>
    <p:tags r:id="rId3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AE6E8"/>
    <a:srgbClr val="1F4E83"/>
    <a:srgbClr val="1F4E79"/>
    <a:srgbClr val="F9F9F9"/>
    <a:srgbClr val="A2D2D6"/>
    <a:srgbClr val="00ADBB"/>
    <a:srgbClr val="DDEFBF"/>
    <a:srgbClr val="CBE69E"/>
    <a:srgbClr val="BD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autoAdjust="0"/>
    <p:restoredTop sz="88571" autoAdjust="0"/>
  </p:normalViewPr>
  <p:slideViewPr>
    <p:cSldViewPr snapToGrid="0">
      <p:cViewPr varScale="1">
        <p:scale>
          <a:sx n="74" d="100"/>
          <a:sy n="74" d="100"/>
        </p:scale>
        <p:origin x="1133" y="43"/>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126" d="100"/>
          <a:sy n="126" d="100"/>
        </p:scale>
        <p:origin x="43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516AB9-92E1-44AF-8FCB-F4272161EA9C}" type="datetimeFigureOut">
              <a:rPr lang="el-GR" smtClean="0"/>
              <a:t>12/5/2026</a:t>
            </a:fld>
            <a:endParaRPr lang="el-G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24A4BF-87CB-4287-95AF-AD449D8A410F}" type="slidenum">
              <a:rPr lang="el-GR" smtClean="0"/>
              <a:t>‹#›</a:t>
            </a:fld>
            <a:endParaRPr lang="el-GR"/>
          </a:p>
        </p:txBody>
      </p:sp>
    </p:spTree>
    <p:extLst>
      <p:ext uri="{BB962C8B-B14F-4D97-AF65-F5344CB8AC3E}">
        <p14:creationId xmlns:p14="http://schemas.microsoft.com/office/powerpoint/2010/main" val="203511658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EFE5-E9F2-43A5-8AF8-83A578357172}" type="datetimeFigureOut">
              <a:rPr lang="el-GR" smtClean="0"/>
              <a:t>12/5/2026</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F91B0-25AB-4DFA-B184-293DD156034C}" type="slidenum">
              <a:rPr lang="el-GR" smtClean="0"/>
              <a:t>‹#›</a:t>
            </a:fld>
            <a:endParaRPr lang="el-GR"/>
          </a:p>
        </p:txBody>
      </p:sp>
    </p:spTree>
    <p:extLst>
      <p:ext uri="{BB962C8B-B14F-4D97-AF65-F5344CB8AC3E}">
        <p14:creationId xmlns:p14="http://schemas.microsoft.com/office/powerpoint/2010/main" val="369328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C3B11-8C61-FBB0-CC73-F4F803A6EF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BFE8FB-FEF4-47A2-28D1-2101E7A38C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DE41E7-4AA5-4636-C6C7-0F29437D9E7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“Scammers don’t just use technology; they use emotions. Messages that create fear, urgency or worry are designed to make us act quickly, without thinking. When a message makes you feel rushed or nervous, that feeling itself is the warning sign. Pausing when you notice this emotion helps you stay in control.”</a:t>
            </a:r>
          </a:p>
          <a:p>
            <a:endParaRPr lang="LID4096" sz="1200" dirty="0"/>
          </a:p>
        </p:txBody>
      </p:sp>
      <p:sp>
        <p:nvSpPr>
          <p:cNvPr id="4" name="Slide Number Placeholder 3">
            <a:extLst>
              <a:ext uri="{FF2B5EF4-FFF2-40B4-BE49-F238E27FC236}">
                <a16:creationId xmlns:a16="http://schemas.microsoft.com/office/drawing/2014/main" id="{47DACFC6-E918-F81B-835C-214F65EBC31A}"/>
              </a:ext>
            </a:extLst>
          </p:cNvPr>
          <p:cNvSpPr>
            <a:spLocks noGrp="1"/>
          </p:cNvSpPr>
          <p:nvPr>
            <p:ph type="sldNum" sz="quarter" idx="5"/>
          </p:nvPr>
        </p:nvSpPr>
        <p:spPr/>
        <p:txBody>
          <a:bodyPr/>
          <a:lstStyle/>
          <a:p>
            <a:fld id="{C6CF91B0-25AB-4DFA-B184-293DD156034C}" type="slidenum">
              <a:rPr lang="el-GR" smtClean="0"/>
              <a:t>3</a:t>
            </a:fld>
            <a:endParaRPr lang="el-GR"/>
          </a:p>
        </p:txBody>
      </p:sp>
    </p:spTree>
    <p:extLst>
      <p:ext uri="{BB962C8B-B14F-4D97-AF65-F5344CB8AC3E}">
        <p14:creationId xmlns:p14="http://schemas.microsoft.com/office/powerpoint/2010/main" val="8236764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31439-4D59-8FE2-AED9-5C9059370B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7B4A72-FF21-C379-D4DF-604068032C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908DA8-2769-8D26-71A6-ECD27BD4BD9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Let's create your sentence password.' Write a sentence you love in your handbook and add a symbol. Ensure it has at least 12 characters. You are now building a safe digital identity!"</a:t>
            </a:r>
          </a:p>
          <a:p>
            <a:endParaRPr lang="LID4096" dirty="0"/>
          </a:p>
        </p:txBody>
      </p:sp>
      <p:sp>
        <p:nvSpPr>
          <p:cNvPr id="4" name="Slide Number Placeholder 3">
            <a:extLst>
              <a:ext uri="{FF2B5EF4-FFF2-40B4-BE49-F238E27FC236}">
                <a16:creationId xmlns:a16="http://schemas.microsoft.com/office/drawing/2014/main" id="{D6E29EC2-58C1-0A5B-D7EA-4444BEB66C68}"/>
              </a:ext>
            </a:extLst>
          </p:cNvPr>
          <p:cNvSpPr>
            <a:spLocks noGrp="1"/>
          </p:cNvSpPr>
          <p:nvPr>
            <p:ph type="sldNum" sz="quarter" idx="5"/>
          </p:nvPr>
        </p:nvSpPr>
        <p:spPr/>
        <p:txBody>
          <a:bodyPr/>
          <a:lstStyle/>
          <a:p>
            <a:fld id="{C6CF91B0-25AB-4DFA-B184-293DD156034C}" type="slidenum">
              <a:rPr lang="el-GR" smtClean="0"/>
              <a:t>13</a:t>
            </a:fld>
            <a:endParaRPr lang="el-GR"/>
          </a:p>
        </p:txBody>
      </p:sp>
    </p:spTree>
    <p:extLst>
      <p:ext uri="{BB962C8B-B14F-4D97-AF65-F5344CB8AC3E}">
        <p14:creationId xmlns:p14="http://schemas.microsoft.com/office/powerpoint/2010/main" val="39186109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77164-D8D0-903A-4697-3840B6D761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7A1E89-7CEF-E43F-8FFA-6892EB991D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5D7A4A-58DA-58E4-10DE-1232DB08214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online world moves very fast, but people need time to think. Too many notifications or urgent messages can cause stress, confusion or overwhelm. Feeling rushed or unsettled is a sign that it may be time to slow down.”</a:t>
            </a:r>
          </a:p>
          <a:p>
            <a:endParaRPr lang="LID4096" sz="1200" dirty="0"/>
          </a:p>
        </p:txBody>
      </p:sp>
      <p:sp>
        <p:nvSpPr>
          <p:cNvPr id="4" name="Slide Number Placeholder 3">
            <a:extLst>
              <a:ext uri="{FF2B5EF4-FFF2-40B4-BE49-F238E27FC236}">
                <a16:creationId xmlns:a16="http://schemas.microsoft.com/office/drawing/2014/main" id="{F2DBB1D2-ADD6-F535-64F5-4876384C751E}"/>
              </a:ext>
            </a:extLst>
          </p:cNvPr>
          <p:cNvSpPr>
            <a:spLocks noGrp="1"/>
          </p:cNvSpPr>
          <p:nvPr>
            <p:ph type="sldNum" sz="quarter" idx="5"/>
          </p:nvPr>
        </p:nvSpPr>
        <p:spPr/>
        <p:txBody>
          <a:bodyPr/>
          <a:lstStyle/>
          <a:p>
            <a:fld id="{C6CF91B0-25AB-4DFA-B184-293DD156034C}" type="slidenum">
              <a:rPr lang="el-GR" smtClean="0"/>
              <a:t>15</a:t>
            </a:fld>
            <a:endParaRPr lang="el-GR"/>
          </a:p>
        </p:txBody>
      </p:sp>
    </p:spTree>
    <p:extLst>
      <p:ext uri="{BB962C8B-B14F-4D97-AF65-F5344CB8AC3E}">
        <p14:creationId xmlns:p14="http://schemas.microsoft.com/office/powerpoint/2010/main" val="31168023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9FFAC-A1A0-313D-880A-E87CC35E26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7CF57D-4C4C-996E-CF49-44F064CCC8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CDF703-F61A-CC5D-9421-F0148106077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"When we feel pressured or scared, we act too fast. Our best safety tool is the Pause. If you feel your heart beating fast after a message, don't click. Just stop. Pausing gives your brain time to think."</a:t>
            </a:r>
          </a:p>
          <a:p>
            <a:endParaRPr lang="LID4096" sz="1200" dirty="0"/>
          </a:p>
        </p:txBody>
      </p:sp>
      <p:sp>
        <p:nvSpPr>
          <p:cNvPr id="4" name="Slide Number Placeholder 3">
            <a:extLst>
              <a:ext uri="{FF2B5EF4-FFF2-40B4-BE49-F238E27FC236}">
                <a16:creationId xmlns:a16="http://schemas.microsoft.com/office/drawing/2014/main" id="{0F32621C-8897-D6EE-CFC6-4DAAC8284F52}"/>
              </a:ext>
            </a:extLst>
          </p:cNvPr>
          <p:cNvSpPr>
            <a:spLocks noGrp="1"/>
          </p:cNvSpPr>
          <p:nvPr>
            <p:ph type="sldNum" sz="quarter" idx="5"/>
          </p:nvPr>
        </p:nvSpPr>
        <p:spPr/>
        <p:txBody>
          <a:bodyPr/>
          <a:lstStyle/>
          <a:p>
            <a:fld id="{C6CF91B0-25AB-4DFA-B184-293DD156034C}" type="slidenum">
              <a:rPr lang="el-GR" smtClean="0"/>
              <a:t>16</a:t>
            </a:fld>
            <a:endParaRPr lang="el-GR"/>
          </a:p>
        </p:txBody>
      </p:sp>
    </p:spTree>
    <p:extLst>
      <p:ext uri="{BB962C8B-B14F-4D97-AF65-F5344CB8AC3E}">
        <p14:creationId xmlns:p14="http://schemas.microsoft.com/office/powerpoint/2010/main" val="1746549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5776A-44E1-DFB9-0CCA-9DDDED8925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C1FFAA-FFA8-9BFE-158E-4EB4C8B1E2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2EE14C-1453-34CC-D2B2-1B943FB73B7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“Misinformation often spreads because it triggers fear or worry. Messages that are emotionally charged should be treated with caution. Strong emotional reactions are often a warning sign.”</a:t>
            </a:r>
          </a:p>
          <a:p>
            <a:endParaRPr lang="LID4096" sz="1200" dirty="0"/>
          </a:p>
        </p:txBody>
      </p:sp>
      <p:sp>
        <p:nvSpPr>
          <p:cNvPr id="4" name="Slide Number Placeholder 3">
            <a:extLst>
              <a:ext uri="{FF2B5EF4-FFF2-40B4-BE49-F238E27FC236}">
                <a16:creationId xmlns:a16="http://schemas.microsoft.com/office/drawing/2014/main" id="{2B1FEBA6-96BE-E8D0-B99A-DDB01B404ED8}"/>
              </a:ext>
            </a:extLst>
          </p:cNvPr>
          <p:cNvSpPr>
            <a:spLocks noGrp="1"/>
          </p:cNvSpPr>
          <p:nvPr>
            <p:ph type="sldNum" sz="quarter" idx="5"/>
          </p:nvPr>
        </p:nvSpPr>
        <p:spPr/>
        <p:txBody>
          <a:bodyPr/>
          <a:lstStyle/>
          <a:p>
            <a:fld id="{C6CF91B0-25AB-4DFA-B184-293DD156034C}" type="slidenum">
              <a:rPr lang="el-GR" smtClean="0"/>
              <a:t>17</a:t>
            </a:fld>
            <a:endParaRPr lang="el-GR"/>
          </a:p>
        </p:txBody>
      </p:sp>
    </p:spTree>
    <p:extLst>
      <p:ext uri="{BB962C8B-B14F-4D97-AF65-F5344CB8AC3E}">
        <p14:creationId xmlns:p14="http://schemas.microsoft.com/office/powerpoint/2010/main" val="7370204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77998-5E92-E83E-64E7-84979B869C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4DCDB9-DF17-7FCC-E423-2B82A9687A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56B475-1BF7-E5F4-58FB-D25D3B7E2C8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Let's try it! Watch the circle. Breathe in... hold... and blow out as it shrinks. Can you feel your shoulders dropping? You can do this whenever a message makes you feel tense or rushed."</a:t>
            </a:r>
          </a:p>
          <a:p>
            <a:endParaRPr lang="LID4096" dirty="0"/>
          </a:p>
        </p:txBody>
      </p:sp>
      <p:sp>
        <p:nvSpPr>
          <p:cNvPr id="4" name="Slide Number Placeholder 3">
            <a:extLst>
              <a:ext uri="{FF2B5EF4-FFF2-40B4-BE49-F238E27FC236}">
                <a16:creationId xmlns:a16="http://schemas.microsoft.com/office/drawing/2014/main" id="{47C37494-B257-43B3-7E9D-FA444D287C15}"/>
              </a:ext>
            </a:extLst>
          </p:cNvPr>
          <p:cNvSpPr>
            <a:spLocks noGrp="1"/>
          </p:cNvSpPr>
          <p:nvPr>
            <p:ph type="sldNum" sz="quarter" idx="5"/>
          </p:nvPr>
        </p:nvSpPr>
        <p:spPr/>
        <p:txBody>
          <a:bodyPr/>
          <a:lstStyle/>
          <a:p>
            <a:fld id="{C6CF91B0-25AB-4DFA-B184-293DD156034C}" type="slidenum">
              <a:rPr lang="el-GR" smtClean="0"/>
              <a:t>18</a:t>
            </a:fld>
            <a:endParaRPr lang="el-GR"/>
          </a:p>
        </p:txBody>
      </p:sp>
    </p:spTree>
    <p:extLst>
      <p:ext uri="{BB962C8B-B14F-4D97-AF65-F5344CB8AC3E}">
        <p14:creationId xmlns:p14="http://schemas.microsoft.com/office/powerpoint/2010/main" val="1530979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F5DE1-FE66-0565-F23E-CFE1AFB01F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DC1324-C378-57EC-0D76-EE7FF67B07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2289AD-CE87-ED56-B937-C1637D3EFCE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“Everyone manages stress differently. Some people calm down by breathing, others by taking a screen break or talking to someone they trust. Choose the tool that works best for you. Knowing your own tool helps you stay calm and in control online.”</a:t>
            </a:r>
          </a:p>
          <a:p>
            <a:endParaRPr lang="LID4096" dirty="0"/>
          </a:p>
        </p:txBody>
      </p:sp>
      <p:sp>
        <p:nvSpPr>
          <p:cNvPr id="4" name="Slide Number Placeholder 3">
            <a:extLst>
              <a:ext uri="{FF2B5EF4-FFF2-40B4-BE49-F238E27FC236}">
                <a16:creationId xmlns:a16="http://schemas.microsoft.com/office/drawing/2014/main" id="{F60E48B6-90A3-FA79-9A48-5C7BA96CC020}"/>
              </a:ext>
            </a:extLst>
          </p:cNvPr>
          <p:cNvSpPr>
            <a:spLocks noGrp="1"/>
          </p:cNvSpPr>
          <p:nvPr>
            <p:ph type="sldNum" sz="quarter" idx="5"/>
          </p:nvPr>
        </p:nvSpPr>
        <p:spPr/>
        <p:txBody>
          <a:bodyPr/>
          <a:lstStyle/>
          <a:p>
            <a:fld id="{C6CF91B0-25AB-4DFA-B184-293DD156034C}" type="slidenum">
              <a:rPr lang="el-GR" smtClean="0"/>
              <a:t>19</a:t>
            </a:fld>
            <a:endParaRPr lang="el-GR"/>
          </a:p>
        </p:txBody>
      </p:sp>
    </p:spTree>
    <p:extLst>
      <p:ext uri="{BB962C8B-B14F-4D97-AF65-F5344CB8AC3E}">
        <p14:creationId xmlns:p14="http://schemas.microsoft.com/office/powerpoint/2010/main" val="24557883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20</a:t>
            </a:fld>
            <a:endParaRPr lang="el-GR"/>
          </a:p>
        </p:txBody>
      </p:sp>
    </p:spTree>
    <p:extLst>
      <p:ext uri="{BB962C8B-B14F-4D97-AF65-F5344CB8AC3E}">
        <p14:creationId xmlns:p14="http://schemas.microsoft.com/office/powerpoint/2010/main" val="10279413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45077-BE19-EF7B-696C-51FD3AC2E7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3420AC-BCD0-DBFB-BC9F-4ADAEF87EC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FDAABB-75C3-281C-6A37-1780D7232CD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“Young people face many pressures online, including comparison, exclusion and negative comments. These pressures can affect mood, sleep and confidence, even when adults do not see it directly.”</a:t>
            </a:r>
          </a:p>
          <a:p>
            <a:endParaRPr lang="LID4096" sz="1200" dirty="0"/>
          </a:p>
        </p:txBody>
      </p:sp>
      <p:sp>
        <p:nvSpPr>
          <p:cNvPr id="4" name="Slide Number Placeholder 3">
            <a:extLst>
              <a:ext uri="{FF2B5EF4-FFF2-40B4-BE49-F238E27FC236}">
                <a16:creationId xmlns:a16="http://schemas.microsoft.com/office/drawing/2014/main" id="{F5EFED07-2750-EC89-E7E1-3CE39F8274BF}"/>
              </a:ext>
            </a:extLst>
          </p:cNvPr>
          <p:cNvSpPr>
            <a:spLocks noGrp="1"/>
          </p:cNvSpPr>
          <p:nvPr>
            <p:ph type="sldNum" sz="quarter" idx="5"/>
          </p:nvPr>
        </p:nvSpPr>
        <p:spPr/>
        <p:txBody>
          <a:bodyPr/>
          <a:lstStyle/>
          <a:p>
            <a:fld id="{C6CF91B0-25AB-4DFA-B184-293DD156034C}" type="slidenum">
              <a:rPr lang="el-GR" smtClean="0"/>
              <a:t>21</a:t>
            </a:fld>
            <a:endParaRPr lang="el-GR"/>
          </a:p>
        </p:txBody>
      </p:sp>
    </p:spTree>
    <p:extLst>
      <p:ext uri="{BB962C8B-B14F-4D97-AF65-F5344CB8AC3E}">
        <p14:creationId xmlns:p14="http://schemas.microsoft.com/office/powerpoint/2010/main" val="33162077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941DE-6827-7652-F83A-4B0517D101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A2DAB8-9FDD-0850-6834-2A61693EDF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744A02-54F1-2B01-1754-3BAC1E41D7F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“You do not need to be a tech expert to help. What matters most is listening calmly and without judgement. Creating a safe space encourages young people to talk about their online experiences.”</a:t>
            </a:r>
          </a:p>
          <a:p>
            <a:endParaRPr lang="LID4096" sz="1200" dirty="0"/>
          </a:p>
        </p:txBody>
      </p:sp>
      <p:sp>
        <p:nvSpPr>
          <p:cNvPr id="4" name="Slide Number Placeholder 3">
            <a:extLst>
              <a:ext uri="{FF2B5EF4-FFF2-40B4-BE49-F238E27FC236}">
                <a16:creationId xmlns:a16="http://schemas.microsoft.com/office/drawing/2014/main" id="{27E20B9C-F67E-ACE8-DA1C-7358AD2134F9}"/>
              </a:ext>
            </a:extLst>
          </p:cNvPr>
          <p:cNvSpPr>
            <a:spLocks noGrp="1"/>
          </p:cNvSpPr>
          <p:nvPr>
            <p:ph type="sldNum" sz="quarter" idx="5"/>
          </p:nvPr>
        </p:nvSpPr>
        <p:spPr/>
        <p:txBody>
          <a:bodyPr/>
          <a:lstStyle/>
          <a:p>
            <a:fld id="{C6CF91B0-25AB-4DFA-B184-293DD156034C}" type="slidenum">
              <a:rPr lang="el-GR" smtClean="0"/>
              <a:t>22</a:t>
            </a:fld>
            <a:endParaRPr lang="el-GR"/>
          </a:p>
        </p:txBody>
      </p:sp>
    </p:spTree>
    <p:extLst>
      <p:ext uri="{BB962C8B-B14F-4D97-AF65-F5344CB8AC3E}">
        <p14:creationId xmlns:p14="http://schemas.microsoft.com/office/powerpoint/2010/main" val="40447849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E5CFC-45A0-271B-EA88-F3D407FCA4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FA2E77-B80B-2D75-84BC-1A09CF3CC9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E013D9-CDD1-FAD3-FC5E-3A846501B81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"When a young person is humiliated online, focus on their feelings. Use phrases like 'You didn't deserve that' or 'Your worth is not determined by a comment'. These words help them feel safe and heard beyond the screen."</a:t>
            </a:r>
          </a:p>
          <a:p>
            <a:endParaRPr lang="LID4096" sz="1200" dirty="0"/>
          </a:p>
        </p:txBody>
      </p:sp>
      <p:sp>
        <p:nvSpPr>
          <p:cNvPr id="4" name="Slide Number Placeholder 3">
            <a:extLst>
              <a:ext uri="{FF2B5EF4-FFF2-40B4-BE49-F238E27FC236}">
                <a16:creationId xmlns:a16="http://schemas.microsoft.com/office/drawing/2014/main" id="{0DECB27D-888C-8D10-6D1E-DA51BC08EF41}"/>
              </a:ext>
            </a:extLst>
          </p:cNvPr>
          <p:cNvSpPr>
            <a:spLocks noGrp="1"/>
          </p:cNvSpPr>
          <p:nvPr>
            <p:ph type="sldNum" sz="quarter" idx="5"/>
          </p:nvPr>
        </p:nvSpPr>
        <p:spPr/>
        <p:txBody>
          <a:bodyPr/>
          <a:lstStyle/>
          <a:p>
            <a:fld id="{C6CF91B0-25AB-4DFA-B184-293DD156034C}" type="slidenum">
              <a:rPr lang="el-GR" smtClean="0"/>
              <a:t>23</a:t>
            </a:fld>
            <a:endParaRPr lang="el-GR"/>
          </a:p>
        </p:txBody>
      </p:sp>
    </p:spTree>
    <p:extLst>
      <p:ext uri="{BB962C8B-B14F-4D97-AF65-F5344CB8AC3E}">
        <p14:creationId xmlns:p14="http://schemas.microsoft.com/office/powerpoint/2010/main" val="2451392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6D1B3-EFED-1417-115C-EC37B4FC4B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B18BD-35FD-DE6D-99C5-3517FFBF17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42D6B1-E5D0-5F5C-7029-B3EB7416174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“Phishing messages often pretend to come from banks, delivery companies or family members. Common examples include messages saying your pension is blocked or that a family member needs money urgently. These messages use pressure on purpose. If a message makes you feel panicked, pause before taking any action.”</a:t>
            </a:r>
          </a:p>
          <a:p>
            <a:endParaRPr lang="LID4096" sz="1200" dirty="0"/>
          </a:p>
        </p:txBody>
      </p:sp>
      <p:sp>
        <p:nvSpPr>
          <p:cNvPr id="4" name="Slide Number Placeholder 3">
            <a:extLst>
              <a:ext uri="{FF2B5EF4-FFF2-40B4-BE49-F238E27FC236}">
                <a16:creationId xmlns:a16="http://schemas.microsoft.com/office/drawing/2014/main" id="{BCD854C5-9B10-E890-7199-7E06B88FA4EC}"/>
              </a:ext>
            </a:extLst>
          </p:cNvPr>
          <p:cNvSpPr>
            <a:spLocks noGrp="1"/>
          </p:cNvSpPr>
          <p:nvPr>
            <p:ph type="sldNum" sz="quarter" idx="5"/>
          </p:nvPr>
        </p:nvSpPr>
        <p:spPr/>
        <p:txBody>
          <a:bodyPr/>
          <a:lstStyle/>
          <a:p>
            <a:fld id="{C6CF91B0-25AB-4DFA-B184-293DD156034C}" type="slidenum">
              <a:rPr lang="el-GR" smtClean="0"/>
              <a:t>4</a:t>
            </a:fld>
            <a:endParaRPr lang="el-GR"/>
          </a:p>
        </p:txBody>
      </p:sp>
    </p:spTree>
    <p:extLst>
      <p:ext uri="{BB962C8B-B14F-4D97-AF65-F5344CB8AC3E}">
        <p14:creationId xmlns:p14="http://schemas.microsoft.com/office/powerpoint/2010/main" val="31873604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B5464-2428-862E-AD58-113C241055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2AE706-1F4C-0911-BB10-8923C636C7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AB0B35-7DC6-1EAD-DED4-B4F087BACE8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this activity, focus on listening and validating feelings. The goal is not to solve the problem immediately, but to help the young person feel heard and supported.”</a:t>
            </a:r>
          </a:p>
          <a:p>
            <a:endParaRPr lang="LID4096" dirty="0"/>
          </a:p>
        </p:txBody>
      </p:sp>
      <p:sp>
        <p:nvSpPr>
          <p:cNvPr id="4" name="Slide Number Placeholder 3">
            <a:extLst>
              <a:ext uri="{FF2B5EF4-FFF2-40B4-BE49-F238E27FC236}">
                <a16:creationId xmlns:a16="http://schemas.microsoft.com/office/drawing/2014/main" id="{88ADA195-A0D9-6388-9525-D66604528F66}"/>
              </a:ext>
            </a:extLst>
          </p:cNvPr>
          <p:cNvSpPr>
            <a:spLocks noGrp="1"/>
          </p:cNvSpPr>
          <p:nvPr>
            <p:ph type="sldNum" sz="quarter" idx="5"/>
          </p:nvPr>
        </p:nvSpPr>
        <p:spPr/>
        <p:txBody>
          <a:bodyPr/>
          <a:lstStyle/>
          <a:p>
            <a:fld id="{C6CF91B0-25AB-4DFA-B184-293DD156034C}" type="slidenum">
              <a:rPr lang="el-GR" smtClean="0"/>
              <a:t>24</a:t>
            </a:fld>
            <a:endParaRPr lang="el-GR"/>
          </a:p>
        </p:txBody>
      </p:sp>
    </p:spTree>
    <p:extLst>
      <p:ext uri="{BB962C8B-B14F-4D97-AF65-F5344CB8AC3E}">
        <p14:creationId xmlns:p14="http://schemas.microsoft.com/office/powerpoint/2010/main" val="42534234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6C183-8822-1240-5B7C-69CDE3B082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3AEC33-0672-F525-C8BB-4235AFFBF9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B22064-6F02-9245-ACD7-8AD562952DD6}"/>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“Your poster should include three elements: one password rule, one calming or emotional safety tool, and one kind or supportive phrase for a young person. This brings together everything we have </a:t>
            </a:r>
            <a:r>
              <a:rPr lang="en-US" sz="1200" kern="1200" dirty="0" err="1">
                <a:solidFill>
                  <a:schemeClr val="tx1"/>
                </a:solidFill>
                <a:effectLst/>
                <a:latin typeface="+mn-lt"/>
                <a:ea typeface="+mn-ea"/>
                <a:cs typeface="+mn-cs"/>
              </a:rPr>
              <a:t>practised</a:t>
            </a:r>
            <a:r>
              <a:rPr lang="en-US" sz="1200" kern="1200" dirty="0">
                <a:solidFill>
                  <a:schemeClr val="tx1"/>
                </a:solidFill>
                <a:effectLst/>
                <a:latin typeface="+mn-lt"/>
                <a:ea typeface="+mn-ea"/>
                <a:cs typeface="+mn-cs"/>
              </a:rPr>
              <a:t> today.”</a:t>
            </a:r>
            <a:endParaRPr lang="LID4096" dirty="0"/>
          </a:p>
        </p:txBody>
      </p:sp>
      <p:sp>
        <p:nvSpPr>
          <p:cNvPr id="4" name="Slide Number Placeholder 3">
            <a:extLst>
              <a:ext uri="{FF2B5EF4-FFF2-40B4-BE49-F238E27FC236}">
                <a16:creationId xmlns:a16="http://schemas.microsoft.com/office/drawing/2014/main" id="{0939E5B4-F575-5FFF-77F0-84AE7FA163CD}"/>
              </a:ext>
            </a:extLst>
          </p:cNvPr>
          <p:cNvSpPr>
            <a:spLocks noGrp="1"/>
          </p:cNvSpPr>
          <p:nvPr>
            <p:ph type="sldNum" sz="quarter" idx="5"/>
          </p:nvPr>
        </p:nvSpPr>
        <p:spPr/>
        <p:txBody>
          <a:bodyPr/>
          <a:lstStyle/>
          <a:p>
            <a:fld id="{C6CF91B0-25AB-4DFA-B184-293DD156034C}" type="slidenum">
              <a:rPr lang="el-GR" smtClean="0"/>
              <a:t>25</a:t>
            </a:fld>
            <a:endParaRPr lang="el-GR"/>
          </a:p>
        </p:txBody>
      </p:sp>
    </p:spTree>
    <p:extLst>
      <p:ext uri="{BB962C8B-B14F-4D97-AF65-F5344CB8AC3E}">
        <p14:creationId xmlns:p14="http://schemas.microsoft.com/office/powerpoint/2010/main" val="1579903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9BED3-601B-3241-85EF-8AED4C396D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249CEC-10A9-234C-A1CE-4742A73F1D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58B273-E67E-5DD4-D05E-CBE4206566F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“When checking a website, always follow the same steps. First, look carefully at the web address. Second, check if the security padlock is missing. Third, notice if the language creates urgency or pressure. If something feels wrong, close the page and do not enter personal information.”</a:t>
            </a:r>
          </a:p>
          <a:p>
            <a:endParaRPr lang="LID4096" sz="1200" dirty="0"/>
          </a:p>
        </p:txBody>
      </p:sp>
      <p:sp>
        <p:nvSpPr>
          <p:cNvPr id="4" name="Slide Number Placeholder 3">
            <a:extLst>
              <a:ext uri="{FF2B5EF4-FFF2-40B4-BE49-F238E27FC236}">
                <a16:creationId xmlns:a16="http://schemas.microsoft.com/office/drawing/2014/main" id="{5175770D-9D0C-6919-9739-67AE697197E4}"/>
              </a:ext>
            </a:extLst>
          </p:cNvPr>
          <p:cNvSpPr>
            <a:spLocks noGrp="1"/>
          </p:cNvSpPr>
          <p:nvPr>
            <p:ph type="sldNum" sz="quarter" idx="5"/>
          </p:nvPr>
        </p:nvSpPr>
        <p:spPr/>
        <p:txBody>
          <a:bodyPr/>
          <a:lstStyle/>
          <a:p>
            <a:fld id="{C6CF91B0-25AB-4DFA-B184-293DD156034C}" type="slidenum">
              <a:rPr lang="el-GR" smtClean="0"/>
              <a:t>5</a:t>
            </a:fld>
            <a:endParaRPr lang="el-GR"/>
          </a:p>
        </p:txBody>
      </p:sp>
    </p:spTree>
    <p:extLst>
      <p:ext uri="{BB962C8B-B14F-4D97-AF65-F5344CB8AC3E}">
        <p14:creationId xmlns:p14="http://schemas.microsoft.com/office/powerpoint/2010/main" val="3889421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D72C4-D58B-2006-0A4C-1298D8E63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0AB2FF-C82E-18C9-2E10-C59CE72D1B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E566CF-7FC7-F84F-0BC6-FC27EDB5B2F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 will read a message scenario. Your task is to identify the main emotion the message is trying to trigger: Urgency or Fear, Curiosity or Excitement, or Family Worry. Naming the emotion helps break the scammer’s strategy.”</a:t>
            </a:r>
          </a:p>
          <a:p>
            <a:endParaRPr lang="LID4096" dirty="0"/>
          </a:p>
        </p:txBody>
      </p:sp>
      <p:sp>
        <p:nvSpPr>
          <p:cNvPr id="4" name="Slide Number Placeholder 3">
            <a:extLst>
              <a:ext uri="{FF2B5EF4-FFF2-40B4-BE49-F238E27FC236}">
                <a16:creationId xmlns:a16="http://schemas.microsoft.com/office/drawing/2014/main" id="{13857533-A385-7902-1BC2-68D6A4060912}"/>
              </a:ext>
            </a:extLst>
          </p:cNvPr>
          <p:cNvSpPr>
            <a:spLocks noGrp="1"/>
          </p:cNvSpPr>
          <p:nvPr>
            <p:ph type="sldNum" sz="quarter" idx="5"/>
          </p:nvPr>
        </p:nvSpPr>
        <p:spPr/>
        <p:txBody>
          <a:bodyPr/>
          <a:lstStyle/>
          <a:p>
            <a:fld id="{C6CF91B0-25AB-4DFA-B184-293DD156034C}" type="slidenum">
              <a:rPr lang="el-GR" smtClean="0"/>
              <a:t>6</a:t>
            </a:fld>
            <a:endParaRPr lang="el-GR"/>
          </a:p>
        </p:txBody>
      </p:sp>
    </p:spTree>
    <p:extLst>
      <p:ext uri="{BB962C8B-B14F-4D97-AF65-F5344CB8AC3E}">
        <p14:creationId xmlns:p14="http://schemas.microsoft.com/office/powerpoint/2010/main" val="1166336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85C18-65BA-7DD1-8D79-7EE47D2A33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77F68E-5751-0B54-BFEA-87D7BE918D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17151D-A41D-FEAC-314F-2B5F66296A6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“Compare the two screens carefully. Look for small details that seem wrong, such as spelling mistakes, missing padlocks or urgent language. If you notice even one red flag, the safe action is to close the page and visit the official website by typing the address manually.”</a:t>
            </a:r>
          </a:p>
          <a:p>
            <a:endParaRPr lang="LID4096" dirty="0"/>
          </a:p>
        </p:txBody>
      </p:sp>
      <p:sp>
        <p:nvSpPr>
          <p:cNvPr id="4" name="Slide Number Placeholder 3">
            <a:extLst>
              <a:ext uri="{FF2B5EF4-FFF2-40B4-BE49-F238E27FC236}">
                <a16:creationId xmlns:a16="http://schemas.microsoft.com/office/drawing/2014/main" id="{28F6418C-3CF2-83D8-5E95-45A71F1ECD7E}"/>
              </a:ext>
            </a:extLst>
          </p:cNvPr>
          <p:cNvSpPr>
            <a:spLocks noGrp="1"/>
          </p:cNvSpPr>
          <p:nvPr>
            <p:ph type="sldNum" sz="quarter" idx="5"/>
          </p:nvPr>
        </p:nvSpPr>
        <p:spPr/>
        <p:txBody>
          <a:bodyPr/>
          <a:lstStyle/>
          <a:p>
            <a:fld id="{C6CF91B0-25AB-4DFA-B184-293DD156034C}" type="slidenum">
              <a:rPr lang="el-GR" smtClean="0"/>
              <a:t>7</a:t>
            </a:fld>
            <a:endParaRPr lang="el-GR"/>
          </a:p>
        </p:txBody>
      </p:sp>
    </p:spTree>
    <p:extLst>
      <p:ext uri="{BB962C8B-B14F-4D97-AF65-F5344CB8AC3E}">
        <p14:creationId xmlns:p14="http://schemas.microsoft.com/office/powerpoint/2010/main" val="180176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696D3-D911-157B-7815-57E565E48F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100DC4-86F6-A1D2-865B-7143DC2479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E119E2-3AEE-A8F4-B006-A61C9A274E1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 weak password can allow strangers to access your personal life. A strong option is a sentence password. A sentence password is long, easy for you to remember, but very difficult for a computer to guess. This simple habit greatly improves your online safety.”</a:t>
            </a:r>
          </a:p>
          <a:p>
            <a:endParaRPr lang="LID4096" sz="1200" dirty="0"/>
          </a:p>
        </p:txBody>
      </p:sp>
      <p:sp>
        <p:nvSpPr>
          <p:cNvPr id="4" name="Slide Number Placeholder 3">
            <a:extLst>
              <a:ext uri="{FF2B5EF4-FFF2-40B4-BE49-F238E27FC236}">
                <a16:creationId xmlns:a16="http://schemas.microsoft.com/office/drawing/2014/main" id="{70179C8B-7A3C-581D-8D17-D0B45DF4C18A}"/>
              </a:ext>
            </a:extLst>
          </p:cNvPr>
          <p:cNvSpPr>
            <a:spLocks noGrp="1"/>
          </p:cNvSpPr>
          <p:nvPr>
            <p:ph type="sldNum" sz="quarter" idx="5"/>
          </p:nvPr>
        </p:nvSpPr>
        <p:spPr/>
        <p:txBody>
          <a:bodyPr/>
          <a:lstStyle/>
          <a:p>
            <a:fld id="{C6CF91B0-25AB-4DFA-B184-293DD156034C}" type="slidenum">
              <a:rPr lang="el-GR" smtClean="0"/>
              <a:t>9</a:t>
            </a:fld>
            <a:endParaRPr lang="el-GR"/>
          </a:p>
        </p:txBody>
      </p:sp>
    </p:spTree>
    <p:extLst>
      <p:ext uri="{BB962C8B-B14F-4D97-AF65-F5344CB8AC3E}">
        <p14:creationId xmlns:p14="http://schemas.microsoft.com/office/powerpoint/2010/main" val="2908697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CB9E5-0E9D-BC53-B9E0-1E33A4236D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BCCDA7-FCD2-C307-5A44-5A5E385EBF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DFA2F5-FE75-4BB4-6572-E17E77A0800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"Many social media profiles are 'Public' by default, meaning strangers can see your family photos. By adjusting your settings to 'Friends Only', you take back control of your digital garden and decide who gets to see your memories."</a:t>
            </a:r>
          </a:p>
          <a:p>
            <a:endParaRPr lang="LID4096" sz="1200" dirty="0"/>
          </a:p>
        </p:txBody>
      </p:sp>
      <p:sp>
        <p:nvSpPr>
          <p:cNvPr id="4" name="Slide Number Placeholder 3">
            <a:extLst>
              <a:ext uri="{FF2B5EF4-FFF2-40B4-BE49-F238E27FC236}">
                <a16:creationId xmlns:a16="http://schemas.microsoft.com/office/drawing/2014/main" id="{785CD9CE-98F0-624F-48C0-B11A93E9E553}"/>
              </a:ext>
            </a:extLst>
          </p:cNvPr>
          <p:cNvSpPr>
            <a:spLocks noGrp="1"/>
          </p:cNvSpPr>
          <p:nvPr>
            <p:ph type="sldNum" sz="quarter" idx="5"/>
          </p:nvPr>
        </p:nvSpPr>
        <p:spPr/>
        <p:txBody>
          <a:bodyPr/>
          <a:lstStyle/>
          <a:p>
            <a:fld id="{C6CF91B0-25AB-4DFA-B184-293DD156034C}" type="slidenum">
              <a:rPr lang="el-GR" smtClean="0"/>
              <a:t>10</a:t>
            </a:fld>
            <a:endParaRPr lang="el-GR"/>
          </a:p>
        </p:txBody>
      </p:sp>
    </p:spTree>
    <p:extLst>
      <p:ext uri="{BB962C8B-B14F-4D97-AF65-F5344CB8AC3E}">
        <p14:creationId xmlns:p14="http://schemas.microsoft.com/office/powerpoint/2010/main" val="4243556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AB337-9618-DED2-7CDE-295DD998DA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F59219-3CF3-883E-16B6-F45BE8EF23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8093A6-BF62-695F-A2AB-FE3AA958258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“Private browsing prevents the device from saving your history, passwords or searches. It is useful on shared or public computers or when checking sensitive information. It does not make you invisible online, but it helps protect your information on that device.”</a:t>
            </a:r>
          </a:p>
          <a:p>
            <a:endParaRPr lang="LID4096" sz="1200" dirty="0"/>
          </a:p>
        </p:txBody>
      </p:sp>
      <p:sp>
        <p:nvSpPr>
          <p:cNvPr id="4" name="Slide Number Placeholder 3">
            <a:extLst>
              <a:ext uri="{FF2B5EF4-FFF2-40B4-BE49-F238E27FC236}">
                <a16:creationId xmlns:a16="http://schemas.microsoft.com/office/drawing/2014/main" id="{28FC5CDA-5913-65DE-1E9A-E04A0688B89A}"/>
              </a:ext>
            </a:extLst>
          </p:cNvPr>
          <p:cNvSpPr>
            <a:spLocks noGrp="1"/>
          </p:cNvSpPr>
          <p:nvPr>
            <p:ph type="sldNum" sz="quarter" idx="5"/>
          </p:nvPr>
        </p:nvSpPr>
        <p:spPr/>
        <p:txBody>
          <a:bodyPr/>
          <a:lstStyle/>
          <a:p>
            <a:fld id="{C6CF91B0-25AB-4DFA-B184-293DD156034C}" type="slidenum">
              <a:rPr lang="el-GR" smtClean="0"/>
              <a:t>11</a:t>
            </a:fld>
            <a:endParaRPr lang="el-GR"/>
          </a:p>
        </p:txBody>
      </p:sp>
    </p:spTree>
    <p:extLst>
      <p:ext uri="{BB962C8B-B14F-4D97-AF65-F5344CB8AC3E}">
        <p14:creationId xmlns:p14="http://schemas.microsoft.com/office/powerpoint/2010/main" val="225783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70BA5-8E31-8E60-09FB-63350CF309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D94ED2-91DB-17B8-C03F-D7B399F9E8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C13956-812F-740C-F296-09A6AA8F3DA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“Write a personal sentence and add numbers or symbols. A sentence password is easy for you to remember but hard for a computer to guess. This makes it both practical and secure.”</a:t>
            </a:r>
          </a:p>
          <a:p>
            <a:endParaRPr lang="LID4096" dirty="0"/>
          </a:p>
        </p:txBody>
      </p:sp>
      <p:sp>
        <p:nvSpPr>
          <p:cNvPr id="4" name="Slide Number Placeholder 3">
            <a:extLst>
              <a:ext uri="{FF2B5EF4-FFF2-40B4-BE49-F238E27FC236}">
                <a16:creationId xmlns:a16="http://schemas.microsoft.com/office/drawing/2014/main" id="{36BFC286-10F2-BEC5-8F36-9FD8E26EB31A}"/>
              </a:ext>
            </a:extLst>
          </p:cNvPr>
          <p:cNvSpPr>
            <a:spLocks noGrp="1"/>
          </p:cNvSpPr>
          <p:nvPr>
            <p:ph type="sldNum" sz="quarter" idx="5"/>
          </p:nvPr>
        </p:nvSpPr>
        <p:spPr/>
        <p:txBody>
          <a:bodyPr/>
          <a:lstStyle/>
          <a:p>
            <a:fld id="{C6CF91B0-25AB-4DFA-B184-293DD156034C}" type="slidenum">
              <a:rPr lang="el-GR" smtClean="0"/>
              <a:t>12</a:t>
            </a:fld>
            <a:endParaRPr lang="el-GR"/>
          </a:p>
        </p:txBody>
      </p:sp>
    </p:spTree>
    <p:extLst>
      <p:ext uri="{BB962C8B-B14F-4D97-AF65-F5344CB8AC3E}">
        <p14:creationId xmlns:p14="http://schemas.microsoft.com/office/powerpoint/2010/main" val="2173751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solidFill>
                  <a:schemeClr val="tx2"/>
                </a:solidFill>
                <a:latin typeface="Arial" panose="020B0604020202020204" pitchFamily="34" charset="0"/>
                <a:ea typeface="Roboto Slab Medium" pitchFamily="2" charset="0"/>
                <a:cs typeface="Arial" panose="020B0604020202020204" pitchFamily="34" charset="0"/>
              </a:defRPr>
            </a:lvl1pPr>
          </a:lstStyle>
          <a:p>
            <a:r>
              <a:rPr lang="en-US" dirty="0"/>
              <a:t>Slide title goes here</a:t>
            </a:r>
            <a:endParaRPr lang="el-GR" dirty="0"/>
          </a:p>
        </p:txBody>
      </p:sp>
      <p:sp>
        <p:nvSpPr>
          <p:cNvPr id="5" name="Content Placeholder 3"/>
          <p:cNvSpPr>
            <a:spLocks noGrp="1"/>
          </p:cNvSpPr>
          <p:nvPr>
            <p:ph sz="quarter" idx="12" hasCustomPrompt="1"/>
          </p:nvPr>
        </p:nvSpPr>
        <p:spPr>
          <a:xfrm>
            <a:off x="97971" y="881743"/>
            <a:ext cx="11944350" cy="5870121"/>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lvl="0"/>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2169850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p:cNvSpPr>
            <a:spLocks noGrp="1"/>
          </p:cNvSpPr>
          <p:nvPr>
            <p:ph type="ctrTitle" hasCustomPrompt="1"/>
          </p:nvPr>
        </p:nvSpPr>
        <p:spPr>
          <a:xfrm>
            <a:off x="2179865" y="2774849"/>
            <a:ext cx="7832271" cy="1600197"/>
          </a:xfrm>
          <a:prstGeom prst="rect">
            <a:avLst/>
          </a:prstGeom>
        </p:spPr>
        <p:txBody>
          <a:bodyPr anchor="ctr">
            <a:normAutofit/>
          </a:bodyPr>
          <a:lstStyle>
            <a:lvl1pPr algn="ctr">
              <a:defRPr sz="2000" b="0">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Divider Slide</a:t>
            </a:r>
            <a:endParaRPr lang="el-GR" dirty="0"/>
          </a:p>
        </p:txBody>
      </p:sp>
      <p:sp>
        <p:nvSpPr>
          <p:cNvPr id="6" name="Rectangle 5"/>
          <p:cNvSpPr/>
          <p:nvPr userDrawn="1"/>
        </p:nvSpPr>
        <p:spPr>
          <a:xfrm rot="10800000" flipV="1">
            <a:off x="2172708" y="2774849"/>
            <a:ext cx="783942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0990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Slide title goes here</a:t>
            </a:r>
            <a:endParaRPr lang="el-GR" dirty="0"/>
          </a:p>
        </p:txBody>
      </p:sp>
      <p:sp>
        <p:nvSpPr>
          <p:cNvPr id="6"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sz="2400" b="0" baseline="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
        <p:nvSpPr>
          <p:cNvPr id="8" name="Content Placeholder 3"/>
          <p:cNvSpPr>
            <a:spLocks noGrp="1"/>
          </p:cNvSpPr>
          <p:nvPr>
            <p:ph sz="quarter" idx="12" hasCustomPrompt="1"/>
          </p:nvPr>
        </p:nvSpPr>
        <p:spPr>
          <a:xfrm>
            <a:off x="97971" y="1462685"/>
            <a:ext cx="11944350" cy="5289179"/>
          </a:xfrm>
          <a:prstGeom prst="rect">
            <a:avLst/>
          </a:prstGeom>
        </p:spPr>
        <p:txBody>
          <a:bodyPr/>
          <a:lstStyle>
            <a:lvl1pPr algn="l">
              <a:defRPr lang="en-US" sz="1800" kern="1200" dirty="0" smtClean="0">
                <a:solidFill>
                  <a:schemeClr val="tx2"/>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392876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5" name="Content Placeholder 3"/>
          <p:cNvSpPr>
            <a:spLocks noGrp="1"/>
          </p:cNvSpPr>
          <p:nvPr>
            <p:ph sz="quarter" idx="11" hasCustomPrompt="1"/>
          </p:nvPr>
        </p:nvSpPr>
        <p:spPr>
          <a:xfrm>
            <a:off x="97971"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6545040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7" name="Content Placeholder 3"/>
          <p:cNvSpPr>
            <a:spLocks noGrp="1"/>
          </p:cNvSpPr>
          <p:nvPr>
            <p:ph sz="quarter" idx="11" hasCustomPrompt="1"/>
          </p:nvPr>
        </p:nvSpPr>
        <p:spPr>
          <a:xfrm>
            <a:off x="97971"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10"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lang="el-GR" sz="2400" b="0" kern="1200" baseline="0" dirty="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Tree>
    <p:extLst>
      <p:ext uri="{BB962C8B-B14F-4D97-AF65-F5344CB8AC3E}">
        <p14:creationId xmlns:p14="http://schemas.microsoft.com/office/powerpoint/2010/main" val="153670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20200709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54702030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2"/>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BDDCD6EF-8BAC-4952-C0E4-2EF4ACDC3F96}"/>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2" name="Picture 1">
            <a:extLst>
              <a:ext uri="{FF2B5EF4-FFF2-40B4-BE49-F238E27FC236}">
                <a16:creationId xmlns:a16="http://schemas.microsoft.com/office/drawing/2014/main" id="{80274D63-4B72-B854-B883-35F07AF39E24}"/>
              </a:ext>
            </a:extLst>
          </p:cNvPr>
          <p:cNvPicPr>
            <a:picLocks noChangeAspect="1"/>
          </p:cNvPicPr>
          <p:nvPr userDrawn="1"/>
        </p:nvPicPr>
        <p:blipFill>
          <a:blip r:embed="rId3"/>
          <a:stretch>
            <a:fillRect/>
          </a:stretch>
        </p:blipFill>
        <p:spPr>
          <a:xfrm>
            <a:off x="401324" y="377037"/>
            <a:ext cx="1984435" cy="909936"/>
          </a:xfrm>
          <a:prstGeom prst="rect">
            <a:avLst/>
          </a:prstGeom>
        </p:spPr>
      </p:pic>
      <p:pic>
        <p:nvPicPr>
          <p:cNvPr id="3" name="Picture 2">
            <a:extLst>
              <a:ext uri="{FF2B5EF4-FFF2-40B4-BE49-F238E27FC236}">
                <a16:creationId xmlns:a16="http://schemas.microsoft.com/office/drawing/2014/main" id="{C669CA67-9A0D-6D23-F5B3-CD3EF82E5624}"/>
              </a:ext>
            </a:extLst>
          </p:cNvPr>
          <p:cNvPicPr>
            <a:picLocks noChangeAspect="1"/>
          </p:cNvPicPr>
          <p:nvPr userDrawn="1"/>
        </p:nvPicPr>
        <p:blipFill>
          <a:blip r:embed="rId4"/>
          <a:stretch>
            <a:fillRect/>
          </a:stretch>
        </p:blipFill>
        <p:spPr>
          <a:xfrm>
            <a:off x="6096000" y="3515455"/>
            <a:ext cx="5702300" cy="2362200"/>
          </a:xfrm>
          <a:prstGeom prst="rect">
            <a:avLst/>
          </a:prstGeom>
        </p:spPr>
      </p:pic>
      <p:sp>
        <p:nvSpPr>
          <p:cNvPr id="8" name="TextBox 7">
            <a:extLst>
              <a:ext uri="{FF2B5EF4-FFF2-40B4-BE49-F238E27FC236}">
                <a16:creationId xmlns:a16="http://schemas.microsoft.com/office/drawing/2014/main" id="{02D42687-9C05-6640-36C5-A7707DA75F1A}"/>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944581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2179865" y="2937536"/>
            <a:ext cx="7832271" cy="1600197"/>
          </a:xfrm>
          <a:prstGeom prst="rect">
            <a:avLst/>
          </a:prstGeom>
          <a:ln>
            <a:noFill/>
          </a:ln>
        </p:spPr>
        <p:txBody>
          <a:bodyPr anchor="ctr">
            <a:normAutofit/>
          </a:bodyPr>
          <a:lstStyle>
            <a:lvl1pPr algn="ctr">
              <a:defRPr sz="2000" b="0">
                <a:solidFill>
                  <a:schemeClr val="accent2"/>
                </a:solidFill>
                <a:latin typeface="Arial" panose="020B0604020202020204" pitchFamily="34" charset="0"/>
                <a:ea typeface="Roboto Slab Black" pitchFamily="2" charset="0"/>
                <a:cs typeface="Arial" panose="020B0604020202020204" pitchFamily="34" charset="0"/>
              </a:defRPr>
            </a:lvl1pPr>
          </a:lstStyle>
          <a:p>
            <a:r>
              <a:rPr lang="en-US" dirty="0"/>
              <a:t>End Slide</a:t>
            </a:r>
            <a:endParaRPr lang="el-GR" dirty="0"/>
          </a:p>
        </p:txBody>
      </p:sp>
      <p:sp>
        <p:nvSpPr>
          <p:cNvPr id="10" name="Rectangle 9"/>
          <p:cNvSpPr/>
          <p:nvPr userDrawn="1"/>
        </p:nvSpPr>
        <p:spPr>
          <a:xfrm rot="10800000" flipV="1">
            <a:off x="2172707" y="2913643"/>
            <a:ext cx="7839428" cy="45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84822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pic>
        <p:nvPicPr>
          <p:cNvPr id="6" name="Picture 5">
            <a:extLst>
              <a:ext uri="{FF2B5EF4-FFF2-40B4-BE49-F238E27FC236}">
                <a16:creationId xmlns:a16="http://schemas.microsoft.com/office/drawing/2014/main" id="{79EA4C69-9DDB-9F9F-8E98-4BCA8ED06E6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17750" y="1447800"/>
            <a:ext cx="7556500" cy="3962400"/>
          </a:xfrm>
          <a:prstGeom prst="rect">
            <a:avLst/>
          </a:prstGeom>
        </p:spPr>
      </p:pic>
      <p:sp>
        <p:nvSpPr>
          <p:cNvPr id="7" name="Subtitle 2">
            <a:extLst>
              <a:ext uri="{FF2B5EF4-FFF2-40B4-BE49-F238E27FC236}">
                <a16:creationId xmlns:a16="http://schemas.microsoft.com/office/drawing/2014/main" id="{90C4B96E-428F-61C9-6E62-394451C1F93E}"/>
              </a:ext>
            </a:extLst>
          </p:cNvPr>
          <p:cNvSpPr>
            <a:spLocks noGrp="1"/>
          </p:cNvSpPr>
          <p:nvPr>
            <p:ph type="subTitle" idx="1" hasCustomPrompt="1"/>
          </p:nvPr>
        </p:nvSpPr>
        <p:spPr>
          <a:xfrm>
            <a:off x="401324" y="300159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Project Partners:</a:t>
            </a:r>
            <a:endParaRPr lang="el-GR" dirty="0"/>
          </a:p>
        </p:txBody>
      </p:sp>
    </p:spTree>
    <p:extLst>
      <p:ext uri="{BB962C8B-B14F-4D97-AF65-F5344CB8AC3E}">
        <p14:creationId xmlns:p14="http://schemas.microsoft.com/office/powerpoint/2010/main" val="5654868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alpha val="0"/>
          </a:schemeClr>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797521"/>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itle Placeholder 7"/>
          <p:cNvSpPr>
            <a:spLocks noGrp="1"/>
          </p:cNvSpPr>
          <p:nvPr>
            <p:ph type="title"/>
          </p:nvPr>
        </p:nvSpPr>
        <p:spPr>
          <a:xfrm>
            <a:off x="97970" y="81642"/>
            <a:ext cx="11944351" cy="715879"/>
          </a:xfrm>
          <a:prstGeom prst="rect">
            <a:avLst/>
          </a:prstGeom>
        </p:spPr>
        <p:txBody>
          <a:bodyPr vert="horz" lIns="54000" tIns="54000" rIns="54000" bIns="54000" rtlCol="0" anchor="ctr">
            <a:noAutofit/>
          </a:bodyPr>
          <a:lstStyle/>
          <a:p>
            <a:r>
              <a:rPr lang="en-US" dirty="0"/>
              <a:t>Slide title goes here</a:t>
            </a:r>
            <a:endParaRPr lang="el-GR" dirty="0"/>
          </a:p>
        </p:txBody>
      </p:sp>
    </p:spTree>
    <p:extLst>
      <p:ext uri="{BB962C8B-B14F-4D97-AF65-F5344CB8AC3E}">
        <p14:creationId xmlns:p14="http://schemas.microsoft.com/office/powerpoint/2010/main" val="1960187723"/>
      </p:ext>
    </p:extLst>
  </p:cSld>
  <p:clrMap bg1="lt1" tx1="dk1" bg2="lt2" tx2="dk2" accent1="accent1" accent2="accent2" accent3="accent3" accent4="accent4" accent5="accent5" accent6="accent6" hlink="hlink" folHlink="folHlink"/>
  <p:sldLayoutIdLst>
    <p:sldLayoutId id="2147483672" r:id="rId1"/>
    <p:sldLayoutId id="2147483669" r:id="rId2"/>
    <p:sldLayoutId id="2147483671" r:id="rId3"/>
    <p:sldLayoutId id="2147483651" r:id="rId4"/>
    <p:sldLayoutId id="2147483691" r:id="rId5"/>
  </p:sldLayoutIdLst>
  <p:txStyles>
    <p:titleStyle>
      <a:lvl1pPr algn="l" defTabSz="914377" rtl="0" eaLnBrk="1" latinLnBrk="0" hangingPunct="1">
        <a:lnSpc>
          <a:spcPct val="90000"/>
        </a:lnSpc>
        <a:spcBef>
          <a:spcPct val="0"/>
        </a:spcBef>
        <a:buNone/>
        <a:defRPr sz="3800" kern="1200">
          <a:solidFill>
            <a:schemeClr val="tx2"/>
          </a:solidFill>
          <a:latin typeface="Arial" panose="020B0604020202020204" pitchFamily="34" charset="0"/>
          <a:ea typeface="Open Sans" panose="020B0606030504020204" pitchFamily="34" charset="0"/>
          <a:cs typeface="Arial" panose="020B0604020202020204" pitchFamily="34" charset="0"/>
        </a:defRPr>
      </a:lvl1pPr>
    </p:titleStyle>
    <p:bodyStyle>
      <a:lvl1pPr marL="0" indent="0" algn="just" defTabSz="914377" rtl="0" eaLnBrk="1" latinLnBrk="0" hangingPunct="1">
        <a:lnSpc>
          <a:spcPct val="90000"/>
        </a:lnSpc>
        <a:spcBef>
          <a:spcPts val="1000"/>
        </a:spcBef>
        <a:buFont typeface="Arial" panose="020B0604020202020204" pitchFamily="34" charset="0"/>
        <a:buNone/>
        <a:defRPr sz="2200" kern="1200">
          <a:solidFill>
            <a:schemeClr val="bg2"/>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50000"/>
          </a:srgb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9144641"/>
      </p:ext>
    </p:extLst>
  </p:cSld>
  <p:clrMap bg1="lt1" tx1="dk1" bg2="lt2" tx2="dk2" accent1="accent1" accent2="accent2" accent3="accent3" accent4="accent4" accent5="accent5" accent6="accent6" hlink="hlink" folHlink="folHlink"/>
  <p:sldLayoutIdLst>
    <p:sldLayoutId id="2147483649" r:id="rId1"/>
    <p:sldLayoutId id="2147483689" r:id="rId2"/>
    <p:sldLayoutId id="2147483687" r:id="rId3"/>
    <p:sldLayoutId id="2147483690" r:id="rId4"/>
    <p:sldLayoutId id="2147483688" r:id="rId5"/>
  </p:sldLayoutIdLst>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0EA3-B5A9-B1E8-C2DF-9EE276BBF240}"/>
              </a:ext>
            </a:extLst>
          </p:cNvPr>
          <p:cNvSpPr>
            <a:spLocks noGrp="1"/>
          </p:cNvSpPr>
          <p:nvPr>
            <p:ph type="ctrTitle"/>
          </p:nvPr>
        </p:nvSpPr>
        <p:spPr/>
        <p:txBody>
          <a:bodyPr>
            <a:normAutofit/>
          </a:bodyPr>
          <a:lstStyle/>
          <a:p>
            <a:r>
              <a:rPr lang="en-US" sz="2400" dirty="0"/>
              <a:t>WP3 – Training Material for Senior Learners</a:t>
            </a: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077FB08D-68F0-ED39-45CA-2644332A0072}"/>
              </a:ext>
            </a:extLst>
          </p:cNvPr>
          <p:cNvSpPr>
            <a:spLocks noGrp="1"/>
          </p:cNvSpPr>
          <p:nvPr>
            <p:ph type="subTitle" idx="1"/>
          </p:nvPr>
        </p:nvSpPr>
        <p:spPr>
          <a:xfrm>
            <a:off x="374726" y="3429000"/>
            <a:ext cx="7391858" cy="1292830"/>
          </a:xfrm>
        </p:spPr>
        <p:txBody>
          <a:bodyPr>
            <a:normAutofit/>
          </a:bodyPr>
          <a:lstStyle/>
          <a:p>
            <a:r>
              <a:rPr lang="en-US" sz="2800" dirty="0"/>
              <a:t>Module 5</a:t>
            </a:r>
          </a:p>
          <a:p>
            <a:r>
              <a:rPr lang="en-GB" sz="2800" dirty="0"/>
              <a:t>Staying Safe Online </a:t>
            </a:r>
          </a:p>
          <a:p>
            <a:endParaRPr lang="en-CY" sz="2800" dirty="0"/>
          </a:p>
        </p:txBody>
      </p:sp>
    </p:spTree>
    <p:extLst>
      <p:ext uri="{BB962C8B-B14F-4D97-AF65-F5344CB8AC3E}">
        <p14:creationId xmlns:p14="http://schemas.microsoft.com/office/powerpoint/2010/main" val="120343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86AB4-40CF-3F8B-7D6D-76EF47867709}"/>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16E90F41-4BB8-02A0-847D-5526957BAC41}"/>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28AE6501-6D0F-0068-D08A-1B3361FCAB05}"/>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2: Passwords and Privacy</a:t>
            </a: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5BE49978-CE2F-B91D-D982-564615F5586D}"/>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7947A133-7DBD-A320-0BC6-2E1782C85E1A}"/>
              </a:ext>
            </a:extLst>
          </p:cNvPr>
          <p:cNvSpPr txBox="1"/>
          <p:nvPr/>
        </p:nvSpPr>
        <p:spPr>
          <a:xfrm>
            <a:off x="0" y="1405534"/>
            <a:ext cx="11336483" cy="6933308"/>
          </a:xfrm>
          <a:prstGeom prst="rect">
            <a:avLst/>
          </a:prstGeom>
          <a:noFill/>
        </p:spPr>
        <p:txBody>
          <a:bodyPr wrap="square">
            <a:spAutoFit/>
          </a:bodyPr>
          <a:lstStyle/>
          <a:p>
            <a:pPr lvl="0"/>
            <a:r>
              <a:rPr lang="en-GB" sz="2400" b="1" dirty="0"/>
              <a:t>Privacy Settings: Keeping it Personal</a:t>
            </a:r>
            <a:endParaRPr lang="en-GB" sz="2400" dirty="0"/>
          </a:p>
          <a:p>
            <a:pPr lvl="1" algn="ctr"/>
            <a:endParaRPr lang="en-GB" sz="2400" b="1" dirty="0"/>
          </a:p>
          <a:p>
            <a:pPr lvl="1" algn="ctr"/>
            <a:r>
              <a:rPr lang="en-GB" sz="2400" dirty="0"/>
              <a:t>Who is in Your Digital Garden?</a:t>
            </a:r>
          </a:p>
          <a:p>
            <a:pPr lvl="1" algn="ctr"/>
            <a:endParaRPr lang="en-GB" sz="2400" dirty="0"/>
          </a:p>
          <a:p>
            <a:pPr lvl="1" algn="ctr"/>
            <a:r>
              <a:rPr lang="en-GB" sz="2400" dirty="0"/>
              <a:t>Many social media accounts are "Public" by default, </a:t>
            </a:r>
          </a:p>
          <a:p>
            <a:pPr lvl="1" algn="ctr"/>
            <a:r>
              <a:rPr lang="en-GB" sz="2400" dirty="0"/>
              <a:t>meaning strangers can see your photos</a:t>
            </a:r>
          </a:p>
          <a:p>
            <a:pPr lvl="1" algn="ctr"/>
            <a:endParaRPr lang="en-GB" sz="2400" b="1" dirty="0"/>
          </a:p>
          <a:p>
            <a:pPr lvl="1" algn="ctr"/>
            <a:r>
              <a:rPr lang="en-GB" sz="2400" b="1" dirty="0"/>
              <a:t>Simple Steps:</a:t>
            </a:r>
            <a:endParaRPr lang="en-GB" sz="2400" dirty="0"/>
          </a:p>
          <a:p>
            <a:pPr lvl="2" algn="ctr"/>
            <a:r>
              <a:rPr lang="en-GB" sz="2400" dirty="0"/>
              <a:t>Set your profile visibility to "Friends Only".</a:t>
            </a:r>
          </a:p>
          <a:p>
            <a:pPr lvl="2" algn="ctr"/>
            <a:endParaRPr lang="en-GB" sz="2400" dirty="0"/>
          </a:p>
          <a:p>
            <a:pPr lvl="2" algn="ctr"/>
            <a:r>
              <a:rPr lang="en-GB" sz="2400" dirty="0"/>
              <a:t>Turn off location sharing.</a:t>
            </a:r>
          </a:p>
          <a:p>
            <a:pPr lvl="2" algn="ctr"/>
            <a:endParaRPr lang="en-GB" sz="2400" dirty="0"/>
          </a:p>
          <a:p>
            <a:pPr lvl="2" algn="ctr"/>
            <a:r>
              <a:rPr lang="en-GB" sz="2400" dirty="0"/>
              <a:t>Review which apps can use your camera or microphone.</a:t>
            </a:r>
          </a:p>
          <a:p>
            <a:r>
              <a:rPr lang="en-GB" dirty="0"/>
              <a:t> </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7158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D30D7-8F68-13A2-8FB5-C13C83B4464E}"/>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DCE64E1-F8C6-12DF-6B50-BC7F09E31F08}"/>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5E3ED546-0A22-6370-5B80-ECC3081213CA}"/>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2: Passwords and Privacy</a:t>
            </a: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16EF4BBE-61F2-D473-F33A-1D6001E53A10}"/>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EA48F8F0-67FA-0082-980F-39B9A43396F2}"/>
              </a:ext>
            </a:extLst>
          </p:cNvPr>
          <p:cNvSpPr txBox="1"/>
          <p:nvPr/>
        </p:nvSpPr>
        <p:spPr>
          <a:xfrm>
            <a:off x="149679" y="1405534"/>
            <a:ext cx="11336483" cy="6933308"/>
          </a:xfrm>
          <a:prstGeom prst="rect">
            <a:avLst/>
          </a:prstGeom>
          <a:noFill/>
        </p:spPr>
        <p:txBody>
          <a:bodyPr wrap="square">
            <a:spAutoFit/>
          </a:bodyPr>
          <a:lstStyle/>
          <a:p>
            <a:pPr lvl="0"/>
            <a:r>
              <a:rPr lang="en-GB" sz="2400" b="1" dirty="0"/>
              <a:t>Private Browsing (Incognito Mode)</a:t>
            </a:r>
            <a:endParaRPr lang="en-GB" sz="2400" dirty="0"/>
          </a:p>
          <a:p>
            <a:pPr lvl="1" algn="ctr"/>
            <a:endParaRPr lang="en-GB" sz="2400" b="1" dirty="0"/>
          </a:p>
          <a:p>
            <a:pPr lvl="1" algn="ctr"/>
            <a:r>
              <a:rPr lang="en-GB" sz="2400" dirty="0"/>
              <a:t>Leaving No Digital Footprints</a:t>
            </a:r>
          </a:p>
          <a:p>
            <a:pPr lvl="1" algn="ctr"/>
            <a:endParaRPr lang="en-GB" sz="2400" dirty="0"/>
          </a:p>
          <a:p>
            <a:pPr lvl="1" algn="ctr"/>
            <a:r>
              <a:rPr lang="en-GB" sz="2400" dirty="0"/>
              <a:t>"Private Browsing" prevents your device from saving your history or passwords.</a:t>
            </a:r>
          </a:p>
          <a:p>
            <a:pPr lvl="1" algn="ctr"/>
            <a:endParaRPr lang="en-GB" sz="2400" b="1" dirty="0"/>
          </a:p>
          <a:p>
            <a:pPr lvl="1" algn="ctr"/>
            <a:r>
              <a:rPr lang="en-GB" sz="2400" b="1" dirty="0"/>
              <a:t>When to use it:</a:t>
            </a:r>
            <a:endParaRPr lang="en-GB" sz="2400" dirty="0"/>
          </a:p>
          <a:p>
            <a:pPr lvl="2" algn="ctr"/>
            <a:r>
              <a:rPr lang="en-GB" sz="2400" dirty="0"/>
              <a:t>On a shared or public computer.</a:t>
            </a:r>
          </a:p>
          <a:p>
            <a:pPr lvl="2" algn="ctr"/>
            <a:endParaRPr lang="en-GB" sz="2400" dirty="0"/>
          </a:p>
          <a:p>
            <a:pPr lvl="2" algn="ctr"/>
            <a:r>
              <a:rPr lang="en-GB" sz="2400" dirty="0"/>
              <a:t>When checking sensitive health or bank info.</a:t>
            </a:r>
          </a:p>
          <a:p>
            <a:pPr lvl="1" algn="ctr"/>
            <a:endParaRPr lang="en-GB" sz="2400" b="1" dirty="0"/>
          </a:p>
          <a:p>
            <a:pPr lvl="1" algn="ctr"/>
            <a:r>
              <a:rPr lang="en-GB" sz="2400" b="1" dirty="0"/>
              <a:t>Note:</a:t>
            </a:r>
            <a:r>
              <a:rPr lang="en-GB" sz="2400" dirty="0"/>
              <a:t> It doesn't make you invisible, </a:t>
            </a:r>
          </a:p>
          <a:p>
            <a:pPr lvl="1" algn="ctr"/>
            <a:r>
              <a:rPr lang="en-GB" sz="2400" dirty="0"/>
              <a:t>but it keeps the device from remembering your activity</a:t>
            </a:r>
          </a:p>
          <a:p>
            <a:r>
              <a:rPr lang="en-GB" dirty="0"/>
              <a:t> </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8376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87A60-B031-FF63-9535-EC782DF120F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A7EC3A9C-1DD0-3C21-4A18-0F9827B07AD3}"/>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5912F4E1-50A3-A7CE-5A72-D3753AAEBF92}"/>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2: Passwords and Privacy</a:t>
            </a: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77BA426D-D0CB-158C-C88E-193DE90CB109}"/>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04FC036B-F04C-F560-9F71-B1DE16ECD6D6}"/>
              </a:ext>
            </a:extLst>
          </p:cNvPr>
          <p:cNvSpPr txBox="1"/>
          <p:nvPr/>
        </p:nvSpPr>
        <p:spPr>
          <a:xfrm>
            <a:off x="97970" y="1563010"/>
            <a:ext cx="10957957" cy="5548314"/>
          </a:xfrm>
          <a:prstGeom prst="rect">
            <a:avLst/>
          </a:prstGeom>
          <a:noFill/>
        </p:spPr>
        <p:txBody>
          <a:bodyPr wrap="square">
            <a:spAutoFit/>
          </a:bodyPr>
          <a:lstStyle/>
          <a:p>
            <a:pPr algn="ctr"/>
            <a:r>
              <a:rPr lang="en-GB" sz="2400" b="1" dirty="0">
                <a:solidFill>
                  <a:schemeClr val="accent4">
                    <a:lumMod val="75000"/>
                  </a:schemeClr>
                </a:solidFill>
              </a:rPr>
              <a:t>Activity: Create Your Sentence Password (Interactive)</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a:t>
            </a:r>
          </a:p>
          <a:p>
            <a:pPr lvl="1" algn="ctr"/>
            <a:r>
              <a:rPr lang="en-GB" sz="2400" dirty="0"/>
              <a:t>Design a "Sentence Password"</a:t>
            </a:r>
          </a:p>
          <a:p>
            <a:pPr lvl="1" algn="ctr"/>
            <a:endParaRPr lang="en-GB" sz="2400" b="1" dirty="0"/>
          </a:p>
          <a:p>
            <a:pPr lvl="1" algn="ctr"/>
            <a:r>
              <a:rPr lang="en-GB" sz="2400" b="1" dirty="0"/>
              <a:t>Interaction:</a:t>
            </a:r>
            <a:r>
              <a:rPr lang="en-GB" sz="2400" dirty="0"/>
              <a:t> </a:t>
            </a:r>
          </a:p>
          <a:p>
            <a:pPr lvl="1" algn="ctr"/>
            <a:r>
              <a:rPr lang="en-GB" sz="2400" dirty="0"/>
              <a:t>Following the 12-character rule, </a:t>
            </a:r>
          </a:p>
          <a:p>
            <a:pPr lvl="1" algn="ctr"/>
            <a:r>
              <a:rPr lang="en-GB" sz="2400" dirty="0"/>
              <a:t>each participant writes down a personal sentence </a:t>
            </a:r>
          </a:p>
          <a:p>
            <a:pPr lvl="1" algn="ctr"/>
            <a:r>
              <a:rPr lang="en-GB" sz="2400" dirty="0"/>
              <a:t>(like a favourite song or meal) </a:t>
            </a:r>
          </a:p>
          <a:p>
            <a:pPr lvl="1" algn="ctr"/>
            <a:r>
              <a:rPr lang="en-GB" sz="2400" dirty="0"/>
              <a:t>and adds numbers/symbols to make it a secure password.</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7733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5A935-07D8-1B45-215B-EC73630EA38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BA993AA-257C-88CA-4BEA-2B272D2B993A}"/>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A8F423D9-6A77-F732-8A09-73FCA5C30B48}"/>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2: Passwords and Privacy</a:t>
            </a: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600BA676-629B-FA37-D105-67E71114424D}"/>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2CC7C7A2-9252-DC73-C225-4EBEFB6BADAD}"/>
              </a:ext>
            </a:extLst>
          </p:cNvPr>
          <p:cNvSpPr txBox="1"/>
          <p:nvPr/>
        </p:nvSpPr>
        <p:spPr>
          <a:xfrm>
            <a:off x="97970" y="1563010"/>
            <a:ext cx="10957957" cy="5178982"/>
          </a:xfrm>
          <a:prstGeom prst="rect">
            <a:avLst/>
          </a:prstGeom>
          <a:noFill/>
        </p:spPr>
        <p:txBody>
          <a:bodyPr wrap="square">
            <a:spAutoFit/>
          </a:bodyPr>
          <a:lstStyle/>
          <a:p>
            <a:pPr algn="ctr"/>
            <a:r>
              <a:rPr lang="en-GB" sz="2400" b="1" dirty="0">
                <a:solidFill>
                  <a:schemeClr val="accent4">
                    <a:lumMod val="75000"/>
                  </a:schemeClr>
                </a:solidFill>
              </a:rPr>
              <a:t>Activity: Privacy Check-Up (Interactive)</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a:t>
            </a:r>
          </a:p>
          <a:p>
            <a:pPr lvl="1" algn="ctr"/>
            <a:r>
              <a:rPr lang="en-GB" sz="2400" dirty="0"/>
              <a:t>Hands-on device adjustment</a:t>
            </a:r>
          </a:p>
          <a:p>
            <a:pPr lvl="1" algn="ctr"/>
            <a:endParaRPr lang="en-GB" sz="2400" b="1" dirty="0"/>
          </a:p>
          <a:p>
            <a:pPr lvl="1" algn="ctr"/>
            <a:r>
              <a:rPr lang="en-GB" sz="2400" b="1" dirty="0"/>
              <a:t>Interaction:</a:t>
            </a:r>
            <a:r>
              <a:rPr lang="en-GB" sz="2400" dirty="0"/>
              <a:t> </a:t>
            </a:r>
          </a:p>
          <a:p>
            <a:pPr lvl="1" algn="ctr"/>
            <a:r>
              <a:rPr lang="en-GB" sz="2400" dirty="0"/>
              <a:t>Guided by the facilitator, </a:t>
            </a:r>
          </a:p>
          <a:p>
            <a:pPr lvl="1" algn="ctr"/>
            <a:r>
              <a:rPr lang="en-GB" sz="2400" dirty="0"/>
              <a:t>each student opens their phone/tablet and changes one setting to </a:t>
            </a:r>
            <a:r>
              <a:rPr lang="en-GB" sz="2400" b="1" dirty="0"/>
              <a:t>"Friends Only"</a:t>
            </a:r>
            <a:r>
              <a:rPr lang="en-GB" sz="2400" dirty="0"/>
              <a:t> or reviews which apps have camera access.</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4321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EB816-A3C4-2561-8835-FA1E8C88B7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2953E2-602E-58B0-0E04-6C7FFA278396}"/>
              </a:ext>
            </a:extLst>
          </p:cNvPr>
          <p:cNvSpPr>
            <a:spLocks noGrp="1"/>
          </p:cNvSpPr>
          <p:nvPr>
            <p:ph type="ctrTitle"/>
          </p:nvPr>
        </p:nvSpPr>
        <p:spPr/>
        <p:txBody>
          <a:bodyPr>
            <a:normAutofit fontScale="90000"/>
          </a:bodyPr>
          <a:lstStyle/>
          <a:p>
            <a:br>
              <a:rPr lang="en-US" sz="2800" b="0" i="1" dirty="0">
                <a:latin typeface="+mj-lt"/>
              </a:rPr>
            </a:br>
            <a:r>
              <a:rPr lang="en-US" sz="2700" b="0" i="1" dirty="0"/>
              <a:t>Module 5 (Senior Learners)</a:t>
            </a:r>
            <a:br>
              <a:rPr lang="el-GR" sz="2700" b="0" i="1" dirty="0"/>
            </a:br>
            <a:r>
              <a:rPr lang="en-GB" sz="2700" b="0" i="1" dirty="0"/>
              <a:t>Staying Safe Online</a:t>
            </a:r>
            <a:br>
              <a:rPr lang="en-GB" sz="2700" b="0" i="1"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FEA97BB4-F520-9EE4-1F20-FFAF0BFB96E7}"/>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3: Emotional Safety and Regulation</a:t>
            </a: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2311409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CF3A1-A1BC-E727-D3B8-20A463C8C6B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8E546D6-35C7-F96C-78FF-9DB242824588}"/>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EFD734D4-DF95-7FB2-CEE8-5B2A0DFD4D05}"/>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3: Emotional Safety and Regulation</a:t>
            </a: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0AC9AE20-6644-EE50-C2C8-5E1FE3F82081}"/>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4E25A9DF-359C-B704-E760-7085C4E9E5D8}"/>
              </a:ext>
            </a:extLst>
          </p:cNvPr>
          <p:cNvSpPr txBox="1"/>
          <p:nvPr/>
        </p:nvSpPr>
        <p:spPr>
          <a:xfrm>
            <a:off x="149679" y="1405534"/>
            <a:ext cx="11336483" cy="5825313"/>
          </a:xfrm>
          <a:prstGeom prst="rect">
            <a:avLst/>
          </a:prstGeom>
          <a:noFill/>
        </p:spPr>
        <p:txBody>
          <a:bodyPr wrap="square">
            <a:spAutoFit/>
          </a:bodyPr>
          <a:lstStyle/>
          <a:p>
            <a:pPr lvl="0"/>
            <a:r>
              <a:rPr lang="en-GB" sz="2400" b="1" dirty="0"/>
              <a:t>When the Internet Gets "Too Loud“</a:t>
            </a:r>
          </a:p>
          <a:p>
            <a:pPr lvl="0" algn="ctr"/>
            <a:endParaRPr lang="en-GB" sz="2400" b="1" dirty="0"/>
          </a:p>
          <a:p>
            <a:pPr lvl="0" algn="ctr"/>
            <a:r>
              <a:rPr lang="en-GB" sz="2400" dirty="0"/>
              <a:t>Managing Your Digital Battery</a:t>
            </a:r>
          </a:p>
          <a:p>
            <a:pPr lvl="0" algn="ctr"/>
            <a:endParaRPr lang="en-GB" sz="2400" dirty="0"/>
          </a:p>
          <a:p>
            <a:pPr lvl="0" algn="ctr"/>
            <a:r>
              <a:rPr lang="en-GB" sz="2400" dirty="0"/>
              <a:t>Fast-moving information can cause anxiety, confusion, or overwhelm.</a:t>
            </a:r>
          </a:p>
          <a:p>
            <a:pPr lvl="1" algn="ctr"/>
            <a:endParaRPr lang="en-GB" sz="2400" b="1" dirty="0"/>
          </a:p>
          <a:p>
            <a:pPr lvl="1" algn="ctr"/>
            <a:r>
              <a:rPr lang="en-GB" sz="2400" b="1" dirty="0"/>
              <a:t>Why it happens:</a:t>
            </a:r>
            <a:r>
              <a:rPr lang="en-GB" sz="2400" dirty="0"/>
              <a:t> </a:t>
            </a:r>
          </a:p>
          <a:p>
            <a:pPr lvl="1" algn="ctr"/>
            <a:r>
              <a:rPr lang="en-GB" sz="2400" dirty="0"/>
              <a:t>Digital tools are designed to move fast, but human decision-making is naturally slower.</a:t>
            </a:r>
          </a:p>
          <a:p>
            <a:pPr lvl="1" algn="ctr"/>
            <a:r>
              <a:rPr lang="en-GB" sz="2400" b="1" dirty="0"/>
              <a:t>Red Flags:</a:t>
            </a:r>
            <a:r>
              <a:rPr lang="en-GB" sz="2400" dirty="0"/>
              <a:t> </a:t>
            </a:r>
          </a:p>
          <a:p>
            <a:pPr lvl="1" algn="ctr"/>
            <a:r>
              <a:rPr lang="en-GB" sz="2400" dirty="0"/>
              <a:t>A raised heart rate or feeling rushed after a notification.</a:t>
            </a:r>
          </a:p>
          <a:p>
            <a:r>
              <a:rPr lang="en-GB" dirty="0"/>
              <a:t> </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9058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0A064-B37F-FDA8-ABEF-A04A6330E8D5}"/>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790AEC4-78AC-AB8F-5AE5-BBDCF2F4203F}"/>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090603AC-3A3C-5935-3F92-899BEAD57D95}"/>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3: Emotional Safety and Regulation</a:t>
            </a: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EB9BED28-F9B0-C243-01A5-F91BA71610E6}"/>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EFAD4850-9C12-7A93-5A8C-A3D44ECE7E6D}"/>
              </a:ext>
            </a:extLst>
          </p:cNvPr>
          <p:cNvSpPr txBox="1"/>
          <p:nvPr/>
        </p:nvSpPr>
        <p:spPr>
          <a:xfrm>
            <a:off x="149679" y="1405534"/>
            <a:ext cx="11336483" cy="6933308"/>
          </a:xfrm>
          <a:prstGeom prst="rect">
            <a:avLst/>
          </a:prstGeom>
          <a:noFill/>
        </p:spPr>
        <p:txBody>
          <a:bodyPr wrap="square">
            <a:spAutoFit/>
          </a:bodyPr>
          <a:lstStyle/>
          <a:p>
            <a:pPr lvl="0"/>
            <a:r>
              <a:rPr lang="en-GB" sz="2400" b="1" dirty="0"/>
              <a:t>The "Pause" Strategy – The Power of the Pause</a:t>
            </a:r>
          </a:p>
          <a:p>
            <a:pPr lvl="0" algn="ctr"/>
            <a:endParaRPr lang="en-GB" sz="2400" dirty="0"/>
          </a:p>
          <a:p>
            <a:pPr lvl="1" algn="ctr"/>
            <a:r>
              <a:rPr lang="en-GB" sz="2400" dirty="0"/>
              <a:t>Your Most Effective Safety Tool</a:t>
            </a:r>
          </a:p>
          <a:p>
            <a:pPr lvl="1" algn="ctr"/>
            <a:endParaRPr lang="en-GB" sz="2400" dirty="0"/>
          </a:p>
          <a:p>
            <a:pPr lvl="1" algn="ctr"/>
            <a:r>
              <a:rPr lang="en-GB" sz="2400" dirty="0"/>
              <a:t>When you feel pressured or scared by a message, the best move is to </a:t>
            </a:r>
            <a:r>
              <a:rPr lang="en-GB" sz="2400" b="1" dirty="0"/>
              <a:t>stop.</a:t>
            </a:r>
          </a:p>
          <a:p>
            <a:pPr lvl="1" algn="ctr"/>
            <a:endParaRPr lang="en-GB" sz="2400" dirty="0"/>
          </a:p>
          <a:p>
            <a:pPr lvl="1" algn="ctr"/>
            <a:r>
              <a:rPr lang="en-GB" sz="2400" b="1" u="sng" dirty="0"/>
              <a:t>The 3-Step Pause:</a:t>
            </a:r>
          </a:p>
          <a:p>
            <a:pPr lvl="1" algn="ctr"/>
            <a:endParaRPr lang="en-GB" sz="2400" dirty="0"/>
          </a:p>
          <a:p>
            <a:pPr lvl="2" algn="ctr"/>
            <a:r>
              <a:rPr lang="en-GB" sz="2400" b="1" dirty="0"/>
              <a:t>Breathe:</a:t>
            </a:r>
            <a:r>
              <a:rPr lang="en-GB" sz="2400" dirty="0"/>
              <a:t> Calm your brain first.</a:t>
            </a:r>
          </a:p>
          <a:p>
            <a:pPr lvl="2" algn="ctr"/>
            <a:endParaRPr lang="en-GB" sz="2400" dirty="0"/>
          </a:p>
          <a:p>
            <a:pPr lvl="2" algn="ctr"/>
            <a:r>
              <a:rPr lang="en-GB" sz="2400" b="1" dirty="0"/>
              <a:t>Step Away:</a:t>
            </a:r>
            <a:r>
              <a:rPr lang="en-GB" sz="2400" dirty="0"/>
              <a:t> Leave the screen for a few minutes.</a:t>
            </a:r>
          </a:p>
          <a:p>
            <a:pPr lvl="2" algn="ctr"/>
            <a:endParaRPr lang="en-GB" sz="2400" dirty="0"/>
          </a:p>
          <a:p>
            <a:pPr lvl="2" algn="ctr"/>
            <a:r>
              <a:rPr lang="en-GB" sz="2400" b="1" dirty="0"/>
              <a:t>Verify:</a:t>
            </a:r>
            <a:r>
              <a:rPr lang="en-GB" sz="2400" dirty="0"/>
              <a:t> Call a trusted friend or the official helpline.</a:t>
            </a:r>
          </a:p>
          <a:p>
            <a:r>
              <a:rPr lang="en-GB" dirty="0"/>
              <a:t> </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5937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E6325-82BF-12C4-4B43-7F1C8B068CE9}"/>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A72B042-8EE7-7682-1C85-5BCE9CE856D1}"/>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D5BDE51A-077B-5785-07DB-6977ACEA4D6F}"/>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3: Emotional Safety and Regulation</a:t>
            </a: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306326F2-A822-7D09-6BFF-8591737769C7}"/>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97289E51-28AA-1D3F-AFF3-F63D211436F5}"/>
              </a:ext>
            </a:extLst>
          </p:cNvPr>
          <p:cNvSpPr txBox="1"/>
          <p:nvPr/>
        </p:nvSpPr>
        <p:spPr>
          <a:xfrm>
            <a:off x="149679" y="1405534"/>
            <a:ext cx="11336483" cy="6194645"/>
          </a:xfrm>
          <a:prstGeom prst="rect">
            <a:avLst/>
          </a:prstGeom>
          <a:noFill/>
        </p:spPr>
        <p:txBody>
          <a:bodyPr wrap="square">
            <a:spAutoFit/>
          </a:bodyPr>
          <a:lstStyle/>
          <a:p>
            <a:pPr lvl="0"/>
            <a:r>
              <a:rPr lang="en-GB" sz="2400" b="1" dirty="0"/>
              <a:t>Truth vs. Rumour</a:t>
            </a:r>
          </a:p>
          <a:p>
            <a:pPr lvl="0" algn="ctr"/>
            <a:endParaRPr lang="en-GB" sz="2400" dirty="0"/>
          </a:p>
          <a:p>
            <a:pPr lvl="1" algn="ctr"/>
            <a:r>
              <a:rPr lang="en-GB" sz="2400" dirty="0"/>
              <a:t>Before You Share, Stop</a:t>
            </a:r>
          </a:p>
          <a:p>
            <a:pPr lvl="1" algn="ctr"/>
            <a:endParaRPr lang="en-GB" sz="2400" dirty="0"/>
          </a:p>
          <a:p>
            <a:pPr lvl="1" algn="ctr"/>
            <a:r>
              <a:rPr lang="en-GB" sz="2400" dirty="0"/>
              <a:t>Misinformation (fake news) spreads because it triggers fear or worry.</a:t>
            </a:r>
          </a:p>
          <a:p>
            <a:pPr lvl="1" algn="ctr"/>
            <a:endParaRPr lang="en-GB" sz="2400" b="1" dirty="0"/>
          </a:p>
          <a:p>
            <a:pPr lvl="1" algn="ctr"/>
            <a:r>
              <a:rPr lang="en-GB" sz="2400" b="1" dirty="0"/>
              <a:t>Safe Habits:</a:t>
            </a:r>
            <a:endParaRPr lang="en-GB" sz="2400" dirty="0"/>
          </a:p>
          <a:p>
            <a:pPr lvl="2" algn="ctr"/>
            <a:r>
              <a:rPr lang="en-GB" sz="2400" dirty="0"/>
              <a:t>Check information using </a:t>
            </a:r>
            <a:r>
              <a:rPr lang="en-GB" sz="2400" b="1" dirty="0"/>
              <a:t>official sources</a:t>
            </a:r>
            <a:r>
              <a:rPr lang="en-GB" sz="2400" dirty="0"/>
              <a:t> (like government websites).</a:t>
            </a:r>
          </a:p>
          <a:p>
            <a:pPr lvl="2" algn="ctr"/>
            <a:endParaRPr lang="en-GB" sz="2400" dirty="0"/>
          </a:p>
          <a:p>
            <a:pPr lvl="2" algn="ctr"/>
            <a:r>
              <a:rPr lang="en-GB" sz="2400" dirty="0"/>
              <a:t>Remember: </a:t>
            </a:r>
          </a:p>
          <a:p>
            <a:pPr lvl="2" algn="ctr"/>
            <a:r>
              <a:rPr lang="en-GB" sz="2400" dirty="0"/>
              <a:t>If a message is emotionally charged, it's a warning sign.</a:t>
            </a:r>
          </a:p>
          <a:p>
            <a:r>
              <a:rPr lang="en-GB" dirty="0"/>
              <a:t> </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7349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A527F-F554-CAA4-7F85-5A4B925DBA29}"/>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65ACC70C-8DB7-E27E-08A6-49BCCC263C16}"/>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70F15A05-3F4E-5F05-6348-0E6A8664C92D}"/>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3: Emotional Safety and Regulation</a:t>
            </a: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E00D32CF-0A5E-2534-2A5F-F262DAAD7294}"/>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B158A51D-0659-506B-9A57-9C0DE3E7832F}"/>
              </a:ext>
            </a:extLst>
          </p:cNvPr>
          <p:cNvSpPr txBox="1"/>
          <p:nvPr/>
        </p:nvSpPr>
        <p:spPr>
          <a:xfrm>
            <a:off x="97970" y="1563010"/>
            <a:ext cx="10957957" cy="5548314"/>
          </a:xfrm>
          <a:prstGeom prst="rect">
            <a:avLst/>
          </a:prstGeom>
          <a:noFill/>
        </p:spPr>
        <p:txBody>
          <a:bodyPr wrap="square">
            <a:spAutoFit/>
          </a:bodyPr>
          <a:lstStyle/>
          <a:p>
            <a:pPr algn="ctr"/>
            <a:r>
              <a:rPr lang="en-GB" sz="2400" b="1" dirty="0">
                <a:solidFill>
                  <a:schemeClr val="accent4">
                    <a:lumMod val="75000"/>
                  </a:schemeClr>
                </a:solidFill>
              </a:rPr>
              <a:t>Activity: 2-Minute Breathing Power (Interactive)</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a:t>
            </a:r>
          </a:p>
          <a:p>
            <a:pPr lvl="1" algn="ctr"/>
            <a:r>
              <a:rPr lang="en-GB" sz="2400" dirty="0"/>
              <a:t>Find your internal calm</a:t>
            </a:r>
          </a:p>
          <a:p>
            <a:pPr lvl="1" algn="ctr"/>
            <a:endParaRPr lang="en-GB" sz="2400" dirty="0"/>
          </a:p>
          <a:p>
            <a:pPr lvl="1" algn="ctr"/>
            <a:r>
              <a:rPr lang="en-GB" sz="2400" b="1" dirty="0"/>
              <a:t>Interaction:</a:t>
            </a:r>
            <a:r>
              <a:rPr lang="en-GB" sz="2400" dirty="0"/>
              <a:t> </a:t>
            </a:r>
          </a:p>
          <a:p>
            <a:pPr lvl="1" algn="ctr"/>
            <a:r>
              <a:rPr lang="en-GB" sz="2400" dirty="0"/>
              <a:t>Let’s join a "Pause and Breathe" exercise </a:t>
            </a:r>
          </a:p>
          <a:p>
            <a:pPr lvl="1" algn="ctr"/>
            <a:r>
              <a:rPr lang="en-GB" sz="2400" dirty="0"/>
              <a:t>(inhale for 4, exhale for 6) </a:t>
            </a:r>
          </a:p>
          <a:p>
            <a:pPr lvl="1" algn="ctr"/>
            <a:r>
              <a:rPr lang="en-GB" sz="2400" dirty="0"/>
              <a:t>to practice managing the physical stress of an urgent message.</a:t>
            </a:r>
          </a:p>
          <a:p>
            <a:pPr lvl="1" algn="ctr"/>
            <a:r>
              <a:rPr lang="en-GB" sz="2400" dirty="0"/>
              <a:t>.</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3068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FA1C7-4C58-985C-6492-6D559FEA9AAD}"/>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67AEFE6-AA2C-A6BA-747B-A6A97A16537A}"/>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8B281518-B7F3-8E7F-3E0F-167BAD23752F}"/>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3: Emotional Safety and Regulation</a:t>
            </a: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0864BFC6-1EE6-AB40-10BF-30A90AF62BD3}"/>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96281639-0FFE-52BE-A541-5C6514E45780}"/>
              </a:ext>
            </a:extLst>
          </p:cNvPr>
          <p:cNvSpPr txBox="1"/>
          <p:nvPr/>
        </p:nvSpPr>
        <p:spPr>
          <a:xfrm>
            <a:off x="97970" y="1563010"/>
            <a:ext cx="10957957" cy="5825313"/>
          </a:xfrm>
          <a:prstGeom prst="rect">
            <a:avLst/>
          </a:prstGeom>
          <a:noFill/>
        </p:spPr>
        <p:txBody>
          <a:bodyPr wrap="square">
            <a:spAutoFit/>
          </a:bodyPr>
          <a:lstStyle/>
          <a:p>
            <a:pPr algn="ctr"/>
            <a:r>
              <a:rPr lang="en-GB" sz="2400" b="1" dirty="0">
                <a:solidFill>
                  <a:schemeClr val="accent4">
                    <a:lumMod val="75000"/>
                  </a:schemeClr>
                </a:solidFill>
              </a:rPr>
              <a:t>Activity: My Cooling Toolbox (Interactive)</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a:t>
            </a:r>
          </a:p>
          <a:p>
            <a:pPr lvl="1" algn="ctr"/>
            <a:r>
              <a:rPr lang="en-GB" sz="2400" dirty="0"/>
              <a:t>Which tool works best for you?</a:t>
            </a:r>
          </a:p>
          <a:p>
            <a:pPr lvl="1" algn="ctr"/>
            <a:endParaRPr lang="en-GB" sz="2400" dirty="0"/>
          </a:p>
          <a:p>
            <a:pPr lvl="1" algn="ctr"/>
            <a:r>
              <a:rPr lang="en-GB" sz="2400" b="1" dirty="0"/>
              <a:t>Interaction:</a:t>
            </a:r>
            <a:r>
              <a:rPr lang="en-GB" sz="2400" dirty="0"/>
              <a:t> </a:t>
            </a:r>
          </a:p>
          <a:p>
            <a:pPr lvl="1" algn="ctr"/>
            <a:r>
              <a:rPr lang="en-GB" sz="2400" dirty="0"/>
              <a:t>Look at your "Cooling Toolbox" options </a:t>
            </a:r>
          </a:p>
          <a:p>
            <a:pPr lvl="1" algn="ctr"/>
            <a:r>
              <a:rPr lang="en-GB" sz="2400" dirty="0"/>
              <a:t>(Breathing, Screen Break, or Verifying) </a:t>
            </a:r>
          </a:p>
          <a:p>
            <a:pPr lvl="1" algn="ctr"/>
            <a:r>
              <a:rPr lang="en-GB" sz="2400" dirty="0"/>
              <a:t>and circle your favourite one to share with a friend.</a:t>
            </a:r>
          </a:p>
          <a:p>
            <a:r>
              <a:rPr lang="en-GB" dirty="0"/>
              <a:t> </a:t>
            </a:r>
          </a:p>
          <a:p>
            <a:pPr lvl="1" algn="ctr"/>
            <a:r>
              <a:rPr lang="en-GB" sz="2400" dirty="0"/>
              <a:t>.</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65011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9650E-0553-747D-EFC6-FDB953FF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57A7A-8CCC-24C0-6FFD-E409081F3D80}"/>
              </a:ext>
            </a:extLst>
          </p:cNvPr>
          <p:cNvSpPr>
            <a:spLocks noGrp="1"/>
          </p:cNvSpPr>
          <p:nvPr>
            <p:ph type="ctrTitle"/>
          </p:nvPr>
        </p:nvSpPr>
        <p:spPr/>
        <p:txBody>
          <a:bodyPr>
            <a:normAutofit fontScale="90000"/>
          </a:bodyPr>
          <a:lstStyle/>
          <a:p>
            <a:br>
              <a:rPr lang="en-US" sz="2800" b="0" i="1" dirty="0">
                <a:latin typeface="+mj-lt"/>
              </a:rPr>
            </a:br>
            <a:r>
              <a:rPr lang="en-US" sz="2700" b="0" i="1" dirty="0"/>
              <a:t>Module 5 (Senior Learners)</a:t>
            </a:r>
            <a:br>
              <a:rPr lang="el-GR" sz="2700" b="0" i="1" dirty="0"/>
            </a:br>
            <a:r>
              <a:rPr lang="en-GB" sz="2700" b="0" i="1" dirty="0"/>
              <a:t>Staying Safe Online</a:t>
            </a:r>
            <a:br>
              <a:rPr lang="en-GB" sz="2700" b="0" i="1"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90332EB-1E18-9827-5E3E-009A9EA1433C}"/>
              </a:ext>
            </a:extLst>
          </p:cNvPr>
          <p:cNvSpPr>
            <a:spLocks noGrp="1"/>
          </p:cNvSpPr>
          <p:nvPr>
            <p:ph type="subTitle" idx="1"/>
          </p:nvPr>
        </p:nvSpPr>
        <p:spPr>
          <a:xfrm>
            <a:off x="374726" y="3849257"/>
            <a:ext cx="7391858" cy="1292830"/>
          </a:xfrm>
        </p:spPr>
        <p:txBody>
          <a:bodyPr>
            <a:normAutofit lnSpcReduction="10000"/>
          </a:bodyPr>
          <a:lstStyle/>
          <a:p>
            <a:r>
              <a:rPr lang="en-US" sz="2400" b="1" dirty="0">
                <a:solidFill>
                  <a:schemeClr val="accent1">
                    <a:lumMod val="75000"/>
                  </a:schemeClr>
                </a:solidFill>
              </a:rPr>
              <a:t>Topic 1: Decoding Online Threats</a:t>
            </a:r>
          </a:p>
          <a:p>
            <a:endParaRPr lang="en-US" sz="2400" b="1" dirty="0">
              <a:solidFill>
                <a:schemeClr val="accent1">
                  <a:lumMod val="75000"/>
                </a:schemeClr>
              </a:solidFill>
            </a:endParaRP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3575798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5D4FF0-01ED-D40D-FF95-09FBFD1D6F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5F0A37-8ED2-D9D5-2184-55C59648AE86}"/>
              </a:ext>
            </a:extLst>
          </p:cNvPr>
          <p:cNvSpPr>
            <a:spLocks noGrp="1"/>
          </p:cNvSpPr>
          <p:nvPr>
            <p:ph type="ctrTitle"/>
          </p:nvPr>
        </p:nvSpPr>
        <p:spPr/>
        <p:txBody>
          <a:bodyPr>
            <a:normAutofit fontScale="90000"/>
          </a:bodyPr>
          <a:lstStyle/>
          <a:p>
            <a:br>
              <a:rPr lang="en-US" sz="2800" b="0" i="1" dirty="0">
                <a:latin typeface="+mj-lt"/>
              </a:rPr>
            </a:br>
            <a:r>
              <a:rPr lang="en-US" sz="2700" b="0" i="1" dirty="0"/>
              <a:t>Module 5 (Senior Learners)</a:t>
            </a:r>
            <a:br>
              <a:rPr lang="el-GR" sz="2700" b="0" i="1" dirty="0"/>
            </a:br>
            <a:r>
              <a:rPr lang="en-GB" sz="2700" b="0" i="1" dirty="0"/>
              <a:t>Staying Safe Online</a:t>
            </a:r>
            <a:br>
              <a:rPr lang="en-GB" sz="2700" b="0" i="1"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DB57046B-2211-F9CB-8AED-AD5F0B2C7B7E}"/>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a:t>
            </a:r>
            <a:r>
              <a:rPr lang="el-GR" sz="2400" b="1" dirty="0">
                <a:solidFill>
                  <a:schemeClr val="accent1">
                    <a:lumMod val="75000"/>
                  </a:schemeClr>
                </a:solidFill>
              </a:rPr>
              <a:t>4</a:t>
            </a:r>
            <a:r>
              <a:rPr lang="en-US" sz="2400" b="1" dirty="0">
                <a:solidFill>
                  <a:schemeClr val="accent1">
                    <a:lumMod val="75000"/>
                  </a:schemeClr>
                </a:solidFill>
              </a:rPr>
              <a:t>: Supporting the Younger Generation</a:t>
            </a: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16066292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5B1FE-776E-DD71-A2D8-2156470F1C5A}"/>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51B8CEA-5E03-B922-7F8F-7633E80591AE}"/>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0096A945-4960-482E-1B46-F3EA28B562D7}"/>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endParaRPr lang="en-US" b="1" dirty="0">
              <a:solidFill>
                <a:schemeClr val="accent1">
                  <a:lumMod val="75000"/>
                </a:schemeClr>
              </a:solidFill>
            </a:endParaRPr>
          </a:p>
          <a:p>
            <a:endParaRPr lang="el-GR" b="1" dirty="0">
              <a:solidFill>
                <a:schemeClr val="accent1">
                  <a:lumMod val="75000"/>
                </a:schemeClr>
              </a:solidFill>
            </a:endParaRPr>
          </a:p>
          <a:p>
            <a:r>
              <a:rPr lang="en-US" b="1" i="1" dirty="0">
                <a:solidFill>
                  <a:schemeClr val="accent1">
                    <a:lumMod val="75000"/>
                  </a:schemeClr>
                </a:solidFill>
              </a:rPr>
              <a:t>Topic </a:t>
            </a:r>
            <a:r>
              <a:rPr lang="el-GR" b="1" i="1" dirty="0">
                <a:solidFill>
                  <a:schemeClr val="accent1">
                    <a:lumMod val="75000"/>
                  </a:schemeClr>
                </a:solidFill>
              </a:rPr>
              <a:t>4</a:t>
            </a:r>
            <a:r>
              <a:rPr lang="en-US" b="1" i="1" dirty="0">
                <a:solidFill>
                  <a:schemeClr val="accent1">
                    <a:lumMod val="75000"/>
                  </a:schemeClr>
                </a:solidFill>
              </a:rPr>
              <a:t>: Supporting the Younger Generation</a:t>
            </a: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272F66AE-3DDF-5BA3-312F-855FAFDCE300}"/>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BE55EE74-15B2-B1DF-F1DE-CE94C2A5B2AE}"/>
              </a:ext>
            </a:extLst>
          </p:cNvPr>
          <p:cNvSpPr txBox="1"/>
          <p:nvPr/>
        </p:nvSpPr>
        <p:spPr>
          <a:xfrm>
            <a:off x="149679" y="1405534"/>
            <a:ext cx="11336483" cy="5548314"/>
          </a:xfrm>
          <a:prstGeom prst="rect">
            <a:avLst/>
          </a:prstGeom>
          <a:noFill/>
        </p:spPr>
        <p:txBody>
          <a:bodyPr wrap="square">
            <a:spAutoFit/>
          </a:bodyPr>
          <a:lstStyle/>
          <a:p>
            <a:pPr lvl="0"/>
            <a:r>
              <a:rPr lang="en-GB" sz="2400" b="1" dirty="0"/>
              <a:t>Understanding Youth Risks Online</a:t>
            </a:r>
          </a:p>
          <a:p>
            <a:pPr lvl="0" algn="ctr"/>
            <a:endParaRPr lang="en-GB" sz="2400" dirty="0"/>
          </a:p>
          <a:p>
            <a:pPr lvl="1" algn="ctr"/>
            <a:r>
              <a:rPr lang="en-GB" sz="2400" dirty="0"/>
              <a:t>The Digital World of Your Grandkids</a:t>
            </a:r>
          </a:p>
          <a:p>
            <a:pPr lvl="1" algn="ctr"/>
            <a:endParaRPr lang="en-GB" sz="2400" dirty="0"/>
          </a:p>
          <a:p>
            <a:pPr lvl="1" algn="ctr"/>
            <a:r>
              <a:rPr lang="en-GB" sz="2400" dirty="0"/>
              <a:t>Young people face unique pressures like </a:t>
            </a:r>
            <a:r>
              <a:rPr lang="en-GB" sz="2400" b="1" dirty="0"/>
              <a:t>Cyberbullying</a:t>
            </a:r>
            <a:r>
              <a:rPr lang="en-GB" sz="2400" dirty="0"/>
              <a:t>, </a:t>
            </a:r>
          </a:p>
          <a:p>
            <a:pPr lvl="1" algn="ctr"/>
            <a:r>
              <a:rPr lang="en-GB" sz="2400" dirty="0"/>
              <a:t>pressure to look perfect, </a:t>
            </a:r>
          </a:p>
          <a:p>
            <a:pPr lvl="1" algn="ctr"/>
            <a:r>
              <a:rPr lang="en-GB" sz="2400" dirty="0"/>
              <a:t>and the "Fear of Missing Out" (FOMO).</a:t>
            </a:r>
          </a:p>
          <a:p>
            <a:pPr lvl="1" algn="ctr"/>
            <a:endParaRPr lang="en-GB" sz="2400" dirty="0"/>
          </a:p>
          <a:p>
            <a:pPr lvl="1" algn="ctr"/>
            <a:r>
              <a:rPr lang="en-GB" sz="2400" dirty="0"/>
              <a:t>These pressures can affect their mood, sleep, and confidence.</a:t>
            </a:r>
          </a:p>
          <a:p>
            <a:pPr algn="ctr"/>
            <a:r>
              <a:rPr lang="en-GB" sz="2400" dirty="0"/>
              <a:t> </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5289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1C629-3E5B-5DE1-8938-CCBA47A5A3AB}"/>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206A995-B63F-4CD3-B896-E9467B690888}"/>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C44FAEA0-B918-75E2-D517-3A492E3AB8BF}"/>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endParaRPr lang="en-US" b="1" dirty="0">
              <a:solidFill>
                <a:schemeClr val="accent1">
                  <a:lumMod val="75000"/>
                </a:schemeClr>
              </a:solidFill>
            </a:endParaRPr>
          </a:p>
          <a:p>
            <a:endParaRPr lang="el-GR" b="1" dirty="0">
              <a:solidFill>
                <a:schemeClr val="accent1">
                  <a:lumMod val="75000"/>
                </a:schemeClr>
              </a:solidFill>
            </a:endParaRPr>
          </a:p>
          <a:p>
            <a:r>
              <a:rPr lang="en-US" b="1" i="1" dirty="0">
                <a:solidFill>
                  <a:schemeClr val="accent1">
                    <a:lumMod val="75000"/>
                  </a:schemeClr>
                </a:solidFill>
              </a:rPr>
              <a:t>Topic </a:t>
            </a:r>
            <a:r>
              <a:rPr lang="el-GR" b="1" i="1" dirty="0">
                <a:solidFill>
                  <a:schemeClr val="accent1">
                    <a:lumMod val="75000"/>
                  </a:schemeClr>
                </a:solidFill>
              </a:rPr>
              <a:t>4</a:t>
            </a:r>
            <a:r>
              <a:rPr lang="en-US" b="1" i="1" dirty="0">
                <a:solidFill>
                  <a:schemeClr val="accent1">
                    <a:lumMod val="75000"/>
                  </a:schemeClr>
                </a:solidFill>
              </a:rPr>
              <a:t>: Supporting the Younger Generation</a:t>
            </a: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08F7DD31-DF91-9C34-812F-1DBA600B6403}"/>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0168F3A9-F737-D9CC-58D1-A20D376BDC2E}"/>
              </a:ext>
            </a:extLst>
          </p:cNvPr>
          <p:cNvSpPr txBox="1"/>
          <p:nvPr/>
        </p:nvSpPr>
        <p:spPr>
          <a:xfrm>
            <a:off x="149679" y="1405534"/>
            <a:ext cx="11336483" cy="5086649"/>
          </a:xfrm>
          <a:prstGeom prst="rect">
            <a:avLst/>
          </a:prstGeom>
          <a:noFill/>
        </p:spPr>
        <p:txBody>
          <a:bodyPr wrap="square">
            <a:spAutoFit/>
          </a:bodyPr>
          <a:lstStyle/>
          <a:p>
            <a:pPr lvl="0"/>
            <a:r>
              <a:rPr lang="en-GB" sz="2400" b="1" dirty="0"/>
              <a:t>Being a Supportive Guide</a:t>
            </a:r>
            <a:endParaRPr lang="en-GB" sz="2400" dirty="0"/>
          </a:p>
          <a:p>
            <a:pPr lvl="1"/>
            <a:endParaRPr lang="en-GB" sz="2400" b="1" dirty="0"/>
          </a:p>
          <a:p>
            <a:pPr lvl="1" algn="ctr"/>
            <a:r>
              <a:rPr lang="en-GB" sz="2400" dirty="0"/>
              <a:t>Use Heart-Glasses, Not Tech Skills</a:t>
            </a:r>
          </a:p>
          <a:p>
            <a:pPr lvl="1" algn="ctr"/>
            <a:endParaRPr lang="en-GB" sz="2400" dirty="0"/>
          </a:p>
          <a:p>
            <a:pPr lvl="1" algn="ctr"/>
            <a:r>
              <a:rPr lang="en-GB" sz="2400" dirty="0"/>
              <a:t>Kids don't need you to be a tech expert; they need a </a:t>
            </a:r>
            <a:r>
              <a:rPr lang="en-GB" sz="2400" b="1" dirty="0"/>
              <a:t>listening ear.</a:t>
            </a:r>
            <a:endParaRPr lang="en-GB" sz="2400" dirty="0"/>
          </a:p>
          <a:p>
            <a:pPr lvl="1" algn="ctr"/>
            <a:endParaRPr lang="en-GB" sz="2400" dirty="0"/>
          </a:p>
          <a:p>
            <a:pPr lvl="1" algn="ctr"/>
            <a:r>
              <a:rPr lang="en-GB" sz="2400" dirty="0"/>
              <a:t>Create a safe, non-judgmental space </a:t>
            </a:r>
          </a:p>
          <a:p>
            <a:pPr lvl="1" algn="ctr"/>
            <a:r>
              <a:rPr lang="en-GB" sz="2400" dirty="0"/>
              <a:t>where they can talk about their feelings online</a:t>
            </a:r>
            <a:r>
              <a:rPr lang="en-GB" dirty="0"/>
              <a:t>.</a:t>
            </a:r>
          </a:p>
          <a:p>
            <a:pPr algn="ctr"/>
            <a:r>
              <a:rPr lang="en-GB" dirty="0"/>
              <a:t> </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37034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68A9D-74E2-A827-FA16-61AF6EAF0BAC}"/>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B33B528-3F0D-63C8-1B8B-D6FC89B41718}"/>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494EEF5B-8290-A995-F374-E8FA3837285C}"/>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endParaRPr lang="en-US" b="1" dirty="0">
              <a:solidFill>
                <a:schemeClr val="accent1">
                  <a:lumMod val="75000"/>
                </a:schemeClr>
              </a:solidFill>
            </a:endParaRPr>
          </a:p>
          <a:p>
            <a:endParaRPr lang="el-GR" b="1" dirty="0">
              <a:solidFill>
                <a:schemeClr val="accent1">
                  <a:lumMod val="75000"/>
                </a:schemeClr>
              </a:solidFill>
            </a:endParaRPr>
          </a:p>
          <a:p>
            <a:r>
              <a:rPr lang="en-US" b="1" i="1" dirty="0">
                <a:solidFill>
                  <a:schemeClr val="accent1">
                    <a:lumMod val="75000"/>
                  </a:schemeClr>
                </a:solidFill>
              </a:rPr>
              <a:t>Topic </a:t>
            </a:r>
            <a:r>
              <a:rPr lang="el-GR" b="1" i="1" dirty="0">
                <a:solidFill>
                  <a:schemeClr val="accent1">
                    <a:lumMod val="75000"/>
                  </a:schemeClr>
                </a:solidFill>
              </a:rPr>
              <a:t>4</a:t>
            </a:r>
            <a:r>
              <a:rPr lang="en-US" b="1" i="1" dirty="0">
                <a:solidFill>
                  <a:schemeClr val="accent1">
                    <a:lumMod val="75000"/>
                  </a:schemeClr>
                </a:solidFill>
              </a:rPr>
              <a:t>: Supporting the Younger Generation</a:t>
            </a: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482EB090-BC0E-6470-440E-96D8C24371E7}"/>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4A1C5F53-E925-6110-B626-20342F73AD66}"/>
              </a:ext>
            </a:extLst>
          </p:cNvPr>
          <p:cNvSpPr txBox="1"/>
          <p:nvPr/>
        </p:nvSpPr>
        <p:spPr>
          <a:xfrm>
            <a:off x="149679" y="1405534"/>
            <a:ext cx="11336483" cy="7302640"/>
          </a:xfrm>
          <a:prstGeom prst="rect">
            <a:avLst/>
          </a:prstGeom>
          <a:noFill/>
        </p:spPr>
        <p:txBody>
          <a:bodyPr wrap="square">
            <a:spAutoFit/>
          </a:bodyPr>
          <a:lstStyle/>
          <a:p>
            <a:pPr lvl="0"/>
            <a:r>
              <a:rPr lang="en-GB" sz="2400" b="1" dirty="0"/>
              <a:t>Phrases that Help</a:t>
            </a:r>
            <a:endParaRPr lang="en-GB" sz="2400" dirty="0"/>
          </a:p>
          <a:p>
            <a:pPr lvl="1" algn="ctr"/>
            <a:endParaRPr lang="en-GB" sz="2400" b="1" dirty="0"/>
          </a:p>
          <a:p>
            <a:pPr lvl="1" algn="ctr"/>
            <a:r>
              <a:rPr lang="en-GB" sz="2400" dirty="0"/>
              <a:t>Building a Bridge of Empathy</a:t>
            </a:r>
          </a:p>
          <a:p>
            <a:pPr lvl="1" algn="ctr"/>
            <a:endParaRPr lang="en-GB" sz="2400" dirty="0"/>
          </a:p>
          <a:p>
            <a:pPr lvl="1" algn="ctr"/>
            <a:r>
              <a:rPr lang="en-GB" sz="2400" dirty="0"/>
              <a:t>If a young person is upset about a post or video, </a:t>
            </a:r>
          </a:p>
          <a:p>
            <a:pPr lvl="1" algn="ctr"/>
            <a:r>
              <a:rPr lang="en-GB" sz="2400" dirty="0"/>
              <a:t>use phrases that validate their feelings, e.g.:</a:t>
            </a:r>
          </a:p>
          <a:p>
            <a:pPr lvl="1" algn="ctr"/>
            <a:endParaRPr lang="en-GB" sz="2400" dirty="0"/>
          </a:p>
          <a:p>
            <a:pPr lvl="2" algn="ctr"/>
            <a:r>
              <a:rPr lang="en-GB" sz="2400" dirty="0"/>
              <a:t>"You didn't deserve that"</a:t>
            </a:r>
          </a:p>
          <a:p>
            <a:pPr lvl="2" algn="ctr"/>
            <a:endParaRPr lang="en-GB" sz="2400" dirty="0"/>
          </a:p>
          <a:p>
            <a:pPr lvl="2" algn="ctr"/>
            <a:r>
              <a:rPr lang="en-GB" sz="2400" dirty="0"/>
              <a:t>"Your worth is not determined by a comment“</a:t>
            </a:r>
          </a:p>
          <a:p>
            <a:pPr lvl="2" algn="ctr"/>
            <a:endParaRPr lang="en-GB" sz="2400" dirty="0"/>
          </a:p>
          <a:p>
            <a:pPr lvl="2" algn="ctr"/>
            <a:r>
              <a:rPr lang="en-GB" sz="2400" dirty="0"/>
              <a:t>"I am here to listen whenever you're ready“</a:t>
            </a:r>
          </a:p>
          <a:p>
            <a:pPr lvl="2" algn="ctr"/>
            <a:endParaRPr lang="en-GB" sz="2400" dirty="0"/>
          </a:p>
          <a:p>
            <a:r>
              <a:rPr lang="en-GB" sz="2400" dirty="0"/>
              <a:t> </a:t>
            </a:r>
          </a:p>
          <a:p>
            <a:r>
              <a:rPr lang="en-GB" dirty="0"/>
              <a:t> </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75038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1F4C6-4156-1B95-FE28-AACED3BF873A}"/>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7674053-7366-386B-786A-6A5DA46D50BD}"/>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3A1A2B23-A1B9-24A8-3DAD-68CBC208A8B2}"/>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a:t>
            </a:r>
            <a:r>
              <a:rPr lang="el-GR" b="1" i="1" dirty="0">
                <a:solidFill>
                  <a:schemeClr val="accent1">
                    <a:lumMod val="75000"/>
                  </a:schemeClr>
                </a:solidFill>
              </a:rPr>
              <a:t>4</a:t>
            </a:r>
            <a:r>
              <a:rPr lang="en-US" b="1" i="1" dirty="0">
                <a:solidFill>
                  <a:schemeClr val="accent1">
                    <a:lumMod val="75000"/>
                  </a:schemeClr>
                </a:solidFill>
              </a:rPr>
              <a:t>: Supporting the Younger Generation</a:t>
            </a: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E9A9E231-755F-0EA1-8294-147139041B45}"/>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F0B0E330-1BD5-CE93-42DB-48EA8707973B}"/>
              </a:ext>
            </a:extLst>
          </p:cNvPr>
          <p:cNvSpPr txBox="1"/>
          <p:nvPr/>
        </p:nvSpPr>
        <p:spPr>
          <a:xfrm>
            <a:off x="97970" y="1563010"/>
            <a:ext cx="10957957" cy="5917646"/>
          </a:xfrm>
          <a:prstGeom prst="rect">
            <a:avLst/>
          </a:prstGeom>
          <a:noFill/>
        </p:spPr>
        <p:txBody>
          <a:bodyPr wrap="square">
            <a:spAutoFit/>
          </a:bodyPr>
          <a:lstStyle/>
          <a:p>
            <a:pPr algn="ctr"/>
            <a:r>
              <a:rPr lang="en-GB" sz="2400" b="1" dirty="0">
                <a:solidFill>
                  <a:schemeClr val="accent4">
                    <a:lumMod val="75000"/>
                  </a:schemeClr>
                </a:solidFill>
              </a:rPr>
              <a:t>Activity: The Heart-Glasses Challenge (Interactive)</a:t>
            </a:r>
            <a:endParaRPr lang="en-GB" sz="2400" dirty="0">
              <a:solidFill>
                <a:schemeClr val="accent4">
                  <a:lumMod val="75000"/>
                </a:schemeClr>
              </a:solidFill>
            </a:endParaRPr>
          </a:p>
          <a:p>
            <a:pPr lvl="1" algn="ctr"/>
            <a:endParaRPr lang="en-GB" sz="2400" b="1" dirty="0"/>
          </a:p>
          <a:p>
            <a:pPr lvl="1" algn="ctr"/>
            <a:r>
              <a:rPr lang="en-GB" sz="2400" b="1" dirty="0"/>
              <a:t>Task:</a:t>
            </a:r>
          </a:p>
          <a:p>
            <a:pPr lvl="1" algn="ctr"/>
            <a:r>
              <a:rPr lang="en-GB" sz="2400" dirty="0"/>
              <a:t>Practice supportive words</a:t>
            </a:r>
          </a:p>
          <a:p>
            <a:pPr lvl="1" algn="ctr"/>
            <a:endParaRPr lang="en-GB" sz="2400" b="1" dirty="0"/>
          </a:p>
          <a:p>
            <a:pPr lvl="1" algn="ctr"/>
            <a:r>
              <a:rPr lang="en-GB" sz="2400" b="1" dirty="0"/>
              <a:t>Interaction:</a:t>
            </a:r>
            <a:r>
              <a:rPr lang="en-GB" sz="2400" dirty="0"/>
              <a:t> </a:t>
            </a:r>
          </a:p>
          <a:p>
            <a:pPr lvl="1" algn="ctr"/>
            <a:r>
              <a:rPr lang="en-GB" sz="2400" dirty="0"/>
              <a:t>In pairs, read a scenario where a child is teased in a group chat. </a:t>
            </a:r>
          </a:p>
          <a:p>
            <a:pPr lvl="1" algn="ctr"/>
            <a:endParaRPr lang="en-GB" sz="2400" dirty="0"/>
          </a:p>
          <a:p>
            <a:pPr lvl="1" algn="ctr"/>
            <a:r>
              <a:rPr lang="en-GB" sz="2400" dirty="0"/>
              <a:t>Practice saying one phrase to </a:t>
            </a:r>
            <a:r>
              <a:rPr lang="en-GB" sz="2400" b="1" dirty="0"/>
              <a:t>validate feelings</a:t>
            </a:r>
            <a:r>
              <a:rPr lang="en-GB" sz="2400" dirty="0"/>
              <a:t> </a:t>
            </a:r>
          </a:p>
          <a:p>
            <a:pPr lvl="1" algn="ctr"/>
            <a:r>
              <a:rPr lang="en-GB" sz="2400" dirty="0"/>
              <a:t>and one to </a:t>
            </a:r>
            <a:r>
              <a:rPr lang="en-GB" sz="2400" b="1" dirty="0"/>
              <a:t>remind them of their worth.</a:t>
            </a:r>
            <a:endParaRPr lang="en-GB" sz="2400" dirty="0"/>
          </a:p>
          <a:p>
            <a:pPr lvl="1" algn="ctr"/>
            <a:r>
              <a:rPr lang="en-GB" sz="2400" dirty="0"/>
              <a:t>.</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14020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CCB8A-879B-3F5A-3733-3838F91CCFC1}"/>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0E91029-9BC6-94CC-8105-4743201D21CA}"/>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273431BE-2A53-F68D-1A76-0638A56F28D0}"/>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a:t>
            </a:r>
            <a:r>
              <a:rPr lang="el-GR" b="1" i="1" dirty="0">
                <a:solidFill>
                  <a:schemeClr val="accent1">
                    <a:lumMod val="75000"/>
                  </a:schemeClr>
                </a:solidFill>
              </a:rPr>
              <a:t>4</a:t>
            </a:r>
            <a:r>
              <a:rPr lang="en-US" b="1" i="1" dirty="0">
                <a:solidFill>
                  <a:schemeClr val="accent1">
                    <a:lumMod val="75000"/>
                  </a:schemeClr>
                </a:solidFill>
              </a:rPr>
              <a:t>: Supporting the Younger Generation</a:t>
            </a: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F862747A-E5F1-4F17-2365-A976662F76AD}"/>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3CB96263-506B-06DB-C314-B237D69AC9C9}"/>
              </a:ext>
            </a:extLst>
          </p:cNvPr>
          <p:cNvSpPr txBox="1"/>
          <p:nvPr/>
        </p:nvSpPr>
        <p:spPr>
          <a:xfrm>
            <a:off x="97970" y="1563010"/>
            <a:ext cx="10957957" cy="6563976"/>
          </a:xfrm>
          <a:prstGeom prst="rect">
            <a:avLst/>
          </a:prstGeom>
          <a:noFill/>
        </p:spPr>
        <p:txBody>
          <a:bodyPr wrap="square">
            <a:spAutoFit/>
          </a:bodyPr>
          <a:lstStyle/>
          <a:p>
            <a:pPr algn="ctr"/>
            <a:r>
              <a:rPr lang="en-GB" sz="2400" b="1" dirty="0">
                <a:solidFill>
                  <a:schemeClr val="accent4">
                    <a:lumMod val="75000"/>
                  </a:schemeClr>
                </a:solidFill>
              </a:rPr>
              <a:t>Activity: The Digital Safety Poster (Interactive)</a:t>
            </a:r>
            <a:endParaRPr lang="en-GB" sz="2400" dirty="0">
              <a:solidFill>
                <a:schemeClr val="accent4">
                  <a:lumMod val="75000"/>
                </a:schemeClr>
              </a:solidFill>
            </a:endParaRPr>
          </a:p>
          <a:p>
            <a:pPr lvl="1" algn="ctr"/>
            <a:endParaRPr lang="en-GB" sz="2400" b="1" dirty="0">
              <a:solidFill>
                <a:schemeClr val="accent4">
                  <a:lumMod val="75000"/>
                </a:schemeClr>
              </a:solidFill>
            </a:endParaRPr>
          </a:p>
          <a:p>
            <a:pPr lvl="1" algn="ctr"/>
            <a:r>
              <a:rPr lang="en-GB" sz="2400" b="1" dirty="0"/>
              <a:t>Task:</a:t>
            </a:r>
            <a:r>
              <a:rPr lang="en-GB" sz="2400" dirty="0"/>
              <a:t> </a:t>
            </a:r>
          </a:p>
          <a:p>
            <a:pPr lvl="1" algn="ctr"/>
            <a:r>
              <a:rPr lang="en-GB" sz="2400" dirty="0"/>
              <a:t>Your Personal Rules</a:t>
            </a:r>
          </a:p>
          <a:p>
            <a:pPr lvl="1" algn="ctr"/>
            <a:endParaRPr lang="en-GB" sz="2400" dirty="0"/>
          </a:p>
          <a:p>
            <a:pPr lvl="1" algn="ctr"/>
            <a:r>
              <a:rPr lang="en-GB" sz="2400" b="1" dirty="0"/>
              <a:t>Interaction:</a:t>
            </a:r>
            <a:r>
              <a:rPr lang="en-GB" sz="2400" dirty="0"/>
              <a:t> </a:t>
            </a:r>
          </a:p>
          <a:p>
            <a:pPr lvl="1" algn="ctr"/>
            <a:r>
              <a:rPr lang="en-GB" sz="2400" dirty="0"/>
              <a:t>Draw/write your "Habit of the Week" on a poster. </a:t>
            </a:r>
          </a:p>
          <a:p>
            <a:pPr lvl="1" algn="ctr"/>
            <a:endParaRPr lang="en-GB" sz="2400" dirty="0"/>
          </a:p>
          <a:p>
            <a:pPr lvl="1" algn="ctr"/>
            <a:r>
              <a:rPr lang="en-GB" sz="2400" dirty="0"/>
              <a:t>It must include one password rule, </a:t>
            </a:r>
          </a:p>
          <a:p>
            <a:pPr lvl="1" algn="ctr"/>
            <a:r>
              <a:rPr lang="en-GB" sz="2400" dirty="0"/>
              <a:t>one breathing strategy,</a:t>
            </a:r>
          </a:p>
          <a:p>
            <a:pPr lvl="1" algn="ctr"/>
            <a:r>
              <a:rPr lang="en-GB" sz="2400" dirty="0"/>
              <a:t> and one kind phrase for a young person.</a:t>
            </a:r>
          </a:p>
          <a:p>
            <a:r>
              <a:rPr lang="en-GB" dirty="0"/>
              <a:t> </a:t>
            </a:r>
          </a:p>
          <a:p>
            <a:pPr lvl="1" algn="ctr"/>
            <a:r>
              <a:rPr lang="en-GB" sz="2400" dirty="0"/>
              <a:t>.</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14857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AE6D5-4BD4-EF70-9A78-C38B3735BC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0F0F46-1404-8612-DA0F-119FF549FBED}"/>
              </a:ext>
            </a:extLst>
          </p:cNvPr>
          <p:cNvSpPr>
            <a:spLocks noGrp="1"/>
          </p:cNvSpPr>
          <p:nvPr>
            <p:ph type="ctrTitle"/>
          </p:nvPr>
        </p:nvSpPr>
        <p:spPr>
          <a:xfrm>
            <a:off x="405246" y="1768632"/>
            <a:ext cx="6821956" cy="1334065"/>
          </a:xfrm>
        </p:spPr>
        <p:txBody>
          <a:bodyPr>
            <a:normAutofit/>
          </a:bodyPr>
          <a:lstStyle/>
          <a:p>
            <a:r>
              <a:rPr lang="en-US" b="0" i="1" dirty="0"/>
              <a:t>End of Module 5 (Senior Learners): </a:t>
            </a:r>
            <a:br>
              <a:rPr lang="en-US" b="0" i="1" dirty="0"/>
            </a:br>
            <a:r>
              <a:rPr lang="en-GB" b="0" i="1" dirty="0"/>
              <a:t>Staying Safe Online </a:t>
            </a:r>
            <a:br>
              <a:rPr lang="en-GB" dirty="0"/>
            </a:br>
            <a:endParaRPr lang="LID4096" b="0" dirty="0"/>
          </a:p>
        </p:txBody>
      </p:sp>
      <p:pic>
        <p:nvPicPr>
          <p:cNvPr id="8" name="Picture 7">
            <a:extLst>
              <a:ext uri="{FF2B5EF4-FFF2-40B4-BE49-F238E27FC236}">
                <a16:creationId xmlns:a16="http://schemas.microsoft.com/office/drawing/2014/main" id="{EB5DE78C-1BD8-E47F-1854-46AC8DCEDF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461" y="2940275"/>
            <a:ext cx="5270539" cy="2763427"/>
          </a:xfrm>
          <a:prstGeom prst="rect">
            <a:avLst/>
          </a:prstGeom>
        </p:spPr>
      </p:pic>
    </p:spTree>
    <p:extLst>
      <p:ext uri="{BB962C8B-B14F-4D97-AF65-F5344CB8AC3E}">
        <p14:creationId xmlns:p14="http://schemas.microsoft.com/office/powerpoint/2010/main" val="657895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26C6E-3BF0-AEE5-EE15-8DF9346AB72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4E6417F-F131-6CC9-604C-1D9B6E64D3AA}"/>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A4111202-DC6C-ED08-86E3-DF72DE42E594}"/>
              </a:ext>
            </a:extLst>
          </p:cNvPr>
          <p:cNvSpPr>
            <a:spLocks noGrp="1"/>
          </p:cNvSpPr>
          <p:nvPr>
            <p:ph type="body" sz="quarter" idx="10"/>
          </p:nvPr>
        </p:nvSpPr>
        <p:spPr/>
        <p:txBody>
          <a:bodyPr/>
          <a:lstStyle/>
          <a:p>
            <a:endParaRPr lang="el-GR" b="1" i="1" dirty="0">
              <a:solidFill>
                <a:schemeClr val="accent1">
                  <a:lumMod val="75000"/>
                </a:schemeClr>
              </a:solidFill>
            </a:endParaRPr>
          </a:p>
          <a:p>
            <a:r>
              <a:rPr lang="en-US" b="1" i="1" dirty="0">
                <a:solidFill>
                  <a:schemeClr val="accent1">
                    <a:lumMod val="75000"/>
                  </a:schemeClr>
                </a:solidFill>
              </a:rPr>
              <a:t>Topic 1: Decoding Online Threats</a:t>
            </a: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D6D1848A-55AA-5886-324B-EEA3B90FCAC1}"/>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07E0205A-C9A5-6573-1C80-646C97BFE059}"/>
              </a:ext>
            </a:extLst>
          </p:cNvPr>
          <p:cNvSpPr txBox="1"/>
          <p:nvPr/>
        </p:nvSpPr>
        <p:spPr>
          <a:xfrm>
            <a:off x="149679" y="1405534"/>
            <a:ext cx="11336483" cy="5917646"/>
          </a:xfrm>
          <a:prstGeom prst="rect">
            <a:avLst/>
          </a:prstGeom>
          <a:noFill/>
        </p:spPr>
        <p:txBody>
          <a:bodyPr wrap="square">
            <a:spAutoFit/>
          </a:bodyPr>
          <a:lstStyle/>
          <a:p>
            <a:pPr lvl="0"/>
            <a:r>
              <a:rPr lang="en-GB" sz="2400" b="1" dirty="0"/>
              <a:t>The Scammer’s Secret Tool: Your Emotions</a:t>
            </a:r>
          </a:p>
          <a:p>
            <a:pPr lvl="0" algn="ctr"/>
            <a:endParaRPr lang="en-GB" sz="2400" b="1" dirty="0"/>
          </a:p>
          <a:p>
            <a:pPr lvl="0" algn="ctr"/>
            <a:r>
              <a:rPr lang="en-GB" sz="2400" dirty="0"/>
              <a:t>It’s Not the Machine, It’s the Emotion.</a:t>
            </a:r>
          </a:p>
          <a:p>
            <a:pPr lvl="0" algn="ctr"/>
            <a:endParaRPr lang="en-GB" sz="2400" dirty="0"/>
          </a:p>
          <a:p>
            <a:pPr lvl="0" algn="ctr"/>
            <a:r>
              <a:rPr lang="en-GB" sz="2400" dirty="0"/>
              <a:t>Scammers don't just use technology; they use "Emotional Triggers" </a:t>
            </a:r>
          </a:p>
          <a:p>
            <a:pPr lvl="0" algn="ctr"/>
            <a:r>
              <a:rPr lang="en-GB" sz="2400" dirty="0"/>
              <a:t>to catch you off guard. </a:t>
            </a:r>
          </a:p>
          <a:p>
            <a:pPr lvl="0" algn="ctr"/>
            <a:endParaRPr lang="en-GB" sz="2400" dirty="0"/>
          </a:p>
          <a:p>
            <a:pPr lvl="0" algn="ctr"/>
            <a:r>
              <a:rPr lang="en-GB" sz="2400" dirty="0"/>
              <a:t>They want you to act quickly so you don't have time to think!</a:t>
            </a:r>
          </a:p>
          <a:p>
            <a:pPr lvl="1" algn="ctr"/>
            <a:endParaRPr lang="en-GB" sz="2400" b="1" dirty="0"/>
          </a:p>
          <a:p>
            <a:pPr lvl="1" algn="ctr"/>
            <a:r>
              <a:rPr lang="en-GB" sz="2400" b="1" dirty="0"/>
              <a:t>Key points:</a:t>
            </a:r>
            <a:r>
              <a:rPr lang="en-GB" sz="2400" dirty="0"/>
              <a:t> Common triggers include a sense of urgency, fear of losing money, or curiosity about a prize</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474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D3AA5-D13D-9DE7-39D1-C7B2E33358A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BC09DA1-915C-39E9-F6AC-C4DBEBEBC8A3}"/>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624149B4-0A66-5458-3713-D82AB63EC8D3}"/>
              </a:ext>
            </a:extLst>
          </p:cNvPr>
          <p:cNvSpPr>
            <a:spLocks noGrp="1"/>
          </p:cNvSpPr>
          <p:nvPr>
            <p:ph type="body" sz="quarter" idx="10"/>
          </p:nvPr>
        </p:nvSpPr>
        <p:spPr/>
        <p:txBody>
          <a:bodyPr/>
          <a:lstStyle/>
          <a:p>
            <a:endParaRPr lang="el-GR" b="1" i="1" dirty="0">
              <a:solidFill>
                <a:schemeClr val="accent1">
                  <a:lumMod val="75000"/>
                </a:schemeClr>
              </a:solidFill>
            </a:endParaRPr>
          </a:p>
          <a:p>
            <a:r>
              <a:rPr lang="en-US" b="1" i="1" dirty="0">
                <a:solidFill>
                  <a:schemeClr val="accent1">
                    <a:lumMod val="75000"/>
                  </a:schemeClr>
                </a:solidFill>
              </a:rPr>
              <a:t>Topic 1: Decoding Online Threats</a:t>
            </a: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2CBA0F87-7536-CD00-CF13-8D497ECA136E}"/>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3AA78614-8327-269D-D40A-22D506BB07FD}"/>
              </a:ext>
            </a:extLst>
          </p:cNvPr>
          <p:cNvSpPr txBox="1"/>
          <p:nvPr/>
        </p:nvSpPr>
        <p:spPr>
          <a:xfrm>
            <a:off x="149679" y="1405534"/>
            <a:ext cx="11336483" cy="6194645"/>
          </a:xfrm>
          <a:prstGeom prst="rect">
            <a:avLst/>
          </a:prstGeom>
          <a:noFill/>
        </p:spPr>
        <p:txBody>
          <a:bodyPr wrap="square">
            <a:spAutoFit/>
          </a:bodyPr>
          <a:lstStyle/>
          <a:p>
            <a:pPr lvl="0"/>
            <a:r>
              <a:rPr lang="en-GB" sz="2400" b="1" dirty="0"/>
              <a:t>Spotting Phishing and Scam Messages</a:t>
            </a:r>
          </a:p>
          <a:p>
            <a:pPr lvl="0" algn="ctr"/>
            <a:endParaRPr lang="en-GB" sz="2400" dirty="0"/>
          </a:p>
          <a:p>
            <a:pPr lvl="0" algn="ctr"/>
            <a:r>
              <a:rPr lang="en-GB" sz="2400" dirty="0"/>
              <a:t>Is that Message Real?</a:t>
            </a:r>
          </a:p>
          <a:p>
            <a:pPr lvl="0" algn="ctr"/>
            <a:endParaRPr lang="en-GB" sz="2400" dirty="0"/>
          </a:p>
          <a:p>
            <a:pPr lvl="0" algn="ctr"/>
            <a:r>
              <a:rPr lang="en-GB" sz="2400" dirty="0"/>
              <a:t>Phishing emails pretend to be from banks, </a:t>
            </a:r>
          </a:p>
          <a:p>
            <a:pPr lvl="0" algn="ctr"/>
            <a:r>
              <a:rPr lang="en-GB" sz="2400" dirty="0"/>
              <a:t>delivery companies, or health services</a:t>
            </a:r>
          </a:p>
          <a:p>
            <a:pPr lvl="0" algn="ctr"/>
            <a:endParaRPr lang="en-GB" sz="2400" b="1" dirty="0"/>
          </a:p>
          <a:p>
            <a:pPr lvl="0" algn="ctr"/>
            <a:r>
              <a:rPr lang="en-GB" sz="2400" b="1" dirty="0"/>
              <a:t>Warning Signs:</a:t>
            </a:r>
            <a:endParaRPr lang="en-GB" sz="2400" dirty="0"/>
          </a:p>
          <a:p>
            <a:pPr lvl="2" algn="ctr"/>
            <a:r>
              <a:rPr lang="en-GB" sz="2400" dirty="0"/>
              <a:t>A sender address that looks slightly "off"</a:t>
            </a:r>
          </a:p>
          <a:p>
            <a:pPr lvl="2" algn="ctr"/>
            <a:r>
              <a:rPr lang="en-GB" sz="2400" dirty="0"/>
              <a:t>Threatening language (e.g., "Your account will be closed today")</a:t>
            </a:r>
          </a:p>
          <a:p>
            <a:pPr lvl="2" algn="ctr"/>
            <a:r>
              <a:rPr lang="en-GB" sz="2400" dirty="0"/>
              <a:t>Messages claiming a family member is in danger and needs money</a:t>
            </a:r>
          </a:p>
          <a:p>
            <a:r>
              <a:rPr lang="en-GB" dirty="0"/>
              <a:t> </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1481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9CF2BD-B8E7-2533-4592-7DBDFEAFF118}"/>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6FB3E3C4-937F-CB12-DDB4-55270BFFDD87}"/>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254C2660-FC1F-1BED-D044-6F5B79922DFC}"/>
              </a:ext>
            </a:extLst>
          </p:cNvPr>
          <p:cNvSpPr>
            <a:spLocks noGrp="1"/>
          </p:cNvSpPr>
          <p:nvPr>
            <p:ph type="body" sz="quarter" idx="10"/>
          </p:nvPr>
        </p:nvSpPr>
        <p:spPr/>
        <p:txBody>
          <a:bodyPr/>
          <a:lstStyle/>
          <a:p>
            <a:endParaRPr lang="el-GR" b="1" i="1" dirty="0">
              <a:solidFill>
                <a:schemeClr val="accent1">
                  <a:lumMod val="75000"/>
                </a:schemeClr>
              </a:solidFill>
            </a:endParaRPr>
          </a:p>
          <a:p>
            <a:r>
              <a:rPr lang="en-US" b="1" i="1" dirty="0">
                <a:solidFill>
                  <a:schemeClr val="accent1">
                    <a:lumMod val="75000"/>
                  </a:schemeClr>
                </a:solidFill>
              </a:rPr>
              <a:t>Topic 1: Decoding Online Threats</a:t>
            </a: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0DC969D2-C88B-E1F1-D5D6-ED8E2F600D61}"/>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F691170E-415B-9D4C-E538-E878DF7B776F}"/>
              </a:ext>
            </a:extLst>
          </p:cNvPr>
          <p:cNvSpPr txBox="1"/>
          <p:nvPr/>
        </p:nvSpPr>
        <p:spPr>
          <a:xfrm>
            <a:off x="149679" y="1405534"/>
            <a:ext cx="11336483" cy="6933308"/>
          </a:xfrm>
          <a:prstGeom prst="rect">
            <a:avLst/>
          </a:prstGeom>
          <a:noFill/>
        </p:spPr>
        <p:txBody>
          <a:bodyPr wrap="square">
            <a:spAutoFit/>
          </a:bodyPr>
          <a:lstStyle/>
          <a:p>
            <a:pPr lvl="0"/>
            <a:r>
              <a:rPr lang="en-GB" sz="2400" b="1" dirty="0"/>
              <a:t>Identifying Fraudulent Websites</a:t>
            </a:r>
          </a:p>
          <a:p>
            <a:pPr lvl="0" algn="ctr"/>
            <a:endParaRPr lang="en-GB" sz="2400" b="1" dirty="0"/>
          </a:p>
          <a:p>
            <a:pPr lvl="0" algn="ctr"/>
            <a:r>
              <a:rPr lang="en-GB" sz="2400" dirty="0"/>
              <a:t>The "Gut-Check" for Websites</a:t>
            </a:r>
          </a:p>
          <a:p>
            <a:pPr lvl="0" algn="ctr"/>
            <a:endParaRPr lang="en-GB" sz="2400" dirty="0"/>
          </a:p>
          <a:p>
            <a:pPr lvl="0" algn="ctr"/>
            <a:r>
              <a:rPr lang="en-GB" sz="2400" dirty="0"/>
              <a:t>Scammers build fake websites that look official to steal your information.</a:t>
            </a:r>
          </a:p>
          <a:p>
            <a:pPr lvl="1" algn="ctr"/>
            <a:endParaRPr lang="en-GB" sz="2400" b="1" dirty="0"/>
          </a:p>
          <a:p>
            <a:pPr lvl="1" algn="ctr"/>
            <a:r>
              <a:rPr lang="en-GB" sz="2400" b="1" dirty="0"/>
              <a:t>What to check:</a:t>
            </a:r>
          </a:p>
          <a:p>
            <a:pPr lvl="1" algn="ctr"/>
            <a:endParaRPr lang="en-GB" sz="800" dirty="0"/>
          </a:p>
          <a:p>
            <a:pPr lvl="2" algn="ctr"/>
            <a:r>
              <a:rPr lang="en-GB" sz="2400" b="1" dirty="0"/>
              <a:t>The URL</a:t>
            </a:r>
            <a:r>
              <a:rPr lang="en-GB" sz="2400" dirty="0"/>
              <a:t>: Is it spelled correctly? (e.g., tu-bannco.com)</a:t>
            </a:r>
          </a:p>
          <a:p>
            <a:pPr lvl="2" algn="ctr"/>
            <a:endParaRPr lang="en-GB" sz="2400" dirty="0"/>
          </a:p>
          <a:p>
            <a:pPr lvl="2" algn="ctr"/>
            <a:r>
              <a:rPr lang="en-GB" sz="2400" b="1" dirty="0"/>
              <a:t>The Padlock</a:t>
            </a:r>
            <a:r>
              <a:rPr lang="en-GB" sz="2400" dirty="0"/>
              <a:t>: Is the security padlock symbol missing from the top bar?</a:t>
            </a:r>
          </a:p>
          <a:p>
            <a:pPr lvl="2" algn="ctr"/>
            <a:endParaRPr lang="en-GB" sz="2400" dirty="0"/>
          </a:p>
          <a:p>
            <a:pPr lvl="2" algn="ctr"/>
            <a:r>
              <a:rPr lang="en-GB" sz="2400" b="1" dirty="0"/>
              <a:t>The Layout:</a:t>
            </a:r>
            <a:r>
              <a:rPr lang="en-GB" sz="2400" dirty="0"/>
              <a:t> Are the logos blurry or the design low-quality?</a:t>
            </a:r>
          </a:p>
          <a:p>
            <a:r>
              <a:rPr lang="en-GB" dirty="0"/>
              <a:t> </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7727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77DFC-ACD6-6FF9-1B28-B91008442DBC}"/>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73AADF1-BBB9-BC9B-F94B-DBB47BDAD565}"/>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C5FBF975-4F4A-5839-2B7B-D667113964C6}"/>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1: </a:t>
            </a:r>
            <a:r>
              <a:rPr lang="en-US" b="1" dirty="0">
                <a:solidFill>
                  <a:schemeClr val="accent1">
                    <a:lumMod val="75000"/>
                  </a:schemeClr>
                </a:solidFill>
              </a:rPr>
              <a:t>Decoding Online Threats</a:t>
            </a:r>
            <a:endParaRPr lang="en-US" b="1" i="1" dirty="0">
              <a:solidFill>
                <a:schemeClr val="accent1">
                  <a:lumMod val="75000"/>
                </a:schemeClr>
              </a:solidFill>
            </a:endParaRP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07751000-5DFE-6A85-1D53-61EF6D39A3B3}"/>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27FBA441-5D3A-A2E8-22FB-326479CB645B}"/>
              </a:ext>
            </a:extLst>
          </p:cNvPr>
          <p:cNvSpPr txBox="1"/>
          <p:nvPr/>
        </p:nvSpPr>
        <p:spPr>
          <a:xfrm>
            <a:off x="97970" y="1563010"/>
            <a:ext cx="10957957" cy="5917646"/>
          </a:xfrm>
          <a:prstGeom prst="rect">
            <a:avLst/>
          </a:prstGeom>
          <a:noFill/>
        </p:spPr>
        <p:txBody>
          <a:bodyPr wrap="square">
            <a:spAutoFit/>
          </a:bodyPr>
          <a:lstStyle/>
          <a:p>
            <a:pPr algn="ctr"/>
            <a:r>
              <a:rPr lang="en-GB" sz="2400" b="1" dirty="0">
                <a:solidFill>
                  <a:schemeClr val="accent4">
                    <a:lumMod val="75000"/>
                  </a:schemeClr>
                </a:solidFill>
              </a:rPr>
              <a:t>Activity: The Detective’s Sorting Room (Interactive)</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a:t>
            </a:r>
          </a:p>
          <a:p>
            <a:pPr lvl="1" algn="ctr"/>
            <a:r>
              <a:rPr lang="en-GB" sz="2400" dirty="0"/>
              <a:t>Match the message to the emotion!</a:t>
            </a:r>
          </a:p>
          <a:p>
            <a:pPr lvl="1" algn="ctr"/>
            <a:endParaRPr lang="en-GB" sz="2400" b="1" dirty="0"/>
          </a:p>
          <a:p>
            <a:pPr lvl="1" algn="ctr"/>
            <a:r>
              <a:rPr lang="en-GB" sz="2400" b="1" dirty="0"/>
              <a:t>Interaction:</a:t>
            </a:r>
            <a:r>
              <a:rPr lang="en-GB" sz="2400" dirty="0"/>
              <a:t> </a:t>
            </a:r>
          </a:p>
          <a:p>
            <a:pPr lvl="1" algn="ctr"/>
            <a:r>
              <a:rPr lang="en-GB" sz="2400" dirty="0"/>
              <a:t>Study/ Listen to the scenarios </a:t>
            </a:r>
          </a:p>
          <a:p>
            <a:pPr lvl="1" algn="ctr"/>
            <a:r>
              <a:rPr lang="en-GB" sz="2400" dirty="0"/>
              <a:t>(e.g., "Your pension is blocked" or "You won a prize"). </a:t>
            </a:r>
          </a:p>
          <a:p>
            <a:pPr lvl="1" algn="ctr"/>
            <a:endParaRPr lang="en-GB" sz="2400" dirty="0"/>
          </a:p>
          <a:p>
            <a:pPr lvl="1" algn="ctr"/>
            <a:r>
              <a:rPr lang="en-GB" sz="2400" dirty="0"/>
              <a:t>Shout out the </a:t>
            </a:r>
            <a:r>
              <a:rPr lang="en-GB" sz="2400" b="1" dirty="0"/>
              <a:t>Primary Emotion</a:t>
            </a:r>
            <a:r>
              <a:rPr lang="en-GB" sz="2400" dirty="0"/>
              <a:t>: </a:t>
            </a:r>
          </a:p>
          <a:p>
            <a:pPr lvl="1" algn="ctr"/>
            <a:r>
              <a:rPr lang="en-GB" sz="2400" i="1" dirty="0"/>
              <a:t>Urgency/Fear</a:t>
            </a:r>
            <a:r>
              <a:rPr lang="en-GB" sz="2400" dirty="0"/>
              <a:t>, </a:t>
            </a:r>
            <a:r>
              <a:rPr lang="en-GB" sz="2400" i="1" dirty="0"/>
              <a:t>Curiosity/Excitement</a:t>
            </a:r>
            <a:r>
              <a:rPr lang="en-GB" sz="2400" dirty="0"/>
              <a:t>, or </a:t>
            </a:r>
            <a:r>
              <a:rPr lang="en-GB" sz="2400" i="1" dirty="0"/>
              <a:t>Family Worry</a:t>
            </a:r>
            <a:r>
              <a:rPr lang="en-GB" sz="2400" dirty="0"/>
              <a:t>.</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6851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D6C2F-9454-DF86-4452-77B79CAE13B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C6B1F3C-C87B-B394-BA73-5A44762EEA03}"/>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28F3B6D4-678E-7DD6-C588-88C3086A9CC7}"/>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1: Decoding Online Threats</a:t>
            </a: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7E983B4A-AEFD-F3E2-61E3-59300301EC93}"/>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4B1FBCF7-433A-6295-0D59-D15718A6F8FB}"/>
              </a:ext>
            </a:extLst>
          </p:cNvPr>
          <p:cNvSpPr txBox="1"/>
          <p:nvPr/>
        </p:nvSpPr>
        <p:spPr>
          <a:xfrm>
            <a:off x="97970" y="1563010"/>
            <a:ext cx="10957957" cy="5548314"/>
          </a:xfrm>
          <a:prstGeom prst="rect">
            <a:avLst/>
          </a:prstGeom>
          <a:noFill/>
        </p:spPr>
        <p:txBody>
          <a:bodyPr wrap="square">
            <a:spAutoFit/>
          </a:bodyPr>
          <a:lstStyle/>
          <a:p>
            <a:pPr algn="ctr"/>
            <a:r>
              <a:rPr lang="en-GB" sz="2400" b="1" dirty="0">
                <a:solidFill>
                  <a:schemeClr val="accent4">
                    <a:lumMod val="75000"/>
                  </a:schemeClr>
                </a:solidFill>
              </a:rPr>
              <a:t>Activity: Spot the Fake (Interactive)</a:t>
            </a:r>
          </a:p>
          <a:p>
            <a:pPr algn="ctr"/>
            <a:endParaRPr lang="en-GB" sz="2400" dirty="0"/>
          </a:p>
          <a:p>
            <a:pPr lvl="1" algn="ctr"/>
            <a:r>
              <a:rPr lang="en-GB" sz="2400" b="1" dirty="0"/>
              <a:t>Task:</a:t>
            </a:r>
            <a:r>
              <a:rPr lang="en-GB" sz="2400" dirty="0"/>
              <a:t> </a:t>
            </a:r>
          </a:p>
          <a:p>
            <a:pPr lvl="1" algn="ctr"/>
            <a:r>
              <a:rPr lang="en-GB" sz="2400" dirty="0"/>
              <a:t>Can you find the errors?</a:t>
            </a:r>
          </a:p>
          <a:p>
            <a:pPr lvl="1" algn="ctr"/>
            <a:endParaRPr lang="en-GB" sz="2400" dirty="0"/>
          </a:p>
          <a:p>
            <a:pPr lvl="1" algn="ctr"/>
            <a:r>
              <a:rPr lang="en-GB" sz="2400" b="1" dirty="0"/>
              <a:t>Interaction:</a:t>
            </a:r>
            <a:r>
              <a:rPr lang="en-GB" sz="2400" dirty="0"/>
              <a:t> </a:t>
            </a:r>
          </a:p>
          <a:p>
            <a:pPr lvl="1" algn="ctr"/>
            <a:r>
              <a:rPr lang="en-GB" sz="2400" dirty="0"/>
              <a:t>Compare two login screens side-by-side. </a:t>
            </a:r>
          </a:p>
          <a:p>
            <a:pPr lvl="1" algn="ctr"/>
            <a:endParaRPr lang="en-GB" sz="2400" dirty="0"/>
          </a:p>
          <a:p>
            <a:pPr lvl="1" algn="ctr"/>
            <a:r>
              <a:rPr lang="en-GB" sz="2400" dirty="0"/>
              <a:t>In pairs, find the "Red Flags" like a missing padlock, </a:t>
            </a:r>
          </a:p>
          <a:p>
            <a:pPr lvl="1" algn="ctr"/>
            <a:r>
              <a:rPr lang="en-GB" sz="2400" dirty="0"/>
              <a:t>a misspelled web address, or urgent language.</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4577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4DE846-1E8E-0801-CB4C-11E28C07A4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C92A9A-0EF9-8A5F-8FC4-D907D0E00582}"/>
              </a:ext>
            </a:extLst>
          </p:cNvPr>
          <p:cNvSpPr>
            <a:spLocks noGrp="1"/>
          </p:cNvSpPr>
          <p:nvPr>
            <p:ph type="ctrTitle"/>
          </p:nvPr>
        </p:nvSpPr>
        <p:spPr/>
        <p:txBody>
          <a:bodyPr>
            <a:normAutofit fontScale="90000"/>
          </a:bodyPr>
          <a:lstStyle/>
          <a:p>
            <a:br>
              <a:rPr lang="en-US" sz="2800" b="0" i="1" dirty="0">
                <a:latin typeface="+mj-lt"/>
              </a:rPr>
            </a:br>
            <a:r>
              <a:rPr lang="en-US" sz="2700" b="0" i="1" dirty="0"/>
              <a:t>Module 5 (Senior Learners)</a:t>
            </a:r>
            <a:br>
              <a:rPr lang="el-GR" sz="2700" b="0" i="1" dirty="0"/>
            </a:br>
            <a:r>
              <a:rPr lang="en-GB" sz="2700" b="0" i="1" dirty="0"/>
              <a:t>Staying Safe Online</a:t>
            </a:r>
            <a:br>
              <a:rPr lang="en-GB" sz="2700" b="0" i="1"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1B5A5DE7-7E3A-A87A-33F8-BDE7AE9613B1}"/>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2: Passwords and Privacy</a:t>
            </a: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1253402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6CBAA-61C6-8837-68F3-6680249C42F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4C46990-A119-B615-2E48-1C9B0BEFEA88}"/>
              </a:ext>
            </a:extLst>
          </p:cNvPr>
          <p:cNvSpPr>
            <a:spLocks noGrp="1"/>
          </p:cNvSpPr>
          <p:nvPr>
            <p:ph type="title"/>
          </p:nvPr>
        </p:nvSpPr>
        <p:spPr/>
        <p:txBody>
          <a:bodyPr lIns="91440"/>
          <a:lstStyle/>
          <a:p>
            <a:r>
              <a:rPr lang="en-US" sz="2400" i="1" dirty="0"/>
              <a:t>Module 5 (Senior Learners): </a:t>
            </a:r>
            <a:r>
              <a:rPr lang="en-GB" sz="2400" i="1" dirty="0"/>
              <a:t>Staying Safe Online </a:t>
            </a:r>
            <a:endParaRPr lang="el-GR" sz="2400" dirty="0"/>
          </a:p>
        </p:txBody>
      </p:sp>
      <p:sp>
        <p:nvSpPr>
          <p:cNvPr id="6" name="Text Placeholder 5">
            <a:extLst>
              <a:ext uri="{FF2B5EF4-FFF2-40B4-BE49-F238E27FC236}">
                <a16:creationId xmlns:a16="http://schemas.microsoft.com/office/drawing/2014/main" id="{DBF6ABE3-0D51-8FEE-3E19-74462C9B9F98}"/>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2: Passwords and Privacy</a:t>
            </a: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5F027108-4E8E-3469-47D7-91E8EEF5D5D3}"/>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B256BE01-14C3-6F92-3898-40D9A963F674}"/>
              </a:ext>
            </a:extLst>
          </p:cNvPr>
          <p:cNvSpPr txBox="1"/>
          <p:nvPr/>
        </p:nvSpPr>
        <p:spPr>
          <a:xfrm>
            <a:off x="149679" y="1405534"/>
            <a:ext cx="11336483" cy="7025641"/>
          </a:xfrm>
          <a:prstGeom prst="rect">
            <a:avLst/>
          </a:prstGeom>
          <a:noFill/>
        </p:spPr>
        <p:txBody>
          <a:bodyPr wrap="square">
            <a:spAutoFit/>
          </a:bodyPr>
          <a:lstStyle/>
          <a:p>
            <a:pPr lvl="0"/>
            <a:r>
              <a:rPr lang="en-GB" sz="2400" b="1" dirty="0"/>
              <a:t>Locking Your Digital Doors</a:t>
            </a:r>
            <a:endParaRPr lang="en-GB" sz="2400" dirty="0"/>
          </a:p>
          <a:p>
            <a:pPr lvl="1" algn="ctr"/>
            <a:endParaRPr lang="en-GB" sz="2400" b="1" dirty="0"/>
          </a:p>
          <a:p>
            <a:pPr lvl="1" algn="ctr"/>
            <a:r>
              <a:rPr lang="en-GB" sz="2400" dirty="0"/>
              <a:t>Your Password is Your House Key</a:t>
            </a:r>
          </a:p>
          <a:p>
            <a:pPr lvl="1" algn="ctr"/>
            <a:endParaRPr lang="en-GB" sz="2400" b="1" dirty="0"/>
          </a:p>
          <a:p>
            <a:pPr lvl="1" algn="ctr"/>
            <a:r>
              <a:rPr lang="en-GB" sz="2400" dirty="0"/>
              <a:t>A weak password allows strangers to access your personal life.</a:t>
            </a:r>
          </a:p>
          <a:p>
            <a:pPr lvl="1" algn="ctr"/>
            <a:endParaRPr lang="en-GB" sz="2400" b="1" dirty="0"/>
          </a:p>
          <a:p>
            <a:pPr lvl="1" algn="ctr"/>
            <a:r>
              <a:rPr lang="en-GB" sz="2400" b="1" dirty="0"/>
              <a:t>A Strong Password should be</a:t>
            </a:r>
            <a:r>
              <a:rPr lang="en-GB" sz="2400" dirty="0"/>
              <a:t>:</a:t>
            </a:r>
          </a:p>
          <a:p>
            <a:pPr lvl="2" algn="ctr"/>
            <a:r>
              <a:rPr lang="en-GB" sz="2400" dirty="0"/>
              <a:t>At least 12 characters long.</a:t>
            </a:r>
          </a:p>
          <a:p>
            <a:pPr lvl="2" algn="ctr"/>
            <a:endParaRPr lang="en-GB" sz="2400" dirty="0"/>
          </a:p>
          <a:p>
            <a:pPr lvl="2" algn="ctr"/>
            <a:r>
              <a:rPr lang="en-GB" sz="2400" dirty="0"/>
              <a:t>A mix of letters, numbers, and symbols.</a:t>
            </a:r>
          </a:p>
          <a:p>
            <a:pPr lvl="2" algn="ctr"/>
            <a:endParaRPr lang="en-GB" sz="2400" dirty="0"/>
          </a:p>
          <a:p>
            <a:pPr lvl="2" algn="ctr"/>
            <a:r>
              <a:rPr lang="en-GB" sz="2400" dirty="0"/>
              <a:t>Easy for you to remember but hard for a computer to guess </a:t>
            </a:r>
          </a:p>
          <a:p>
            <a:pPr lvl="2" algn="ctr"/>
            <a:r>
              <a:rPr lang="en-GB" sz="2400" dirty="0"/>
              <a:t>(e.g., "IloveDrinkingTeaIn2024!")</a:t>
            </a:r>
          </a:p>
          <a:p>
            <a:pPr algn="ctr"/>
            <a:r>
              <a:rPr lang="en-GB" sz="2400" dirty="0"/>
              <a:t> </a:t>
            </a:r>
          </a:p>
          <a:p>
            <a:pPr lvl="0" algn="ctr"/>
            <a:endParaRPr lang="en-GB" sz="2400" b="1" dirty="0"/>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19200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ARDET Course templat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RDET Course template - Cover pag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4114</TotalTime>
  <Words>2461</Words>
  <Application>Microsoft Office PowerPoint</Application>
  <PresentationFormat>Widescreen</PresentationFormat>
  <Paragraphs>474</Paragraphs>
  <Slides>26</Slides>
  <Notes>21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26</vt:i4>
      </vt:variant>
    </vt:vector>
  </HeadingPairs>
  <TitlesOfParts>
    <vt:vector size="31" baseType="lpstr">
      <vt:lpstr>Arial</vt:lpstr>
      <vt:lpstr>Calibri</vt:lpstr>
      <vt:lpstr>Open Sans</vt:lpstr>
      <vt:lpstr>CARDET Course template</vt:lpstr>
      <vt:lpstr>CARDET Course template - Cover page</vt:lpstr>
      <vt:lpstr>WP3 – Training Material for Senior Learners   </vt:lpstr>
      <vt:lpstr> Module 5 (Senior Learners) Staying Safe Online     </vt:lpstr>
      <vt:lpstr>Module 5 (Senior Learners): Staying Safe Online </vt:lpstr>
      <vt:lpstr>Module 5 (Senior Learners): Staying Safe Online </vt:lpstr>
      <vt:lpstr>Module 5 (Senior Learners): Staying Safe Online </vt:lpstr>
      <vt:lpstr>Module 5 (Senior Learners): Staying Safe Online </vt:lpstr>
      <vt:lpstr>Module 5 (Senior Learners): Staying Safe Online </vt:lpstr>
      <vt:lpstr> Module 5 (Senior Learners) Staying Safe Online     </vt:lpstr>
      <vt:lpstr>Module 5 (Senior Learners): Staying Safe Online </vt:lpstr>
      <vt:lpstr>Module 5 (Senior Learners): Staying Safe Online </vt:lpstr>
      <vt:lpstr>Module 5 (Senior Learners): Staying Safe Online </vt:lpstr>
      <vt:lpstr>Module 5 (Senior Learners): Staying Safe Online </vt:lpstr>
      <vt:lpstr>Module 5 (Senior Learners): Staying Safe Online </vt:lpstr>
      <vt:lpstr> Module 5 (Senior Learners) Staying Safe Online     </vt:lpstr>
      <vt:lpstr>Module 5 (Senior Learners): Staying Safe Online </vt:lpstr>
      <vt:lpstr>Module 5 (Senior Learners): Staying Safe Online </vt:lpstr>
      <vt:lpstr>Module 5 (Senior Learners): Staying Safe Online </vt:lpstr>
      <vt:lpstr>Module 5 (Senior Learners): Staying Safe Online </vt:lpstr>
      <vt:lpstr>Module 5 (Senior Learners): Staying Safe Online </vt:lpstr>
      <vt:lpstr> Module 5 (Senior Learners) Staying Safe Online     </vt:lpstr>
      <vt:lpstr>Module 5 (Senior Learners): Staying Safe Online </vt:lpstr>
      <vt:lpstr>Module 5 (Senior Learners): Staying Safe Online </vt:lpstr>
      <vt:lpstr>Module 5 (Senior Learners): Staying Safe Online </vt:lpstr>
      <vt:lpstr>Module 5 (Senior Learners): Staying Safe Online </vt:lpstr>
      <vt:lpstr>Module 5 (Senior Learners): Staying Safe Online </vt:lpstr>
      <vt:lpstr>End of Module 5 (Senior Learners):  Staying Safe Online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2Fast4u</dc:creator>
  <cp:lastModifiedBy>Elena Xeni</cp:lastModifiedBy>
  <cp:revision>213</cp:revision>
  <cp:lastPrinted>2018-07-25T11:23:29Z</cp:lastPrinted>
  <dcterms:created xsi:type="dcterms:W3CDTF">2014-07-11T09:12:14Z</dcterms:created>
  <dcterms:modified xsi:type="dcterms:W3CDTF">2026-05-12T12:34:03Z</dcterms:modified>
</cp:coreProperties>
</file>