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86" r:id="rId2"/>
  </p:sldMasterIdLst>
  <p:notesMasterIdLst>
    <p:notesMasterId r:id="rId23"/>
  </p:notesMasterIdLst>
  <p:handoutMasterIdLst>
    <p:handoutMasterId r:id="rId24"/>
  </p:handoutMasterIdLst>
  <p:sldIdLst>
    <p:sldId id="256" r:id="rId3"/>
    <p:sldId id="272" r:id="rId4"/>
    <p:sldId id="277" r:id="rId5"/>
    <p:sldId id="315" r:id="rId6"/>
    <p:sldId id="316" r:id="rId7"/>
    <p:sldId id="312" r:id="rId8"/>
    <p:sldId id="317" r:id="rId9"/>
    <p:sldId id="313" r:id="rId10"/>
    <p:sldId id="318" r:id="rId11"/>
    <p:sldId id="320" r:id="rId12"/>
    <p:sldId id="321" r:id="rId13"/>
    <p:sldId id="319" r:id="rId14"/>
    <p:sldId id="322" r:id="rId15"/>
    <p:sldId id="314" r:id="rId16"/>
    <p:sldId id="324" r:id="rId17"/>
    <p:sldId id="325" r:id="rId18"/>
    <p:sldId id="326" r:id="rId19"/>
    <p:sldId id="323" r:id="rId20"/>
    <p:sldId id="327" r:id="rId21"/>
    <p:sldId id="300" r:id="rId22"/>
  </p:sldIdLst>
  <p:sldSz cx="12192000" cy="6858000"/>
  <p:notesSz cx="6858000" cy="9144000"/>
  <p:custDataLst>
    <p:tags r:id="rId25"/>
  </p:custDataLst>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a:srgbClr val="CAE6E8"/>
    <a:srgbClr val="1F4E83"/>
    <a:srgbClr val="1F4E79"/>
    <a:srgbClr val="F9F9F9"/>
    <a:srgbClr val="A2D2D6"/>
    <a:srgbClr val="00ADBB"/>
    <a:srgbClr val="DDEFBF"/>
    <a:srgbClr val="CBE69E"/>
    <a:srgbClr val="BDFA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3009" autoAdjust="0"/>
    <p:restoredTop sz="88571" autoAdjust="0"/>
  </p:normalViewPr>
  <p:slideViewPr>
    <p:cSldViewPr snapToGrid="0">
      <p:cViewPr varScale="1">
        <p:scale>
          <a:sx n="74" d="100"/>
          <a:sy n="74" d="100"/>
        </p:scale>
        <p:origin x="1133" y="62"/>
      </p:cViewPr>
      <p:guideLst/>
    </p:cSldViewPr>
  </p:slideViewPr>
  <p:outlineViewPr>
    <p:cViewPr>
      <p:scale>
        <a:sx n="33" d="100"/>
        <a:sy n="33" d="100"/>
      </p:scale>
      <p:origin x="0" y="0"/>
    </p:cViewPr>
  </p:outlineViewPr>
  <p:notesTextViewPr>
    <p:cViewPr>
      <p:scale>
        <a:sx n="3" d="2"/>
        <a:sy n="3" d="2"/>
      </p:scale>
      <p:origin x="0" y="0"/>
    </p:cViewPr>
  </p:notesTextViewPr>
  <p:sorterViewPr>
    <p:cViewPr>
      <p:scale>
        <a:sx n="100" d="100"/>
        <a:sy n="100" d="100"/>
      </p:scale>
      <p:origin x="0" y="0"/>
    </p:cViewPr>
  </p:sorterViewPr>
  <p:notesViewPr>
    <p:cSldViewPr snapToGrid="0">
      <p:cViewPr varScale="1">
        <p:scale>
          <a:sx n="126" d="100"/>
          <a:sy n="126" d="100"/>
        </p:scale>
        <p:origin x="4320" y="20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presProps" Target="presProps.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tags" Target="tags/tag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handoutMaster" Target="handoutMasters/handoutMaster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notesMaster" Target="notesMasters/notesMaster1.xml"/><Relationship Id="rId28" Type="http://schemas.openxmlformats.org/officeDocument/2006/relationships/theme" Target="theme/theme1.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l-GR"/>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C9516AB9-92E1-44AF-8FCB-F4272161EA9C}" type="datetimeFigureOut">
              <a:rPr lang="el-GR" smtClean="0"/>
              <a:t>12/5/2026</a:t>
            </a:fld>
            <a:endParaRPr lang="el-GR"/>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l-GR"/>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0124A4BF-87CB-4287-95AF-AD449D8A410F}" type="slidenum">
              <a:rPr lang="el-GR" smtClean="0"/>
              <a:t>‹#›</a:t>
            </a:fld>
            <a:endParaRPr lang="el-GR"/>
          </a:p>
        </p:txBody>
      </p:sp>
    </p:spTree>
    <p:extLst>
      <p:ext uri="{BB962C8B-B14F-4D97-AF65-F5344CB8AC3E}">
        <p14:creationId xmlns:p14="http://schemas.microsoft.com/office/powerpoint/2010/main" val="2035116588"/>
      </p:ext>
    </p:extLst>
  </p:cSld>
  <p:clrMap bg1="lt1" tx1="dk1" bg2="lt2" tx2="dk2" accent1="accent1" accent2="accent2" accent3="accent3" accent4="accent4" accent5="accent5" accent6="accent6" hlink="hlink" folHlink="folHlink"/>
  <p:extLst>
    <p:ext uri="{56416CCD-93CA-4268-BC5B-53C4BB910035}">
      <p15:sldGuideLst xmlns:p15="http://schemas.microsoft.com/office/powerpoint/2012/main">
        <p15:guide id="1" orient="horz" pos="2880" userDrawn="1">
          <p15:clr>
            <a:srgbClr val="F26B43"/>
          </p15:clr>
        </p15:guide>
        <p15:guide id="2" pos="2160" userDrawn="1">
          <p15:clr>
            <a:srgbClr val="F26B43"/>
          </p15:clr>
        </p15:guide>
      </p15:sldGuideLst>
    </p:ext>
  </p:extLst>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l-GR"/>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6B2EFE5-E9F2-43A5-8AF8-83A578357172}" type="datetimeFigureOut">
              <a:rPr lang="el-GR" smtClean="0"/>
              <a:t>12/5/2026</a:t>
            </a:fld>
            <a:endParaRPr lang="el-GR"/>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l-GR"/>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l-G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l-GR"/>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6CF91B0-25AB-4DFA-B184-293DD156034C}" type="slidenum">
              <a:rPr lang="el-GR" smtClean="0"/>
              <a:t>‹#›</a:t>
            </a:fld>
            <a:endParaRPr lang="el-GR"/>
          </a:p>
        </p:txBody>
      </p:sp>
    </p:spTree>
    <p:extLst>
      <p:ext uri="{BB962C8B-B14F-4D97-AF65-F5344CB8AC3E}">
        <p14:creationId xmlns:p14="http://schemas.microsoft.com/office/powerpoint/2010/main" val="369328197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kern="1200" dirty="0">
                <a:solidFill>
                  <a:schemeClr val="tx1"/>
                </a:solidFill>
                <a:effectLst/>
                <a:latin typeface="+mn-lt"/>
                <a:ea typeface="+mn-ea"/>
                <a:cs typeface="+mn-cs"/>
              </a:rPr>
              <a:t>"Welcome everyone. Today we are looking at technology not as a set of difficult tools, but as a bridge. This bridge helps you stay involved with your grandchildren and your community, ensuring you feel a sense of belonging in our modern, digital world."</a:t>
            </a:r>
          </a:p>
          <a:p>
            <a:endParaRPr lang="LID4096" sz="1200" dirty="0"/>
          </a:p>
        </p:txBody>
      </p:sp>
      <p:sp>
        <p:nvSpPr>
          <p:cNvPr id="4" name="Slide Number Placeholder 3"/>
          <p:cNvSpPr>
            <a:spLocks noGrp="1"/>
          </p:cNvSpPr>
          <p:nvPr>
            <p:ph type="sldNum" sz="quarter" idx="5"/>
          </p:nvPr>
        </p:nvSpPr>
        <p:spPr/>
        <p:txBody>
          <a:bodyPr/>
          <a:lstStyle/>
          <a:p>
            <a:fld id="{C6CF91B0-25AB-4DFA-B184-293DD156034C}" type="slidenum">
              <a:rPr lang="el-GR" smtClean="0"/>
              <a:t>3</a:t>
            </a:fld>
            <a:endParaRPr lang="el-GR"/>
          </a:p>
        </p:txBody>
      </p:sp>
    </p:spTree>
    <p:extLst>
      <p:ext uri="{BB962C8B-B14F-4D97-AF65-F5344CB8AC3E}">
        <p14:creationId xmlns:p14="http://schemas.microsoft.com/office/powerpoint/2010/main" val="35127081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E10B06B-72D5-DB6E-EBE2-E5599AE2BB4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9B0D562-8556-059F-A8AA-9768F72BA27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784777A-B807-5F0F-AE81-5E55A964DEE4}"/>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kern="1200" dirty="0">
                <a:solidFill>
                  <a:schemeClr val="tx1"/>
                </a:solidFill>
                <a:effectLst/>
                <a:latin typeface="+mn-lt"/>
                <a:ea typeface="+mn-ea"/>
                <a:cs typeface="+mn-cs"/>
              </a:rPr>
              <a:t>"Now, we will use Canva to put it all together. Pair your photo with just one or two short sentences. By combining an image with your wisdom, you are creating a digital gift that is ready to spark a real conversation."</a:t>
            </a:r>
          </a:p>
          <a:p>
            <a:endParaRPr lang="LID4096" dirty="0"/>
          </a:p>
        </p:txBody>
      </p:sp>
      <p:sp>
        <p:nvSpPr>
          <p:cNvPr id="4" name="Slide Number Placeholder 3">
            <a:extLst>
              <a:ext uri="{FF2B5EF4-FFF2-40B4-BE49-F238E27FC236}">
                <a16:creationId xmlns:a16="http://schemas.microsoft.com/office/drawing/2014/main" id="{743FA1A0-A877-13DC-86A3-7E2E141310B7}"/>
              </a:ext>
            </a:extLst>
          </p:cNvPr>
          <p:cNvSpPr>
            <a:spLocks noGrp="1"/>
          </p:cNvSpPr>
          <p:nvPr>
            <p:ph type="sldNum" sz="quarter" idx="5"/>
          </p:nvPr>
        </p:nvSpPr>
        <p:spPr/>
        <p:txBody>
          <a:bodyPr/>
          <a:lstStyle/>
          <a:p>
            <a:fld id="{C6CF91B0-25AB-4DFA-B184-293DD156034C}" type="slidenum">
              <a:rPr lang="el-GR" smtClean="0"/>
              <a:t>13</a:t>
            </a:fld>
            <a:endParaRPr lang="el-GR"/>
          </a:p>
        </p:txBody>
      </p:sp>
    </p:spTree>
    <p:extLst>
      <p:ext uri="{BB962C8B-B14F-4D97-AF65-F5344CB8AC3E}">
        <p14:creationId xmlns:p14="http://schemas.microsoft.com/office/powerpoint/2010/main" val="100294929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7E72CA8-9B78-68B3-5F0A-34ABC42F805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A867674-CFC6-491D-2F3F-96C4FD10BD5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1BB301D-6DB4-5795-1FFB-564559253763}"/>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kern="1200" dirty="0">
                <a:solidFill>
                  <a:schemeClr val="tx1"/>
                </a:solidFill>
                <a:effectLst/>
                <a:latin typeface="+mn-lt"/>
                <a:ea typeface="+mn-ea"/>
                <a:cs typeface="+mn-cs"/>
              </a:rPr>
              <a:t>"Intergenerational exchange is a true collaboration. You provide the life experience and the narrative, while the younger partner provides the digital speed. Together, you turn technology into a shared space for connection."</a:t>
            </a:r>
          </a:p>
          <a:p>
            <a:endParaRPr lang="LID4096" sz="1200" dirty="0"/>
          </a:p>
        </p:txBody>
      </p:sp>
      <p:sp>
        <p:nvSpPr>
          <p:cNvPr id="4" name="Slide Number Placeholder 3">
            <a:extLst>
              <a:ext uri="{FF2B5EF4-FFF2-40B4-BE49-F238E27FC236}">
                <a16:creationId xmlns:a16="http://schemas.microsoft.com/office/drawing/2014/main" id="{8BC962DA-C587-40E3-6214-9F49016786E2}"/>
              </a:ext>
            </a:extLst>
          </p:cNvPr>
          <p:cNvSpPr>
            <a:spLocks noGrp="1"/>
          </p:cNvSpPr>
          <p:nvPr>
            <p:ph type="sldNum" sz="quarter" idx="5"/>
          </p:nvPr>
        </p:nvSpPr>
        <p:spPr/>
        <p:txBody>
          <a:bodyPr/>
          <a:lstStyle/>
          <a:p>
            <a:fld id="{C6CF91B0-25AB-4DFA-B184-293DD156034C}" type="slidenum">
              <a:rPr lang="el-GR" smtClean="0"/>
              <a:t>15</a:t>
            </a:fld>
            <a:endParaRPr lang="el-GR"/>
          </a:p>
        </p:txBody>
      </p:sp>
    </p:spTree>
    <p:extLst>
      <p:ext uri="{BB962C8B-B14F-4D97-AF65-F5344CB8AC3E}">
        <p14:creationId xmlns:p14="http://schemas.microsoft.com/office/powerpoint/2010/main" val="335067594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5174D7C-9AD6-9AD9-CF58-7F9CF0EF40B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787077C-5D8B-E6E6-4B7E-F2D42B436AF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1D91707-5615-70DD-61B0-F0A303151DD9}"/>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kern="1200" dirty="0">
                <a:solidFill>
                  <a:schemeClr val="tx1"/>
                </a:solidFill>
                <a:effectLst/>
                <a:latin typeface="+mn-lt"/>
                <a:ea typeface="+mn-ea"/>
                <a:cs typeface="+mn-cs"/>
              </a:rPr>
              <a:t>"This is a two-way street. While you gain technical confidence, the younger person gains empathy and a deeper understanding of history. Your personal memories become important digital archives for the future."</a:t>
            </a:r>
          </a:p>
          <a:p>
            <a:endParaRPr lang="LID4096" sz="1200" dirty="0"/>
          </a:p>
        </p:txBody>
      </p:sp>
      <p:sp>
        <p:nvSpPr>
          <p:cNvPr id="4" name="Slide Number Placeholder 3">
            <a:extLst>
              <a:ext uri="{FF2B5EF4-FFF2-40B4-BE49-F238E27FC236}">
                <a16:creationId xmlns:a16="http://schemas.microsoft.com/office/drawing/2014/main" id="{E5D1EE88-D076-7A33-D7F5-0D5824BF0E3A}"/>
              </a:ext>
            </a:extLst>
          </p:cNvPr>
          <p:cNvSpPr>
            <a:spLocks noGrp="1"/>
          </p:cNvSpPr>
          <p:nvPr>
            <p:ph type="sldNum" sz="quarter" idx="5"/>
          </p:nvPr>
        </p:nvSpPr>
        <p:spPr/>
        <p:txBody>
          <a:bodyPr/>
          <a:lstStyle/>
          <a:p>
            <a:fld id="{C6CF91B0-25AB-4DFA-B184-293DD156034C}" type="slidenum">
              <a:rPr lang="el-GR" smtClean="0"/>
              <a:t>16</a:t>
            </a:fld>
            <a:endParaRPr lang="el-GR"/>
          </a:p>
        </p:txBody>
      </p:sp>
    </p:spTree>
    <p:extLst>
      <p:ext uri="{BB962C8B-B14F-4D97-AF65-F5344CB8AC3E}">
        <p14:creationId xmlns:p14="http://schemas.microsoft.com/office/powerpoint/2010/main" val="86129614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1BD607-7661-16A7-6B11-4316321DC2B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E052B8F-3E0B-CC44-E023-CED8BCEFD62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360B8FD-4541-5B94-6EFB-69535A26CA4B}"/>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kern="1200" dirty="0">
                <a:solidFill>
                  <a:schemeClr val="tx1"/>
                </a:solidFill>
                <a:effectLst/>
                <a:latin typeface="+mn-lt"/>
                <a:ea typeface="+mn-ea"/>
                <a:cs typeface="+mn-cs"/>
              </a:rPr>
              <a:t>"Even if your partner is helping you find the buttons, you are the boss. You decide which photos to use and exactly what the message should say. Ownership ensures your story remains authentic and meaningful."</a:t>
            </a:r>
          </a:p>
          <a:p>
            <a:endParaRPr lang="LID4096" sz="1200" dirty="0"/>
          </a:p>
        </p:txBody>
      </p:sp>
      <p:sp>
        <p:nvSpPr>
          <p:cNvPr id="4" name="Slide Number Placeholder 3">
            <a:extLst>
              <a:ext uri="{FF2B5EF4-FFF2-40B4-BE49-F238E27FC236}">
                <a16:creationId xmlns:a16="http://schemas.microsoft.com/office/drawing/2014/main" id="{EC66F134-0016-26D1-C4FE-421CAEB96D30}"/>
              </a:ext>
            </a:extLst>
          </p:cNvPr>
          <p:cNvSpPr>
            <a:spLocks noGrp="1"/>
          </p:cNvSpPr>
          <p:nvPr>
            <p:ph type="sldNum" sz="quarter" idx="5"/>
          </p:nvPr>
        </p:nvSpPr>
        <p:spPr/>
        <p:txBody>
          <a:bodyPr/>
          <a:lstStyle/>
          <a:p>
            <a:fld id="{C6CF91B0-25AB-4DFA-B184-293DD156034C}" type="slidenum">
              <a:rPr lang="el-GR" smtClean="0"/>
              <a:t>17</a:t>
            </a:fld>
            <a:endParaRPr lang="el-GR"/>
          </a:p>
        </p:txBody>
      </p:sp>
    </p:spTree>
    <p:extLst>
      <p:ext uri="{BB962C8B-B14F-4D97-AF65-F5344CB8AC3E}">
        <p14:creationId xmlns:p14="http://schemas.microsoft.com/office/powerpoint/2010/main" val="301062903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CFCDB4A-212E-3F55-B734-23E42B6DDF4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54C6C1A-BA05-21C8-A399-09228DA0C03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AD64C3F-39DE-1EFA-5D38-4666D253E70D}"/>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kern="1200" dirty="0">
                <a:solidFill>
                  <a:schemeClr val="tx1"/>
                </a:solidFill>
                <a:effectLst/>
                <a:latin typeface="+mn-lt"/>
                <a:ea typeface="+mn-ea"/>
                <a:cs typeface="+mn-cs"/>
              </a:rPr>
              <a:t>"For our final activity, put your phones down for a moment. Share one 'secret to a good life' with your partner. Then, use our three rules of photography to take a picture of a meaningful object that represents that secret."</a:t>
            </a:r>
          </a:p>
          <a:p>
            <a:endParaRPr lang="LID4096" dirty="0"/>
          </a:p>
        </p:txBody>
      </p:sp>
      <p:sp>
        <p:nvSpPr>
          <p:cNvPr id="4" name="Slide Number Placeholder 3">
            <a:extLst>
              <a:ext uri="{FF2B5EF4-FFF2-40B4-BE49-F238E27FC236}">
                <a16:creationId xmlns:a16="http://schemas.microsoft.com/office/drawing/2014/main" id="{B7471CDC-549A-A57A-B044-4F8C3C2B79C8}"/>
              </a:ext>
            </a:extLst>
          </p:cNvPr>
          <p:cNvSpPr>
            <a:spLocks noGrp="1"/>
          </p:cNvSpPr>
          <p:nvPr>
            <p:ph type="sldNum" sz="quarter" idx="5"/>
          </p:nvPr>
        </p:nvSpPr>
        <p:spPr/>
        <p:txBody>
          <a:bodyPr/>
          <a:lstStyle/>
          <a:p>
            <a:fld id="{C6CF91B0-25AB-4DFA-B184-293DD156034C}" type="slidenum">
              <a:rPr lang="el-GR" smtClean="0"/>
              <a:t>18</a:t>
            </a:fld>
            <a:endParaRPr lang="el-GR"/>
          </a:p>
        </p:txBody>
      </p:sp>
    </p:spTree>
    <p:extLst>
      <p:ext uri="{BB962C8B-B14F-4D97-AF65-F5344CB8AC3E}">
        <p14:creationId xmlns:p14="http://schemas.microsoft.com/office/powerpoint/2010/main" val="266090714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D732D86-EB23-C8AF-6C69-3D949CD4096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AE939C1-24F5-C7C7-2F28-F8560641520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9ECE082-CFF9-6691-19DA-CF3B9CE2DBFE}"/>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kern="1200" dirty="0">
                <a:solidFill>
                  <a:schemeClr val="tx1"/>
                </a:solidFill>
                <a:effectLst/>
                <a:latin typeface="+mn-lt"/>
                <a:ea typeface="+mn-ea"/>
                <a:cs typeface="+mn-cs"/>
              </a:rPr>
              <a:t>The best part is the 'Send and Ding.' Once your card is designed, hit send to a family member. Wait with your partner for that reply. There is nothing quite like the joy of seeing your wisdom reach someone instantly."</a:t>
            </a:r>
          </a:p>
          <a:p>
            <a:endParaRPr lang="LID4096" dirty="0"/>
          </a:p>
        </p:txBody>
      </p:sp>
      <p:sp>
        <p:nvSpPr>
          <p:cNvPr id="4" name="Slide Number Placeholder 3">
            <a:extLst>
              <a:ext uri="{FF2B5EF4-FFF2-40B4-BE49-F238E27FC236}">
                <a16:creationId xmlns:a16="http://schemas.microsoft.com/office/drawing/2014/main" id="{9AA25C4F-8A52-308C-4147-3DCAC136FDDA}"/>
              </a:ext>
            </a:extLst>
          </p:cNvPr>
          <p:cNvSpPr>
            <a:spLocks noGrp="1"/>
          </p:cNvSpPr>
          <p:nvPr>
            <p:ph type="sldNum" sz="quarter" idx="5"/>
          </p:nvPr>
        </p:nvSpPr>
        <p:spPr/>
        <p:txBody>
          <a:bodyPr/>
          <a:lstStyle/>
          <a:p>
            <a:fld id="{C6CF91B0-25AB-4DFA-B184-293DD156034C}" type="slidenum">
              <a:rPr lang="el-GR" smtClean="0"/>
              <a:t>19</a:t>
            </a:fld>
            <a:endParaRPr lang="el-GR"/>
          </a:p>
        </p:txBody>
      </p:sp>
    </p:spTree>
    <p:extLst>
      <p:ext uri="{BB962C8B-B14F-4D97-AF65-F5344CB8AC3E}">
        <p14:creationId xmlns:p14="http://schemas.microsoft.com/office/powerpoint/2010/main" val="202602386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F83F1D1-5376-F31C-7665-27732C7EF11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613A009-6967-E166-5118-FE4A1472143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5EDBFBD-E7B1-17EC-C35B-298B22502D6D}"/>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kern="1200" dirty="0">
                <a:solidFill>
                  <a:schemeClr val="tx1"/>
                </a:solidFill>
                <a:effectLst/>
                <a:latin typeface="+mn-lt"/>
                <a:ea typeface="+mn-ea"/>
                <a:cs typeface="+mn-cs"/>
              </a:rPr>
              <a:t>"Connection is vital for our well-being. By learning these tools, you aren't just 'using an app'—you are taking control of your independence. It allows you to reduce isolation by staying in touch with your loved ones on your own terms."</a:t>
            </a:r>
          </a:p>
          <a:p>
            <a:endParaRPr lang="LID4096" sz="1200" dirty="0"/>
          </a:p>
        </p:txBody>
      </p:sp>
      <p:sp>
        <p:nvSpPr>
          <p:cNvPr id="4" name="Slide Number Placeholder 3">
            <a:extLst>
              <a:ext uri="{FF2B5EF4-FFF2-40B4-BE49-F238E27FC236}">
                <a16:creationId xmlns:a16="http://schemas.microsoft.com/office/drawing/2014/main" id="{F4AB18F0-88C3-D9B9-D072-95F8E52681B4}"/>
              </a:ext>
            </a:extLst>
          </p:cNvPr>
          <p:cNvSpPr>
            <a:spLocks noGrp="1"/>
          </p:cNvSpPr>
          <p:nvPr>
            <p:ph type="sldNum" sz="quarter" idx="5"/>
          </p:nvPr>
        </p:nvSpPr>
        <p:spPr/>
        <p:txBody>
          <a:bodyPr/>
          <a:lstStyle/>
          <a:p>
            <a:fld id="{C6CF91B0-25AB-4DFA-B184-293DD156034C}" type="slidenum">
              <a:rPr lang="el-GR" smtClean="0"/>
              <a:t>4</a:t>
            </a:fld>
            <a:endParaRPr lang="el-GR"/>
          </a:p>
        </p:txBody>
      </p:sp>
    </p:spTree>
    <p:extLst>
      <p:ext uri="{BB962C8B-B14F-4D97-AF65-F5344CB8AC3E}">
        <p14:creationId xmlns:p14="http://schemas.microsoft.com/office/powerpoint/2010/main" val="203303570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9AD9599-E173-740C-95B6-BE35D227F9A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D4BCEB2-D42D-91BD-FCD5-1F26E4DDE77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C376E43-8FF2-7228-3BB6-7030C152A6B8}"/>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kern="1200" dirty="0">
                <a:solidFill>
                  <a:schemeClr val="tx1"/>
                </a:solidFill>
                <a:effectLst/>
                <a:latin typeface="+mn-lt"/>
                <a:ea typeface="+mn-ea"/>
                <a:cs typeface="+mn-cs"/>
              </a:rPr>
              <a:t>"It is completely normal to feel a bit hesitant. Remember the golden rule: you cannot 'break' the digital world by exploring it. Our goal today is to move from the fear of clicking the wrong button to the joy of successfully hitting 'Send'."</a:t>
            </a:r>
          </a:p>
          <a:p>
            <a:endParaRPr lang="LID4096" sz="1200" dirty="0"/>
          </a:p>
        </p:txBody>
      </p:sp>
      <p:sp>
        <p:nvSpPr>
          <p:cNvPr id="4" name="Slide Number Placeholder 3">
            <a:extLst>
              <a:ext uri="{FF2B5EF4-FFF2-40B4-BE49-F238E27FC236}">
                <a16:creationId xmlns:a16="http://schemas.microsoft.com/office/drawing/2014/main" id="{9CC6522B-7004-B1F0-1A0F-DE56E7412CFB}"/>
              </a:ext>
            </a:extLst>
          </p:cNvPr>
          <p:cNvSpPr>
            <a:spLocks noGrp="1"/>
          </p:cNvSpPr>
          <p:nvPr>
            <p:ph type="sldNum" sz="quarter" idx="5"/>
          </p:nvPr>
        </p:nvSpPr>
        <p:spPr/>
        <p:txBody>
          <a:bodyPr/>
          <a:lstStyle/>
          <a:p>
            <a:fld id="{C6CF91B0-25AB-4DFA-B184-293DD156034C}" type="slidenum">
              <a:rPr lang="el-GR" smtClean="0"/>
              <a:t>5</a:t>
            </a:fld>
            <a:endParaRPr lang="el-GR"/>
          </a:p>
        </p:txBody>
      </p:sp>
    </p:spTree>
    <p:extLst>
      <p:ext uri="{BB962C8B-B14F-4D97-AF65-F5344CB8AC3E}">
        <p14:creationId xmlns:p14="http://schemas.microsoft.com/office/powerpoint/2010/main" val="263070192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7BD72C4-D58B-2006-0A4C-1298D8E63D5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20AB2FF-C82E-18C9-2E10-C59CE72D1B6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EE566CF-7FC7-F84F-0BC6-FC27EDB5B2FC}"/>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kern="1200" dirty="0">
                <a:solidFill>
                  <a:schemeClr val="tx1"/>
                </a:solidFill>
                <a:effectLst/>
                <a:latin typeface="+mn-lt"/>
                <a:ea typeface="+mn-ea"/>
                <a:cs typeface="+mn-cs"/>
              </a:rPr>
              <a:t>"Before we touch our phones, let’s start with the heart. Think of one younger person you care about. What is one specific memory or a simple 'I love you' that you want to share? Share that idea with your partner now."</a:t>
            </a:r>
          </a:p>
          <a:p>
            <a:endParaRPr lang="LID4096" dirty="0"/>
          </a:p>
        </p:txBody>
      </p:sp>
      <p:sp>
        <p:nvSpPr>
          <p:cNvPr id="4" name="Slide Number Placeholder 3">
            <a:extLst>
              <a:ext uri="{FF2B5EF4-FFF2-40B4-BE49-F238E27FC236}">
                <a16:creationId xmlns:a16="http://schemas.microsoft.com/office/drawing/2014/main" id="{13857533-A385-7902-1BC2-68D6A4060912}"/>
              </a:ext>
            </a:extLst>
          </p:cNvPr>
          <p:cNvSpPr>
            <a:spLocks noGrp="1"/>
          </p:cNvSpPr>
          <p:nvPr>
            <p:ph type="sldNum" sz="quarter" idx="5"/>
          </p:nvPr>
        </p:nvSpPr>
        <p:spPr/>
        <p:txBody>
          <a:bodyPr/>
          <a:lstStyle/>
          <a:p>
            <a:fld id="{C6CF91B0-25AB-4DFA-B184-293DD156034C}" type="slidenum">
              <a:rPr lang="el-GR" smtClean="0"/>
              <a:t>6</a:t>
            </a:fld>
            <a:endParaRPr lang="el-GR"/>
          </a:p>
        </p:txBody>
      </p:sp>
    </p:spTree>
    <p:extLst>
      <p:ext uri="{BB962C8B-B14F-4D97-AF65-F5344CB8AC3E}">
        <p14:creationId xmlns:p14="http://schemas.microsoft.com/office/powerpoint/2010/main" val="116633601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3FB653F-729C-F407-F1A2-09B3B3FB8DE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DD42DD8-D4F6-4CD2-C232-2594300455C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EC962E9-CF7D-9DBE-9753-A5A63A617360}"/>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kern="1200" dirty="0">
                <a:solidFill>
                  <a:schemeClr val="tx1"/>
                </a:solidFill>
                <a:effectLst/>
                <a:latin typeface="+mn-lt"/>
                <a:ea typeface="+mn-ea"/>
                <a:cs typeface="+mn-cs"/>
              </a:rPr>
              <a:t>"Now, let's pick your gateway. Every story has a home. Would your message work best as a quick photo on WhatsApp, or perhaps a longer story in an email? Identify which tool feels the most comfortable for you to try today."</a:t>
            </a:r>
          </a:p>
          <a:p>
            <a:endParaRPr lang="LID4096" dirty="0"/>
          </a:p>
        </p:txBody>
      </p:sp>
      <p:sp>
        <p:nvSpPr>
          <p:cNvPr id="4" name="Slide Number Placeholder 3">
            <a:extLst>
              <a:ext uri="{FF2B5EF4-FFF2-40B4-BE49-F238E27FC236}">
                <a16:creationId xmlns:a16="http://schemas.microsoft.com/office/drawing/2014/main" id="{8DF0E0A1-C2C9-5848-6C8F-497CC2C6D5C2}"/>
              </a:ext>
            </a:extLst>
          </p:cNvPr>
          <p:cNvSpPr>
            <a:spLocks noGrp="1"/>
          </p:cNvSpPr>
          <p:nvPr>
            <p:ph type="sldNum" sz="quarter" idx="5"/>
          </p:nvPr>
        </p:nvSpPr>
        <p:spPr/>
        <p:txBody>
          <a:bodyPr/>
          <a:lstStyle/>
          <a:p>
            <a:fld id="{C6CF91B0-25AB-4DFA-B184-293DD156034C}" type="slidenum">
              <a:rPr lang="el-GR" smtClean="0"/>
              <a:t>7</a:t>
            </a:fld>
            <a:endParaRPr lang="el-GR"/>
          </a:p>
        </p:txBody>
      </p:sp>
    </p:spTree>
    <p:extLst>
      <p:ext uri="{BB962C8B-B14F-4D97-AF65-F5344CB8AC3E}">
        <p14:creationId xmlns:p14="http://schemas.microsoft.com/office/powerpoint/2010/main" val="182885439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01E138D-1F5B-238E-26CA-0B31C024EA0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FFEA727-490B-AAFA-A4D8-7DB9FA2F7BF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4AA8932-5675-409D-28A0-FCDE121700B1}"/>
              </a:ext>
            </a:extLst>
          </p:cNvPr>
          <p:cNvSpPr>
            <a:spLocks noGrp="1"/>
          </p:cNvSpPr>
          <p:nvPr>
            <p:ph type="body" idx="1"/>
          </p:nvPr>
        </p:nvSpPr>
        <p:spPr/>
        <p:txBody>
          <a:bodyPr/>
          <a:lstStyle/>
          <a:p>
            <a:r>
              <a:rPr lang="cs-CZ" sz="1200" kern="1200" dirty="0">
                <a:solidFill>
                  <a:schemeClr val="tx1"/>
                </a:solidFill>
                <a:effectLst/>
                <a:latin typeface="+mn-lt"/>
                <a:ea typeface="+mn-ea"/>
                <a:cs typeface="+mn-cs"/>
              </a:rPr>
              <a:t>"Digital storytelling is a language that younger generations speak fluently. By using photos and simple text, you can turn your life lessons and family history into something they can easily engage with and cherish."</a:t>
            </a:r>
            <a:endParaRPr lang="LID4096" sz="1200" dirty="0"/>
          </a:p>
        </p:txBody>
      </p:sp>
      <p:sp>
        <p:nvSpPr>
          <p:cNvPr id="4" name="Slide Number Placeholder 3">
            <a:extLst>
              <a:ext uri="{FF2B5EF4-FFF2-40B4-BE49-F238E27FC236}">
                <a16:creationId xmlns:a16="http://schemas.microsoft.com/office/drawing/2014/main" id="{55118D98-1FBD-BA82-B50F-BDEB2FE739C3}"/>
              </a:ext>
            </a:extLst>
          </p:cNvPr>
          <p:cNvSpPr>
            <a:spLocks noGrp="1"/>
          </p:cNvSpPr>
          <p:nvPr>
            <p:ph type="sldNum" sz="quarter" idx="5"/>
          </p:nvPr>
        </p:nvSpPr>
        <p:spPr/>
        <p:txBody>
          <a:bodyPr/>
          <a:lstStyle/>
          <a:p>
            <a:fld id="{C6CF91B0-25AB-4DFA-B184-293DD156034C}" type="slidenum">
              <a:rPr lang="el-GR" smtClean="0"/>
              <a:t>9</a:t>
            </a:fld>
            <a:endParaRPr lang="el-GR"/>
          </a:p>
        </p:txBody>
      </p:sp>
    </p:spTree>
    <p:extLst>
      <p:ext uri="{BB962C8B-B14F-4D97-AF65-F5344CB8AC3E}">
        <p14:creationId xmlns:p14="http://schemas.microsoft.com/office/powerpoint/2010/main" val="279086736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A3E5DE5-AFCD-3C9B-304E-B2FDEF8DD39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BAE5729-2CB7-699F-956D-ECED65EB525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9AF169F-A36E-00E7-8342-979D6C4443BC}"/>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kern="1200" dirty="0">
                <a:solidFill>
                  <a:schemeClr val="tx1"/>
                </a:solidFill>
                <a:effectLst/>
                <a:latin typeface="+mn-lt"/>
                <a:ea typeface="+mn-ea"/>
                <a:cs typeface="+mn-cs"/>
              </a:rPr>
              <a:t>"You don't need a fancy camera to take a great picture. Just remember these three rules: face the light, hold your device with both hands for stability, and tap the screen to focus. Clarity is what makes your message easy to understand."</a:t>
            </a:r>
          </a:p>
          <a:p>
            <a:endParaRPr lang="LID4096" sz="1200" dirty="0"/>
          </a:p>
        </p:txBody>
      </p:sp>
      <p:sp>
        <p:nvSpPr>
          <p:cNvPr id="4" name="Slide Number Placeholder 3">
            <a:extLst>
              <a:ext uri="{FF2B5EF4-FFF2-40B4-BE49-F238E27FC236}">
                <a16:creationId xmlns:a16="http://schemas.microsoft.com/office/drawing/2014/main" id="{A2C84F98-F277-5439-AF15-A678A15CEC97}"/>
              </a:ext>
            </a:extLst>
          </p:cNvPr>
          <p:cNvSpPr>
            <a:spLocks noGrp="1"/>
          </p:cNvSpPr>
          <p:nvPr>
            <p:ph type="sldNum" sz="quarter" idx="5"/>
          </p:nvPr>
        </p:nvSpPr>
        <p:spPr/>
        <p:txBody>
          <a:bodyPr/>
          <a:lstStyle/>
          <a:p>
            <a:fld id="{C6CF91B0-25AB-4DFA-B184-293DD156034C}" type="slidenum">
              <a:rPr lang="el-GR" smtClean="0"/>
              <a:t>10</a:t>
            </a:fld>
            <a:endParaRPr lang="el-GR"/>
          </a:p>
        </p:txBody>
      </p:sp>
    </p:spTree>
    <p:extLst>
      <p:ext uri="{BB962C8B-B14F-4D97-AF65-F5344CB8AC3E}">
        <p14:creationId xmlns:p14="http://schemas.microsoft.com/office/powerpoint/2010/main" val="408891924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7855538-5FC7-B3A6-3151-BD1012A0CE6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53E5673-5914-F35E-96B6-805BC7463F9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FE2B41A-CE78-6C85-1447-6F716247C1C0}"/>
              </a:ext>
            </a:extLst>
          </p:cNvPr>
          <p:cNvSpPr>
            <a:spLocks noGrp="1"/>
          </p:cNvSpPr>
          <p:nvPr>
            <p:ph type="body" idx="1"/>
          </p:nvPr>
        </p:nvSpPr>
        <p:spPr/>
        <p:txBody>
          <a:bodyPr/>
          <a:lstStyle/>
          <a:p>
            <a:r>
              <a:rPr lang="cs-CZ" sz="1200" kern="1200" dirty="0">
                <a:solidFill>
                  <a:schemeClr val="tx1"/>
                </a:solidFill>
                <a:effectLst/>
                <a:latin typeface="+mn-lt"/>
                <a:ea typeface="+mn-ea"/>
                <a:cs typeface="+mn-cs"/>
              </a:rPr>
              <a:t>"Editing is like adding a mood to your story. You can crop out distractions or add a filter to make a photo feel nostalgic or playful. Don't worry about perfection; use these tools to express how the memory feels to you."</a:t>
            </a:r>
            <a:endParaRPr lang="LID4096" sz="1200" dirty="0"/>
          </a:p>
        </p:txBody>
      </p:sp>
      <p:sp>
        <p:nvSpPr>
          <p:cNvPr id="4" name="Slide Number Placeholder 3">
            <a:extLst>
              <a:ext uri="{FF2B5EF4-FFF2-40B4-BE49-F238E27FC236}">
                <a16:creationId xmlns:a16="http://schemas.microsoft.com/office/drawing/2014/main" id="{5FCBB5C0-5A0B-4B5A-BEA1-DA2483B22D46}"/>
              </a:ext>
            </a:extLst>
          </p:cNvPr>
          <p:cNvSpPr>
            <a:spLocks noGrp="1"/>
          </p:cNvSpPr>
          <p:nvPr>
            <p:ph type="sldNum" sz="quarter" idx="5"/>
          </p:nvPr>
        </p:nvSpPr>
        <p:spPr/>
        <p:txBody>
          <a:bodyPr/>
          <a:lstStyle/>
          <a:p>
            <a:fld id="{C6CF91B0-25AB-4DFA-B184-293DD156034C}" type="slidenum">
              <a:rPr lang="el-GR" smtClean="0"/>
              <a:t>11</a:t>
            </a:fld>
            <a:endParaRPr lang="el-GR"/>
          </a:p>
        </p:txBody>
      </p:sp>
    </p:spTree>
    <p:extLst>
      <p:ext uri="{BB962C8B-B14F-4D97-AF65-F5344CB8AC3E}">
        <p14:creationId xmlns:p14="http://schemas.microsoft.com/office/powerpoint/2010/main" val="228009929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E7A55A3-ED91-DDFB-76A0-C10347F16AD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47EF3CE-E211-1050-E8A0-FA370F2BDE2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3CF3EAB-10A1-9CC3-8DB2-51E466B27E0B}"/>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kern="1200" dirty="0">
                <a:solidFill>
                  <a:schemeClr val="tx1"/>
                </a:solidFill>
                <a:effectLst/>
                <a:latin typeface="+mn-lt"/>
                <a:ea typeface="+mn-ea"/>
                <a:cs typeface="+mn-cs"/>
              </a:rPr>
              <a:t>"It’s time for our next activity. Choose a theme that speaks to you. Once you have your theme, find or take a photo that represents that piece of wisdom. This image will be the foundation of your digital message."</a:t>
            </a:r>
          </a:p>
          <a:p>
            <a:endParaRPr lang="LID4096" dirty="0"/>
          </a:p>
        </p:txBody>
      </p:sp>
      <p:sp>
        <p:nvSpPr>
          <p:cNvPr id="4" name="Slide Number Placeholder 3">
            <a:extLst>
              <a:ext uri="{FF2B5EF4-FFF2-40B4-BE49-F238E27FC236}">
                <a16:creationId xmlns:a16="http://schemas.microsoft.com/office/drawing/2014/main" id="{7E4D03A5-6EE0-7033-F963-6F7A9195092A}"/>
              </a:ext>
            </a:extLst>
          </p:cNvPr>
          <p:cNvSpPr>
            <a:spLocks noGrp="1"/>
          </p:cNvSpPr>
          <p:nvPr>
            <p:ph type="sldNum" sz="quarter" idx="5"/>
          </p:nvPr>
        </p:nvSpPr>
        <p:spPr/>
        <p:txBody>
          <a:bodyPr/>
          <a:lstStyle/>
          <a:p>
            <a:fld id="{C6CF91B0-25AB-4DFA-B184-293DD156034C}" type="slidenum">
              <a:rPr lang="el-GR" smtClean="0"/>
              <a:t>12</a:t>
            </a:fld>
            <a:endParaRPr lang="el-GR"/>
          </a:p>
        </p:txBody>
      </p:sp>
    </p:spTree>
    <p:extLst>
      <p:ext uri="{BB962C8B-B14F-4D97-AF65-F5344CB8AC3E}">
        <p14:creationId xmlns:p14="http://schemas.microsoft.com/office/powerpoint/2010/main" val="189042819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emf"/><Relationship Id="rId1" Type="http://schemas.openxmlformats.org/officeDocument/2006/relationships/slideMaster" Target="../slideMasters/slideMaster1.xml"/><Relationship Id="rId4" Type="http://schemas.openxmlformats.org/officeDocument/2006/relationships/image" Target="../media/image3.emf"/></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emf"/><Relationship Id="rId1" Type="http://schemas.openxmlformats.org/officeDocument/2006/relationships/slideMaster" Target="../slideMasters/slideMaster2.xml"/><Relationship Id="rId4" Type="http://schemas.openxmlformats.org/officeDocument/2006/relationships/image" Target="../media/image3.emf"/></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image" Target="../media/image1.emf"/><Relationship Id="rId1" Type="http://schemas.openxmlformats.org/officeDocument/2006/relationships/slideMaster" Target="../slideMasters/slideMaster2.xml"/><Relationship Id="rId4" Type="http://schemas.openxmlformats.org/officeDocument/2006/relationships/image" Target="../media/image5.emf"/></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1.emf"/><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Text - 1col">
    <p:spTree>
      <p:nvGrpSpPr>
        <p:cNvPr id="1" name=""/>
        <p:cNvGrpSpPr/>
        <p:nvPr/>
      </p:nvGrpSpPr>
      <p:grpSpPr>
        <a:xfrm>
          <a:off x="0" y="0"/>
          <a:ext cx="0" cy="0"/>
          <a:chOff x="0" y="0"/>
          <a:chExt cx="0" cy="0"/>
        </a:xfrm>
      </p:grpSpPr>
      <p:sp>
        <p:nvSpPr>
          <p:cNvPr id="3" name="Title 2"/>
          <p:cNvSpPr>
            <a:spLocks noGrp="1"/>
          </p:cNvSpPr>
          <p:nvPr>
            <p:ph type="title" hasCustomPrompt="1"/>
          </p:nvPr>
        </p:nvSpPr>
        <p:spPr/>
        <p:txBody>
          <a:bodyPr/>
          <a:lstStyle>
            <a:lvl1pPr>
              <a:defRPr>
                <a:solidFill>
                  <a:schemeClr val="tx2"/>
                </a:solidFill>
                <a:latin typeface="Arial" panose="020B0604020202020204" pitchFamily="34" charset="0"/>
                <a:ea typeface="Roboto Slab Medium" pitchFamily="2" charset="0"/>
                <a:cs typeface="Arial" panose="020B0604020202020204" pitchFamily="34" charset="0"/>
              </a:defRPr>
            </a:lvl1pPr>
          </a:lstStyle>
          <a:p>
            <a:r>
              <a:rPr lang="en-US" dirty="0"/>
              <a:t>Slide title goes here</a:t>
            </a:r>
            <a:endParaRPr lang="el-GR" dirty="0"/>
          </a:p>
        </p:txBody>
      </p:sp>
      <p:sp>
        <p:nvSpPr>
          <p:cNvPr id="5" name="Content Placeholder 3"/>
          <p:cNvSpPr>
            <a:spLocks noGrp="1"/>
          </p:cNvSpPr>
          <p:nvPr>
            <p:ph sz="quarter" idx="12" hasCustomPrompt="1"/>
          </p:nvPr>
        </p:nvSpPr>
        <p:spPr>
          <a:xfrm>
            <a:off x="97971" y="881743"/>
            <a:ext cx="11944350" cy="5870121"/>
          </a:xfrm>
          <a:prstGeom prst="rect">
            <a:avLst/>
          </a:prstGeom>
        </p:spPr>
        <p:txBody>
          <a:bodyPr/>
          <a:lstStyle>
            <a:lvl1pPr algn="l">
              <a:defRPr lang="en-US" sz="1800" kern="1200" dirty="0" smtClean="0">
                <a:solidFill>
                  <a:schemeClr val="tx1"/>
                </a:solidFill>
                <a:latin typeface="Arial" panose="020B0604020202020204" pitchFamily="34" charset="0"/>
                <a:ea typeface="Open Sans Light" panose="020B0306030504020204" pitchFamily="34" charset="0"/>
                <a:cs typeface="Arial" panose="020B0604020202020204" pitchFamily="34" charset="0"/>
              </a:defRPr>
            </a:lvl1pPr>
            <a:lvl2pPr>
              <a:defRPr sz="2200"/>
            </a:lvl2pPr>
            <a:lvl3pPr>
              <a:defRPr sz="2200"/>
            </a:lvl3pPr>
            <a:lvl4pPr>
              <a:defRPr sz="2200"/>
            </a:lvl4pPr>
            <a:lvl5pPr>
              <a:defRPr sz="2200"/>
            </a:lvl5pPr>
          </a:lstStyle>
          <a:p>
            <a:pPr lvl="0"/>
            <a:r>
              <a:rPr lang="en-US" dirty="0"/>
              <a:t>Content goes here (text / image / diagram / video). Make sure all media/graphics fit the column width, for better display results. </a:t>
            </a:r>
          </a:p>
        </p:txBody>
      </p:sp>
    </p:spTree>
    <p:extLst>
      <p:ext uri="{BB962C8B-B14F-4D97-AF65-F5344CB8AC3E}">
        <p14:creationId xmlns:p14="http://schemas.microsoft.com/office/powerpoint/2010/main" val="216985016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3_Title Slide">
    <p:spTree>
      <p:nvGrpSpPr>
        <p:cNvPr id="1" name=""/>
        <p:cNvGrpSpPr/>
        <p:nvPr/>
      </p:nvGrpSpPr>
      <p:grpSpPr>
        <a:xfrm>
          <a:off x="0" y="0"/>
          <a:ext cx="0" cy="0"/>
          <a:chOff x="0" y="0"/>
          <a:chExt cx="0" cy="0"/>
        </a:xfrm>
      </p:grpSpPr>
      <p:sp>
        <p:nvSpPr>
          <p:cNvPr id="4" name="Rectangle 3"/>
          <p:cNvSpPr/>
          <p:nvPr userDrawn="1"/>
        </p:nvSpPr>
        <p:spPr>
          <a:xfrm>
            <a:off x="0" y="0"/>
            <a:ext cx="121920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itle 1"/>
          <p:cNvSpPr>
            <a:spLocks noGrp="1"/>
          </p:cNvSpPr>
          <p:nvPr>
            <p:ph type="ctrTitle" hasCustomPrompt="1"/>
          </p:nvPr>
        </p:nvSpPr>
        <p:spPr>
          <a:xfrm>
            <a:off x="2179865" y="2774849"/>
            <a:ext cx="7832271" cy="1600197"/>
          </a:xfrm>
          <a:prstGeom prst="rect">
            <a:avLst/>
          </a:prstGeom>
        </p:spPr>
        <p:txBody>
          <a:bodyPr anchor="ctr">
            <a:normAutofit/>
          </a:bodyPr>
          <a:lstStyle>
            <a:lvl1pPr algn="ctr">
              <a:defRPr sz="2000" b="0">
                <a:solidFill>
                  <a:schemeClr val="tx1"/>
                </a:solidFill>
                <a:latin typeface="Arial" panose="020B0604020202020204" pitchFamily="34" charset="0"/>
                <a:ea typeface="Roboto Slab Black" pitchFamily="2" charset="0"/>
                <a:cs typeface="Arial" panose="020B0604020202020204" pitchFamily="34" charset="0"/>
              </a:defRPr>
            </a:lvl1pPr>
          </a:lstStyle>
          <a:p>
            <a:r>
              <a:rPr lang="en-US" dirty="0"/>
              <a:t>Divider Slide</a:t>
            </a:r>
            <a:endParaRPr lang="el-GR" dirty="0"/>
          </a:p>
        </p:txBody>
      </p:sp>
      <p:sp>
        <p:nvSpPr>
          <p:cNvPr id="6" name="Rectangle 5"/>
          <p:cNvSpPr/>
          <p:nvPr userDrawn="1"/>
        </p:nvSpPr>
        <p:spPr>
          <a:xfrm rot="10800000" flipV="1">
            <a:off x="2172708" y="2774849"/>
            <a:ext cx="7839428" cy="4571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4099025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Subtitle Content - 2col">
    <p:spTree>
      <p:nvGrpSpPr>
        <p:cNvPr id="1" name=""/>
        <p:cNvGrpSpPr/>
        <p:nvPr/>
      </p:nvGrpSpPr>
      <p:grpSpPr>
        <a:xfrm>
          <a:off x="0" y="0"/>
          <a:ext cx="0" cy="0"/>
          <a:chOff x="0" y="0"/>
          <a:chExt cx="0" cy="0"/>
        </a:xfrm>
      </p:grpSpPr>
      <p:sp>
        <p:nvSpPr>
          <p:cNvPr id="3" name="Title 2"/>
          <p:cNvSpPr>
            <a:spLocks noGrp="1"/>
          </p:cNvSpPr>
          <p:nvPr>
            <p:ph type="title" hasCustomPrompt="1"/>
          </p:nvPr>
        </p:nvSpPr>
        <p:spPr/>
        <p:txBody>
          <a:bodyPr/>
          <a:lstStyle>
            <a:lvl1pPr>
              <a:defRPr>
                <a:latin typeface="Arial" panose="020B0604020202020204" pitchFamily="34" charset="0"/>
                <a:cs typeface="Arial" panose="020B0604020202020204" pitchFamily="34" charset="0"/>
              </a:defRPr>
            </a:lvl1pPr>
          </a:lstStyle>
          <a:p>
            <a:r>
              <a:rPr lang="en-US" dirty="0"/>
              <a:t>Slide title goes here</a:t>
            </a:r>
            <a:endParaRPr lang="el-GR" dirty="0"/>
          </a:p>
        </p:txBody>
      </p:sp>
      <p:sp>
        <p:nvSpPr>
          <p:cNvPr id="6" name="Text Placeholder 9"/>
          <p:cNvSpPr>
            <a:spLocks noGrp="1"/>
          </p:cNvSpPr>
          <p:nvPr>
            <p:ph type="body" sz="quarter" idx="10" hasCustomPrompt="1"/>
          </p:nvPr>
        </p:nvSpPr>
        <p:spPr>
          <a:xfrm>
            <a:off x="97970" y="854672"/>
            <a:ext cx="11944351" cy="550862"/>
          </a:xfrm>
          <a:prstGeom prst="rect">
            <a:avLst/>
          </a:prstGeom>
          <a:noFill/>
        </p:spPr>
        <p:txBody>
          <a:bodyPr anchor="ctr" anchorCtr="0"/>
          <a:lstStyle>
            <a:lvl1pPr>
              <a:defRPr sz="2400" b="0" baseline="0">
                <a:solidFill>
                  <a:schemeClr val="tx1"/>
                </a:solidFill>
                <a:latin typeface="Arial" panose="020B0604020202020204" pitchFamily="34" charset="0"/>
                <a:ea typeface="Open Sans" panose="020B0606030504020204" pitchFamily="34" charset="0"/>
                <a:cs typeface="Arial" panose="020B0604020202020204" pitchFamily="34" charset="0"/>
              </a:defRPr>
            </a:lvl1pPr>
          </a:lstStyle>
          <a:p>
            <a:pPr lvl="0"/>
            <a:r>
              <a:rPr lang="en-US" dirty="0"/>
              <a:t>Subtitle title goes here</a:t>
            </a:r>
            <a:endParaRPr lang="el-GR" dirty="0"/>
          </a:p>
        </p:txBody>
      </p:sp>
      <p:sp>
        <p:nvSpPr>
          <p:cNvPr id="8" name="Content Placeholder 3"/>
          <p:cNvSpPr>
            <a:spLocks noGrp="1"/>
          </p:cNvSpPr>
          <p:nvPr>
            <p:ph sz="quarter" idx="12" hasCustomPrompt="1"/>
          </p:nvPr>
        </p:nvSpPr>
        <p:spPr>
          <a:xfrm>
            <a:off x="97971" y="1462685"/>
            <a:ext cx="11944350" cy="5289179"/>
          </a:xfrm>
          <a:prstGeom prst="rect">
            <a:avLst/>
          </a:prstGeom>
        </p:spPr>
        <p:txBody>
          <a:bodyPr/>
          <a:lstStyle>
            <a:lvl1pPr algn="l">
              <a:defRPr lang="en-US" sz="1800" kern="1200" dirty="0" smtClean="0">
                <a:solidFill>
                  <a:schemeClr val="tx2"/>
                </a:solidFill>
                <a:latin typeface="Arial" panose="020B0604020202020204" pitchFamily="34" charset="0"/>
                <a:ea typeface="Open Sans Light" panose="020B0306030504020204" pitchFamily="34" charset="0"/>
                <a:cs typeface="Arial" panose="020B0604020202020204" pitchFamily="34" charset="0"/>
              </a:defRPr>
            </a:lvl1pPr>
            <a:lvl2pPr>
              <a:defRPr sz="2200"/>
            </a:lvl2pPr>
            <a:lvl3pPr>
              <a:defRPr sz="2200"/>
            </a:lvl3pPr>
            <a:lvl4pPr>
              <a:defRPr sz="2200"/>
            </a:lvl4pPr>
            <a:lvl5pPr>
              <a:defRPr sz="2200"/>
            </a:lvl5pPr>
          </a:lstStyle>
          <a:p>
            <a:pPr marL="0" lvl="0" indent="0" algn="l" defTabSz="914377" rtl="0" eaLnBrk="1" latinLnBrk="0" hangingPunct="1">
              <a:lnSpc>
                <a:spcPct val="90000"/>
              </a:lnSpc>
              <a:spcBef>
                <a:spcPts val="1000"/>
              </a:spcBef>
              <a:buFont typeface="Arial" panose="020B0604020202020204" pitchFamily="34" charset="0"/>
              <a:buNone/>
            </a:pPr>
            <a:r>
              <a:rPr lang="en-US" dirty="0"/>
              <a:t>Content goes here (text / image / diagram / video). Make sure all media/graphics fit the column width, for better display results. </a:t>
            </a:r>
          </a:p>
        </p:txBody>
      </p:sp>
    </p:spTree>
    <p:extLst>
      <p:ext uri="{BB962C8B-B14F-4D97-AF65-F5344CB8AC3E}">
        <p14:creationId xmlns:p14="http://schemas.microsoft.com/office/powerpoint/2010/main" val="392876717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Content - 2col">
    <p:spTree>
      <p:nvGrpSpPr>
        <p:cNvPr id="1" name=""/>
        <p:cNvGrpSpPr/>
        <p:nvPr/>
      </p:nvGrpSpPr>
      <p:grpSpPr>
        <a:xfrm>
          <a:off x="0" y="0"/>
          <a:ext cx="0" cy="0"/>
          <a:chOff x="0" y="0"/>
          <a:chExt cx="0" cy="0"/>
        </a:xfrm>
      </p:grpSpPr>
      <p:sp>
        <p:nvSpPr>
          <p:cNvPr id="3" name="Title 2"/>
          <p:cNvSpPr>
            <a:spLocks noGrp="1"/>
          </p:cNvSpPr>
          <p:nvPr>
            <p:ph type="title" hasCustomPrompt="1"/>
          </p:nvPr>
        </p:nvSpPr>
        <p:spPr/>
        <p:txBody>
          <a:bodyPr/>
          <a:lstStyle>
            <a:lvl1pPr>
              <a:defRPr/>
            </a:lvl1pPr>
          </a:lstStyle>
          <a:p>
            <a:r>
              <a:rPr lang="en-US" dirty="0"/>
              <a:t>Slide title goes here</a:t>
            </a:r>
            <a:endParaRPr lang="el-GR" dirty="0"/>
          </a:p>
        </p:txBody>
      </p:sp>
      <p:sp>
        <p:nvSpPr>
          <p:cNvPr id="5" name="Content Placeholder 3"/>
          <p:cNvSpPr>
            <a:spLocks noGrp="1"/>
          </p:cNvSpPr>
          <p:nvPr>
            <p:ph sz="quarter" idx="11" hasCustomPrompt="1"/>
          </p:nvPr>
        </p:nvSpPr>
        <p:spPr>
          <a:xfrm>
            <a:off x="97971" y="873580"/>
            <a:ext cx="5910944" cy="5902778"/>
          </a:xfrm>
          <a:prstGeom prst="rect">
            <a:avLst/>
          </a:prstGeom>
        </p:spPr>
        <p:txBody>
          <a:bodyPr/>
          <a:lstStyle>
            <a:lvl1pPr algn="l">
              <a:defRPr lang="en-US" sz="1800" kern="1200" dirty="0" smtClean="0">
                <a:solidFill>
                  <a:schemeClr val="tx1"/>
                </a:solidFill>
                <a:latin typeface="Arial" panose="020B0604020202020204" pitchFamily="34" charset="0"/>
                <a:ea typeface="Open Sans Light" panose="020B0306030504020204" pitchFamily="34" charset="0"/>
                <a:cs typeface="Arial" panose="020B0604020202020204" pitchFamily="34" charset="0"/>
              </a:defRPr>
            </a:lvl1pPr>
            <a:lvl2pPr>
              <a:defRPr sz="2200"/>
            </a:lvl2pPr>
            <a:lvl3pPr>
              <a:defRPr sz="2200"/>
            </a:lvl3pPr>
            <a:lvl4pPr>
              <a:defRPr sz="2200"/>
            </a:lvl4pPr>
            <a:lvl5pPr>
              <a:defRPr sz="2200"/>
            </a:lvl5pPr>
          </a:lstStyle>
          <a:p>
            <a:pPr marL="0" lvl="0" indent="0" algn="l" defTabSz="914377" rtl="0" eaLnBrk="1" latinLnBrk="0" hangingPunct="1">
              <a:lnSpc>
                <a:spcPct val="90000"/>
              </a:lnSpc>
              <a:spcBef>
                <a:spcPts val="1000"/>
              </a:spcBef>
              <a:buFont typeface="Arial" panose="020B0604020202020204" pitchFamily="34" charset="0"/>
              <a:buNone/>
            </a:pPr>
            <a:r>
              <a:rPr lang="en-US" dirty="0"/>
              <a:t>Content goes here (text / image / diagram / video). Make sure all media/graphics fit the column width, for better display results. </a:t>
            </a:r>
          </a:p>
        </p:txBody>
      </p:sp>
      <p:sp>
        <p:nvSpPr>
          <p:cNvPr id="8" name="Content Placeholder 3"/>
          <p:cNvSpPr>
            <a:spLocks noGrp="1"/>
          </p:cNvSpPr>
          <p:nvPr>
            <p:ph sz="quarter" idx="12" hasCustomPrompt="1"/>
          </p:nvPr>
        </p:nvSpPr>
        <p:spPr>
          <a:xfrm>
            <a:off x="6131377" y="873580"/>
            <a:ext cx="5910944" cy="5902778"/>
          </a:xfrm>
          <a:prstGeom prst="rect">
            <a:avLst/>
          </a:prstGeom>
        </p:spPr>
        <p:txBody>
          <a:bodyPr/>
          <a:lstStyle>
            <a:lvl1pPr algn="l">
              <a:defRPr lang="en-US" sz="1800" kern="1200" dirty="0" smtClean="0">
                <a:solidFill>
                  <a:schemeClr val="tx1"/>
                </a:solidFill>
                <a:latin typeface="Arial" panose="020B0604020202020204" pitchFamily="34" charset="0"/>
                <a:ea typeface="Open Sans Light" panose="020B0306030504020204" pitchFamily="34" charset="0"/>
                <a:cs typeface="Arial" panose="020B0604020202020204" pitchFamily="34" charset="0"/>
              </a:defRPr>
            </a:lvl1pPr>
            <a:lvl2pPr>
              <a:defRPr sz="2200"/>
            </a:lvl2pPr>
            <a:lvl3pPr>
              <a:defRPr sz="2200"/>
            </a:lvl3pPr>
            <a:lvl4pPr>
              <a:defRPr sz="2200"/>
            </a:lvl4pPr>
            <a:lvl5pPr>
              <a:defRPr sz="2200"/>
            </a:lvl5pPr>
          </a:lstStyle>
          <a:p>
            <a:pPr marL="0" lvl="0" indent="0" algn="l" defTabSz="914377" rtl="0" eaLnBrk="1" latinLnBrk="0" hangingPunct="1">
              <a:lnSpc>
                <a:spcPct val="90000"/>
              </a:lnSpc>
              <a:spcBef>
                <a:spcPts val="1000"/>
              </a:spcBef>
              <a:buFont typeface="Arial" panose="020B0604020202020204" pitchFamily="34" charset="0"/>
              <a:buNone/>
            </a:pPr>
            <a:r>
              <a:rPr lang="en-US" dirty="0"/>
              <a:t>Content goes here (text / image / diagram / video). Make sure all media/graphics fit the column width, for better display results. </a:t>
            </a:r>
          </a:p>
        </p:txBody>
      </p:sp>
    </p:spTree>
    <p:extLst>
      <p:ext uri="{BB962C8B-B14F-4D97-AF65-F5344CB8AC3E}">
        <p14:creationId xmlns:p14="http://schemas.microsoft.com/office/powerpoint/2010/main" val="654504061"/>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Subtitle Text - 1col">
    <p:spTree>
      <p:nvGrpSpPr>
        <p:cNvPr id="1" name=""/>
        <p:cNvGrpSpPr/>
        <p:nvPr/>
      </p:nvGrpSpPr>
      <p:grpSpPr>
        <a:xfrm>
          <a:off x="0" y="0"/>
          <a:ext cx="0" cy="0"/>
          <a:chOff x="0" y="0"/>
          <a:chExt cx="0" cy="0"/>
        </a:xfrm>
      </p:grpSpPr>
      <p:sp>
        <p:nvSpPr>
          <p:cNvPr id="3" name="Title 2"/>
          <p:cNvSpPr>
            <a:spLocks noGrp="1"/>
          </p:cNvSpPr>
          <p:nvPr>
            <p:ph type="title" hasCustomPrompt="1"/>
          </p:nvPr>
        </p:nvSpPr>
        <p:spPr/>
        <p:txBody>
          <a:bodyPr/>
          <a:lstStyle>
            <a:lvl1pPr>
              <a:defRPr/>
            </a:lvl1pPr>
          </a:lstStyle>
          <a:p>
            <a:r>
              <a:rPr lang="en-US" dirty="0"/>
              <a:t>Slide title goes here</a:t>
            </a:r>
            <a:endParaRPr lang="el-GR" dirty="0"/>
          </a:p>
        </p:txBody>
      </p:sp>
      <p:sp>
        <p:nvSpPr>
          <p:cNvPr id="7" name="Content Placeholder 3"/>
          <p:cNvSpPr>
            <a:spLocks noGrp="1"/>
          </p:cNvSpPr>
          <p:nvPr>
            <p:ph sz="quarter" idx="11" hasCustomPrompt="1"/>
          </p:nvPr>
        </p:nvSpPr>
        <p:spPr>
          <a:xfrm>
            <a:off x="97971" y="1462684"/>
            <a:ext cx="5910944" cy="5313673"/>
          </a:xfrm>
          <a:prstGeom prst="rect">
            <a:avLst/>
          </a:prstGeom>
        </p:spPr>
        <p:txBody>
          <a:bodyPr/>
          <a:lstStyle>
            <a:lvl1pPr algn="l">
              <a:defRPr lang="en-US" sz="1800" kern="1200" dirty="0" smtClean="0">
                <a:solidFill>
                  <a:schemeClr val="tx1"/>
                </a:solidFill>
                <a:latin typeface="Arial" panose="020B0604020202020204" pitchFamily="34" charset="0"/>
                <a:ea typeface="Open Sans Light" panose="020B0306030504020204" pitchFamily="34" charset="0"/>
                <a:cs typeface="Arial" panose="020B0604020202020204" pitchFamily="34" charset="0"/>
              </a:defRPr>
            </a:lvl1pPr>
            <a:lvl2pPr>
              <a:defRPr sz="2200"/>
            </a:lvl2pPr>
            <a:lvl3pPr>
              <a:defRPr sz="2200"/>
            </a:lvl3pPr>
            <a:lvl4pPr>
              <a:defRPr sz="2200"/>
            </a:lvl4pPr>
            <a:lvl5pPr>
              <a:defRPr sz="2200"/>
            </a:lvl5pPr>
          </a:lstStyle>
          <a:p>
            <a:pPr marL="0" lvl="0" indent="0" algn="l" defTabSz="914377" rtl="0" eaLnBrk="1" latinLnBrk="0" hangingPunct="1">
              <a:lnSpc>
                <a:spcPct val="90000"/>
              </a:lnSpc>
              <a:spcBef>
                <a:spcPts val="1000"/>
              </a:spcBef>
              <a:buFont typeface="Arial" panose="020B0604020202020204" pitchFamily="34" charset="0"/>
              <a:buNone/>
            </a:pPr>
            <a:r>
              <a:rPr lang="en-US" dirty="0"/>
              <a:t>Content goes here (text / image / diagram / video). Make sure all media/graphics fit the column width, for better display results. </a:t>
            </a:r>
          </a:p>
        </p:txBody>
      </p:sp>
      <p:sp>
        <p:nvSpPr>
          <p:cNvPr id="8" name="Content Placeholder 3"/>
          <p:cNvSpPr>
            <a:spLocks noGrp="1"/>
          </p:cNvSpPr>
          <p:nvPr>
            <p:ph sz="quarter" idx="12" hasCustomPrompt="1"/>
          </p:nvPr>
        </p:nvSpPr>
        <p:spPr>
          <a:xfrm>
            <a:off x="6131377" y="1462684"/>
            <a:ext cx="5910944" cy="5313673"/>
          </a:xfrm>
          <a:prstGeom prst="rect">
            <a:avLst/>
          </a:prstGeom>
        </p:spPr>
        <p:txBody>
          <a:bodyPr/>
          <a:lstStyle>
            <a:lvl1pPr algn="l">
              <a:defRPr lang="en-US" sz="1800" kern="1200" dirty="0" smtClean="0">
                <a:solidFill>
                  <a:schemeClr val="tx1"/>
                </a:solidFill>
                <a:latin typeface="Arial" panose="020B0604020202020204" pitchFamily="34" charset="0"/>
                <a:ea typeface="Open Sans Light" panose="020B0306030504020204" pitchFamily="34" charset="0"/>
                <a:cs typeface="Arial" panose="020B0604020202020204" pitchFamily="34" charset="0"/>
              </a:defRPr>
            </a:lvl1pPr>
            <a:lvl2pPr>
              <a:defRPr sz="2200"/>
            </a:lvl2pPr>
            <a:lvl3pPr>
              <a:defRPr sz="2200"/>
            </a:lvl3pPr>
            <a:lvl4pPr>
              <a:defRPr sz="2200"/>
            </a:lvl4pPr>
            <a:lvl5pPr>
              <a:defRPr sz="2200"/>
            </a:lvl5pPr>
          </a:lstStyle>
          <a:p>
            <a:pPr marL="0" lvl="0" indent="0" algn="l" defTabSz="914377" rtl="0" eaLnBrk="1" latinLnBrk="0" hangingPunct="1">
              <a:lnSpc>
                <a:spcPct val="90000"/>
              </a:lnSpc>
              <a:spcBef>
                <a:spcPts val="1000"/>
              </a:spcBef>
              <a:buFont typeface="Arial" panose="020B0604020202020204" pitchFamily="34" charset="0"/>
              <a:buNone/>
            </a:pPr>
            <a:r>
              <a:rPr lang="en-US" dirty="0"/>
              <a:t>Content goes here (text / image / diagram / video). Make sure all media/graphics fit the column width, for better display results. </a:t>
            </a:r>
          </a:p>
        </p:txBody>
      </p:sp>
      <p:sp>
        <p:nvSpPr>
          <p:cNvPr id="10" name="Text Placeholder 9"/>
          <p:cNvSpPr>
            <a:spLocks noGrp="1"/>
          </p:cNvSpPr>
          <p:nvPr>
            <p:ph type="body" sz="quarter" idx="10" hasCustomPrompt="1"/>
          </p:nvPr>
        </p:nvSpPr>
        <p:spPr>
          <a:xfrm>
            <a:off x="97970" y="854672"/>
            <a:ext cx="11944351" cy="550862"/>
          </a:xfrm>
          <a:prstGeom prst="rect">
            <a:avLst/>
          </a:prstGeom>
          <a:noFill/>
        </p:spPr>
        <p:txBody>
          <a:bodyPr anchor="ctr" anchorCtr="0"/>
          <a:lstStyle>
            <a:lvl1pPr>
              <a:defRPr lang="el-GR" sz="2400" b="0" kern="1200" baseline="0" dirty="0">
                <a:solidFill>
                  <a:schemeClr val="tx1"/>
                </a:solidFill>
                <a:latin typeface="Arial" panose="020B0604020202020204" pitchFamily="34" charset="0"/>
                <a:ea typeface="Open Sans" panose="020B0606030504020204" pitchFamily="34" charset="0"/>
                <a:cs typeface="Arial" panose="020B0604020202020204" pitchFamily="34" charset="0"/>
              </a:defRPr>
            </a:lvl1pPr>
          </a:lstStyle>
          <a:p>
            <a:pPr lvl="0"/>
            <a:r>
              <a:rPr lang="en-US" dirty="0"/>
              <a:t>Subtitle title goes here</a:t>
            </a:r>
            <a:endParaRPr lang="el-GR" dirty="0"/>
          </a:p>
        </p:txBody>
      </p:sp>
    </p:spTree>
    <p:extLst>
      <p:ext uri="{BB962C8B-B14F-4D97-AF65-F5344CB8AC3E}">
        <p14:creationId xmlns:p14="http://schemas.microsoft.com/office/powerpoint/2010/main" val="15367066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userDrawn="1">
  <p:cSld name="1_Title Slide">
    <p:bg>
      <p:bgPr>
        <a:solidFill>
          <a:srgbClr val="FFFFFF"/>
        </a:solidFill>
        <a:effectLst/>
      </p:bgPr>
    </p:bg>
    <p:spTree>
      <p:nvGrpSpPr>
        <p:cNvPr id="1" name=""/>
        <p:cNvGrpSpPr/>
        <p:nvPr/>
      </p:nvGrpSpPr>
      <p:grpSpPr>
        <a:xfrm>
          <a:off x="0" y="0"/>
          <a:ext cx="0" cy="0"/>
          <a:chOff x="0" y="0"/>
          <a:chExt cx="0" cy="0"/>
        </a:xfrm>
      </p:grpSpPr>
      <p:sp>
        <p:nvSpPr>
          <p:cNvPr id="18" name="Rectangle 17"/>
          <p:cNvSpPr/>
          <p:nvPr userDrawn="1"/>
        </p:nvSpPr>
        <p:spPr>
          <a:xfrm>
            <a:off x="1" y="2184266"/>
            <a:ext cx="310895" cy="1331189"/>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TextBox 10"/>
          <p:cNvSpPr txBox="1"/>
          <p:nvPr userDrawn="1"/>
        </p:nvSpPr>
        <p:spPr>
          <a:xfrm>
            <a:off x="2385759" y="6214024"/>
            <a:ext cx="9495344" cy="646331"/>
          </a:xfrm>
          <a:prstGeom prst="rect">
            <a:avLst/>
          </a:prstGeom>
          <a:noFill/>
          <a:ln>
            <a:noFill/>
          </a:ln>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900" kern="1200" dirty="0">
                <a:solidFill>
                  <a:schemeClr val="tx1"/>
                </a:solidFill>
                <a:effectLst/>
                <a:latin typeface="+mn-lt"/>
                <a:ea typeface="+mn-ea"/>
                <a:cs typeface="+mn-cs"/>
              </a:rPr>
              <a:t>Funded by the European Union. Views and opinions expressed are however those of the author(s) only and do not necessarily reflect those of the European Union or the European Education and Culture Executive Agency (EACEA). Neither the European Union nor EACEA can be held responsible for them. </a:t>
            </a:r>
            <a:r>
              <a:rPr lang="en-US" sz="900" kern="1200" dirty="0">
                <a:solidFill>
                  <a:schemeClr val="tx1"/>
                </a:solidFill>
                <a:effectLst/>
                <a:latin typeface="+mn-lt"/>
                <a:ea typeface="+mn-ea"/>
                <a:cs typeface="+mn-cs"/>
              </a:rPr>
              <a:t>Project Number: </a:t>
            </a:r>
            <a:r>
              <a:rPr lang="en-CY" sz="900" dirty="0"/>
              <a:t>101195789</a:t>
            </a:r>
            <a:r>
              <a:rPr lang="en-CY" sz="900" kern="1200" dirty="0">
                <a:solidFill>
                  <a:schemeClr val="tx1"/>
                </a:solidFill>
                <a:effectLst/>
                <a:latin typeface="+mn-lt"/>
                <a:ea typeface="+mn-ea"/>
                <a:cs typeface="+mn-cs"/>
              </a:rPr>
              <a:t> — ERASMUS-EDU-2024-POL-EXP-DIGITAL</a:t>
            </a:r>
          </a:p>
          <a:p>
            <a:r>
              <a:rPr lang="en-CY" sz="900" kern="1200" dirty="0">
                <a:solidFill>
                  <a:schemeClr val="tx1"/>
                </a:solidFill>
                <a:effectLst/>
                <a:latin typeface="+mn-lt"/>
                <a:ea typeface="+mn-ea"/>
                <a:cs typeface="+mn-cs"/>
              </a:rPr>
              <a:t> </a:t>
            </a:r>
          </a:p>
          <a:p>
            <a:r>
              <a:rPr lang="en-US" sz="900" kern="1200" dirty="0">
                <a:solidFill>
                  <a:schemeClr val="tx1"/>
                </a:solidFill>
                <a:effectLst/>
                <a:latin typeface="+mn-lt"/>
                <a:ea typeface="+mn-ea"/>
                <a:cs typeface="+mn-cs"/>
              </a:rPr>
              <a:t> </a:t>
            </a:r>
            <a:endParaRPr lang="en-CY" sz="900" kern="1200" dirty="0">
              <a:solidFill>
                <a:schemeClr val="tx1"/>
              </a:solidFill>
              <a:effectLst/>
              <a:latin typeface="+mn-lt"/>
              <a:ea typeface="+mn-ea"/>
              <a:cs typeface="+mn-cs"/>
            </a:endParaRPr>
          </a:p>
        </p:txBody>
      </p:sp>
      <p:sp>
        <p:nvSpPr>
          <p:cNvPr id="14" name="Title 1"/>
          <p:cNvSpPr>
            <a:spLocks noGrp="1"/>
          </p:cNvSpPr>
          <p:nvPr>
            <p:ph type="ctrTitle" hasCustomPrompt="1"/>
          </p:nvPr>
        </p:nvSpPr>
        <p:spPr>
          <a:xfrm>
            <a:off x="374726" y="2184268"/>
            <a:ext cx="6914821" cy="1334065"/>
          </a:xfrm>
          <a:prstGeom prst="rect">
            <a:avLst/>
          </a:prstGeom>
          <a:noFill/>
        </p:spPr>
        <p:txBody>
          <a:bodyPr anchor="ctr">
            <a:normAutofit/>
          </a:bodyPr>
          <a:lstStyle>
            <a:lvl1pPr algn="l">
              <a:defRPr sz="2000" b="1">
                <a:solidFill>
                  <a:schemeClr val="tx1"/>
                </a:solidFill>
                <a:latin typeface="Arial" panose="020B0604020202020204" pitchFamily="34" charset="0"/>
                <a:ea typeface="Roboto Slab Black" pitchFamily="2" charset="0"/>
                <a:cs typeface="Arial" panose="020B0604020202020204" pitchFamily="34" charset="0"/>
              </a:defRPr>
            </a:lvl1pPr>
          </a:lstStyle>
          <a:p>
            <a:r>
              <a:rPr lang="en-US" dirty="0"/>
              <a:t>Presentation title here</a:t>
            </a:r>
            <a:endParaRPr lang="el-GR" dirty="0"/>
          </a:p>
        </p:txBody>
      </p:sp>
      <p:sp>
        <p:nvSpPr>
          <p:cNvPr id="15" name="Subtitle 2"/>
          <p:cNvSpPr>
            <a:spLocks noGrp="1"/>
          </p:cNvSpPr>
          <p:nvPr>
            <p:ph type="subTitle" idx="1" hasCustomPrompt="1"/>
          </p:nvPr>
        </p:nvSpPr>
        <p:spPr>
          <a:xfrm>
            <a:off x="401324" y="3651830"/>
            <a:ext cx="6893057" cy="1292830"/>
          </a:xfrm>
          <a:prstGeom prst="rect">
            <a:avLst/>
          </a:prstGeom>
          <a:noFill/>
        </p:spPr>
        <p:txBody>
          <a:bodyPr anchor="ctr">
            <a:normAutofit/>
          </a:bodyPr>
          <a:lstStyle>
            <a:lvl1pPr marL="0" indent="0" algn="l">
              <a:buNone/>
              <a:defRPr sz="1600" b="0" i="1" baseline="0">
                <a:solidFill>
                  <a:schemeClr val="tx1"/>
                </a:solidFill>
                <a:latin typeface="Arial" panose="020B0604020202020204" pitchFamily="34" charset="0"/>
                <a:cs typeface="Arial" panose="020B0604020202020204" pitchFamily="34" charset="0"/>
              </a:defRPr>
            </a:lvl1pPr>
            <a:lvl2pPr marL="457189" indent="0" algn="ctr">
              <a:buNone/>
              <a:defRPr sz="2000"/>
            </a:lvl2pPr>
            <a:lvl3pPr marL="914377" indent="0" algn="ctr">
              <a:buNone/>
              <a:defRPr sz="1800"/>
            </a:lvl3pPr>
            <a:lvl4pPr marL="1371566" indent="0" algn="ctr">
              <a:buNone/>
              <a:defRPr sz="1600"/>
            </a:lvl4pPr>
            <a:lvl5pPr marL="1828754" indent="0" algn="ctr">
              <a:buNone/>
              <a:defRPr sz="1600"/>
            </a:lvl5pPr>
            <a:lvl6pPr marL="2285943" indent="0" algn="ctr">
              <a:buNone/>
              <a:defRPr sz="1600"/>
            </a:lvl6pPr>
            <a:lvl7pPr marL="2743131" indent="0" algn="ctr">
              <a:buNone/>
              <a:defRPr sz="1600"/>
            </a:lvl7pPr>
            <a:lvl8pPr marL="3200320" indent="0" algn="ctr">
              <a:buNone/>
              <a:defRPr sz="1600"/>
            </a:lvl8pPr>
            <a:lvl9pPr marL="3657509" indent="0" algn="ctr">
              <a:buNone/>
              <a:defRPr sz="1600"/>
            </a:lvl9pPr>
          </a:lstStyle>
          <a:p>
            <a:r>
              <a:rPr lang="en-US" dirty="0"/>
              <a:t>Subtitle goes here</a:t>
            </a:r>
            <a:endParaRPr lang="el-GR" dirty="0"/>
          </a:p>
        </p:txBody>
      </p:sp>
      <p:sp>
        <p:nvSpPr>
          <p:cNvPr id="17" name="Rectangle 16"/>
          <p:cNvSpPr/>
          <p:nvPr userDrawn="1"/>
        </p:nvSpPr>
        <p:spPr>
          <a:xfrm rot="5400000" flipV="1">
            <a:off x="-507419" y="4140073"/>
            <a:ext cx="1331189" cy="31634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Picture 6">
            <a:extLst>
              <a:ext uri="{FF2B5EF4-FFF2-40B4-BE49-F238E27FC236}">
                <a16:creationId xmlns:a16="http://schemas.microsoft.com/office/drawing/2014/main" id="{3D828EC0-BF20-49B3-A8DE-833F728958E9}"/>
              </a:ext>
            </a:extLst>
          </p:cNvPr>
          <p:cNvPicPr>
            <a:picLocks noChangeAspect="1"/>
          </p:cNvPicPr>
          <p:nvPr userDrawn="1"/>
        </p:nvPicPr>
        <p:blipFill>
          <a:blip r:embed="rId2"/>
          <a:stretch>
            <a:fillRect/>
          </a:stretch>
        </p:blipFill>
        <p:spPr>
          <a:xfrm>
            <a:off x="310897" y="6212262"/>
            <a:ext cx="1886787" cy="401872"/>
          </a:xfrm>
          <a:prstGeom prst="rect">
            <a:avLst/>
          </a:prstGeom>
        </p:spPr>
      </p:pic>
      <p:pic>
        <p:nvPicPr>
          <p:cNvPr id="3" name="Picture 2">
            <a:extLst>
              <a:ext uri="{FF2B5EF4-FFF2-40B4-BE49-F238E27FC236}">
                <a16:creationId xmlns:a16="http://schemas.microsoft.com/office/drawing/2014/main" id="{E4C88B47-D9EB-2A74-FD98-E0F9D2929A57}"/>
              </a:ext>
            </a:extLst>
          </p:cNvPr>
          <p:cNvPicPr>
            <a:picLocks noChangeAspect="1"/>
          </p:cNvPicPr>
          <p:nvPr userDrawn="1"/>
        </p:nvPicPr>
        <p:blipFill>
          <a:blip r:embed="rId3"/>
          <a:stretch>
            <a:fillRect/>
          </a:stretch>
        </p:blipFill>
        <p:spPr>
          <a:xfrm>
            <a:off x="370844" y="332656"/>
            <a:ext cx="1742451" cy="1164495"/>
          </a:xfrm>
          <a:prstGeom prst="rect">
            <a:avLst/>
          </a:prstGeom>
        </p:spPr>
      </p:pic>
      <p:pic>
        <p:nvPicPr>
          <p:cNvPr id="5" name="Picture 4">
            <a:extLst>
              <a:ext uri="{FF2B5EF4-FFF2-40B4-BE49-F238E27FC236}">
                <a16:creationId xmlns:a16="http://schemas.microsoft.com/office/drawing/2014/main" id="{B651AE0A-A680-5D95-6DAA-04F6E821A251}"/>
              </a:ext>
            </a:extLst>
          </p:cNvPr>
          <p:cNvPicPr>
            <a:picLocks noChangeAspect="1"/>
          </p:cNvPicPr>
          <p:nvPr userDrawn="1"/>
        </p:nvPicPr>
        <p:blipFill>
          <a:blip r:embed="rId4"/>
          <a:stretch>
            <a:fillRect/>
          </a:stretch>
        </p:blipFill>
        <p:spPr>
          <a:xfrm>
            <a:off x="6889674" y="1995192"/>
            <a:ext cx="4927600" cy="4000500"/>
          </a:xfrm>
          <a:prstGeom prst="rect">
            <a:avLst/>
          </a:prstGeom>
        </p:spPr>
      </p:pic>
    </p:spTree>
    <p:extLst>
      <p:ext uri="{BB962C8B-B14F-4D97-AF65-F5344CB8AC3E}">
        <p14:creationId xmlns:p14="http://schemas.microsoft.com/office/powerpoint/2010/main" val="509417052"/>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1_Title Slide">
    <p:bg>
      <p:bgPr>
        <a:solidFill>
          <a:srgbClr val="FFFFFF"/>
        </a:solidFill>
        <a:effectLst/>
      </p:bgPr>
    </p:bg>
    <p:spTree>
      <p:nvGrpSpPr>
        <p:cNvPr id="1" name=""/>
        <p:cNvGrpSpPr/>
        <p:nvPr/>
      </p:nvGrpSpPr>
      <p:grpSpPr>
        <a:xfrm>
          <a:off x="0" y="0"/>
          <a:ext cx="0" cy="0"/>
          <a:chOff x="0" y="0"/>
          <a:chExt cx="0" cy="0"/>
        </a:xfrm>
      </p:grpSpPr>
      <p:sp>
        <p:nvSpPr>
          <p:cNvPr id="18" name="Rectangle 17"/>
          <p:cNvSpPr/>
          <p:nvPr userDrawn="1"/>
        </p:nvSpPr>
        <p:spPr>
          <a:xfrm>
            <a:off x="1" y="2184266"/>
            <a:ext cx="310895" cy="1331189"/>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TextBox 10"/>
          <p:cNvSpPr txBox="1"/>
          <p:nvPr userDrawn="1"/>
        </p:nvSpPr>
        <p:spPr>
          <a:xfrm>
            <a:off x="2385759" y="6214024"/>
            <a:ext cx="9495344" cy="646331"/>
          </a:xfrm>
          <a:prstGeom prst="rect">
            <a:avLst/>
          </a:prstGeom>
          <a:noFill/>
          <a:ln>
            <a:noFill/>
          </a:ln>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900" kern="1200" dirty="0">
                <a:solidFill>
                  <a:schemeClr val="tx1"/>
                </a:solidFill>
                <a:effectLst/>
                <a:latin typeface="+mn-lt"/>
                <a:ea typeface="+mn-ea"/>
                <a:cs typeface="+mn-cs"/>
              </a:rPr>
              <a:t>Funded by the European Union. Views and opinions expressed are however those of the author(s) only and do not necessarily reflect those of the European Union or the European Education and Culture Executive Agency (EACEA). Neither the European Union nor EACEA can be held responsible for them. </a:t>
            </a:r>
            <a:r>
              <a:rPr lang="en-US" sz="900" kern="1200" dirty="0">
                <a:solidFill>
                  <a:schemeClr val="tx1"/>
                </a:solidFill>
                <a:effectLst/>
                <a:latin typeface="+mn-lt"/>
                <a:ea typeface="+mn-ea"/>
                <a:cs typeface="+mn-cs"/>
              </a:rPr>
              <a:t>Project Number: </a:t>
            </a:r>
            <a:r>
              <a:rPr lang="en-CY" sz="900" dirty="0"/>
              <a:t>101195789</a:t>
            </a:r>
            <a:r>
              <a:rPr lang="en-CY" sz="900" kern="1200" dirty="0">
                <a:solidFill>
                  <a:schemeClr val="tx1"/>
                </a:solidFill>
                <a:effectLst/>
                <a:latin typeface="+mn-lt"/>
                <a:ea typeface="+mn-ea"/>
                <a:cs typeface="+mn-cs"/>
              </a:rPr>
              <a:t> — ERASMUS-EDU-2024-POL-EXP-DIGITAL</a:t>
            </a:r>
          </a:p>
          <a:p>
            <a:r>
              <a:rPr lang="en-CY" sz="900" kern="1200" dirty="0">
                <a:solidFill>
                  <a:schemeClr val="tx1"/>
                </a:solidFill>
                <a:effectLst/>
                <a:latin typeface="+mn-lt"/>
                <a:ea typeface="+mn-ea"/>
                <a:cs typeface="+mn-cs"/>
              </a:rPr>
              <a:t> </a:t>
            </a:r>
          </a:p>
          <a:p>
            <a:r>
              <a:rPr lang="en-US" sz="900" kern="1200" dirty="0">
                <a:solidFill>
                  <a:schemeClr val="tx1"/>
                </a:solidFill>
                <a:effectLst/>
                <a:latin typeface="+mn-lt"/>
                <a:ea typeface="+mn-ea"/>
                <a:cs typeface="+mn-cs"/>
              </a:rPr>
              <a:t> </a:t>
            </a:r>
            <a:endParaRPr lang="en-CY" sz="900" kern="1200" dirty="0">
              <a:solidFill>
                <a:schemeClr val="tx1"/>
              </a:solidFill>
              <a:effectLst/>
              <a:latin typeface="+mn-lt"/>
              <a:ea typeface="+mn-ea"/>
              <a:cs typeface="+mn-cs"/>
            </a:endParaRPr>
          </a:p>
        </p:txBody>
      </p:sp>
      <p:sp>
        <p:nvSpPr>
          <p:cNvPr id="14" name="Title 1"/>
          <p:cNvSpPr>
            <a:spLocks noGrp="1"/>
          </p:cNvSpPr>
          <p:nvPr>
            <p:ph type="ctrTitle" hasCustomPrompt="1"/>
          </p:nvPr>
        </p:nvSpPr>
        <p:spPr>
          <a:xfrm>
            <a:off x="374726" y="2184268"/>
            <a:ext cx="6914821" cy="1334065"/>
          </a:xfrm>
          <a:prstGeom prst="rect">
            <a:avLst/>
          </a:prstGeom>
          <a:noFill/>
        </p:spPr>
        <p:txBody>
          <a:bodyPr anchor="ctr">
            <a:normAutofit/>
          </a:bodyPr>
          <a:lstStyle>
            <a:lvl1pPr algn="l">
              <a:defRPr sz="2000" b="1">
                <a:solidFill>
                  <a:schemeClr val="tx1"/>
                </a:solidFill>
                <a:latin typeface="Arial" panose="020B0604020202020204" pitchFamily="34" charset="0"/>
                <a:ea typeface="Roboto Slab Black" pitchFamily="2" charset="0"/>
                <a:cs typeface="Arial" panose="020B0604020202020204" pitchFamily="34" charset="0"/>
              </a:defRPr>
            </a:lvl1pPr>
          </a:lstStyle>
          <a:p>
            <a:r>
              <a:rPr lang="en-US" dirty="0"/>
              <a:t>Presentation title here</a:t>
            </a:r>
            <a:endParaRPr lang="el-GR" dirty="0"/>
          </a:p>
        </p:txBody>
      </p:sp>
      <p:sp>
        <p:nvSpPr>
          <p:cNvPr id="15" name="Subtitle 2"/>
          <p:cNvSpPr>
            <a:spLocks noGrp="1"/>
          </p:cNvSpPr>
          <p:nvPr>
            <p:ph type="subTitle" idx="1" hasCustomPrompt="1"/>
          </p:nvPr>
        </p:nvSpPr>
        <p:spPr>
          <a:xfrm>
            <a:off x="401324" y="3651830"/>
            <a:ext cx="6893057" cy="1292830"/>
          </a:xfrm>
          <a:prstGeom prst="rect">
            <a:avLst/>
          </a:prstGeom>
          <a:noFill/>
        </p:spPr>
        <p:txBody>
          <a:bodyPr anchor="ctr">
            <a:normAutofit/>
          </a:bodyPr>
          <a:lstStyle>
            <a:lvl1pPr marL="0" indent="0" algn="l">
              <a:buNone/>
              <a:defRPr sz="1600" b="0" i="1" baseline="0">
                <a:solidFill>
                  <a:schemeClr val="tx1"/>
                </a:solidFill>
                <a:latin typeface="Arial" panose="020B0604020202020204" pitchFamily="34" charset="0"/>
                <a:cs typeface="Arial" panose="020B0604020202020204" pitchFamily="34" charset="0"/>
              </a:defRPr>
            </a:lvl1pPr>
            <a:lvl2pPr marL="457189" indent="0" algn="ctr">
              <a:buNone/>
              <a:defRPr sz="2000"/>
            </a:lvl2pPr>
            <a:lvl3pPr marL="914377" indent="0" algn="ctr">
              <a:buNone/>
              <a:defRPr sz="1800"/>
            </a:lvl3pPr>
            <a:lvl4pPr marL="1371566" indent="0" algn="ctr">
              <a:buNone/>
              <a:defRPr sz="1600"/>
            </a:lvl4pPr>
            <a:lvl5pPr marL="1828754" indent="0" algn="ctr">
              <a:buNone/>
              <a:defRPr sz="1600"/>
            </a:lvl5pPr>
            <a:lvl6pPr marL="2285943" indent="0" algn="ctr">
              <a:buNone/>
              <a:defRPr sz="1600"/>
            </a:lvl6pPr>
            <a:lvl7pPr marL="2743131" indent="0" algn="ctr">
              <a:buNone/>
              <a:defRPr sz="1600"/>
            </a:lvl7pPr>
            <a:lvl8pPr marL="3200320" indent="0" algn="ctr">
              <a:buNone/>
              <a:defRPr sz="1600"/>
            </a:lvl8pPr>
            <a:lvl9pPr marL="3657509" indent="0" algn="ctr">
              <a:buNone/>
              <a:defRPr sz="1600"/>
            </a:lvl9pPr>
          </a:lstStyle>
          <a:p>
            <a:r>
              <a:rPr lang="en-US" dirty="0"/>
              <a:t>Subtitle goes here</a:t>
            </a:r>
            <a:endParaRPr lang="el-GR" dirty="0"/>
          </a:p>
        </p:txBody>
      </p:sp>
      <p:sp>
        <p:nvSpPr>
          <p:cNvPr id="17" name="Rectangle 16"/>
          <p:cNvSpPr/>
          <p:nvPr userDrawn="1"/>
        </p:nvSpPr>
        <p:spPr>
          <a:xfrm rot="5400000" flipV="1">
            <a:off x="-507419" y="4140073"/>
            <a:ext cx="1331189" cy="31634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Picture 6">
            <a:extLst>
              <a:ext uri="{FF2B5EF4-FFF2-40B4-BE49-F238E27FC236}">
                <a16:creationId xmlns:a16="http://schemas.microsoft.com/office/drawing/2014/main" id="{3D828EC0-BF20-49B3-A8DE-833F728958E9}"/>
              </a:ext>
            </a:extLst>
          </p:cNvPr>
          <p:cNvPicPr>
            <a:picLocks noChangeAspect="1"/>
          </p:cNvPicPr>
          <p:nvPr userDrawn="1"/>
        </p:nvPicPr>
        <p:blipFill>
          <a:blip r:embed="rId2"/>
          <a:stretch>
            <a:fillRect/>
          </a:stretch>
        </p:blipFill>
        <p:spPr>
          <a:xfrm>
            <a:off x="310897" y="6212262"/>
            <a:ext cx="1886787" cy="401872"/>
          </a:xfrm>
          <a:prstGeom prst="rect">
            <a:avLst/>
          </a:prstGeom>
        </p:spPr>
      </p:pic>
      <p:pic>
        <p:nvPicPr>
          <p:cNvPr id="3" name="Picture 2">
            <a:extLst>
              <a:ext uri="{FF2B5EF4-FFF2-40B4-BE49-F238E27FC236}">
                <a16:creationId xmlns:a16="http://schemas.microsoft.com/office/drawing/2014/main" id="{E4C88B47-D9EB-2A74-FD98-E0F9D2929A57}"/>
              </a:ext>
            </a:extLst>
          </p:cNvPr>
          <p:cNvPicPr>
            <a:picLocks noChangeAspect="1"/>
          </p:cNvPicPr>
          <p:nvPr userDrawn="1"/>
        </p:nvPicPr>
        <p:blipFill>
          <a:blip r:embed="rId3"/>
          <a:stretch>
            <a:fillRect/>
          </a:stretch>
        </p:blipFill>
        <p:spPr>
          <a:xfrm>
            <a:off x="370844" y="332656"/>
            <a:ext cx="1742451" cy="1164495"/>
          </a:xfrm>
          <a:prstGeom prst="rect">
            <a:avLst/>
          </a:prstGeom>
        </p:spPr>
      </p:pic>
      <p:pic>
        <p:nvPicPr>
          <p:cNvPr id="5" name="Picture 4">
            <a:extLst>
              <a:ext uri="{FF2B5EF4-FFF2-40B4-BE49-F238E27FC236}">
                <a16:creationId xmlns:a16="http://schemas.microsoft.com/office/drawing/2014/main" id="{B651AE0A-A680-5D95-6DAA-04F6E821A251}"/>
              </a:ext>
            </a:extLst>
          </p:cNvPr>
          <p:cNvPicPr>
            <a:picLocks noChangeAspect="1"/>
          </p:cNvPicPr>
          <p:nvPr userDrawn="1"/>
        </p:nvPicPr>
        <p:blipFill>
          <a:blip r:embed="rId4"/>
          <a:stretch>
            <a:fillRect/>
          </a:stretch>
        </p:blipFill>
        <p:spPr>
          <a:xfrm>
            <a:off x="6889674" y="1995192"/>
            <a:ext cx="4927600" cy="4000500"/>
          </a:xfrm>
          <a:prstGeom prst="rect">
            <a:avLst/>
          </a:prstGeom>
        </p:spPr>
      </p:pic>
    </p:spTree>
    <p:extLst>
      <p:ext uri="{BB962C8B-B14F-4D97-AF65-F5344CB8AC3E}">
        <p14:creationId xmlns:p14="http://schemas.microsoft.com/office/powerpoint/2010/main" val="547020309"/>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4_Title Slide">
    <p:spTree>
      <p:nvGrpSpPr>
        <p:cNvPr id="1" name=""/>
        <p:cNvGrpSpPr/>
        <p:nvPr/>
      </p:nvGrpSpPr>
      <p:grpSpPr>
        <a:xfrm>
          <a:off x="0" y="0"/>
          <a:ext cx="0" cy="0"/>
          <a:chOff x="0" y="0"/>
          <a:chExt cx="0" cy="0"/>
        </a:xfrm>
      </p:grpSpPr>
      <p:sp>
        <p:nvSpPr>
          <p:cNvPr id="18" name="Rectangle 17"/>
          <p:cNvSpPr/>
          <p:nvPr userDrawn="1"/>
        </p:nvSpPr>
        <p:spPr>
          <a:xfrm>
            <a:off x="1" y="2184266"/>
            <a:ext cx="310895" cy="1331189"/>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Title 1"/>
          <p:cNvSpPr>
            <a:spLocks noGrp="1"/>
          </p:cNvSpPr>
          <p:nvPr>
            <p:ph type="ctrTitle" hasCustomPrompt="1"/>
          </p:nvPr>
        </p:nvSpPr>
        <p:spPr>
          <a:xfrm>
            <a:off x="374726" y="2184268"/>
            <a:ext cx="6914821" cy="1334065"/>
          </a:xfrm>
          <a:prstGeom prst="rect">
            <a:avLst/>
          </a:prstGeom>
          <a:noFill/>
        </p:spPr>
        <p:txBody>
          <a:bodyPr anchor="ctr">
            <a:normAutofit/>
          </a:bodyPr>
          <a:lstStyle>
            <a:lvl1pPr algn="l">
              <a:defRPr sz="2000" b="1">
                <a:solidFill>
                  <a:schemeClr val="tx2"/>
                </a:solidFill>
                <a:latin typeface="Arial" panose="020B0604020202020204" pitchFamily="34" charset="0"/>
                <a:ea typeface="Roboto Slab Black" pitchFamily="2" charset="0"/>
                <a:cs typeface="Arial" panose="020B0604020202020204" pitchFamily="34" charset="0"/>
              </a:defRPr>
            </a:lvl1pPr>
          </a:lstStyle>
          <a:p>
            <a:r>
              <a:rPr lang="en-US" dirty="0"/>
              <a:t>Presentation title here</a:t>
            </a:r>
            <a:endParaRPr lang="el-GR" dirty="0"/>
          </a:p>
        </p:txBody>
      </p:sp>
      <p:sp>
        <p:nvSpPr>
          <p:cNvPr id="15" name="Subtitle 2"/>
          <p:cNvSpPr>
            <a:spLocks noGrp="1"/>
          </p:cNvSpPr>
          <p:nvPr>
            <p:ph type="subTitle" idx="1" hasCustomPrompt="1"/>
          </p:nvPr>
        </p:nvSpPr>
        <p:spPr>
          <a:xfrm>
            <a:off x="401324" y="3651830"/>
            <a:ext cx="6893057" cy="1292830"/>
          </a:xfrm>
          <a:prstGeom prst="rect">
            <a:avLst/>
          </a:prstGeom>
          <a:noFill/>
        </p:spPr>
        <p:txBody>
          <a:bodyPr anchor="ctr">
            <a:normAutofit/>
          </a:bodyPr>
          <a:lstStyle>
            <a:lvl1pPr marL="0" indent="0" algn="l">
              <a:buNone/>
              <a:defRPr sz="1600" b="0" i="1" baseline="0">
                <a:solidFill>
                  <a:schemeClr val="tx1"/>
                </a:solidFill>
                <a:latin typeface="Arial" panose="020B0604020202020204" pitchFamily="34" charset="0"/>
                <a:cs typeface="Arial" panose="020B0604020202020204" pitchFamily="34" charset="0"/>
              </a:defRPr>
            </a:lvl1pPr>
            <a:lvl2pPr marL="457189" indent="0" algn="ctr">
              <a:buNone/>
              <a:defRPr sz="2000"/>
            </a:lvl2pPr>
            <a:lvl3pPr marL="914377" indent="0" algn="ctr">
              <a:buNone/>
              <a:defRPr sz="1800"/>
            </a:lvl3pPr>
            <a:lvl4pPr marL="1371566" indent="0" algn="ctr">
              <a:buNone/>
              <a:defRPr sz="1600"/>
            </a:lvl4pPr>
            <a:lvl5pPr marL="1828754" indent="0" algn="ctr">
              <a:buNone/>
              <a:defRPr sz="1600"/>
            </a:lvl5pPr>
            <a:lvl6pPr marL="2285943" indent="0" algn="ctr">
              <a:buNone/>
              <a:defRPr sz="1600"/>
            </a:lvl6pPr>
            <a:lvl7pPr marL="2743131" indent="0" algn="ctr">
              <a:buNone/>
              <a:defRPr sz="1600"/>
            </a:lvl7pPr>
            <a:lvl8pPr marL="3200320" indent="0" algn="ctr">
              <a:buNone/>
              <a:defRPr sz="1600"/>
            </a:lvl8pPr>
            <a:lvl9pPr marL="3657509" indent="0" algn="ctr">
              <a:buNone/>
              <a:defRPr sz="1600"/>
            </a:lvl9pPr>
          </a:lstStyle>
          <a:p>
            <a:r>
              <a:rPr lang="en-US" dirty="0"/>
              <a:t>Subtitle goes here</a:t>
            </a:r>
            <a:endParaRPr lang="el-GR" dirty="0"/>
          </a:p>
        </p:txBody>
      </p:sp>
      <p:sp>
        <p:nvSpPr>
          <p:cNvPr id="17" name="Rectangle 16"/>
          <p:cNvSpPr/>
          <p:nvPr userDrawn="1"/>
        </p:nvSpPr>
        <p:spPr>
          <a:xfrm rot="5400000" flipV="1">
            <a:off x="-507419" y="4140073"/>
            <a:ext cx="1331189" cy="31634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a:extLst>
              <a:ext uri="{FF2B5EF4-FFF2-40B4-BE49-F238E27FC236}">
                <a16:creationId xmlns:a16="http://schemas.microsoft.com/office/drawing/2014/main" id="{BDDCD6EF-8BAC-4952-C0E4-2EF4ACDC3F96}"/>
              </a:ext>
            </a:extLst>
          </p:cNvPr>
          <p:cNvPicPr>
            <a:picLocks noChangeAspect="1"/>
          </p:cNvPicPr>
          <p:nvPr userDrawn="1"/>
        </p:nvPicPr>
        <p:blipFill>
          <a:blip r:embed="rId2"/>
          <a:stretch>
            <a:fillRect/>
          </a:stretch>
        </p:blipFill>
        <p:spPr>
          <a:xfrm>
            <a:off x="310897" y="6212262"/>
            <a:ext cx="1886787" cy="401872"/>
          </a:xfrm>
          <a:prstGeom prst="rect">
            <a:avLst/>
          </a:prstGeom>
        </p:spPr>
      </p:pic>
      <p:pic>
        <p:nvPicPr>
          <p:cNvPr id="2" name="Picture 1">
            <a:extLst>
              <a:ext uri="{FF2B5EF4-FFF2-40B4-BE49-F238E27FC236}">
                <a16:creationId xmlns:a16="http://schemas.microsoft.com/office/drawing/2014/main" id="{80274D63-4B72-B854-B883-35F07AF39E24}"/>
              </a:ext>
            </a:extLst>
          </p:cNvPr>
          <p:cNvPicPr>
            <a:picLocks noChangeAspect="1"/>
          </p:cNvPicPr>
          <p:nvPr userDrawn="1"/>
        </p:nvPicPr>
        <p:blipFill>
          <a:blip r:embed="rId3"/>
          <a:stretch>
            <a:fillRect/>
          </a:stretch>
        </p:blipFill>
        <p:spPr>
          <a:xfrm>
            <a:off x="401324" y="377037"/>
            <a:ext cx="1984435" cy="909936"/>
          </a:xfrm>
          <a:prstGeom prst="rect">
            <a:avLst/>
          </a:prstGeom>
        </p:spPr>
      </p:pic>
      <p:pic>
        <p:nvPicPr>
          <p:cNvPr id="3" name="Picture 2">
            <a:extLst>
              <a:ext uri="{FF2B5EF4-FFF2-40B4-BE49-F238E27FC236}">
                <a16:creationId xmlns:a16="http://schemas.microsoft.com/office/drawing/2014/main" id="{C669CA67-9A0D-6D23-F5B3-CD3EF82E5624}"/>
              </a:ext>
            </a:extLst>
          </p:cNvPr>
          <p:cNvPicPr>
            <a:picLocks noChangeAspect="1"/>
          </p:cNvPicPr>
          <p:nvPr userDrawn="1"/>
        </p:nvPicPr>
        <p:blipFill>
          <a:blip r:embed="rId4"/>
          <a:stretch>
            <a:fillRect/>
          </a:stretch>
        </p:blipFill>
        <p:spPr>
          <a:xfrm>
            <a:off x="6096000" y="3515455"/>
            <a:ext cx="5702300" cy="2362200"/>
          </a:xfrm>
          <a:prstGeom prst="rect">
            <a:avLst/>
          </a:prstGeom>
        </p:spPr>
      </p:pic>
      <p:sp>
        <p:nvSpPr>
          <p:cNvPr id="8" name="TextBox 7">
            <a:extLst>
              <a:ext uri="{FF2B5EF4-FFF2-40B4-BE49-F238E27FC236}">
                <a16:creationId xmlns:a16="http://schemas.microsoft.com/office/drawing/2014/main" id="{02D42687-9C05-6640-36C5-A7707DA75F1A}"/>
              </a:ext>
            </a:extLst>
          </p:cNvPr>
          <p:cNvSpPr txBox="1"/>
          <p:nvPr userDrawn="1"/>
        </p:nvSpPr>
        <p:spPr>
          <a:xfrm>
            <a:off x="2385759" y="6214024"/>
            <a:ext cx="9495344" cy="646331"/>
          </a:xfrm>
          <a:prstGeom prst="rect">
            <a:avLst/>
          </a:prstGeom>
          <a:noFill/>
          <a:ln>
            <a:noFill/>
          </a:ln>
        </p:spPr>
        <p:txBody>
          <a:bodyPr wrap="square" rtlCol="0">
            <a:spAutoFit/>
          </a:bodyPr>
          <a:lstStyle/>
          <a:p>
            <a:r>
              <a:rPr lang="en-GB" sz="900" kern="1200" dirty="0">
                <a:solidFill>
                  <a:schemeClr val="tx1"/>
                </a:solidFill>
                <a:effectLst/>
                <a:latin typeface="+mn-lt"/>
                <a:ea typeface="+mn-ea"/>
                <a:cs typeface="+mn-cs"/>
              </a:rPr>
              <a:t>Funded by the European Union. Views and opinions expressed are however those of the author(s) only and do not necessarily reflect those of the European Union or the European Education and Culture Executive Agency (EACEA). Neither the European Union nor EACEA can be held responsible for them. </a:t>
            </a:r>
            <a:r>
              <a:rPr lang="en-US" sz="900" kern="1200" dirty="0">
                <a:solidFill>
                  <a:schemeClr val="tx1"/>
                </a:solidFill>
                <a:effectLst/>
                <a:latin typeface="+mn-lt"/>
                <a:ea typeface="+mn-ea"/>
                <a:cs typeface="+mn-cs"/>
              </a:rPr>
              <a:t>Project Number: </a:t>
            </a:r>
            <a:r>
              <a:rPr lang="en-CY" sz="900" kern="1200" dirty="0">
                <a:solidFill>
                  <a:schemeClr val="tx1"/>
                </a:solidFill>
                <a:effectLst/>
                <a:latin typeface="+mn-lt"/>
                <a:ea typeface="+mn-ea"/>
                <a:cs typeface="+mn-cs"/>
              </a:rPr>
              <a:t>01195789 — ERASMUS-EDU-2024-POL-EXP-DIGITAL</a:t>
            </a:r>
          </a:p>
          <a:p>
            <a:r>
              <a:rPr lang="en-CY" sz="900" kern="1200" dirty="0">
                <a:solidFill>
                  <a:schemeClr val="tx1"/>
                </a:solidFill>
                <a:effectLst/>
                <a:latin typeface="+mn-lt"/>
                <a:ea typeface="+mn-ea"/>
                <a:cs typeface="+mn-cs"/>
              </a:rPr>
              <a:t> </a:t>
            </a:r>
          </a:p>
          <a:p>
            <a:r>
              <a:rPr lang="en-US" sz="900" kern="1200" dirty="0">
                <a:solidFill>
                  <a:schemeClr val="tx1"/>
                </a:solidFill>
                <a:effectLst/>
                <a:latin typeface="+mn-lt"/>
                <a:ea typeface="+mn-ea"/>
                <a:cs typeface="+mn-cs"/>
              </a:rPr>
              <a:t> </a:t>
            </a:r>
            <a:endParaRPr lang="en-CY" sz="900" kern="1200" dirty="0">
              <a:solidFill>
                <a:schemeClr val="tx1"/>
              </a:solidFill>
              <a:effectLst/>
              <a:latin typeface="+mn-lt"/>
              <a:ea typeface="+mn-ea"/>
              <a:cs typeface="+mn-cs"/>
            </a:endParaRPr>
          </a:p>
        </p:txBody>
      </p:sp>
    </p:spTree>
    <p:extLst>
      <p:ext uri="{BB962C8B-B14F-4D97-AF65-F5344CB8AC3E}">
        <p14:creationId xmlns:p14="http://schemas.microsoft.com/office/powerpoint/2010/main" val="2944581528"/>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2_Title Slide">
    <p:spTree>
      <p:nvGrpSpPr>
        <p:cNvPr id="1" name=""/>
        <p:cNvGrpSpPr/>
        <p:nvPr/>
      </p:nvGrpSpPr>
      <p:grpSpPr>
        <a:xfrm>
          <a:off x="0" y="0"/>
          <a:ext cx="0" cy="0"/>
          <a:chOff x="0" y="0"/>
          <a:chExt cx="0" cy="0"/>
        </a:xfrm>
      </p:grpSpPr>
      <p:sp>
        <p:nvSpPr>
          <p:cNvPr id="5" name="Title 1"/>
          <p:cNvSpPr>
            <a:spLocks noGrp="1"/>
          </p:cNvSpPr>
          <p:nvPr>
            <p:ph type="ctrTitle" hasCustomPrompt="1"/>
          </p:nvPr>
        </p:nvSpPr>
        <p:spPr>
          <a:xfrm>
            <a:off x="2179865" y="2937536"/>
            <a:ext cx="7832271" cy="1600197"/>
          </a:xfrm>
          <a:prstGeom prst="rect">
            <a:avLst/>
          </a:prstGeom>
          <a:ln>
            <a:noFill/>
          </a:ln>
        </p:spPr>
        <p:txBody>
          <a:bodyPr anchor="ctr">
            <a:normAutofit/>
          </a:bodyPr>
          <a:lstStyle>
            <a:lvl1pPr algn="ctr">
              <a:defRPr sz="2000" b="0">
                <a:solidFill>
                  <a:schemeClr val="accent2"/>
                </a:solidFill>
                <a:latin typeface="Arial" panose="020B0604020202020204" pitchFamily="34" charset="0"/>
                <a:ea typeface="Roboto Slab Black" pitchFamily="2" charset="0"/>
                <a:cs typeface="Arial" panose="020B0604020202020204" pitchFamily="34" charset="0"/>
              </a:defRPr>
            </a:lvl1pPr>
          </a:lstStyle>
          <a:p>
            <a:r>
              <a:rPr lang="en-US" dirty="0"/>
              <a:t>End Slide</a:t>
            </a:r>
            <a:endParaRPr lang="el-GR" dirty="0"/>
          </a:p>
        </p:txBody>
      </p:sp>
      <p:sp>
        <p:nvSpPr>
          <p:cNvPr id="10" name="Rectangle 9"/>
          <p:cNvSpPr/>
          <p:nvPr userDrawn="1"/>
        </p:nvSpPr>
        <p:spPr>
          <a:xfrm rot="10800000" flipV="1">
            <a:off x="2172707" y="2913643"/>
            <a:ext cx="7839428" cy="45719"/>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a:extLst>
              <a:ext uri="{FF2B5EF4-FFF2-40B4-BE49-F238E27FC236}">
                <a16:creationId xmlns:a16="http://schemas.microsoft.com/office/drawing/2014/main" id="{CEFD929F-6A11-03BE-03E5-1B1D514FCDCC}"/>
              </a:ext>
            </a:extLst>
          </p:cNvPr>
          <p:cNvPicPr>
            <a:picLocks noChangeAspect="1"/>
          </p:cNvPicPr>
          <p:nvPr userDrawn="1"/>
        </p:nvPicPr>
        <p:blipFill>
          <a:blip r:embed="rId2"/>
          <a:stretch>
            <a:fillRect/>
          </a:stretch>
        </p:blipFill>
        <p:spPr>
          <a:xfrm>
            <a:off x="310897" y="6212262"/>
            <a:ext cx="1886787" cy="401872"/>
          </a:xfrm>
          <a:prstGeom prst="rect">
            <a:avLst/>
          </a:prstGeom>
        </p:spPr>
      </p:pic>
      <p:sp>
        <p:nvSpPr>
          <p:cNvPr id="4" name="TextBox 3">
            <a:extLst>
              <a:ext uri="{FF2B5EF4-FFF2-40B4-BE49-F238E27FC236}">
                <a16:creationId xmlns:a16="http://schemas.microsoft.com/office/drawing/2014/main" id="{893DCE6B-95B9-D86F-C1B6-0D8DE85F154D}"/>
              </a:ext>
            </a:extLst>
          </p:cNvPr>
          <p:cNvSpPr txBox="1"/>
          <p:nvPr userDrawn="1"/>
        </p:nvSpPr>
        <p:spPr>
          <a:xfrm>
            <a:off x="2385759" y="6214024"/>
            <a:ext cx="9495344" cy="646331"/>
          </a:xfrm>
          <a:prstGeom prst="rect">
            <a:avLst/>
          </a:prstGeom>
          <a:noFill/>
          <a:ln>
            <a:noFill/>
          </a:ln>
        </p:spPr>
        <p:txBody>
          <a:bodyPr wrap="square" rtlCol="0">
            <a:spAutoFit/>
          </a:bodyPr>
          <a:lstStyle/>
          <a:p>
            <a:r>
              <a:rPr lang="en-GB" sz="900" kern="1200" dirty="0">
                <a:solidFill>
                  <a:schemeClr val="tx1"/>
                </a:solidFill>
                <a:effectLst/>
                <a:latin typeface="+mn-lt"/>
                <a:ea typeface="+mn-ea"/>
                <a:cs typeface="+mn-cs"/>
              </a:rPr>
              <a:t>Funded by the European Union. Views and opinions expressed are however those of the author(s) only and do not necessarily reflect those of the European Union or the European Education and Culture Executive Agency (EACEA). Neither the European Union nor EACEA can be held responsible for them. </a:t>
            </a:r>
            <a:r>
              <a:rPr lang="en-US" sz="900" kern="1200" dirty="0">
                <a:solidFill>
                  <a:schemeClr val="tx1"/>
                </a:solidFill>
                <a:effectLst/>
                <a:latin typeface="+mn-lt"/>
                <a:ea typeface="+mn-ea"/>
                <a:cs typeface="+mn-cs"/>
              </a:rPr>
              <a:t>Project Number: </a:t>
            </a:r>
            <a:r>
              <a:rPr lang="en-CY" sz="900" kern="1200" dirty="0">
                <a:solidFill>
                  <a:schemeClr val="tx1"/>
                </a:solidFill>
                <a:effectLst/>
                <a:latin typeface="+mn-lt"/>
                <a:ea typeface="+mn-ea"/>
                <a:cs typeface="+mn-cs"/>
              </a:rPr>
              <a:t>01195789 — ERASMUS-EDU-2024-POL-EXP-DIGITAL</a:t>
            </a:r>
          </a:p>
          <a:p>
            <a:r>
              <a:rPr lang="en-CY" sz="900" kern="1200" dirty="0">
                <a:solidFill>
                  <a:schemeClr val="tx1"/>
                </a:solidFill>
                <a:effectLst/>
                <a:latin typeface="+mn-lt"/>
                <a:ea typeface="+mn-ea"/>
                <a:cs typeface="+mn-cs"/>
              </a:rPr>
              <a:t> </a:t>
            </a:r>
          </a:p>
          <a:p>
            <a:r>
              <a:rPr lang="en-US" sz="900" kern="1200" dirty="0">
                <a:solidFill>
                  <a:schemeClr val="tx1"/>
                </a:solidFill>
                <a:effectLst/>
                <a:latin typeface="+mn-lt"/>
                <a:ea typeface="+mn-ea"/>
                <a:cs typeface="+mn-cs"/>
              </a:rPr>
              <a:t> </a:t>
            </a:r>
            <a:endParaRPr lang="en-CY" sz="900" kern="1200" dirty="0">
              <a:solidFill>
                <a:schemeClr val="tx1"/>
              </a:solidFill>
              <a:effectLst/>
              <a:latin typeface="+mn-lt"/>
              <a:ea typeface="+mn-ea"/>
              <a:cs typeface="+mn-cs"/>
            </a:endParaRPr>
          </a:p>
        </p:txBody>
      </p:sp>
    </p:spTree>
    <p:extLst>
      <p:ext uri="{BB962C8B-B14F-4D97-AF65-F5344CB8AC3E}">
        <p14:creationId xmlns:p14="http://schemas.microsoft.com/office/powerpoint/2010/main" val="1848226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5_Title Slide">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CEFD929F-6A11-03BE-03E5-1B1D514FCDCC}"/>
              </a:ext>
            </a:extLst>
          </p:cNvPr>
          <p:cNvPicPr>
            <a:picLocks noChangeAspect="1"/>
          </p:cNvPicPr>
          <p:nvPr userDrawn="1"/>
        </p:nvPicPr>
        <p:blipFill>
          <a:blip r:embed="rId2"/>
          <a:stretch>
            <a:fillRect/>
          </a:stretch>
        </p:blipFill>
        <p:spPr>
          <a:xfrm>
            <a:off x="310897" y="6212262"/>
            <a:ext cx="1886787" cy="401872"/>
          </a:xfrm>
          <a:prstGeom prst="rect">
            <a:avLst/>
          </a:prstGeom>
        </p:spPr>
      </p:pic>
      <p:sp>
        <p:nvSpPr>
          <p:cNvPr id="4" name="TextBox 3">
            <a:extLst>
              <a:ext uri="{FF2B5EF4-FFF2-40B4-BE49-F238E27FC236}">
                <a16:creationId xmlns:a16="http://schemas.microsoft.com/office/drawing/2014/main" id="{893DCE6B-95B9-D86F-C1B6-0D8DE85F154D}"/>
              </a:ext>
            </a:extLst>
          </p:cNvPr>
          <p:cNvSpPr txBox="1"/>
          <p:nvPr userDrawn="1"/>
        </p:nvSpPr>
        <p:spPr>
          <a:xfrm>
            <a:off x="2385759" y="6214024"/>
            <a:ext cx="9495344" cy="646331"/>
          </a:xfrm>
          <a:prstGeom prst="rect">
            <a:avLst/>
          </a:prstGeom>
          <a:noFill/>
          <a:ln>
            <a:noFill/>
          </a:ln>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900" kern="1200" dirty="0">
                <a:solidFill>
                  <a:schemeClr val="tx1"/>
                </a:solidFill>
                <a:effectLst/>
                <a:latin typeface="+mn-lt"/>
                <a:ea typeface="+mn-ea"/>
                <a:cs typeface="+mn-cs"/>
              </a:rPr>
              <a:t>Funded by the European Union. Views and opinions expressed are however those of the author(s) only and do not necessarily reflect those of the European Union or the European Education and Culture Executive Agency (EACEA). Neither the European Union nor EACEA can be held responsible for them. </a:t>
            </a:r>
            <a:r>
              <a:rPr lang="en-US" sz="900" kern="1200" dirty="0">
                <a:solidFill>
                  <a:schemeClr val="tx1"/>
                </a:solidFill>
                <a:effectLst/>
                <a:latin typeface="+mn-lt"/>
                <a:ea typeface="+mn-ea"/>
                <a:cs typeface="+mn-cs"/>
              </a:rPr>
              <a:t>Project Number: </a:t>
            </a:r>
            <a:r>
              <a:rPr lang="en-CY" sz="900" dirty="0"/>
              <a:t>101195789</a:t>
            </a:r>
            <a:r>
              <a:rPr lang="en-CY" sz="900" kern="1200" dirty="0">
                <a:solidFill>
                  <a:schemeClr val="tx1"/>
                </a:solidFill>
                <a:effectLst/>
                <a:latin typeface="+mn-lt"/>
                <a:ea typeface="+mn-ea"/>
                <a:cs typeface="+mn-cs"/>
              </a:rPr>
              <a:t> — ERASMUS-EDU-2024-POL-EXP-DIGITAL</a:t>
            </a:r>
          </a:p>
          <a:p>
            <a:r>
              <a:rPr lang="en-CY" sz="900" kern="1200" dirty="0">
                <a:solidFill>
                  <a:schemeClr val="tx1"/>
                </a:solidFill>
                <a:effectLst/>
                <a:latin typeface="+mn-lt"/>
                <a:ea typeface="+mn-ea"/>
                <a:cs typeface="+mn-cs"/>
              </a:rPr>
              <a:t> </a:t>
            </a:r>
          </a:p>
          <a:p>
            <a:r>
              <a:rPr lang="en-US" sz="900" kern="1200" dirty="0">
                <a:solidFill>
                  <a:schemeClr val="tx1"/>
                </a:solidFill>
                <a:effectLst/>
                <a:latin typeface="+mn-lt"/>
                <a:ea typeface="+mn-ea"/>
                <a:cs typeface="+mn-cs"/>
              </a:rPr>
              <a:t> </a:t>
            </a:r>
            <a:endParaRPr lang="en-CY" sz="900" kern="1200" dirty="0">
              <a:solidFill>
                <a:schemeClr val="tx1"/>
              </a:solidFill>
              <a:effectLst/>
              <a:latin typeface="+mn-lt"/>
              <a:ea typeface="+mn-ea"/>
              <a:cs typeface="+mn-cs"/>
            </a:endParaRPr>
          </a:p>
        </p:txBody>
      </p:sp>
      <p:pic>
        <p:nvPicPr>
          <p:cNvPr id="6" name="Picture 5">
            <a:extLst>
              <a:ext uri="{FF2B5EF4-FFF2-40B4-BE49-F238E27FC236}">
                <a16:creationId xmlns:a16="http://schemas.microsoft.com/office/drawing/2014/main" id="{79EA4C69-9DDB-9F9F-8E98-4BCA8ED06E62}"/>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2317750" y="1447800"/>
            <a:ext cx="7556500" cy="3962400"/>
          </a:xfrm>
          <a:prstGeom prst="rect">
            <a:avLst/>
          </a:prstGeom>
        </p:spPr>
      </p:pic>
      <p:sp>
        <p:nvSpPr>
          <p:cNvPr id="7" name="Subtitle 2">
            <a:extLst>
              <a:ext uri="{FF2B5EF4-FFF2-40B4-BE49-F238E27FC236}">
                <a16:creationId xmlns:a16="http://schemas.microsoft.com/office/drawing/2014/main" id="{90C4B96E-428F-61C9-6E62-394451C1F93E}"/>
              </a:ext>
            </a:extLst>
          </p:cNvPr>
          <p:cNvSpPr>
            <a:spLocks noGrp="1"/>
          </p:cNvSpPr>
          <p:nvPr>
            <p:ph type="subTitle" idx="1" hasCustomPrompt="1"/>
          </p:nvPr>
        </p:nvSpPr>
        <p:spPr>
          <a:xfrm>
            <a:off x="401324" y="3001590"/>
            <a:ext cx="6893057" cy="1292830"/>
          </a:xfrm>
          <a:prstGeom prst="rect">
            <a:avLst/>
          </a:prstGeom>
          <a:noFill/>
        </p:spPr>
        <p:txBody>
          <a:bodyPr anchor="ctr">
            <a:normAutofit/>
          </a:bodyPr>
          <a:lstStyle>
            <a:lvl1pPr marL="0" indent="0" algn="l">
              <a:buNone/>
              <a:defRPr sz="1600" b="0" i="1" baseline="0">
                <a:solidFill>
                  <a:schemeClr val="tx1"/>
                </a:solidFill>
                <a:latin typeface="Arial" panose="020B0604020202020204" pitchFamily="34" charset="0"/>
                <a:cs typeface="Arial" panose="020B0604020202020204" pitchFamily="34" charset="0"/>
              </a:defRPr>
            </a:lvl1pPr>
            <a:lvl2pPr marL="457189" indent="0" algn="ctr">
              <a:buNone/>
              <a:defRPr sz="2000"/>
            </a:lvl2pPr>
            <a:lvl3pPr marL="914377" indent="0" algn="ctr">
              <a:buNone/>
              <a:defRPr sz="1800"/>
            </a:lvl3pPr>
            <a:lvl4pPr marL="1371566" indent="0" algn="ctr">
              <a:buNone/>
              <a:defRPr sz="1600"/>
            </a:lvl4pPr>
            <a:lvl5pPr marL="1828754" indent="0" algn="ctr">
              <a:buNone/>
              <a:defRPr sz="1600"/>
            </a:lvl5pPr>
            <a:lvl6pPr marL="2285943" indent="0" algn="ctr">
              <a:buNone/>
              <a:defRPr sz="1600"/>
            </a:lvl6pPr>
            <a:lvl7pPr marL="2743131" indent="0" algn="ctr">
              <a:buNone/>
              <a:defRPr sz="1600"/>
            </a:lvl7pPr>
            <a:lvl8pPr marL="3200320" indent="0" algn="ctr">
              <a:buNone/>
              <a:defRPr sz="1600"/>
            </a:lvl8pPr>
            <a:lvl9pPr marL="3657509" indent="0" algn="ctr">
              <a:buNone/>
              <a:defRPr sz="1600"/>
            </a:lvl9pPr>
          </a:lstStyle>
          <a:p>
            <a:r>
              <a:rPr lang="en-US" dirty="0"/>
              <a:t>Project Partners:</a:t>
            </a:r>
            <a:endParaRPr lang="el-GR" dirty="0"/>
          </a:p>
        </p:txBody>
      </p:sp>
    </p:spTree>
    <p:extLst>
      <p:ext uri="{BB962C8B-B14F-4D97-AF65-F5344CB8AC3E}">
        <p14:creationId xmlns:p14="http://schemas.microsoft.com/office/powerpoint/2010/main" val="565486826"/>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8.xml"/><Relationship Id="rId2" Type="http://schemas.openxmlformats.org/officeDocument/2006/relationships/slideLayout" Target="../slideLayouts/slideLayout7.xml"/><Relationship Id="rId1" Type="http://schemas.openxmlformats.org/officeDocument/2006/relationships/slideLayout" Target="../slideLayouts/slideLayout6.xml"/><Relationship Id="rId6" Type="http://schemas.openxmlformats.org/officeDocument/2006/relationships/theme" Target="../theme/theme2.xml"/><Relationship Id="rId5" Type="http://schemas.openxmlformats.org/officeDocument/2006/relationships/slideLayout" Target="../slideLayouts/slideLayout10.xml"/><Relationship Id="rId4"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2">
            <a:alpha val="0"/>
          </a:schemeClr>
        </a:solidFill>
        <a:effectLst/>
      </p:bgPr>
    </p:bg>
    <p:spTree>
      <p:nvGrpSpPr>
        <p:cNvPr id="1" name=""/>
        <p:cNvGrpSpPr/>
        <p:nvPr/>
      </p:nvGrpSpPr>
      <p:grpSpPr>
        <a:xfrm>
          <a:off x="0" y="0"/>
          <a:ext cx="0" cy="0"/>
          <a:chOff x="0" y="0"/>
          <a:chExt cx="0" cy="0"/>
        </a:xfrm>
      </p:grpSpPr>
      <p:sp>
        <p:nvSpPr>
          <p:cNvPr id="2" name="Rectangle 1"/>
          <p:cNvSpPr/>
          <p:nvPr userDrawn="1"/>
        </p:nvSpPr>
        <p:spPr>
          <a:xfrm>
            <a:off x="0" y="0"/>
            <a:ext cx="12192000" cy="797521"/>
          </a:xfrm>
          <a:prstGeom prst="rect">
            <a:avLst/>
          </a:prstGeom>
          <a:solidFill>
            <a:schemeClr val="accent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dirty="0">
              <a:latin typeface="Open Sans" panose="020B0606030504020204" pitchFamily="34" charset="0"/>
              <a:ea typeface="Open Sans" panose="020B0606030504020204" pitchFamily="34" charset="0"/>
              <a:cs typeface="Open Sans" panose="020B0606030504020204" pitchFamily="34" charset="0"/>
            </a:endParaRPr>
          </a:p>
        </p:txBody>
      </p:sp>
      <p:sp>
        <p:nvSpPr>
          <p:cNvPr id="8" name="Title Placeholder 7"/>
          <p:cNvSpPr>
            <a:spLocks noGrp="1"/>
          </p:cNvSpPr>
          <p:nvPr>
            <p:ph type="title"/>
          </p:nvPr>
        </p:nvSpPr>
        <p:spPr>
          <a:xfrm>
            <a:off x="97970" y="81642"/>
            <a:ext cx="11944351" cy="715879"/>
          </a:xfrm>
          <a:prstGeom prst="rect">
            <a:avLst/>
          </a:prstGeom>
        </p:spPr>
        <p:txBody>
          <a:bodyPr vert="horz" lIns="54000" tIns="54000" rIns="54000" bIns="54000" rtlCol="0" anchor="ctr">
            <a:noAutofit/>
          </a:bodyPr>
          <a:lstStyle/>
          <a:p>
            <a:r>
              <a:rPr lang="en-US" dirty="0"/>
              <a:t>Slide title goes here</a:t>
            </a:r>
            <a:endParaRPr lang="el-GR" dirty="0"/>
          </a:p>
        </p:txBody>
      </p:sp>
    </p:spTree>
    <p:extLst>
      <p:ext uri="{BB962C8B-B14F-4D97-AF65-F5344CB8AC3E}">
        <p14:creationId xmlns:p14="http://schemas.microsoft.com/office/powerpoint/2010/main" val="1960187723"/>
      </p:ext>
    </p:extLst>
  </p:cSld>
  <p:clrMap bg1="lt1" tx1="dk1" bg2="lt2" tx2="dk2" accent1="accent1" accent2="accent2" accent3="accent3" accent4="accent4" accent5="accent5" accent6="accent6" hlink="hlink" folHlink="folHlink"/>
  <p:sldLayoutIdLst>
    <p:sldLayoutId id="2147483672" r:id="rId1"/>
    <p:sldLayoutId id="2147483669" r:id="rId2"/>
    <p:sldLayoutId id="2147483671" r:id="rId3"/>
    <p:sldLayoutId id="2147483651" r:id="rId4"/>
    <p:sldLayoutId id="2147483691" r:id="rId5"/>
  </p:sldLayoutIdLst>
  <p:txStyles>
    <p:titleStyle>
      <a:lvl1pPr algn="l" defTabSz="914377" rtl="0" eaLnBrk="1" latinLnBrk="0" hangingPunct="1">
        <a:lnSpc>
          <a:spcPct val="90000"/>
        </a:lnSpc>
        <a:spcBef>
          <a:spcPct val="0"/>
        </a:spcBef>
        <a:buNone/>
        <a:defRPr sz="3800" kern="1200">
          <a:solidFill>
            <a:schemeClr val="tx2"/>
          </a:solidFill>
          <a:latin typeface="Arial" panose="020B0604020202020204" pitchFamily="34" charset="0"/>
          <a:ea typeface="Open Sans" panose="020B0606030504020204" pitchFamily="34" charset="0"/>
          <a:cs typeface="Arial" panose="020B0604020202020204" pitchFamily="34" charset="0"/>
        </a:defRPr>
      </a:lvl1pPr>
    </p:titleStyle>
    <p:bodyStyle>
      <a:lvl1pPr marL="0" indent="0" algn="just" defTabSz="914377" rtl="0" eaLnBrk="1" latinLnBrk="0" hangingPunct="1">
        <a:lnSpc>
          <a:spcPct val="90000"/>
        </a:lnSpc>
        <a:spcBef>
          <a:spcPts val="1000"/>
        </a:spcBef>
        <a:buFont typeface="Arial" panose="020B0604020202020204" pitchFamily="34" charset="0"/>
        <a:buNone/>
        <a:defRPr sz="2200" kern="1200">
          <a:solidFill>
            <a:schemeClr val="bg2"/>
          </a:solidFill>
          <a:latin typeface="+mn-lt"/>
          <a:ea typeface="+mn-ea"/>
          <a:cs typeface="+mn-cs"/>
        </a:defRPr>
      </a:lvl1pPr>
      <a:lvl2pPr marL="685783" indent="-228594" algn="l" defTabSz="914377"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2971" indent="-228594" algn="l" defTabSz="914377"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160"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349"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537"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726"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914"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103"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l-GR"/>
      </a:defPPr>
      <a:lvl1pPr marL="0" algn="l" defTabSz="914377" rtl="0" eaLnBrk="1" latinLnBrk="0" hangingPunct="1">
        <a:defRPr sz="1800" kern="1200">
          <a:solidFill>
            <a:schemeClr val="tx1"/>
          </a:solidFill>
          <a:latin typeface="+mn-lt"/>
          <a:ea typeface="+mn-ea"/>
          <a:cs typeface="+mn-cs"/>
        </a:defRPr>
      </a:lvl1pPr>
      <a:lvl2pPr marL="457189" algn="l" defTabSz="914377" rtl="0" eaLnBrk="1" latinLnBrk="0" hangingPunct="1">
        <a:defRPr sz="1800" kern="1200">
          <a:solidFill>
            <a:schemeClr val="tx1"/>
          </a:solidFill>
          <a:latin typeface="+mn-lt"/>
          <a:ea typeface="+mn-ea"/>
          <a:cs typeface="+mn-cs"/>
        </a:defRPr>
      </a:lvl2pPr>
      <a:lvl3pPr marL="914377" algn="l" defTabSz="914377" rtl="0" eaLnBrk="1" latinLnBrk="0" hangingPunct="1">
        <a:defRPr sz="1800" kern="1200">
          <a:solidFill>
            <a:schemeClr val="tx1"/>
          </a:solidFill>
          <a:latin typeface="+mn-lt"/>
          <a:ea typeface="+mn-ea"/>
          <a:cs typeface="+mn-cs"/>
        </a:defRPr>
      </a:lvl3pPr>
      <a:lvl4pPr marL="1371566" algn="l" defTabSz="914377" rtl="0" eaLnBrk="1" latinLnBrk="0" hangingPunct="1">
        <a:defRPr sz="1800" kern="1200">
          <a:solidFill>
            <a:schemeClr val="tx1"/>
          </a:solidFill>
          <a:latin typeface="+mn-lt"/>
          <a:ea typeface="+mn-ea"/>
          <a:cs typeface="+mn-cs"/>
        </a:defRPr>
      </a:lvl4pPr>
      <a:lvl5pPr marL="1828754" algn="l" defTabSz="914377" rtl="0" eaLnBrk="1" latinLnBrk="0" hangingPunct="1">
        <a:defRPr sz="1800" kern="1200">
          <a:solidFill>
            <a:schemeClr val="tx1"/>
          </a:solidFill>
          <a:latin typeface="+mn-lt"/>
          <a:ea typeface="+mn-ea"/>
          <a:cs typeface="+mn-cs"/>
        </a:defRPr>
      </a:lvl5pPr>
      <a:lvl6pPr marL="2285943" algn="l" defTabSz="914377" rtl="0" eaLnBrk="1" latinLnBrk="0" hangingPunct="1">
        <a:defRPr sz="1800" kern="1200">
          <a:solidFill>
            <a:schemeClr val="tx1"/>
          </a:solidFill>
          <a:latin typeface="+mn-lt"/>
          <a:ea typeface="+mn-ea"/>
          <a:cs typeface="+mn-cs"/>
        </a:defRPr>
      </a:lvl6pPr>
      <a:lvl7pPr marL="2743131" algn="l" defTabSz="914377" rtl="0" eaLnBrk="1" latinLnBrk="0" hangingPunct="1">
        <a:defRPr sz="1800" kern="1200">
          <a:solidFill>
            <a:schemeClr val="tx1"/>
          </a:solidFill>
          <a:latin typeface="+mn-lt"/>
          <a:ea typeface="+mn-ea"/>
          <a:cs typeface="+mn-cs"/>
        </a:defRPr>
      </a:lvl7pPr>
      <a:lvl8pPr marL="3200320" algn="l" defTabSz="914377" rtl="0" eaLnBrk="1" latinLnBrk="0" hangingPunct="1">
        <a:defRPr sz="1800" kern="1200">
          <a:solidFill>
            <a:schemeClr val="tx1"/>
          </a:solidFill>
          <a:latin typeface="+mn-lt"/>
          <a:ea typeface="+mn-ea"/>
          <a:cs typeface="+mn-cs"/>
        </a:defRPr>
      </a:lvl8pPr>
      <a:lvl9pPr marL="3657509" algn="l" defTabSz="914377"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3840" userDrawn="1">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rgbClr val="FFFFFF">
            <a:alpha val="50000"/>
          </a:srgbClr>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569144641"/>
      </p:ext>
    </p:extLst>
  </p:cSld>
  <p:clrMap bg1="lt1" tx1="dk1" bg2="lt2" tx2="dk2" accent1="accent1" accent2="accent2" accent3="accent3" accent4="accent4" accent5="accent5" accent6="accent6" hlink="hlink" folHlink="folHlink"/>
  <p:sldLayoutIdLst>
    <p:sldLayoutId id="2147483649" r:id="rId1"/>
    <p:sldLayoutId id="2147483689" r:id="rId2"/>
    <p:sldLayoutId id="2147483687" r:id="rId3"/>
    <p:sldLayoutId id="2147483690" r:id="rId4"/>
    <p:sldLayoutId id="2147483688" r:id="rId5"/>
  </p:sldLayoutIdLst>
  <p:txStyles>
    <p:titleStyle>
      <a:lvl1pPr algn="l" defTabSz="914377" rtl="0" eaLnBrk="1" latinLnBrk="0" hangingPunct="1">
        <a:lnSpc>
          <a:spcPct val="90000"/>
        </a:lnSpc>
        <a:spcBef>
          <a:spcPct val="0"/>
        </a:spcBef>
        <a:buNone/>
        <a:defRPr sz="4400" kern="1200">
          <a:solidFill>
            <a:schemeClr val="tx1"/>
          </a:solidFill>
          <a:latin typeface="Arial" panose="020B0604020202020204" pitchFamily="34" charset="0"/>
          <a:ea typeface="+mj-ea"/>
          <a:cs typeface="Arial" panose="020B0604020202020204" pitchFamily="34" charset="0"/>
        </a:defRPr>
      </a:lvl1pPr>
    </p:titleStyle>
    <p:bodyStyle>
      <a:lvl1pPr marL="228594" indent="-228594" algn="l" defTabSz="914377" rtl="0" eaLnBrk="1" latinLnBrk="0" hangingPunct="1">
        <a:lnSpc>
          <a:spcPct val="90000"/>
        </a:lnSpc>
        <a:spcBef>
          <a:spcPts val="1000"/>
        </a:spcBef>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1pPr>
      <a:lvl2pPr marL="685783" indent="-228594" algn="l" defTabSz="914377" rtl="0" eaLnBrk="1" latinLnBrk="0" hangingPunct="1">
        <a:lnSpc>
          <a:spcPct val="90000"/>
        </a:lnSpc>
        <a:spcBef>
          <a:spcPts val="5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1142971" indent="-228594" algn="l" defTabSz="914377" rtl="0" eaLnBrk="1" latinLnBrk="0" hangingPunct="1">
        <a:lnSpc>
          <a:spcPct val="90000"/>
        </a:lnSpc>
        <a:spcBef>
          <a:spcPts val="5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3pPr>
      <a:lvl4pPr marL="1600160"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4pPr>
      <a:lvl5pPr marL="2057349"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5pPr>
      <a:lvl6pPr marL="2514537"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726"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914"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103"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l-GR"/>
      </a:defPPr>
      <a:lvl1pPr marL="0" algn="l" defTabSz="914377" rtl="0" eaLnBrk="1" latinLnBrk="0" hangingPunct="1">
        <a:defRPr sz="1800" kern="1200">
          <a:solidFill>
            <a:schemeClr val="tx1"/>
          </a:solidFill>
          <a:latin typeface="+mn-lt"/>
          <a:ea typeface="+mn-ea"/>
          <a:cs typeface="+mn-cs"/>
        </a:defRPr>
      </a:lvl1pPr>
      <a:lvl2pPr marL="457189" algn="l" defTabSz="914377" rtl="0" eaLnBrk="1" latinLnBrk="0" hangingPunct="1">
        <a:defRPr sz="1800" kern="1200">
          <a:solidFill>
            <a:schemeClr val="tx1"/>
          </a:solidFill>
          <a:latin typeface="+mn-lt"/>
          <a:ea typeface="+mn-ea"/>
          <a:cs typeface="+mn-cs"/>
        </a:defRPr>
      </a:lvl2pPr>
      <a:lvl3pPr marL="914377" algn="l" defTabSz="914377" rtl="0" eaLnBrk="1" latinLnBrk="0" hangingPunct="1">
        <a:defRPr sz="1800" kern="1200">
          <a:solidFill>
            <a:schemeClr val="tx1"/>
          </a:solidFill>
          <a:latin typeface="+mn-lt"/>
          <a:ea typeface="+mn-ea"/>
          <a:cs typeface="+mn-cs"/>
        </a:defRPr>
      </a:lvl3pPr>
      <a:lvl4pPr marL="1371566" algn="l" defTabSz="914377" rtl="0" eaLnBrk="1" latinLnBrk="0" hangingPunct="1">
        <a:defRPr sz="1800" kern="1200">
          <a:solidFill>
            <a:schemeClr val="tx1"/>
          </a:solidFill>
          <a:latin typeface="+mn-lt"/>
          <a:ea typeface="+mn-ea"/>
          <a:cs typeface="+mn-cs"/>
        </a:defRPr>
      </a:lvl4pPr>
      <a:lvl5pPr marL="1828754" algn="l" defTabSz="914377" rtl="0" eaLnBrk="1" latinLnBrk="0" hangingPunct="1">
        <a:defRPr sz="1800" kern="1200">
          <a:solidFill>
            <a:schemeClr val="tx1"/>
          </a:solidFill>
          <a:latin typeface="+mn-lt"/>
          <a:ea typeface="+mn-ea"/>
          <a:cs typeface="+mn-cs"/>
        </a:defRPr>
      </a:lvl5pPr>
      <a:lvl6pPr marL="2285943" algn="l" defTabSz="914377" rtl="0" eaLnBrk="1" latinLnBrk="0" hangingPunct="1">
        <a:defRPr sz="1800" kern="1200">
          <a:solidFill>
            <a:schemeClr val="tx1"/>
          </a:solidFill>
          <a:latin typeface="+mn-lt"/>
          <a:ea typeface="+mn-ea"/>
          <a:cs typeface="+mn-cs"/>
        </a:defRPr>
      </a:lvl6pPr>
      <a:lvl7pPr marL="2743131" algn="l" defTabSz="914377" rtl="0" eaLnBrk="1" latinLnBrk="0" hangingPunct="1">
        <a:defRPr sz="1800" kern="1200">
          <a:solidFill>
            <a:schemeClr val="tx1"/>
          </a:solidFill>
          <a:latin typeface="+mn-lt"/>
          <a:ea typeface="+mn-ea"/>
          <a:cs typeface="+mn-cs"/>
        </a:defRPr>
      </a:lvl7pPr>
      <a:lvl8pPr marL="3200320" algn="l" defTabSz="914377" rtl="0" eaLnBrk="1" latinLnBrk="0" hangingPunct="1">
        <a:defRPr sz="1800" kern="1200">
          <a:solidFill>
            <a:schemeClr val="tx1"/>
          </a:solidFill>
          <a:latin typeface="+mn-lt"/>
          <a:ea typeface="+mn-ea"/>
          <a:cs typeface="+mn-cs"/>
        </a:defRPr>
      </a:lvl8pPr>
      <a:lvl9pPr marL="3657509" algn="l" defTabSz="914377"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B90EA3-B5A9-B1E8-C2DF-9EE276BBF240}"/>
              </a:ext>
            </a:extLst>
          </p:cNvPr>
          <p:cNvSpPr>
            <a:spLocks noGrp="1"/>
          </p:cNvSpPr>
          <p:nvPr>
            <p:ph type="ctrTitle"/>
          </p:nvPr>
        </p:nvSpPr>
        <p:spPr/>
        <p:txBody>
          <a:bodyPr>
            <a:normAutofit/>
          </a:bodyPr>
          <a:lstStyle/>
          <a:p>
            <a:r>
              <a:rPr lang="en-US" sz="2400" dirty="0"/>
              <a:t>WP3 – Training Material for Senior Learners</a:t>
            </a:r>
            <a:br>
              <a:rPr lang="en-US" sz="1800" dirty="0"/>
            </a:br>
            <a:endParaRPr lang="en-CY" sz="1800" dirty="0"/>
          </a:p>
        </p:txBody>
      </p:sp>
      <p:sp>
        <p:nvSpPr>
          <p:cNvPr id="3" name="Subtitle 2">
            <a:extLst>
              <a:ext uri="{FF2B5EF4-FFF2-40B4-BE49-F238E27FC236}">
                <a16:creationId xmlns:a16="http://schemas.microsoft.com/office/drawing/2014/main" id="{077FB08D-68F0-ED39-45CA-2644332A0072}"/>
              </a:ext>
            </a:extLst>
          </p:cNvPr>
          <p:cNvSpPr>
            <a:spLocks noGrp="1"/>
          </p:cNvSpPr>
          <p:nvPr>
            <p:ph type="subTitle" idx="1"/>
          </p:nvPr>
        </p:nvSpPr>
        <p:spPr>
          <a:xfrm>
            <a:off x="374726" y="3429000"/>
            <a:ext cx="7391858" cy="1292830"/>
          </a:xfrm>
        </p:spPr>
        <p:txBody>
          <a:bodyPr>
            <a:normAutofit/>
          </a:bodyPr>
          <a:lstStyle/>
          <a:p>
            <a:r>
              <a:rPr lang="en-US" sz="2800" dirty="0"/>
              <a:t>Module </a:t>
            </a:r>
            <a:r>
              <a:rPr lang="el-GR" sz="2800" dirty="0"/>
              <a:t>6</a:t>
            </a:r>
            <a:endParaRPr lang="en-US" sz="2800" dirty="0"/>
          </a:p>
          <a:p>
            <a:r>
              <a:rPr lang="it-IT" sz="2800" dirty="0"/>
              <a:t>Intergenerations Digital Storytelling</a:t>
            </a:r>
            <a:endParaRPr lang="en-GB" sz="2800" dirty="0"/>
          </a:p>
          <a:p>
            <a:endParaRPr lang="en-CY" sz="2800" dirty="0"/>
          </a:p>
        </p:txBody>
      </p:sp>
    </p:spTree>
    <p:extLst>
      <p:ext uri="{BB962C8B-B14F-4D97-AF65-F5344CB8AC3E}">
        <p14:creationId xmlns:p14="http://schemas.microsoft.com/office/powerpoint/2010/main" val="12034354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A174BCB-CF9A-DB0C-8601-8140E0D2D946}"/>
            </a:ext>
          </a:extLst>
        </p:cNvPr>
        <p:cNvGrpSpPr/>
        <p:nvPr/>
      </p:nvGrpSpPr>
      <p:grpSpPr>
        <a:xfrm>
          <a:off x="0" y="0"/>
          <a:ext cx="0" cy="0"/>
          <a:chOff x="0" y="0"/>
          <a:chExt cx="0" cy="0"/>
        </a:xfrm>
      </p:grpSpPr>
      <p:sp>
        <p:nvSpPr>
          <p:cNvPr id="8" name="Title 3">
            <a:extLst>
              <a:ext uri="{FF2B5EF4-FFF2-40B4-BE49-F238E27FC236}">
                <a16:creationId xmlns:a16="http://schemas.microsoft.com/office/drawing/2014/main" id="{FD274A02-27CA-81C3-1125-F746E4F0E3B9}"/>
              </a:ext>
            </a:extLst>
          </p:cNvPr>
          <p:cNvSpPr>
            <a:spLocks noGrp="1"/>
          </p:cNvSpPr>
          <p:nvPr>
            <p:ph type="title"/>
          </p:nvPr>
        </p:nvSpPr>
        <p:spPr/>
        <p:txBody>
          <a:bodyPr lIns="91440"/>
          <a:lstStyle/>
          <a:p>
            <a:br>
              <a:rPr lang="en-US" sz="2400" i="1" dirty="0"/>
            </a:br>
            <a:r>
              <a:rPr lang="en-US" sz="2400" i="1" dirty="0"/>
              <a:t>Module </a:t>
            </a:r>
            <a:r>
              <a:rPr lang="el-GR" sz="2400" i="1" dirty="0"/>
              <a:t>6</a:t>
            </a:r>
            <a:r>
              <a:rPr lang="en-US" sz="2400" i="1" dirty="0"/>
              <a:t> (Senior Learners): Intergenerational Digital Storytelling</a:t>
            </a:r>
            <a:br>
              <a:rPr lang="en-GB" sz="2000" dirty="0"/>
            </a:br>
            <a:br>
              <a:rPr lang="en-CY" sz="1600" dirty="0"/>
            </a:br>
            <a:r>
              <a:rPr lang="en-GB" sz="2400" i="1" dirty="0"/>
              <a:t> </a:t>
            </a:r>
            <a:endParaRPr lang="el-GR" sz="2400" dirty="0"/>
          </a:p>
        </p:txBody>
      </p:sp>
      <p:sp>
        <p:nvSpPr>
          <p:cNvPr id="6" name="Text Placeholder 5">
            <a:extLst>
              <a:ext uri="{FF2B5EF4-FFF2-40B4-BE49-F238E27FC236}">
                <a16:creationId xmlns:a16="http://schemas.microsoft.com/office/drawing/2014/main" id="{FB1C0A04-8CCF-23E4-E53F-5CBE9A446E65}"/>
              </a:ext>
            </a:extLst>
          </p:cNvPr>
          <p:cNvSpPr>
            <a:spLocks noGrp="1"/>
          </p:cNvSpPr>
          <p:nvPr>
            <p:ph type="body" sz="quarter" idx="10"/>
          </p:nvPr>
        </p:nvSpPr>
        <p:spPr/>
        <p:txBody>
          <a:bodyPr/>
          <a:lstStyle/>
          <a:p>
            <a:endParaRPr lang="el-GR" b="1" i="1" dirty="0">
              <a:solidFill>
                <a:schemeClr val="accent1">
                  <a:lumMod val="75000"/>
                </a:schemeClr>
              </a:solidFill>
            </a:endParaRPr>
          </a:p>
          <a:p>
            <a:endParaRPr lang="en-US" b="1" i="1" dirty="0">
              <a:solidFill>
                <a:schemeClr val="accent1">
                  <a:lumMod val="75000"/>
                </a:schemeClr>
              </a:solidFill>
            </a:endParaRPr>
          </a:p>
          <a:p>
            <a:r>
              <a:rPr lang="en-US" b="1" i="1" dirty="0">
                <a:solidFill>
                  <a:schemeClr val="accent1">
                    <a:lumMod val="75000"/>
                  </a:schemeClr>
                </a:solidFill>
              </a:rPr>
              <a:t>Topic 2: </a:t>
            </a:r>
            <a:r>
              <a:rPr lang="it-IT" b="1" i="1" dirty="0">
                <a:solidFill>
                  <a:schemeClr val="accent1">
                    <a:lumMod val="75000"/>
                  </a:schemeClr>
                </a:solidFill>
              </a:rPr>
              <a:t>Digital storytelling skills</a:t>
            </a:r>
            <a:endParaRPr lang="en-US" b="1" i="1" dirty="0">
              <a:solidFill>
                <a:schemeClr val="accent1">
                  <a:lumMod val="75000"/>
                </a:schemeClr>
              </a:solidFill>
            </a:endParaRPr>
          </a:p>
          <a:p>
            <a:endParaRPr lang="en-US" b="1" i="1" dirty="0">
              <a:solidFill>
                <a:schemeClr val="accent1">
                  <a:lumMod val="75000"/>
                </a:schemeClr>
              </a:solidFill>
            </a:endParaRPr>
          </a:p>
          <a:p>
            <a:endParaRPr lang="en-US" b="1" i="1" dirty="0">
              <a:solidFill>
                <a:schemeClr val="accent1">
                  <a:lumMod val="75000"/>
                </a:schemeClr>
              </a:solidFill>
            </a:endParaRPr>
          </a:p>
        </p:txBody>
      </p:sp>
      <p:pic>
        <p:nvPicPr>
          <p:cNvPr id="3" name="Content Placeholder 1">
            <a:extLst>
              <a:ext uri="{FF2B5EF4-FFF2-40B4-BE49-F238E27FC236}">
                <a16:creationId xmlns:a16="http://schemas.microsoft.com/office/drawing/2014/main" id="{7769FCDF-0EC5-432D-A85A-A097FB473277}"/>
              </a:ext>
            </a:extLst>
          </p:cNvPr>
          <p:cNvPicPr>
            <a:picLocks noGrp="1" noChangeAspect="1"/>
          </p:cNvPicPr>
          <p:nvPr>
            <p:ph sz="quarter" idx="12"/>
          </p:nvPr>
        </p:nvPicPr>
        <p:blipFill>
          <a:blip r:embed="rId3"/>
          <a:stretch>
            <a:fillRect/>
          </a:stretch>
        </p:blipFill>
        <p:spPr>
          <a:xfrm>
            <a:off x="9923548" y="5611977"/>
            <a:ext cx="2002432" cy="919427"/>
          </a:xfrm>
          <a:prstGeom prst="rect">
            <a:avLst/>
          </a:prstGeom>
        </p:spPr>
      </p:pic>
      <p:sp>
        <p:nvSpPr>
          <p:cNvPr id="4" name="TextBox 3">
            <a:extLst>
              <a:ext uri="{FF2B5EF4-FFF2-40B4-BE49-F238E27FC236}">
                <a16:creationId xmlns:a16="http://schemas.microsoft.com/office/drawing/2014/main" id="{56EEF646-271F-E063-E61B-AD882D863F78}"/>
              </a:ext>
            </a:extLst>
          </p:cNvPr>
          <p:cNvSpPr txBox="1"/>
          <p:nvPr/>
        </p:nvSpPr>
        <p:spPr>
          <a:xfrm>
            <a:off x="149679" y="1405534"/>
            <a:ext cx="11336483" cy="4717317"/>
          </a:xfrm>
          <a:prstGeom prst="rect">
            <a:avLst/>
          </a:prstGeom>
          <a:noFill/>
        </p:spPr>
        <p:txBody>
          <a:bodyPr wrap="square">
            <a:spAutoFit/>
          </a:bodyPr>
          <a:lstStyle/>
          <a:p>
            <a:r>
              <a:rPr lang="en-GB" sz="2400" b="1" dirty="0"/>
              <a:t>Capturing the Moment</a:t>
            </a:r>
            <a:endParaRPr lang="en-GB" sz="2400" dirty="0"/>
          </a:p>
          <a:p>
            <a:pPr lvl="0" algn="ctr"/>
            <a:endParaRPr lang="en-GB" sz="2400" dirty="0"/>
          </a:p>
          <a:p>
            <a:pPr lvl="0" algn="ctr"/>
            <a:r>
              <a:rPr lang="en-GB" sz="2400" dirty="0"/>
              <a:t>The Three Rules of Photography.</a:t>
            </a:r>
          </a:p>
          <a:p>
            <a:pPr lvl="0" algn="ctr"/>
            <a:endParaRPr lang="en-GB" sz="2400" dirty="0"/>
          </a:p>
          <a:p>
            <a:pPr lvl="0" algn="ctr"/>
            <a:r>
              <a:rPr lang="en-GB" sz="2400" dirty="0"/>
              <a:t>You don’t need a professional camera to take a great shot; </a:t>
            </a:r>
          </a:p>
          <a:p>
            <a:pPr lvl="0" algn="ctr"/>
            <a:r>
              <a:rPr lang="en-GB" sz="2400" dirty="0"/>
              <a:t>you just need to master the basics of Lighting, Stability, and Focus.</a:t>
            </a:r>
          </a:p>
          <a:p>
            <a:pPr lvl="0" algn="ctr"/>
            <a:endParaRPr lang="en-GB" sz="2400" dirty="0"/>
          </a:p>
          <a:p>
            <a:pPr lvl="0" algn="ctr"/>
            <a:r>
              <a:rPr lang="en-GB" sz="2400" b="1" dirty="0"/>
              <a:t>Key Point: </a:t>
            </a:r>
            <a:r>
              <a:rPr lang="en-GB" sz="2400" dirty="0"/>
              <a:t>Focus on clarity and light to ensure your message is seen and understood</a:t>
            </a:r>
            <a:r>
              <a:rPr lang="en-GB" dirty="0"/>
              <a:t>.</a:t>
            </a:r>
          </a:p>
          <a:p>
            <a:endParaRPr lang="en-GB" dirty="0"/>
          </a:p>
          <a:p>
            <a:endParaRPr lang="en-GB" sz="2400" dirty="0"/>
          </a:p>
          <a:p>
            <a:pPr lvl="0" algn="ctr"/>
            <a:endParaRPr lang="en-GB" sz="2400" b="1" dirty="0"/>
          </a:p>
          <a:p>
            <a:pPr algn="ctr"/>
            <a:r>
              <a:rPr lang="en-GB" dirty="0"/>
              <a:t> </a:t>
            </a:r>
          </a:p>
          <a:p>
            <a:pPr marR="0" lvl="0">
              <a:lnSpc>
                <a:spcPct val="107000"/>
              </a:lnSpc>
              <a:spcAft>
                <a:spcPts val="800"/>
              </a:spcAft>
              <a:buSzPts val="1000"/>
              <a:tabLst>
                <a:tab pos="457200" algn="l"/>
              </a:tabLst>
            </a:pPr>
            <a:endParaRPr lang="en-GB" sz="2400" dirty="0">
              <a:solidFill>
                <a:srgbClr val="080301"/>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72393950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EA260C6-0776-6E9E-2F0F-B4274A33A215}"/>
            </a:ext>
          </a:extLst>
        </p:cNvPr>
        <p:cNvGrpSpPr/>
        <p:nvPr/>
      </p:nvGrpSpPr>
      <p:grpSpPr>
        <a:xfrm>
          <a:off x="0" y="0"/>
          <a:ext cx="0" cy="0"/>
          <a:chOff x="0" y="0"/>
          <a:chExt cx="0" cy="0"/>
        </a:xfrm>
      </p:grpSpPr>
      <p:sp>
        <p:nvSpPr>
          <p:cNvPr id="8" name="Title 3">
            <a:extLst>
              <a:ext uri="{FF2B5EF4-FFF2-40B4-BE49-F238E27FC236}">
                <a16:creationId xmlns:a16="http://schemas.microsoft.com/office/drawing/2014/main" id="{B292D300-33DB-35A1-929A-266A186C1F64}"/>
              </a:ext>
            </a:extLst>
          </p:cNvPr>
          <p:cNvSpPr>
            <a:spLocks noGrp="1"/>
          </p:cNvSpPr>
          <p:nvPr>
            <p:ph type="title"/>
          </p:nvPr>
        </p:nvSpPr>
        <p:spPr/>
        <p:txBody>
          <a:bodyPr lIns="91440"/>
          <a:lstStyle/>
          <a:p>
            <a:br>
              <a:rPr lang="en-US" sz="2400" i="1" dirty="0"/>
            </a:br>
            <a:r>
              <a:rPr lang="en-US" sz="2400" i="1" dirty="0"/>
              <a:t>Module </a:t>
            </a:r>
            <a:r>
              <a:rPr lang="el-GR" sz="2400" i="1" dirty="0"/>
              <a:t>6</a:t>
            </a:r>
            <a:r>
              <a:rPr lang="en-US" sz="2400" i="1" dirty="0"/>
              <a:t> (Senior Learners): Intergenerational Digital Storytelling</a:t>
            </a:r>
            <a:br>
              <a:rPr lang="en-GB" sz="2000" dirty="0"/>
            </a:br>
            <a:br>
              <a:rPr lang="en-CY" sz="1600" dirty="0"/>
            </a:br>
            <a:r>
              <a:rPr lang="en-GB" sz="2400" i="1" dirty="0"/>
              <a:t> </a:t>
            </a:r>
            <a:endParaRPr lang="el-GR" sz="2400" dirty="0"/>
          </a:p>
        </p:txBody>
      </p:sp>
      <p:sp>
        <p:nvSpPr>
          <p:cNvPr id="6" name="Text Placeholder 5">
            <a:extLst>
              <a:ext uri="{FF2B5EF4-FFF2-40B4-BE49-F238E27FC236}">
                <a16:creationId xmlns:a16="http://schemas.microsoft.com/office/drawing/2014/main" id="{E8D77FEE-2864-F5C4-235B-8C84242F4522}"/>
              </a:ext>
            </a:extLst>
          </p:cNvPr>
          <p:cNvSpPr>
            <a:spLocks noGrp="1"/>
          </p:cNvSpPr>
          <p:nvPr>
            <p:ph type="body" sz="quarter" idx="10"/>
          </p:nvPr>
        </p:nvSpPr>
        <p:spPr/>
        <p:txBody>
          <a:bodyPr/>
          <a:lstStyle/>
          <a:p>
            <a:endParaRPr lang="el-GR" b="1" i="1" dirty="0">
              <a:solidFill>
                <a:schemeClr val="accent1">
                  <a:lumMod val="75000"/>
                </a:schemeClr>
              </a:solidFill>
            </a:endParaRPr>
          </a:p>
          <a:p>
            <a:endParaRPr lang="en-US" b="1" i="1" dirty="0">
              <a:solidFill>
                <a:schemeClr val="accent1">
                  <a:lumMod val="75000"/>
                </a:schemeClr>
              </a:solidFill>
            </a:endParaRPr>
          </a:p>
          <a:p>
            <a:r>
              <a:rPr lang="en-US" b="1" i="1" dirty="0">
                <a:solidFill>
                  <a:schemeClr val="accent1">
                    <a:lumMod val="75000"/>
                  </a:schemeClr>
                </a:solidFill>
              </a:rPr>
              <a:t>Topic 2: </a:t>
            </a:r>
            <a:r>
              <a:rPr lang="it-IT" b="1" i="1" dirty="0">
                <a:solidFill>
                  <a:schemeClr val="accent1">
                    <a:lumMod val="75000"/>
                  </a:schemeClr>
                </a:solidFill>
              </a:rPr>
              <a:t>Digital storytelling skills</a:t>
            </a:r>
            <a:endParaRPr lang="en-US" b="1" i="1" dirty="0">
              <a:solidFill>
                <a:schemeClr val="accent1">
                  <a:lumMod val="75000"/>
                </a:schemeClr>
              </a:solidFill>
            </a:endParaRPr>
          </a:p>
          <a:p>
            <a:endParaRPr lang="en-US" b="1" i="1" dirty="0">
              <a:solidFill>
                <a:schemeClr val="accent1">
                  <a:lumMod val="75000"/>
                </a:schemeClr>
              </a:solidFill>
            </a:endParaRPr>
          </a:p>
          <a:p>
            <a:endParaRPr lang="en-US" b="1" i="1" dirty="0">
              <a:solidFill>
                <a:schemeClr val="accent1">
                  <a:lumMod val="75000"/>
                </a:schemeClr>
              </a:solidFill>
            </a:endParaRPr>
          </a:p>
        </p:txBody>
      </p:sp>
      <p:pic>
        <p:nvPicPr>
          <p:cNvPr id="3" name="Content Placeholder 1">
            <a:extLst>
              <a:ext uri="{FF2B5EF4-FFF2-40B4-BE49-F238E27FC236}">
                <a16:creationId xmlns:a16="http://schemas.microsoft.com/office/drawing/2014/main" id="{6BB56748-C382-EF41-FAA9-23731FA771B0}"/>
              </a:ext>
            </a:extLst>
          </p:cNvPr>
          <p:cNvPicPr>
            <a:picLocks noGrp="1" noChangeAspect="1"/>
          </p:cNvPicPr>
          <p:nvPr>
            <p:ph sz="quarter" idx="12"/>
          </p:nvPr>
        </p:nvPicPr>
        <p:blipFill>
          <a:blip r:embed="rId3"/>
          <a:stretch>
            <a:fillRect/>
          </a:stretch>
        </p:blipFill>
        <p:spPr>
          <a:xfrm>
            <a:off x="9923548" y="5611977"/>
            <a:ext cx="2002432" cy="919427"/>
          </a:xfrm>
          <a:prstGeom prst="rect">
            <a:avLst/>
          </a:prstGeom>
        </p:spPr>
      </p:pic>
      <p:sp>
        <p:nvSpPr>
          <p:cNvPr id="4" name="TextBox 3">
            <a:extLst>
              <a:ext uri="{FF2B5EF4-FFF2-40B4-BE49-F238E27FC236}">
                <a16:creationId xmlns:a16="http://schemas.microsoft.com/office/drawing/2014/main" id="{687D49F8-2763-29FB-73CC-8C1A8B51CDF4}"/>
              </a:ext>
            </a:extLst>
          </p:cNvPr>
          <p:cNvSpPr txBox="1"/>
          <p:nvPr/>
        </p:nvSpPr>
        <p:spPr>
          <a:xfrm>
            <a:off x="149679" y="1405534"/>
            <a:ext cx="11336483" cy="5086649"/>
          </a:xfrm>
          <a:prstGeom prst="rect">
            <a:avLst/>
          </a:prstGeom>
          <a:noFill/>
        </p:spPr>
        <p:txBody>
          <a:bodyPr wrap="square">
            <a:spAutoFit/>
          </a:bodyPr>
          <a:lstStyle/>
          <a:p>
            <a:r>
              <a:rPr lang="en-GB" sz="2400" b="1" dirty="0"/>
              <a:t>Editing and Personal Style</a:t>
            </a:r>
            <a:endParaRPr lang="en-GB" sz="2400" dirty="0"/>
          </a:p>
          <a:p>
            <a:pPr lvl="0" algn="ctr"/>
            <a:endParaRPr lang="en-GB" sz="2400" dirty="0"/>
          </a:p>
          <a:p>
            <a:pPr lvl="0" algn="ctr"/>
            <a:r>
              <a:rPr lang="en-GB" sz="2400" dirty="0"/>
              <a:t>Making Your Photos Pop</a:t>
            </a:r>
          </a:p>
          <a:p>
            <a:pPr lvl="0" algn="ctr"/>
            <a:endParaRPr lang="en-GB" sz="2400" dirty="0"/>
          </a:p>
          <a:p>
            <a:pPr lvl="0" algn="ctr"/>
            <a:r>
              <a:rPr lang="en-GB" sz="2400" dirty="0"/>
              <a:t>Simple editing (e.g., cropping or adding a filter)</a:t>
            </a:r>
          </a:p>
          <a:p>
            <a:pPr lvl="0" algn="ctr"/>
            <a:r>
              <a:rPr lang="en-GB" sz="2400" dirty="0"/>
              <a:t>allows you to set the mood of a photo, </a:t>
            </a:r>
          </a:p>
          <a:p>
            <a:pPr lvl="0" algn="ctr"/>
            <a:r>
              <a:rPr lang="en-GB" sz="2400" dirty="0"/>
              <a:t>making it feel nostalgic, warm, or playful.</a:t>
            </a:r>
          </a:p>
          <a:p>
            <a:pPr lvl="0" algn="ctr"/>
            <a:endParaRPr lang="en-GB" sz="2400" dirty="0"/>
          </a:p>
          <a:p>
            <a:pPr lvl="0" algn="ctr"/>
            <a:r>
              <a:rPr lang="en-GB" sz="2400" b="1" dirty="0"/>
              <a:t>Key Point: </a:t>
            </a:r>
            <a:r>
              <a:rPr lang="en-GB" sz="2400" dirty="0"/>
              <a:t>Use filters and brightness to express the specific feeling behind your memory.</a:t>
            </a:r>
          </a:p>
          <a:p>
            <a:endParaRPr lang="en-GB" dirty="0"/>
          </a:p>
          <a:p>
            <a:endParaRPr lang="en-GB" sz="2400" dirty="0"/>
          </a:p>
          <a:p>
            <a:pPr lvl="0" algn="ctr"/>
            <a:endParaRPr lang="en-GB" sz="2400" b="1" dirty="0"/>
          </a:p>
          <a:p>
            <a:pPr algn="ctr"/>
            <a:r>
              <a:rPr lang="en-GB" dirty="0"/>
              <a:t> </a:t>
            </a:r>
          </a:p>
          <a:p>
            <a:pPr marR="0" lvl="0">
              <a:lnSpc>
                <a:spcPct val="107000"/>
              </a:lnSpc>
              <a:spcAft>
                <a:spcPts val="800"/>
              </a:spcAft>
              <a:buSzPts val="1000"/>
              <a:tabLst>
                <a:tab pos="457200" algn="l"/>
              </a:tabLst>
            </a:pPr>
            <a:endParaRPr lang="en-GB" sz="2400" dirty="0">
              <a:solidFill>
                <a:srgbClr val="080301"/>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60643961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DAD7E1D-396B-2A75-8E78-5AAFE905305E}"/>
            </a:ext>
          </a:extLst>
        </p:cNvPr>
        <p:cNvGrpSpPr/>
        <p:nvPr/>
      </p:nvGrpSpPr>
      <p:grpSpPr>
        <a:xfrm>
          <a:off x="0" y="0"/>
          <a:ext cx="0" cy="0"/>
          <a:chOff x="0" y="0"/>
          <a:chExt cx="0" cy="0"/>
        </a:xfrm>
      </p:grpSpPr>
      <p:sp>
        <p:nvSpPr>
          <p:cNvPr id="8" name="Title 3">
            <a:extLst>
              <a:ext uri="{FF2B5EF4-FFF2-40B4-BE49-F238E27FC236}">
                <a16:creationId xmlns:a16="http://schemas.microsoft.com/office/drawing/2014/main" id="{A8861C3E-4120-82B4-EE4E-1F1FFC8C072B}"/>
              </a:ext>
            </a:extLst>
          </p:cNvPr>
          <p:cNvSpPr>
            <a:spLocks noGrp="1"/>
          </p:cNvSpPr>
          <p:nvPr>
            <p:ph type="title"/>
          </p:nvPr>
        </p:nvSpPr>
        <p:spPr/>
        <p:txBody>
          <a:bodyPr lIns="91440"/>
          <a:lstStyle/>
          <a:p>
            <a:br>
              <a:rPr lang="en-US" sz="2400" i="1" dirty="0"/>
            </a:br>
            <a:r>
              <a:rPr lang="en-US" sz="2400" i="1" dirty="0"/>
              <a:t>Module </a:t>
            </a:r>
            <a:r>
              <a:rPr lang="el-GR" sz="2400" i="1" dirty="0"/>
              <a:t>6</a:t>
            </a:r>
            <a:r>
              <a:rPr lang="en-US" sz="2400" i="1" dirty="0"/>
              <a:t> (Senior Learners): Intergenerational Digital Storytelling</a:t>
            </a:r>
            <a:r>
              <a:rPr lang="en-GB" sz="2400" i="1" dirty="0"/>
              <a:t> </a:t>
            </a:r>
            <a:br>
              <a:rPr lang="en-GB" sz="2000" dirty="0"/>
            </a:br>
            <a:br>
              <a:rPr lang="en-CY" sz="1600" dirty="0"/>
            </a:br>
            <a:r>
              <a:rPr lang="en-GB" sz="2400" i="1" dirty="0"/>
              <a:t> </a:t>
            </a:r>
            <a:endParaRPr lang="el-GR" sz="2400" dirty="0"/>
          </a:p>
        </p:txBody>
      </p:sp>
      <p:sp>
        <p:nvSpPr>
          <p:cNvPr id="6" name="Text Placeholder 5">
            <a:extLst>
              <a:ext uri="{FF2B5EF4-FFF2-40B4-BE49-F238E27FC236}">
                <a16:creationId xmlns:a16="http://schemas.microsoft.com/office/drawing/2014/main" id="{85CC4F07-4CD7-A1C7-46FF-81FF0EDB2EF4}"/>
              </a:ext>
            </a:extLst>
          </p:cNvPr>
          <p:cNvSpPr>
            <a:spLocks noGrp="1"/>
          </p:cNvSpPr>
          <p:nvPr>
            <p:ph type="body" sz="quarter" idx="10"/>
          </p:nvPr>
        </p:nvSpPr>
        <p:spPr/>
        <p:txBody>
          <a:bodyPr/>
          <a:lstStyle/>
          <a:p>
            <a:endParaRPr lang="en-US" b="1" dirty="0">
              <a:solidFill>
                <a:schemeClr val="accent6">
                  <a:lumMod val="75000"/>
                </a:schemeClr>
              </a:solidFill>
            </a:endParaRPr>
          </a:p>
          <a:p>
            <a:endParaRPr lang="el-GR" b="1" i="1" dirty="0">
              <a:solidFill>
                <a:schemeClr val="accent6">
                  <a:lumMod val="75000"/>
                </a:schemeClr>
              </a:solidFill>
            </a:endParaRPr>
          </a:p>
          <a:p>
            <a:endParaRPr lang="en-US" b="1" dirty="0">
              <a:solidFill>
                <a:schemeClr val="accent1">
                  <a:lumMod val="75000"/>
                </a:schemeClr>
              </a:solidFill>
            </a:endParaRPr>
          </a:p>
          <a:p>
            <a:r>
              <a:rPr lang="en-US" b="1" i="1" dirty="0">
                <a:solidFill>
                  <a:schemeClr val="accent1">
                    <a:lumMod val="75000"/>
                  </a:schemeClr>
                </a:solidFill>
              </a:rPr>
              <a:t>Topic 2: </a:t>
            </a:r>
            <a:r>
              <a:rPr lang="it-IT" b="1" i="1" dirty="0">
                <a:solidFill>
                  <a:schemeClr val="accent1">
                    <a:lumMod val="75000"/>
                  </a:schemeClr>
                </a:solidFill>
              </a:rPr>
              <a:t>Digital storytelling skills</a:t>
            </a:r>
            <a:endParaRPr lang="en-US" b="1" i="1" dirty="0">
              <a:solidFill>
                <a:schemeClr val="accent1">
                  <a:lumMod val="75000"/>
                </a:schemeClr>
              </a:solidFill>
            </a:endParaRPr>
          </a:p>
          <a:p>
            <a:r>
              <a:rPr lang="en-US" b="1" i="1" dirty="0">
                <a:solidFill>
                  <a:schemeClr val="accent1">
                    <a:lumMod val="75000"/>
                  </a:schemeClr>
                </a:solidFill>
              </a:rPr>
              <a:t> </a:t>
            </a:r>
          </a:p>
          <a:p>
            <a:endParaRPr lang="en-US" b="1" i="1" dirty="0">
              <a:solidFill>
                <a:schemeClr val="accent6">
                  <a:lumMod val="75000"/>
                </a:schemeClr>
              </a:solidFill>
            </a:endParaRPr>
          </a:p>
          <a:p>
            <a:endParaRPr lang="en-CY" i="1" dirty="0"/>
          </a:p>
        </p:txBody>
      </p:sp>
      <p:pic>
        <p:nvPicPr>
          <p:cNvPr id="2" name="Content Placeholder 1">
            <a:extLst>
              <a:ext uri="{FF2B5EF4-FFF2-40B4-BE49-F238E27FC236}">
                <a16:creationId xmlns:a16="http://schemas.microsoft.com/office/drawing/2014/main" id="{50DF4FAA-C6F3-F542-0B9C-D39AD0BE6237}"/>
              </a:ext>
            </a:extLst>
          </p:cNvPr>
          <p:cNvPicPr>
            <a:picLocks noGrp="1" noChangeAspect="1"/>
          </p:cNvPicPr>
          <p:nvPr>
            <p:ph sz="quarter" idx="12"/>
          </p:nvPr>
        </p:nvPicPr>
        <p:blipFill>
          <a:blip r:embed="rId3"/>
          <a:stretch>
            <a:fillRect/>
          </a:stretch>
        </p:blipFill>
        <p:spPr>
          <a:xfrm>
            <a:off x="9714988" y="5469025"/>
            <a:ext cx="2327333" cy="1068606"/>
          </a:xfrm>
          <a:prstGeom prst="rect">
            <a:avLst/>
          </a:prstGeom>
        </p:spPr>
      </p:pic>
      <p:sp>
        <p:nvSpPr>
          <p:cNvPr id="3" name="TextBox 2">
            <a:extLst>
              <a:ext uri="{FF2B5EF4-FFF2-40B4-BE49-F238E27FC236}">
                <a16:creationId xmlns:a16="http://schemas.microsoft.com/office/drawing/2014/main" id="{3821E8AD-E59F-E834-1180-195FFE532987}"/>
              </a:ext>
            </a:extLst>
          </p:cNvPr>
          <p:cNvSpPr txBox="1"/>
          <p:nvPr/>
        </p:nvSpPr>
        <p:spPr>
          <a:xfrm>
            <a:off x="97970" y="1563010"/>
            <a:ext cx="10957957" cy="4901983"/>
          </a:xfrm>
          <a:prstGeom prst="rect">
            <a:avLst/>
          </a:prstGeom>
          <a:noFill/>
        </p:spPr>
        <p:txBody>
          <a:bodyPr wrap="square">
            <a:spAutoFit/>
          </a:bodyPr>
          <a:lstStyle/>
          <a:p>
            <a:pPr algn="ctr"/>
            <a:r>
              <a:rPr lang="en-GB" sz="2400" b="1" dirty="0">
                <a:solidFill>
                  <a:schemeClr val="accent4">
                    <a:lumMod val="75000"/>
                  </a:schemeClr>
                </a:solidFill>
              </a:rPr>
              <a:t>Activity: The Dialogue Moment (Part 1)</a:t>
            </a:r>
            <a:endParaRPr lang="en-GB" sz="2400" dirty="0">
              <a:solidFill>
                <a:schemeClr val="accent4">
                  <a:lumMod val="75000"/>
                </a:schemeClr>
              </a:solidFill>
            </a:endParaRPr>
          </a:p>
          <a:p>
            <a:pPr lvl="0" algn="ctr"/>
            <a:endParaRPr lang="en-GB" sz="2400" dirty="0"/>
          </a:p>
          <a:p>
            <a:pPr lvl="0" algn="ctr"/>
            <a:r>
              <a:rPr lang="en-GB" sz="2400" dirty="0"/>
              <a:t>Advice I Wish I Had Known</a:t>
            </a:r>
          </a:p>
          <a:p>
            <a:pPr lvl="0" algn="ctr"/>
            <a:endParaRPr lang="en-GB" sz="2400" dirty="0"/>
          </a:p>
          <a:p>
            <a:pPr lvl="0" algn="ctr"/>
            <a:r>
              <a:rPr lang="en-GB" sz="2400" dirty="0"/>
              <a:t>Choose a theme for your message, such as "Advice for my 20-year-old self" </a:t>
            </a:r>
          </a:p>
          <a:p>
            <a:pPr lvl="0" algn="ctr"/>
            <a:r>
              <a:rPr lang="en-GB" sz="2400" dirty="0"/>
              <a:t>or "Something I am proud of today."</a:t>
            </a:r>
          </a:p>
          <a:p>
            <a:pPr lvl="0" algn="ctr"/>
            <a:endParaRPr lang="en-GB" sz="2400" dirty="0"/>
          </a:p>
          <a:p>
            <a:pPr lvl="0" algn="ctr"/>
            <a:r>
              <a:rPr lang="en-GB" sz="2400" b="1" dirty="0"/>
              <a:t>Key Point: </a:t>
            </a:r>
            <a:r>
              <a:rPr lang="en-GB" sz="2400" dirty="0"/>
              <a:t>Select or take a photo that represents the wisdom you want to share.</a:t>
            </a:r>
          </a:p>
          <a:p>
            <a:pPr algn="ctr"/>
            <a:endParaRPr lang="el-GR" sz="2400" b="1" dirty="0">
              <a:solidFill>
                <a:schemeClr val="accent4">
                  <a:lumMod val="75000"/>
                </a:schemeClr>
              </a:solidFill>
            </a:endParaRPr>
          </a:p>
          <a:p>
            <a:pPr algn="ctr"/>
            <a:endParaRPr lang="en-GB" sz="2400" dirty="0"/>
          </a:p>
          <a:p>
            <a:pPr lvl="1" algn="ctr"/>
            <a:endParaRPr lang="en-GB" sz="2400" dirty="0"/>
          </a:p>
          <a:p>
            <a:pPr lvl="0" algn="ctr"/>
            <a:endParaRPr lang="en-GB" sz="2400" dirty="0"/>
          </a:p>
          <a:p>
            <a:pPr marR="0" lvl="0">
              <a:lnSpc>
                <a:spcPct val="107000"/>
              </a:lnSpc>
              <a:spcAft>
                <a:spcPts val="800"/>
              </a:spcAft>
              <a:buSzPts val="1000"/>
              <a:tabLst>
                <a:tab pos="457200" algn="l"/>
              </a:tabLst>
            </a:pPr>
            <a:endParaRPr lang="en-GB" sz="2400" dirty="0">
              <a:solidFill>
                <a:srgbClr val="080301"/>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99341986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97413B9-F652-EF75-B707-4749A49F4F84}"/>
            </a:ext>
          </a:extLst>
        </p:cNvPr>
        <p:cNvGrpSpPr/>
        <p:nvPr/>
      </p:nvGrpSpPr>
      <p:grpSpPr>
        <a:xfrm>
          <a:off x="0" y="0"/>
          <a:ext cx="0" cy="0"/>
          <a:chOff x="0" y="0"/>
          <a:chExt cx="0" cy="0"/>
        </a:xfrm>
      </p:grpSpPr>
      <p:sp>
        <p:nvSpPr>
          <p:cNvPr id="8" name="Title 3">
            <a:extLst>
              <a:ext uri="{FF2B5EF4-FFF2-40B4-BE49-F238E27FC236}">
                <a16:creationId xmlns:a16="http://schemas.microsoft.com/office/drawing/2014/main" id="{4694F8F2-4D76-30A9-53E2-B4EF444800CF}"/>
              </a:ext>
            </a:extLst>
          </p:cNvPr>
          <p:cNvSpPr>
            <a:spLocks noGrp="1"/>
          </p:cNvSpPr>
          <p:nvPr>
            <p:ph type="title"/>
          </p:nvPr>
        </p:nvSpPr>
        <p:spPr/>
        <p:txBody>
          <a:bodyPr lIns="91440"/>
          <a:lstStyle/>
          <a:p>
            <a:br>
              <a:rPr lang="en-US" sz="2400" i="1" dirty="0"/>
            </a:br>
            <a:r>
              <a:rPr lang="en-US" sz="2400" i="1" dirty="0"/>
              <a:t>Module </a:t>
            </a:r>
            <a:r>
              <a:rPr lang="el-GR" sz="2400" i="1" dirty="0"/>
              <a:t>6</a:t>
            </a:r>
            <a:r>
              <a:rPr lang="en-US" sz="2400" i="1" dirty="0"/>
              <a:t> (Senior Learners): Intergenerational Digital Storytelling</a:t>
            </a:r>
            <a:r>
              <a:rPr lang="en-GB" sz="2400" i="1" dirty="0"/>
              <a:t> </a:t>
            </a:r>
            <a:br>
              <a:rPr lang="en-GB" sz="2000" dirty="0"/>
            </a:br>
            <a:br>
              <a:rPr lang="en-CY" sz="1600" dirty="0"/>
            </a:br>
            <a:r>
              <a:rPr lang="en-GB" sz="2400" i="1" dirty="0"/>
              <a:t> </a:t>
            </a:r>
            <a:endParaRPr lang="el-GR" sz="2400" dirty="0"/>
          </a:p>
        </p:txBody>
      </p:sp>
      <p:sp>
        <p:nvSpPr>
          <p:cNvPr id="6" name="Text Placeholder 5">
            <a:extLst>
              <a:ext uri="{FF2B5EF4-FFF2-40B4-BE49-F238E27FC236}">
                <a16:creationId xmlns:a16="http://schemas.microsoft.com/office/drawing/2014/main" id="{ECDD25D4-3033-4451-0147-D97E0B0541D1}"/>
              </a:ext>
            </a:extLst>
          </p:cNvPr>
          <p:cNvSpPr>
            <a:spLocks noGrp="1"/>
          </p:cNvSpPr>
          <p:nvPr>
            <p:ph type="body" sz="quarter" idx="10"/>
          </p:nvPr>
        </p:nvSpPr>
        <p:spPr/>
        <p:txBody>
          <a:bodyPr/>
          <a:lstStyle/>
          <a:p>
            <a:endParaRPr lang="en-US" b="1" dirty="0">
              <a:solidFill>
                <a:schemeClr val="accent6">
                  <a:lumMod val="75000"/>
                </a:schemeClr>
              </a:solidFill>
            </a:endParaRPr>
          </a:p>
          <a:p>
            <a:endParaRPr lang="el-GR" b="1" i="1" dirty="0">
              <a:solidFill>
                <a:schemeClr val="accent6">
                  <a:lumMod val="75000"/>
                </a:schemeClr>
              </a:solidFill>
            </a:endParaRPr>
          </a:p>
          <a:p>
            <a:endParaRPr lang="en-US" b="1" dirty="0">
              <a:solidFill>
                <a:schemeClr val="accent1">
                  <a:lumMod val="75000"/>
                </a:schemeClr>
              </a:solidFill>
            </a:endParaRPr>
          </a:p>
          <a:p>
            <a:r>
              <a:rPr lang="en-US" b="1" i="1" dirty="0">
                <a:solidFill>
                  <a:schemeClr val="accent1">
                    <a:lumMod val="75000"/>
                  </a:schemeClr>
                </a:solidFill>
              </a:rPr>
              <a:t>Topic 2: </a:t>
            </a:r>
            <a:r>
              <a:rPr lang="it-IT" b="1" i="1" dirty="0">
                <a:solidFill>
                  <a:schemeClr val="accent1">
                    <a:lumMod val="75000"/>
                  </a:schemeClr>
                </a:solidFill>
              </a:rPr>
              <a:t>Digital storytelling skills</a:t>
            </a:r>
            <a:endParaRPr lang="en-US" b="1" i="1" dirty="0">
              <a:solidFill>
                <a:schemeClr val="accent1">
                  <a:lumMod val="75000"/>
                </a:schemeClr>
              </a:solidFill>
            </a:endParaRPr>
          </a:p>
          <a:p>
            <a:r>
              <a:rPr lang="en-US" b="1" i="1" dirty="0">
                <a:solidFill>
                  <a:schemeClr val="accent1">
                    <a:lumMod val="75000"/>
                  </a:schemeClr>
                </a:solidFill>
              </a:rPr>
              <a:t> </a:t>
            </a:r>
          </a:p>
          <a:p>
            <a:endParaRPr lang="en-US" b="1" i="1" dirty="0">
              <a:solidFill>
                <a:schemeClr val="accent6">
                  <a:lumMod val="75000"/>
                </a:schemeClr>
              </a:solidFill>
            </a:endParaRPr>
          </a:p>
          <a:p>
            <a:endParaRPr lang="en-CY" i="1" dirty="0"/>
          </a:p>
        </p:txBody>
      </p:sp>
      <p:pic>
        <p:nvPicPr>
          <p:cNvPr id="2" name="Content Placeholder 1">
            <a:extLst>
              <a:ext uri="{FF2B5EF4-FFF2-40B4-BE49-F238E27FC236}">
                <a16:creationId xmlns:a16="http://schemas.microsoft.com/office/drawing/2014/main" id="{9BCDFB5E-2AC2-29CE-DED6-CC4F7B560D55}"/>
              </a:ext>
            </a:extLst>
          </p:cNvPr>
          <p:cNvPicPr>
            <a:picLocks noGrp="1" noChangeAspect="1"/>
          </p:cNvPicPr>
          <p:nvPr>
            <p:ph sz="quarter" idx="12"/>
          </p:nvPr>
        </p:nvPicPr>
        <p:blipFill>
          <a:blip r:embed="rId3"/>
          <a:stretch>
            <a:fillRect/>
          </a:stretch>
        </p:blipFill>
        <p:spPr>
          <a:xfrm>
            <a:off x="9714988" y="5469025"/>
            <a:ext cx="2327333" cy="1068606"/>
          </a:xfrm>
          <a:prstGeom prst="rect">
            <a:avLst/>
          </a:prstGeom>
        </p:spPr>
      </p:pic>
      <p:sp>
        <p:nvSpPr>
          <p:cNvPr id="3" name="TextBox 2">
            <a:extLst>
              <a:ext uri="{FF2B5EF4-FFF2-40B4-BE49-F238E27FC236}">
                <a16:creationId xmlns:a16="http://schemas.microsoft.com/office/drawing/2014/main" id="{F2C8F970-11E5-C35C-62E9-6ACECDFE7EDB}"/>
              </a:ext>
            </a:extLst>
          </p:cNvPr>
          <p:cNvSpPr txBox="1"/>
          <p:nvPr/>
        </p:nvSpPr>
        <p:spPr>
          <a:xfrm>
            <a:off x="97970" y="1563010"/>
            <a:ext cx="10957957" cy="5178982"/>
          </a:xfrm>
          <a:prstGeom prst="rect">
            <a:avLst/>
          </a:prstGeom>
          <a:noFill/>
        </p:spPr>
        <p:txBody>
          <a:bodyPr wrap="square">
            <a:spAutoFit/>
          </a:bodyPr>
          <a:lstStyle/>
          <a:p>
            <a:pPr algn="ctr"/>
            <a:r>
              <a:rPr lang="en-GB" sz="2400" b="1" dirty="0">
                <a:solidFill>
                  <a:schemeClr val="accent4">
                    <a:lumMod val="75000"/>
                  </a:schemeClr>
                </a:solidFill>
              </a:rPr>
              <a:t>Activity: The Dialogue Moment (Part 2)</a:t>
            </a:r>
            <a:endParaRPr lang="en-GB" sz="2400" dirty="0">
              <a:solidFill>
                <a:schemeClr val="accent4">
                  <a:lumMod val="75000"/>
                </a:schemeClr>
              </a:solidFill>
            </a:endParaRPr>
          </a:p>
          <a:p>
            <a:pPr lvl="0" algn="ctr"/>
            <a:endParaRPr lang="en-GB" sz="2400" dirty="0"/>
          </a:p>
          <a:p>
            <a:pPr lvl="0" algn="ctr"/>
            <a:r>
              <a:rPr lang="en-GB" sz="2400" dirty="0"/>
              <a:t>Creating the Visual Message</a:t>
            </a:r>
          </a:p>
          <a:p>
            <a:pPr lvl="0" algn="ctr"/>
            <a:endParaRPr lang="en-GB" sz="2400" dirty="0"/>
          </a:p>
          <a:p>
            <a:pPr lvl="0" algn="ctr"/>
            <a:r>
              <a:rPr lang="en-GB" sz="2400" dirty="0"/>
              <a:t>Using a template in Canva, pair your photo with 1–2 sentences of wisdom</a:t>
            </a:r>
          </a:p>
          <a:p>
            <a:pPr lvl="0" algn="ctr"/>
            <a:r>
              <a:rPr lang="en-GB" sz="2400" dirty="0"/>
              <a:t>to create a digital gift for a younger person.</a:t>
            </a:r>
          </a:p>
          <a:p>
            <a:pPr lvl="0" algn="ctr"/>
            <a:endParaRPr lang="en-GB" sz="2400" dirty="0"/>
          </a:p>
          <a:p>
            <a:pPr lvl="0" algn="ctr"/>
            <a:r>
              <a:rPr lang="en-GB" sz="2400" b="1" dirty="0"/>
              <a:t>Key Point: </a:t>
            </a:r>
            <a:r>
              <a:rPr lang="en-GB" sz="2400" dirty="0"/>
              <a:t>Combine an image with a short message to spark a meaningful intergenerational conversation.</a:t>
            </a:r>
          </a:p>
          <a:p>
            <a:pPr algn="ctr"/>
            <a:endParaRPr lang="el-GR" sz="2400" b="1" dirty="0">
              <a:solidFill>
                <a:schemeClr val="accent4">
                  <a:lumMod val="75000"/>
                </a:schemeClr>
              </a:solidFill>
            </a:endParaRPr>
          </a:p>
          <a:p>
            <a:pPr algn="ctr"/>
            <a:endParaRPr lang="en-GB" dirty="0"/>
          </a:p>
          <a:p>
            <a:pPr lvl="1" algn="ctr"/>
            <a:endParaRPr lang="en-GB" sz="2400" dirty="0"/>
          </a:p>
          <a:p>
            <a:pPr lvl="0" algn="ctr"/>
            <a:endParaRPr lang="en-GB" sz="2400" dirty="0"/>
          </a:p>
          <a:p>
            <a:pPr marR="0" lvl="0">
              <a:lnSpc>
                <a:spcPct val="107000"/>
              </a:lnSpc>
              <a:spcAft>
                <a:spcPts val="800"/>
              </a:spcAft>
              <a:buSzPts val="1000"/>
              <a:tabLst>
                <a:tab pos="457200" algn="l"/>
              </a:tabLst>
            </a:pPr>
            <a:endParaRPr lang="en-GB" sz="2400" dirty="0">
              <a:solidFill>
                <a:srgbClr val="080301"/>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01848092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FF2BF9D-98A6-9ACE-B4A1-3295ED8EDDE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A12678F-4456-0B16-2ECC-EAD03F3C84F9}"/>
              </a:ext>
            </a:extLst>
          </p:cNvPr>
          <p:cNvSpPr>
            <a:spLocks noGrp="1"/>
          </p:cNvSpPr>
          <p:nvPr>
            <p:ph type="ctrTitle"/>
          </p:nvPr>
        </p:nvSpPr>
        <p:spPr/>
        <p:txBody>
          <a:bodyPr>
            <a:normAutofit fontScale="90000"/>
          </a:bodyPr>
          <a:lstStyle/>
          <a:p>
            <a:br>
              <a:rPr lang="en-US" sz="2800" b="0" i="1" dirty="0">
                <a:latin typeface="+mj-lt"/>
              </a:rPr>
            </a:br>
            <a:r>
              <a:rPr lang="en-US" sz="2700" b="0" i="1" dirty="0"/>
              <a:t>Module </a:t>
            </a:r>
            <a:r>
              <a:rPr lang="el-GR" sz="2700" b="0" i="1" dirty="0"/>
              <a:t>6</a:t>
            </a:r>
            <a:r>
              <a:rPr lang="en-US" sz="2700" b="0" i="1" dirty="0"/>
              <a:t> (Senior Learners)</a:t>
            </a:r>
            <a:br>
              <a:rPr lang="el-GR" sz="2700" b="0" i="1" dirty="0"/>
            </a:br>
            <a:r>
              <a:rPr lang="it-IT" sz="2700" b="0" i="1" dirty="0"/>
              <a:t>Intergenerational Digital Storytelling</a:t>
            </a:r>
            <a:br>
              <a:rPr lang="en-GB" sz="2400" dirty="0"/>
            </a:br>
            <a:br>
              <a:rPr lang="en-CY" sz="1800" dirty="0"/>
            </a:br>
            <a:br>
              <a:rPr lang="en-CY" sz="1800" dirty="0"/>
            </a:br>
            <a:br>
              <a:rPr lang="en-US" sz="1800" dirty="0"/>
            </a:br>
            <a:r>
              <a:rPr lang="en-US" sz="1800" dirty="0"/>
              <a:t> </a:t>
            </a:r>
            <a:br>
              <a:rPr lang="en-US" sz="1800" dirty="0"/>
            </a:br>
            <a:endParaRPr lang="en-CY" sz="1800" dirty="0"/>
          </a:p>
        </p:txBody>
      </p:sp>
      <p:sp>
        <p:nvSpPr>
          <p:cNvPr id="3" name="Subtitle 2">
            <a:extLst>
              <a:ext uri="{FF2B5EF4-FFF2-40B4-BE49-F238E27FC236}">
                <a16:creationId xmlns:a16="http://schemas.microsoft.com/office/drawing/2014/main" id="{54EA0654-3ABD-FD07-28A7-A3108E0A71C1}"/>
              </a:ext>
            </a:extLst>
          </p:cNvPr>
          <p:cNvSpPr>
            <a:spLocks noGrp="1"/>
          </p:cNvSpPr>
          <p:nvPr>
            <p:ph type="subTitle" idx="1"/>
          </p:nvPr>
        </p:nvSpPr>
        <p:spPr>
          <a:xfrm>
            <a:off x="374726" y="3662221"/>
            <a:ext cx="7391858" cy="1292830"/>
          </a:xfrm>
        </p:spPr>
        <p:txBody>
          <a:bodyPr>
            <a:normAutofit/>
          </a:bodyPr>
          <a:lstStyle/>
          <a:p>
            <a:r>
              <a:rPr lang="en-US" sz="2400" b="1" dirty="0">
                <a:solidFill>
                  <a:schemeClr val="accent1">
                    <a:lumMod val="75000"/>
                  </a:schemeClr>
                </a:solidFill>
              </a:rPr>
              <a:t>Topic 3: </a:t>
            </a:r>
            <a:r>
              <a:rPr lang="cs-CZ" sz="2400" b="1" dirty="0">
                <a:solidFill>
                  <a:schemeClr val="accent1">
                    <a:lumMod val="75000"/>
                  </a:schemeClr>
                </a:solidFill>
              </a:rPr>
              <a:t>Intergenerational exchange through creative media</a:t>
            </a:r>
            <a:endParaRPr lang="en-US" sz="2400" b="1" dirty="0">
              <a:solidFill>
                <a:schemeClr val="accent1">
                  <a:lumMod val="75000"/>
                </a:schemeClr>
              </a:solidFill>
            </a:endParaRPr>
          </a:p>
          <a:p>
            <a:r>
              <a:rPr lang="en-GB" sz="2400" b="1" dirty="0">
                <a:solidFill>
                  <a:schemeClr val="accent1">
                    <a:lumMod val="75000"/>
                  </a:schemeClr>
                </a:solidFill>
              </a:rPr>
              <a:t> </a:t>
            </a:r>
            <a:endParaRPr lang="en-CY" sz="2400" dirty="0"/>
          </a:p>
        </p:txBody>
      </p:sp>
    </p:spTree>
    <p:extLst>
      <p:ext uri="{BB962C8B-B14F-4D97-AF65-F5344CB8AC3E}">
        <p14:creationId xmlns:p14="http://schemas.microsoft.com/office/powerpoint/2010/main" val="144516660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214562C-9AD0-80D2-AA01-4EE214D6FFF4}"/>
            </a:ext>
          </a:extLst>
        </p:cNvPr>
        <p:cNvGrpSpPr/>
        <p:nvPr/>
      </p:nvGrpSpPr>
      <p:grpSpPr>
        <a:xfrm>
          <a:off x="0" y="0"/>
          <a:ext cx="0" cy="0"/>
          <a:chOff x="0" y="0"/>
          <a:chExt cx="0" cy="0"/>
        </a:xfrm>
      </p:grpSpPr>
      <p:sp>
        <p:nvSpPr>
          <p:cNvPr id="8" name="Title 3">
            <a:extLst>
              <a:ext uri="{FF2B5EF4-FFF2-40B4-BE49-F238E27FC236}">
                <a16:creationId xmlns:a16="http://schemas.microsoft.com/office/drawing/2014/main" id="{61D0773F-0EF4-C24B-6636-57D3CD01D513}"/>
              </a:ext>
            </a:extLst>
          </p:cNvPr>
          <p:cNvSpPr>
            <a:spLocks noGrp="1"/>
          </p:cNvSpPr>
          <p:nvPr>
            <p:ph type="title"/>
          </p:nvPr>
        </p:nvSpPr>
        <p:spPr/>
        <p:txBody>
          <a:bodyPr lIns="91440"/>
          <a:lstStyle/>
          <a:p>
            <a:br>
              <a:rPr lang="en-US" sz="2400" i="1" dirty="0"/>
            </a:br>
            <a:r>
              <a:rPr lang="en-US" sz="2400" i="1" dirty="0"/>
              <a:t>Module </a:t>
            </a:r>
            <a:r>
              <a:rPr lang="el-GR" sz="2400" i="1" dirty="0"/>
              <a:t>6</a:t>
            </a:r>
            <a:r>
              <a:rPr lang="en-US" sz="2400" i="1" dirty="0"/>
              <a:t> (Senior Learners): Intergenerational Digital Storytelling</a:t>
            </a:r>
            <a:br>
              <a:rPr lang="en-GB" sz="2000" dirty="0"/>
            </a:br>
            <a:br>
              <a:rPr lang="en-CY" sz="1600" dirty="0"/>
            </a:br>
            <a:r>
              <a:rPr lang="en-GB" sz="2400" i="1" dirty="0"/>
              <a:t> </a:t>
            </a:r>
            <a:endParaRPr lang="el-GR" sz="2400" dirty="0"/>
          </a:p>
        </p:txBody>
      </p:sp>
      <p:sp>
        <p:nvSpPr>
          <p:cNvPr id="6" name="Text Placeholder 5">
            <a:extLst>
              <a:ext uri="{FF2B5EF4-FFF2-40B4-BE49-F238E27FC236}">
                <a16:creationId xmlns:a16="http://schemas.microsoft.com/office/drawing/2014/main" id="{0483E971-87E4-9BA8-78D6-4712DE110746}"/>
              </a:ext>
            </a:extLst>
          </p:cNvPr>
          <p:cNvSpPr>
            <a:spLocks noGrp="1"/>
          </p:cNvSpPr>
          <p:nvPr>
            <p:ph type="body" sz="quarter" idx="10"/>
          </p:nvPr>
        </p:nvSpPr>
        <p:spPr/>
        <p:txBody>
          <a:bodyPr/>
          <a:lstStyle/>
          <a:p>
            <a:endParaRPr lang="en-US" b="1" i="1" dirty="0">
              <a:solidFill>
                <a:schemeClr val="accent1">
                  <a:lumMod val="75000"/>
                </a:schemeClr>
              </a:solidFill>
            </a:endParaRPr>
          </a:p>
          <a:p>
            <a:endParaRPr lang="en-US" b="1" i="1" dirty="0">
              <a:solidFill>
                <a:schemeClr val="accent1">
                  <a:lumMod val="75000"/>
                </a:schemeClr>
              </a:solidFill>
            </a:endParaRPr>
          </a:p>
          <a:p>
            <a:endParaRPr lang="en-US" b="1" i="1" dirty="0">
              <a:solidFill>
                <a:schemeClr val="accent1">
                  <a:lumMod val="75000"/>
                </a:schemeClr>
              </a:solidFill>
            </a:endParaRPr>
          </a:p>
          <a:p>
            <a:r>
              <a:rPr lang="en-US" b="1" i="1" dirty="0">
                <a:solidFill>
                  <a:schemeClr val="accent1">
                    <a:lumMod val="75000"/>
                  </a:schemeClr>
                </a:solidFill>
              </a:rPr>
              <a:t>Topic 3: </a:t>
            </a:r>
            <a:r>
              <a:rPr lang="cs-CZ" b="1" i="1" dirty="0">
                <a:solidFill>
                  <a:schemeClr val="accent1">
                    <a:lumMod val="75000"/>
                  </a:schemeClr>
                </a:solidFill>
              </a:rPr>
              <a:t>Intergenerational exchange through creative media</a:t>
            </a:r>
            <a:endParaRPr lang="en-US" b="1" i="1" dirty="0">
              <a:solidFill>
                <a:schemeClr val="accent1">
                  <a:lumMod val="75000"/>
                </a:schemeClr>
              </a:solidFill>
            </a:endParaRPr>
          </a:p>
          <a:p>
            <a:endParaRPr lang="en-US" b="1" i="1" dirty="0">
              <a:solidFill>
                <a:schemeClr val="accent1">
                  <a:lumMod val="75000"/>
                </a:schemeClr>
              </a:solidFill>
            </a:endParaRPr>
          </a:p>
          <a:p>
            <a:endParaRPr lang="en-US" b="1" i="1" dirty="0">
              <a:solidFill>
                <a:schemeClr val="accent1">
                  <a:lumMod val="75000"/>
                </a:schemeClr>
              </a:solidFill>
            </a:endParaRPr>
          </a:p>
          <a:p>
            <a:endParaRPr lang="en-US" b="1" i="1" dirty="0">
              <a:solidFill>
                <a:schemeClr val="accent1">
                  <a:lumMod val="75000"/>
                </a:schemeClr>
              </a:solidFill>
            </a:endParaRPr>
          </a:p>
        </p:txBody>
      </p:sp>
      <p:pic>
        <p:nvPicPr>
          <p:cNvPr id="3" name="Content Placeholder 1">
            <a:extLst>
              <a:ext uri="{FF2B5EF4-FFF2-40B4-BE49-F238E27FC236}">
                <a16:creationId xmlns:a16="http://schemas.microsoft.com/office/drawing/2014/main" id="{4410CD7E-AA06-F324-04AD-2DD6933712C1}"/>
              </a:ext>
            </a:extLst>
          </p:cNvPr>
          <p:cNvPicPr>
            <a:picLocks noGrp="1" noChangeAspect="1"/>
          </p:cNvPicPr>
          <p:nvPr>
            <p:ph sz="quarter" idx="12"/>
          </p:nvPr>
        </p:nvPicPr>
        <p:blipFill>
          <a:blip r:embed="rId3"/>
          <a:stretch>
            <a:fillRect/>
          </a:stretch>
        </p:blipFill>
        <p:spPr>
          <a:xfrm>
            <a:off x="9923548" y="5611977"/>
            <a:ext cx="2002432" cy="919427"/>
          </a:xfrm>
          <a:prstGeom prst="rect">
            <a:avLst/>
          </a:prstGeom>
        </p:spPr>
      </p:pic>
      <p:sp>
        <p:nvSpPr>
          <p:cNvPr id="4" name="TextBox 3">
            <a:extLst>
              <a:ext uri="{FF2B5EF4-FFF2-40B4-BE49-F238E27FC236}">
                <a16:creationId xmlns:a16="http://schemas.microsoft.com/office/drawing/2014/main" id="{99C3C929-1F9B-BE87-45ED-BB3245CEF59C}"/>
              </a:ext>
            </a:extLst>
          </p:cNvPr>
          <p:cNvSpPr txBox="1"/>
          <p:nvPr/>
        </p:nvSpPr>
        <p:spPr>
          <a:xfrm>
            <a:off x="149679" y="1405534"/>
            <a:ext cx="11336483" cy="5548314"/>
          </a:xfrm>
          <a:prstGeom prst="rect">
            <a:avLst/>
          </a:prstGeom>
          <a:noFill/>
        </p:spPr>
        <p:txBody>
          <a:bodyPr wrap="square">
            <a:spAutoFit/>
          </a:bodyPr>
          <a:lstStyle/>
          <a:p>
            <a:r>
              <a:rPr lang="en-GB" sz="2400" b="1" dirty="0"/>
              <a:t>Creativity as a Shared Language</a:t>
            </a:r>
            <a:endParaRPr lang="en-GB" sz="2400" dirty="0"/>
          </a:p>
          <a:p>
            <a:pPr lvl="0"/>
            <a:endParaRPr lang="en-GB" sz="2400" dirty="0"/>
          </a:p>
          <a:p>
            <a:pPr lvl="0" algn="ctr"/>
            <a:r>
              <a:rPr lang="en-GB" sz="2400" dirty="0"/>
              <a:t>Creating Together</a:t>
            </a:r>
          </a:p>
          <a:p>
            <a:pPr lvl="0" algn="ctr"/>
            <a:endParaRPr lang="en-GB" sz="2400" dirty="0"/>
          </a:p>
          <a:p>
            <a:pPr lvl="0" algn="ctr"/>
            <a:r>
              <a:rPr lang="en-GB" sz="2400" dirty="0"/>
              <a:t>Intergenerational exchange is not just about technology; </a:t>
            </a:r>
          </a:p>
          <a:p>
            <a:pPr lvl="0" algn="ctr"/>
            <a:r>
              <a:rPr lang="en-GB" sz="2400" dirty="0"/>
              <a:t>it is a collaboration where your wisdom meets a younger person’s digital speed.</a:t>
            </a:r>
          </a:p>
          <a:p>
            <a:pPr lvl="0" algn="ctr"/>
            <a:endParaRPr lang="en-GB" sz="2400" dirty="0"/>
          </a:p>
          <a:p>
            <a:pPr lvl="0" algn="ctr"/>
            <a:r>
              <a:rPr lang="en-GB" sz="2400" b="1" dirty="0"/>
              <a:t>Key Point: </a:t>
            </a:r>
            <a:r>
              <a:rPr lang="en-GB" sz="2400" dirty="0"/>
              <a:t>Using creative media like photos and audio </a:t>
            </a:r>
          </a:p>
          <a:p>
            <a:pPr lvl="0" algn="ctr"/>
            <a:r>
              <a:rPr lang="en-GB" sz="2400" dirty="0"/>
              <a:t>to turn technology into a shared space for connection.</a:t>
            </a:r>
          </a:p>
          <a:p>
            <a:r>
              <a:rPr lang="en-GB" sz="2400" dirty="0"/>
              <a:t>.</a:t>
            </a:r>
          </a:p>
          <a:p>
            <a:endParaRPr lang="en-GB" sz="2400" dirty="0"/>
          </a:p>
          <a:p>
            <a:endParaRPr lang="en-GB" sz="2400" dirty="0"/>
          </a:p>
          <a:p>
            <a:pPr lvl="0" algn="ctr"/>
            <a:endParaRPr lang="en-GB" sz="2400" b="1" dirty="0"/>
          </a:p>
          <a:p>
            <a:pPr algn="ctr"/>
            <a:r>
              <a:rPr lang="en-GB" dirty="0"/>
              <a:t> </a:t>
            </a:r>
          </a:p>
          <a:p>
            <a:pPr marR="0" lvl="0">
              <a:lnSpc>
                <a:spcPct val="107000"/>
              </a:lnSpc>
              <a:spcAft>
                <a:spcPts val="800"/>
              </a:spcAft>
              <a:buSzPts val="1000"/>
              <a:tabLst>
                <a:tab pos="457200" algn="l"/>
              </a:tabLst>
            </a:pPr>
            <a:endParaRPr lang="en-GB" sz="2400" dirty="0">
              <a:solidFill>
                <a:srgbClr val="080301"/>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61338771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830E83B-069F-EE5F-AD96-38CF7AB70574}"/>
            </a:ext>
          </a:extLst>
        </p:cNvPr>
        <p:cNvGrpSpPr/>
        <p:nvPr/>
      </p:nvGrpSpPr>
      <p:grpSpPr>
        <a:xfrm>
          <a:off x="0" y="0"/>
          <a:ext cx="0" cy="0"/>
          <a:chOff x="0" y="0"/>
          <a:chExt cx="0" cy="0"/>
        </a:xfrm>
      </p:grpSpPr>
      <p:sp>
        <p:nvSpPr>
          <p:cNvPr id="8" name="Title 3">
            <a:extLst>
              <a:ext uri="{FF2B5EF4-FFF2-40B4-BE49-F238E27FC236}">
                <a16:creationId xmlns:a16="http://schemas.microsoft.com/office/drawing/2014/main" id="{461D08AB-8CAE-BC9D-549B-7FBE05B5A90C}"/>
              </a:ext>
            </a:extLst>
          </p:cNvPr>
          <p:cNvSpPr>
            <a:spLocks noGrp="1"/>
          </p:cNvSpPr>
          <p:nvPr>
            <p:ph type="title"/>
          </p:nvPr>
        </p:nvSpPr>
        <p:spPr/>
        <p:txBody>
          <a:bodyPr lIns="91440"/>
          <a:lstStyle/>
          <a:p>
            <a:br>
              <a:rPr lang="en-US" sz="2400" i="1" dirty="0"/>
            </a:br>
            <a:r>
              <a:rPr lang="en-US" sz="2400" i="1" dirty="0"/>
              <a:t>Module </a:t>
            </a:r>
            <a:r>
              <a:rPr lang="el-GR" sz="2400" i="1" dirty="0"/>
              <a:t>6</a:t>
            </a:r>
            <a:r>
              <a:rPr lang="en-US" sz="2400" i="1" dirty="0"/>
              <a:t> (Senior Learners): Intergenerational Digital Storytelling</a:t>
            </a:r>
            <a:br>
              <a:rPr lang="en-GB" sz="2000" dirty="0"/>
            </a:br>
            <a:br>
              <a:rPr lang="en-CY" sz="1600" dirty="0"/>
            </a:br>
            <a:r>
              <a:rPr lang="en-GB" sz="2400" i="1" dirty="0"/>
              <a:t> </a:t>
            </a:r>
            <a:endParaRPr lang="el-GR" sz="2400" dirty="0"/>
          </a:p>
        </p:txBody>
      </p:sp>
      <p:sp>
        <p:nvSpPr>
          <p:cNvPr id="6" name="Text Placeholder 5">
            <a:extLst>
              <a:ext uri="{FF2B5EF4-FFF2-40B4-BE49-F238E27FC236}">
                <a16:creationId xmlns:a16="http://schemas.microsoft.com/office/drawing/2014/main" id="{A85D4345-1B9F-78DE-215E-7A3DED325E28}"/>
              </a:ext>
            </a:extLst>
          </p:cNvPr>
          <p:cNvSpPr>
            <a:spLocks noGrp="1"/>
          </p:cNvSpPr>
          <p:nvPr>
            <p:ph type="body" sz="quarter" idx="10"/>
          </p:nvPr>
        </p:nvSpPr>
        <p:spPr/>
        <p:txBody>
          <a:bodyPr/>
          <a:lstStyle/>
          <a:p>
            <a:endParaRPr lang="en-US" b="1" i="1" dirty="0">
              <a:solidFill>
                <a:schemeClr val="accent1">
                  <a:lumMod val="75000"/>
                </a:schemeClr>
              </a:solidFill>
            </a:endParaRPr>
          </a:p>
          <a:p>
            <a:endParaRPr lang="en-US" b="1" i="1" dirty="0">
              <a:solidFill>
                <a:schemeClr val="accent1">
                  <a:lumMod val="75000"/>
                </a:schemeClr>
              </a:solidFill>
            </a:endParaRPr>
          </a:p>
          <a:p>
            <a:endParaRPr lang="en-US" b="1" i="1" dirty="0">
              <a:solidFill>
                <a:schemeClr val="accent1">
                  <a:lumMod val="75000"/>
                </a:schemeClr>
              </a:solidFill>
            </a:endParaRPr>
          </a:p>
          <a:p>
            <a:r>
              <a:rPr lang="en-US" b="1" i="1" dirty="0">
                <a:solidFill>
                  <a:schemeClr val="accent1">
                    <a:lumMod val="75000"/>
                  </a:schemeClr>
                </a:solidFill>
              </a:rPr>
              <a:t>Topic 3: </a:t>
            </a:r>
            <a:r>
              <a:rPr lang="cs-CZ" b="1" i="1" dirty="0">
                <a:solidFill>
                  <a:schemeClr val="accent1">
                    <a:lumMod val="75000"/>
                  </a:schemeClr>
                </a:solidFill>
              </a:rPr>
              <a:t>Intergenerational exchange through creative media</a:t>
            </a:r>
            <a:endParaRPr lang="en-US" b="1" i="1" dirty="0">
              <a:solidFill>
                <a:schemeClr val="accent1">
                  <a:lumMod val="75000"/>
                </a:schemeClr>
              </a:solidFill>
            </a:endParaRPr>
          </a:p>
          <a:p>
            <a:endParaRPr lang="en-US" b="1" i="1" dirty="0">
              <a:solidFill>
                <a:schemeClr val="accent1">
                  <a:lumMod val="75000"/>
                </a:schemeClr>
              </a:solidFill>
            </a:endParaRPr>
          </a:p>
          <a:p>
            <a:endParaRPr lang="en-US" b="1" i="1" dirty="0">
              <a:solidFill>
                <a:schemeClr val="accent1">
                  <a:lumMod val="75000"/>
                </a:schemeClr>
              </a:solidFill>
            </a:endParaRPr>
          </a:p>
          <a:p>
            <a:endParaRPr lang="en-US" b="1" i="1" dirty="0">
              <a:solidFill>
                <a:schemeClr val="accent1">
                  <a:lumMod val="75000"/>
                </a:schemeClr>
              </a:solidFill>
            </a:endParaRPr>
          </a:p>
        </p:txBody>
      </p:sp>
      <p:pic>
        <p:nvPicPr>
          <p:cNvPr id="3" name="Content Placeholder 1">
            <a:extLst>
              <a:ext uri="{FF2B5EF4-FFF2-40B4-BE49-F238E27FC236}">
                <a16:creationId xmlns:a16="http://schemas.microsoft.com/office/drawing/2014/main" id="{BE3637DF-EB40-5A30-3CB4-A36DA861D358}"/>
              </a:ext>
            </a:extLst>
          </p:cNvPr>
          <p:cNvPicPr>
            <a:picLocks noGrp="1" noChangeAspect="1"/>
          </p:cNvPicPr>
          <p:nvPr>
            <p:ph sz="quarter" idx="12"/>
          </p:nvPr>
        </p:nvPicPr>
        <p:blipFill>
          <a:blip r:embed="rId3"/>
          <a:stretch>
            <a:fillRect/>
          </a:stretch>
        </p:blipFill>
        <p:spPr>
          <a:xfrm>
            <a:off x="9923548" y="5611977"/>
            <a:ext cx="2002432" cy="919427"/>
          </a:xfrm>
          <a:prstGeom prst="rect">
            <a:avLst/>
          </a:prstGeom>
        </p:spPr>
      </p:pic>
      <p:sp>
        <p:nvSpPr>
          <p:cNvPr id="4" name="TextBox 3">
            <a:extLst>
              <a:ext uri="{FF2B5EF4-FFF2-40B4-BE49-F238E27FC236}">
                <a16:creationId xmlns:a16="http://schemas.microsoft.com/office/drawing/2014/main" id="{756E5D34-E8AE-5260-47F9-6F4BA0FFDC5B}"/>
              </a:ext>
            </a:extLst>
          </p:cNvPr>
          <p:cNvSpPr txBox="1"/>
          <p:nvPr/>
        </p:nvSpPr>
        <p:spPr>
          <a:xfrm>
            <a:off x="149679" y="1405534"/>
            <a:ext cx="11336483" cy="5455981"/>
          </a:xfrm>
          <a:prstGeom prst="rect">
            <a:avLst/>
          </a:prstGeom>
          <a:noFill/>
        </p:spPr>
        <p:txBody>
          <a:bodyPr wrap="square">
            <a:spAutoFit/>
          </a:bodyPr>
          <a:lstStyle/>
          <a:p>
            <a:r>
              <a:rPr lang="en-GB" sz="2400" b="1" dirty="0"/>
              <a:t>The Benefits of Exchange</a:t>
            </a:r>
            <a:endParaRPr lang="en-GB" sz="2400" dirty="0"/>
          </a:p>
          <a:p>
            <a:pPr lvl="0" algn="ctr"/>
            <a:endParaRPr lang="en-GB" sz="2400" dirty="0"/>
          </a:p>
          <a:p>
            <a:pPr lvl="0" algn="ctr"/>
            <a:r>
              <a:rPr lang="en-GB" sz="2400" dirty="0"/>
              <a:t>A Two-Way Street</a:t>
            </a:r>
          </a:p>
          <a:p>
            <a:pPr lvl="0" algn="ctr"/>
            <a:endParaRPr lang="en-GB" sz="2400" dirty="0"/>
          </a:p>
          <a:p>
            <a:pPr lvl="0" algn="ctr"/>
            <a:r>
              <a:rPr lang="en-GB" sz="2400" dirty="0"/>
              <a:t>When you share a story digitally, you gain technical confidence </a:t>
            </a:r>
          </a:p>
          <a:p>
            <a:pPr lvl="0" algn="ctr"/>
            <a:r>
              <a:rPr lang="en-GB" sz="2400" dirty="0"/>
              <a:t>while the younger person gains empathy and a deeper understanding of history.</a:t>
            </a:r>
          </a:p>
          <a:p>
            <a:pPr lvl="0" algn="ctr"/>
            <a:endParaRPr lang="en-GB" sz="2400" b="1" dirty="0"/>
          </a:p>
          <a:p>
            <a:pPr lvl="0" algn="ctr"/>
            <a:r>
              <a:rPr lang="en-GB" sz="2400" b="1" dirty="0"/>
              <a:t>Key Point: </a:t>
            </a:r>
            <a:r>
              <a:rPr lang="en-GB" sz="2400" dirty="0"/>
              <a:t>Strengthening community bonds by turning personal memories </a:t>
            </a:r>
          </a:p>
          <a:p>
            <a:pPr lvl="0" algn="ctr"/>
            <a:r>
              <a:rPr lang="en-GB" sz="2400" dirty="0"/>
              <a:t>into digital archives.</a:t>
            </a:r>
          </a:p>
          <a:p>
            <a:pPr algn="ctr"/>
            <a:endParaRPr lang="en-GB" sz="2400" dirty="0"/>
          </a:p>
          <a:p>
            <a:endParaRPr lang="en-GB" dirty="0"/>
          </a:p>
          <a:p>
            <a:endParaRPr lang="en-GB" sz="2400" dirty="0"/>
          </a:p>
          <a:p>
            <a:pPr lvl="0" algn="ctr"/>
            <a:endParaRPr lang="en-GB" sz="2400" b="1" dirty="0"/>
          </a:p>
          <a:p>
            <a:pPr algn="ctr"/>
            <a:r>
              <a:rPr lang="en-GB" dirty="0"/>
              <a:t> </a:t>
            </a:r>
          </a:p>
          <a:p>
            <a:pPr marR="0" lvl="0">
              <a:lnSpc>
                <a:spcPct val="107000"/>
              </a:lnSpc>
              <a:spcAft>
                <a:spcPts val="800"/>
              </a:spcAft>
              <a:buSzPts val="1000"/>
              <a:tabLst>
                <a:tab pos="457200" algn="l"/>
              </a:tabLst>
            </a:pPr>
            <a:endParaRPr lang="en-GB" sz="2400" dirty="0">
              <a:solidFill>
                <a:srgbClr val="080301"/>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00570597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C44DCD2-C087-0A4E-61EC-B48B76AE3991}"/>
            </a:ext>
          </a:extLst>
        </p:cNvPr>
        <p:cNvGrpSpPr/>
        <p:nvPr/>
      </p:nvGrpSpPr>
      <p:grpSpPr>
        <a:xfrm>
          <a:off x="0" y="0"/>
          <a:ext cx="0" cy="0"/>
          <a:chOff x="0" y="0"/>
          <a:chExt cx="0" cy="0"/>
        </a:xfrm>
      </p:grpSpPr>
      <p:sp>
        <p:nvSpPr>
          <p:cNvPr id="8" name="Title 3">
            <a:extLst>
              <a:ext uri="{FF2B5EF4-FFF2-40B4-BE49-F238E27FC236}">
                <a16:creationId xmlns:a16="http://schemas.microsoft.com/office/drawing/2014/main" id="{214EC531-14FD-C49E-CEA9-6BEA02EE5689}"/>
              </a:ext>
            </a:extLst>
          </p:cNvPr>
          <p:cNvSpPr>
            <a:spLocks noGrp="1"/>
          </p:cNvSpPr>
          <p:nvPr>
            <p:ph type="title"/>
          </p:nvPr>
        </p:nvSpPr>
        <p:spPr/>
        <p:txBody>
          <a:bodyPr lIns="91440"/>
          <a:lstStyle/>
          <a:p>
            <a:br>
              <a:rPr lang="en-US" sz="2400" i="1" dirty="0"/>
            </a:br>
            <a:r>
              <a:rPr lang="en-US" sz="2400" i="1" dirty="0"/>
              <a:t>Module </a:t>
            </a:r>
            <a:r>
              <a:rPr lang="el-GR" sz="2400" i="1" dirty="0"/>
              <a:t>6</a:t>
            </a:r>
            <a:r>
              <a:rPr lang="en-US" sz="2400" i="1" dirty="0"/>
              <a:t> (Senior Learners): Intergenerational Digital Storytelling</a:t>
            </a:r>
            <a:br>
              <a:rPr lang="en-GB" sz="2000" dirty="0"/>
            </a:br>
            <a:br>
              <a:rPr lang="en-CY" sz="1600" dirty="0"/>
            </a:br>
            <a:r>
              <a:rPr lang="en-GB" sz="2400" i="1" dirty="0"/>
              <a:t> </a:t>
            </a:r>
            <a:endParaRPr lang="el-GR" sz="2400" dirty="0"/>
          </a:p>
        </p:txBody>
      </p:sp>
      <p:sp>
        <p:nvSpPr>
          <p:cNvPr id="6" name="Text Placeholder 5">
            <a:extLst>
              <a:ext uri="{FF2B5EF4-FFF2-40B4-BE49-F238E27FC236}">
                <a16:creationId xmlns:a16="http://schemas.microsoft.com/office/drawing/2014/main" id="{04A20345-DF3B-4A78-EE54-87EB34DC81C6}"/>
              </a:ext>
            </a:extLst>
          </p:cNvPr>
          <p:cNvSpPr>
            <a:spLocks noGrp="1"/>
          </p:cNvSpPr>
          <p:nvPr>
            <p:ph type="body" sz="quarter" idx="10"/>
          </p:nvPr>
        </p:nvSpPr>
        <p:spPr/>
        <p:txBody>
          <a:bodyPr/>
          <a:lstStyle/>
          <a:p>
            <a:endParaRPr lang="en-US" b="1" i="1" dirty="0">
              <a:solidFill>
                <a:schemeClr val="accent1">
                  <a:lumMod val="75000"/>
                </a:schemeClr>
              </a:solidFill>
            </a:endParaRPr>
          </a:p>
          <a:p>
            <a:endParaRPr lang="en-US" b="1" i="1" dirty="0">
              <a:solidFill>
                <a:schemeClr val="accent1">
                  <a:lumMod val="75000"/>
                </a:schemeClr>
              </a:solidFill>
            </a:endParaRPr>
          </a:p>
          <a:p>
            <a:endParaRPr lang="en-US" b="1" i="1" dirty="0">
              <a:solidFill>
                <a:schemeClr val="accent1">
                  <a:lumMod val="75000"/>
                </a:schemeClr>
              </a:solidFill>
            </a:endParaRPr>
          </a:p>
          <a:p>
            <a:r>
              <a:rPr lang="en-US" b="1" i="1" dirty="0">
                <a:solidFill>
                  <a:schemeClr val="accent1">
                    <a:lumMod val="75000"/>
                  </a:schemeClr>
                </a:solidFill>
              </a:rPr>
              <a:t>Topic 3: </a:t>
            </a:r>
            <a:r>
              <a:rPr lang="cs-CZ" b="1" i="1" dirty="0">
                <a:solidFill>
                  <a:schemeClr val="accent1">
                    <a:lumMod val="75000"/>
                  </a:schemeClr>
                </a:solidFill>
              </a:rPr>
              <a:t>Intergenerational exchange through creative media</a:t>
            </a:r>
            <a:endParaRPr lang="en-US" b="1" i="1" dirty="0">
              <a:solidFill>
                <a:schemeClr val="accent1">
                  <a:lumMod val="75000"/>
                </a:schemeClr>
              </a:solidFill>
            </a:endParaRPr>
          </a:p>
          <a:p>
            <a:endParaRPr lang="en-US" b="1" i="1" dirty="0">
              <a:solidFill>
                <a:schemeClr val="accent1">
                  <a:lumMod val="75000"/>
                </a:schemeClr>
              </a:solidFill>
            </a:endParaRPr>
          </a:p>
          <a:p>
            <a:endParaRPr lang="en-US" b="1" i="1" dirty="0">
              <a:solidFill>
                <a:schemeClr val="accent1">
                  <a:lumMod val="75000"/>
                </a:schemeClr>
              </a:solidFill>
            </a:endParaRPr>
          </a:p>
          <a:p>
            <a:endParaRPr lang="en-US" b="1" i="1" dirty="0">
              <a:solidFill>
                <a:schemeClr val="accent1">
                  <a:lumMod val="75000"/>
                </a:schemeClr>
              </a:solidFill>
            </a:endParaRPr>
          </a:p>
        </p:txBody>
      </p:sp>
      <p:pic>
        <p:nvPicPr>
          <p:cNvPr id="3" name="Content Placeholder 1">
            <a:extLst>
              <a:ext uri="{FF2B5EF4-FFF2-40B4-BE49-F238E27FC236}">
                <a16:creationId xmlns:a16="http://schemas.microsoft.com/office/drawing/2014/main" id="{2CCA1F73-3574-A853-7F46-571A3D195BA3}"/>
              </a:ext>
            </a:extLst>
          </p:cNvPr>
          <p:cNvPicPr>
            <a:picLocks noGrp="1" noChangeAspect="1"/>
          </p:cNvPicPr>
          <p:nvPr>
            <p:ph sz="quarter" idx="12"/>
          </p:nvPr>
        </p:nvPicPr>
        <p:blipFill>
          <a:blip r:embed="rId3"/>
          <a:stretch>
            <a:fillRect/>
          </a:stretch>
        </p:blipFill>
        <p:spPr>
          <a:xfrm>
            <a:off x="9923548" y="5611977"/>
            <a:ext cx="2002432" cy="919427"/>
          </a:xfrm>
          <a:prstGeom prst="rect">
            <a:avLst/>
          </a:prstGeom>
        </p:spPr>
      </p:pic>
      <p:sp>
        <p:nvSpPr>
          <p:cNvPr id="4" name="TextBox 3">
            <a:extLst>
              <a:ext uri="{FF2B5EF4-FFF2-40B4-BE49-F238E27FC236}">
                <a16:creationId xmlns:a16="http://schemas.microsoft.com/office/drawing/2014/main" id="{EE02F004-E998-8571-C3B7-4EBCB5D7EBA8}"/>
              </a:ext>
            </a:extLst>
          </p:cNvPr>
          <p:cNvSpPr txBox="1"/>
          <p:nvPr/>
        </p:nvSpPr>
        <p:spPr>
          <a:xfrm>
            <a:off x="149679" y="1405534"/>
            <a:ext cx="11336483" cy="5086649"/>
          </a:xfrm>
          <a:prstGeom prst="rect">
            <a:avLst/>
          </a:prstGeom>
          <a:noFill/>
        </p:spPr>
        <p:txBody>
          <a:bodyPr wrap="square">
            <a:spAutoFit/>
          </a:bodyPr>
          <a:lstStyle/>
          <a:p>
            <a:r>
              <a:rPr lang="en-GB" sz="2400" b="1" dirty="0"/>
              <a:t>Leading Your Story</a:t>
            </a:r>
          </a:p>
          <a:p>
            <a:pPr algn="ctr"/>
            <a:endParaRPr lang="en-GB" sz="2400" dirty="0"/>
          </a:p>
          <a:p>
            <a:pPr lvl="0" algn="ctr"/>
            <a:r>
              <a:rPr lang="en-GB" sz="2400" dirty="0"/>
              <a:t>You are the Creative Director</a:t>
            </a:r>
          </a:p>
          <a:p>
            <a:pPr lvl="0" algn="ctr"/>
            <a:endParaRPr lang="en-GB" sz="2400" dirty="0"/>
          </a:p>
          <a:p>
            <a:pPr lvl="0" algn="ctr"/>
            <a:r>
              <a:rPr lang="en-GB" sz="2400" dirty="0"/>
              <a:t>Even when a younger partner helps with the "buttons," </a:t>
            </a:r>
          </a:p>
          <a:p>
            <a:pPr lvl="0" algn="ctr"/>
            <a:r>
              <a:rPr lang="en-GB" sz="2400" dirty="0"/>
              <a:t>you decide which photos to include, what message to convey, and who the story is for.</a:t>
            </a:r>
          </a:p>
          <a:p>
            <a:pPr lvl="0" algn="ctr"/>
            <a:endParaRPr lang="en-GB" sz="2400" b="1" dirty="0"/>
          </a:p>
          <a:p>
            <a:pPr lvl="0" algn="ctr"/>
            <a:r>
              <a:rPr lang="en-GB" sz="2400" b="1" dirty="0"/>
              <a:t>Key Point: </a:t>
            </a:r>
            <a:r>
              <a:rPr lang="en-GB" sz="2400" dirty="0"/>
              <a:t>Maintaining ownership of your narrative </a:t>
            </a:r>
          </a:p>
          <a:p>
            <a:pPr lvl="0" algn="ctr"/>
            <a:r>
              <a:rPr lang="en-GB" sz="2400" dirty="0"/>
              <a:t>ensures the final project feels authentic and meaningful.</a:t>
            </a:r>
          </a:p>
          <a:p>
            <a:endParaRPr lang="en-GB" dirty="0"/>
          </a:p>
          <a:p>
            <a:endParaRPr lang="en-GB" sz="2400" dirty="0"/>
          </a:p>
          <a:p>
            <a:pPr lvl="0" algn="ctr"/>
            <a:endParaRPr lang="en-GB" sz="2400" b="1" dirty="0"/>
          </a:p>
          <a:p>
            <a:pPr algn="ctr"/>
            <a:r>
              <a:rPr lang="en-GB" dirty="0"/>
              <a:t> </a:t>
            </a:r>
          </a:p>
          <a:p>
            <a:pPr marR="0" lvl="0">
              <a:lnSpc>
                <a:spcPct val="107000"/>
              </a:lnSpc>
              <a:spcAft>
                <a:spcPts val="800"/>
              </a:spcAft>
              <a:buSzPts val="1000"/>
              <a:tabLst>
                <a:tab pos="457200" algn="l"/>
              </a:tabLst>
            </a:pPr>
            <a:endParaRPr lang="en-GB" sz="2400" dirty="0">
              <a:solidFill>
                <a:srgbClr val="080301"/>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66288377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445692F-3B84-6A04-5E8C-B6452543C0F5}"/>
            </a:ext>
          </a:extLst>
        </p:cNvPr>
        <p:cNvGrpSpPr/>
        <p:nvPr/>
      </p:nvGrpSpPr>
      <p:grpSpPr>
        <a:xfrm>
          <a:off x="0" y="0"/>
          <a:ext cx="0" cy="0"/>
          <a:chOff x="0" y="0"/>
          <a:chExt cx="0" cy="0"/>
        </a:xfrm>
      </p:grpSpPr>
      <p:sp>
        <p:nvSpPr>
          <p:cNvPr id="8" name="Title 3">
            <a:extLst>
              <a:ext uri="{FF2B5EF4-FFF2-40B4-BE49-F238E27FC236}">
                <a16:creationId xmlns:a16="http://schemas.microsoft.com/office/drawing/2014/main" id="{E13A99EB-C9E2-7245-5609-0A185FD04627}"/>
              </a:ext>
            </a:extLst>
          </p:cNvPr>
          <p:cNvSpPr>
            <a:spLocks noGrp="1"/>
          </p:cNvSpPr>
          <p:nvPr>
            <p:ph type="title"/>
          </p:nvPr>
        </p:nvSpPr>
        <p:spPr/>
        <p:txBody>
          <a:bodyPr lIns="91440"/>
          <a:lstStyle/>
          <a:p>
            <a:br>
              <a:rPr lang="en-US" sz="2400" i="1" dirty="0"/>
            </a:br>
            <a:r>
              <a:rPr lang="en-US" sz="2400" i="1" dirty="0"/>
              <a:t>Module </a:t>
            </a:r>
            <a:r>
              <a:rPr lang="el-GR" sz="2400" i="1" dirty="0"/>
              <a:t>6</a:t>
            </a:r>
            <a:r>
              <a:rPr lang="en-US" sz="2400" i="1" dirty="0"/>
              <a:t> (Senior Learners): Intergenerational Digital Storytelling</a:t>
            </a:r>
            <a:r>
              <a:rPr lang="en-GB" sz="2400" i="1" dirty="0"/>
              <a:t> </a:t>
            </a:r>
            <a:br>
              <a:rPr lang="en-GB" sz="2000" dirty="0"/>
            </a:br>
            <a:br>
              <a:rPr lang="en-CY" sz="1600" dirty="0"/>
            </a:br>
            <a:r>
              <a:rPr lang="en-GB" sz="2400" i="1" dirty="0"/>
              <a:t> </a:t>
            </a:r>
            <a:endParaRPr lang="el-GR" sz="2400" dirty="0"/>
          </a:p>
        </p:txBody>
      </p:sp>
      <p:sp>
        <p:nvSpPr>
          <p:cNvPr id="6" name="Text Placeholder 5">
            <a:extLst>
              <a:ext uri="{FF2B5EF4-FFF2-40B4-BE49-F238E27FC236}">
                <a16:creationId xmlns:a16="http://schemas.microsoft.com/office/drawing/2014/main" id="{40EEBF4B-0DBB-81FB-8475-60C43AEFF723}"/>
              </a:ext>
            </a:extLst>
          </p:cNvPr>
          <p:cNvSpPr>
            <a:spLocks noGrp="1"/>
          </p:cNvSpPr>
          <p:nvPr>
            <p:ph type="body" sz="quarter" idx="10"/>
          </p:nvPr>
        </p:nvSpPr>
        <p:spPr/>
        <p:txBody>
          <a:bodyPr/>
          <a:lstStyle/>
          <a:p>
            <a:endParaRPr lang="en-US" b="1" dirty="0">
              <a:solidFill>
                <a:schemeClr val="accent6">
                  <a:lumMod val="75000"/>
                </a:schemeClr>
              </a:solidFill>
            </a:endParaRPr>
          </a:p>
          <a:p>
            <a:endParaRPr lang="el-GR" b="1" i="1" dirty="0">
              <a:solidFill>
                <a:schemeClr val="accent6">
                  <a:lumMod val="75000"/>
                </a:schemeClr>
              </a:solidFill>
            </a:endParaRPr>
          </a:p>
          <a:p>
            <a:endParaRPr lang="en-US" b="1" dirty="0">
              <a:solidFill>
                <a:schemeClr val="accent1">
                  <a:lumMod val="75000"/>
                </a:schemeClr>
              </a:solidFill>
            </a:endParaRPr>
          </a:p>
          <a:p>
            <a:endParaRPr lang="en-US" b="1" i="1" dirty="0">
              <a:solidFill>
                <a:schemeClr val="accent1">
                  <a:lumMod val="75000"/>
                </a:schemeClr>
              </a:solidFill>
            </a:endParaRPr>
          </a:p>
          <a:p>
            <a:r>
              <a:rPr lang="en-US" b="1" i="1" dirty="0">
                <a:solidFill>
                  <a:schemeClr val="accent1">
                    <a:lumMod val="75000"/>
                  </a:schemeClr>
                </a:solidFill>
              </a:rPr>
              <a:t>Topic 3: </a:t>
            </a:r>
            <a:r>
              <a:rPr lang="cs-CZ" b="1" i="1" dirty="0">
                <a:solidFill>
                  <a:schemeClr val="accent1">
                    <a:lumMod val="75000"/>
                  </a:schemeClr>
                </a:solidFill>
              </a:rPr>
              <a:t>Intergenerational exchange through creative media</a:t>
            </a:r>
            <a:endParaRPr lang="en-US" b="1" i="1" dirty="0">
              <a:solidFill>
                <a:schemeClr val="accent1">
                  <a:lumMod val="75000"/>
                </a:schemeClr>
              </a:solidFill>
            </a:endParaRPr>
          </a:p>
          <a:p>
            <a:endParaRPr lang="en-US" b="1" i="1" dirty="0">
              <a:solidFill>
                <a:schemeClr val="accent1">
                  <a:lumMod val="75000"/>
                </a:schemeClr>
              </a:solidFill>
            </a:endParaRPr>
          </a:p>
          <a:p>
            <a:r>
              <a:rPr lang="en-US" b="1" i="1" dirty="0">
                <a:solidFill>
                  <a:schemeClr val="accent1">
                    <a:lumMod val="75000"/>
                  </a:schemeClr>
                </a:solidFill>
              </a:rPr>
              <a:t> </a:t>
            </a:r>
          </a:p>
          <a:p>
            <a:endParaRPr lang="en-US" b="1" i="1" dirty="0">
              <a:solidFill>
                <a:schemeClr val="accent6">
                  <a:lumMod val="75000"/>
                </a:schemeClr>
              </a:solidFill>
            </a:endParaRPr>
          </a:p>
          <a:p>
            <a:endParaRPr lang="en-CY" i="1" dirty="0"/>
          </a:p>
        </p:txBody>
      </p:sp>
      <p:pic>
        <p:nvPicPr>
          <p:cNvPr id="2" name="Content Placeholder 1">
            <a:extLst>
              <a:ext uri="{FF2B5EF4-FFF2-40B4-BE49-F238E27FC236}">
                <a16:creationId xmlns:a16="http://schemas.microsoft.com/office/drawing/2014/main" id="{040923B6-E9E2-D9ED-C9FC-1B0F22652B3D}"/>
              </a:ext>
            </a:extLst>
          </p:cNvPr>
          <p:cNvPicPr>
            <a:picLocks noGrp="1" noChangeAspect="1"/>
          </p:cNvPicPr>
          <p:nvPr>
            <p:ph sz="quarter" idx="12"/>
          </p:nvPr>
        </p:nvPicPr>
        <p:blipFill>
          <a:blip r:embed="rId3"/>
          <a:stretch>
            <a:fillRect/>
          </a:stretch>
        </p:blipFill>
        <p:spPr>
          <a:xfrm>
            <a:off x="9714988" y="5469025"/>
            <a:ext cx="2327333" cy="1068606"/>
          </a:xfrm>
          <a:prstGeom prst="rect">
            <a:avLst/>
          </a:prstGeom>
        </p:spPr>
      </p:pic>
      <p:sp>
        <p:nvSpPr>
          <p:cNvPr id="3" name="TextBox 2">
            <a:extLst>
              <a:ext uri="{FF2B5EF4-FFF2-40B4-BE49-F238E27FC236}">
                <a16:creationId xmlns:a16="http://schemas.microsoft.com/office/drawing/2014/main" id="{2C184F81-411D-2DF1-9142-4722E2874371}"/>
              </a:ext>
            </a:extLst>
          </p:cNvPr>
          <p:cNvSpPr txBox="1"/>
          <p:nvPr/>
        </p:nvSpPr>
        <p:spPr>
          <a:xfrm>
            <a:off x="97970" y="1563010"/>
            <a:ext cx="10957957" cy="4440318"/>
          </a:xfrm>
          <a:prstGeom prst="rect">
            <a:avLst/>
          </a:prstGeom>
          <a:noFill/>
        </p:spPr>
        <p:txBody>
          <a:bodyPr wrap="square">
            <a:spAutoFit/>
          </a:bodyPr>
          <a:lstStyle/>
          <a:p>
            <a:pPr algn="ctr"/>
            <a:r>
              <a:rPr lang="en-GB" sz="2400" b="1" dirty="0">
                <a:solidFill>
                  <a:schemeClr val="accent4">
                    <a:lumMod val="75000"/>
                  </a:schemeClr>
                </a:solidFill>
              </a:rPr>
              <a:t>Activity: The Wisdom Card (Part 1)</a:t>
            </a:r>
            <a:endParaRPr lang="en-GB" sz="2400" dirty="0">
              <a:solidFill>
                <a:schemeClr val="accent4">
                  <a:lumMod val="75000"/>
                </a:schemeClr>
              </a:solidFill>
            </a:endParaRPr>
          </a:p>
          <a:p>
            <a:pPr lvl="0" algn="ctr"/>
            <a:endParaRPr lang="en-GB" sz="2400" dirty="0"/>
          </a:p>
          <a:p>
            <a:pPr lvl="0" algn="ctr"/>
            <a:r>
              <a:rPr lang="en-GB" sz="2400" dirty="0"/>
              <a:t>Capturing Life’s Secrets</a:t>
            </a:r>
          </a:p>
          <a:p>
            <a:pPr lvl="0" algn="ctr"/>
            <a:r>
              <a:rPr lang="en-GB" sz="2400" dirty="0"/>
              <a:t>Sit with your younger partner and share one "secret to a good life" </a:t>
            </a:r>
          </a:p>
          <a:p>
            <a:pPr lvl="0" algn="ctr"/>
            <a:r>
              <a:rPr lang="en-GB" sz="2400" dirty="0"/>
              <a:t>before using the Three Rules to photograph a meaningful object nearby.</a:t>
            </a:r>
          </a:p>
          <a:p>
            <a:pPr lvl="0" algn="ctr"/>
            <a:endParaRPr lang="en-GB" sz="2400" dirty="0"/>
          </a:p>
          <a:p>
            <a:pPr lvl="0" algn="ctr"/>
            <a:r>
              <a:rPr lang="en-GB" sz="2400" b="1" dirty="0"/>
              <a:t>Key Point: </a:t>
            </a:r>
            <a:r>
              <a:rPr lang="en-GB" sz="2400" dirty="0"/>
              <a:t>Focus on the human connection first, </a:t>
            </a:r>
          </a:p>
          <a:p>
            <a:pPr lvl="0" algn="ctr"/>
            <a:r>
              <a:rPr lang="en-GB" sz="2400" dirty="0"/>
              <a:t>then use the camera to capture a symbol of that wisdom.</a:t>
            </a:r>
          </a:p>
          <a:p>
            <a:endParaRPr lang="en-GB" dirty="0"/>
          </a:p>
          <a:p>
            <a:pPr lvl="1" algn="ctr"/>
            <a:endParaRPr lang="en-GB" sz="2400" dirty="0"/>
          </a:p>
          <a:p>
            <a:pPr lvl="0" algn="ctr"/>
            <a:endParaRPr lang="en-GB" sz="2400" dirty="0"/>
          </a:p>
          <a:p>
            <a:pPr marR="0" lvl="0">
              <a:lnSpc>
                <a:spcPct val="107000"/>
              </a:lnSpc>
              <a:spcAft>
                <a:spcPts val="800"/>
              </a:spcAft>
              <a:buSzPts val="1000"/>
              <a:tabLst>
                <a:tab pos="457200" algn="l"/>
              </a:tabLst>
            </a:pPr>
            <a:endParaRPr lang="en-GB" sz="2400" dirty="0">
              <a:solidFill>
                <a:srgbClr val="080301"/>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10936371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7B4DF5C-4C2E-966D-BAB4-EFEBF346BBB1}"/>
            </a:ext>
          </a:extLst>
        </p:cNvPr>
        <p:cNvGrpSpPr/>
        <p:nvPr/>
      </p:nvGrpSpPr>
      <p:grpSpPr>
        <a:xfrm>
          <a:off x="0" y="0"/>
          <a:ext cx="0" cy="0"/>
          <a:chOff x="0" y="0"/>
          <a:chExt cx="0" cy="0"/>
        </a:xfrm>
      </p:grpSpPr>
      <p:sp>
        <p:nvSpPr>
          <p:cNvPr id="8" name="Title 3">
            <a:extLst>
              <a:ext uri="{FF2B5EF4-FFF2-40B4-BE49-F238E27FC236}">
                <a16:creationId xmlns:a16="http://schemas.microsoft.com/office/drawing/2014/main" id="{E529A670-0C8A-BC4D-9571-6CD3D75F11D7}"/>
              </a:ext>
            </a:extLst>
          </p:cNvPr>
          <p:cNvSpPr>
            <a:spLocks noGrp="1"/>
          </p:cNvSpPr>
          <p:nvPr>
            <p:ph type="title"/>
          </p:nvPr>
        </p:nvSpPr>
        <p:spPr/>
        <p:txBody>
          <a:bodyPr lIns="91440"/>
          <a:lstStyle/>
          <a:p>
            <a:br>
              <a:rPr lang="en-US" sz="2400" i="1" dirty="0"/>
            </a:br>
            <a:r>
              <a:rPr lang="en-US" sz="2400" i="1" dirty="0"/>
              <a:t>Module </a:t>
            </a:r>
            <a:r>
              <a:rPr lang="el-GR" sz="2400" i="1" dirty="0"/>
              <a:t>6</a:t>
            </a:r>
            <a:r>
              <a:rPr lang="en-US" sz="2400" i="1" dirty="0"/>
              <a:t> (Senior Learners): Intergenerational Digital Storytelling</a:t>
            </a:r>
            <a:r>
              <a:rPr lang="en-GB" sz="2400" i="1" dirty="0"/>
              <a:t> </a:t>
            </a:r>
            <a:br>
              <a:rPr lang="en-GB" sz="2000" dirty="0"/>
            </a:br>
            <a:br>
              <a:rPr lang="en-CY" sz="1600" dirty="0"/>
            </a:br>
            <a:r>
              <a:rPr lang="en-GB" sz="2400" i="1" dirty="0"/>
              <a:t> </a:t>
            </a:r>
            <a:endParaRPr lang="el-GR" sz="2400" dirty="0"/>
          </a:p>
        </p:txBody>
      </p:sp>
      <p:sp>
        <p:nvSpPr>
          <p:cNvPr id="6" name="Text Placeholder 5">
            <a:extLst>
              <a:ext uri="{FF2B5EF4-FFF2-40B4-BE49-F238E27FC236}">
                <a16:creationId xmlns:a16="http://schemas.microsoft.com/office/drawing/2014/main" id="{D76D4205-9B7D-9718-44F2-C62D1204A452}"/>
              </a:ext>
            </a:extLst>
          </p:cNvPr>
          <p:cNvSpPr>
            <a:spLocks noGrp="1"/>
          </p:cNvSpPr>
          <p:nvPr>
            <p:ph type="body" sz="quarter" idx="10"/>
          </p:nvPr>
        </p:nvSpPr>
        <p:spPr/>
        <p:txBody>
          <a:bodyPr/>
          <a:lstStyle/>
          <a:p>
            <a:endParaRPr lang="en-US" b="1" dirty="0">
              <a:solidFill>
                <a:schemeClr val="accent6">
                  <a:lumMod val="75000"/>
                </a:schemeClr>
              </a:solidFill>
            </a:endParaRPr>
          </a:p>
          <a:p>
            <a:endParaRPr lang="el-GR" b="1" i="1" dirty="0">
              <a:solidFill>
                <a:schemeClr val="accent6">
                  <a:lumMod val="75000"/>
                </a:schemeClr>
              </a:solidFill>
            </a:endParaRPr>
          </a:p>
          <a:p>
            <a:endParaRPr lang="en-US" b="1" dirty="0">
              <a:solidFill>
                <a:schemeClr val="accent1">
                  <a:lumMod val="75000"/>
                </a:schemeClr>
              </a:solidFill>
            </a:endParaRPr>
          </a:p>
          <a:p>
            <a:endParaRPr lang="en-US" b="1" i="1" dirty="0">
              <a:solidFill>
                <a:schemeClr val="accent1">
                  <a:lumMod val="75000"/>
                </a:schemeClr>
              </a:solidFill>
            </a:endParaRPr>
          </a:p>
          <a:p>
            <a:r>
              <a:rPr lang="en-US" b="1" i="1" dirty="0">
                <a:solidFill>
                  <a:schemeClr val="accent1">
                    <a:lumMod val="75000"/>
                  </a:schemeClr>
                </a:solidFill>
              </a:rPr>
              <a:t>Topic 3: </a:t>
            </a:r>
            <a:r>
              <a:rPr lang="cs-CZ" b="1" i="1" dirty="0">
                <a:solidFill>
                  <a:schemeClr val="accent1">
                    <a:lumMod val="75000"/>
                  </a:schemeClr>
                </a:solidFill>
              </a:rPr>
              <a:t>Intergenerational exchange through creative media</a:t>
            </a:r>
            <a:endParaRPr lang="en-US" b="1" i="1" dirty="0">
              <a:solidFill>
                <a:schemeClr val="accent1">
                  <a:lumMod val="75000"/>
                </a:schemeClr>
              </a:solidFill>
            </a:endParaRPr>
          </a:p>
          <a:p>
            <a:endParaRPr lang="en-US" b="1" i="1" dirty="0">
              <a:solidFill>
                <a:schemeClr val="accent1">
                  <a:lumMod val="75000"/>
                </a:schemeClr>
              </a:solidFill>
            </a:endParaRPr>
          </a:p>
          <a:p>
            <a:r>
              <a:rPr lang="en-US" b="1" i="1" dirty="0">
                <a:solidFill>
                  <a:schemeClr val="accent1">
                    <a:lumMod val="75000"/>
                  </a:schemeClr>
                </a:solidFill>
              </a:rPr>
              <a:t> </a:t>
            </a:r>
          </a:p>
          <a:p>
            <a:endParaRPr lang="en-US" b="1" i="1" dirty="0">
              <a:solidFill>
                <a:schemeClr val="accent6">
                  <a:lumMod val="75000"/>
                </a:schemeClr>
              </a:solidFill>
            </a:endParaRPr>
          </a:p>
          <a:p>
            <a:endParaRPr lang="en-CY" i="1" dirty="0"/>
          </a:p>
        </p:txBody>
      </p:sp>
      <p:pic>
        <p:nvPicPr>
          <p:cNvPr id="2" name="Content Placeholder 1">
            <a:extLst>
              <a:ext uri="{FF2B5EF4-FFF2-40B4-BE49-F238E27FC236}">
                <a16:creationId xmlns:a16="http://schemas.microsoft.com/office/drawing/2014/main" id="{3477C3B2-E684-4EEF-E8CF-FE51FFEE94FE}"/>
              </a:ext>
            </a:extLst>
          </p:cNvPr>
          <p:cNvPicPr>
            <a:picLocks noGrp="1" noChangeAspect="1"/>
          </p:cNvPicPr>
          <p:nvPr>
            <p:ph sz="quarter" idx="12"/>
          </p:nvPr>
        </p:nvPicPr>
        <p:blipFill>
          <a:blip r:embed="rId3"/>
          <a:stretch>
            <a:fillRect/>
          </a:stretch>
        </p:blipFill>
        <p:spPr>
          <a:xfrm>
            <a:off x="9714988" y="5469025"/>
            <a:ext cx="2327333" cy="1068606"/>
          </a:xfrm>
          <a:prstGeom prst="rect">
            <a:avLst/>
          </a:prstGeom>
        </p:spPr>
      </p:pic>
      <p:sp>
        <p:nvSpPr>
          <p:cNvPr id="3" name="TextBox 2">
            <a:extLst>
              <a:ext uri="{FF2B5EF4-FFF2-40B4-BE49-F238E27FC236}">
                <a16:creationId xmlns:a16="http://schemas.microsoft.com/office/drawing/2014/main" id="{62BCA75C-E868-3166-B668-4018BCB9C433}"/>
              </a:ext>
            </a:extLst>
          </p:cNvPr>
          <p:cNvSpPr txBox="1"/>
          <p:nvPr/>
        </p:nvSpPr>
        <p:spPr>
          <a:xfrm>
            <a:off x="97970" y="1563010"/>
            <a:ext cx="10957957" cy="4901983"/>
          </a:xfrm>
          <a:prstGeom prst="rect">
            <a:avLst/>
          </a:prstGeom>
          <a:noFill/>
        </p:spPr>
        <p:txBody>
          <a:bodyPr wrap="square">
            <a:spAutoFit/>
          </a:bodyPr>
          <a:lstStyle/>
          <a:p>
            <a:pPr algn="ctr"/>
            <a:r>
              <a:rPr lang="en-GB" sz="2400" b="1" dirty="0">
                <a:solidFill>
                  <a:schemeClr val="accent4">
                    <a:lumMod val="75000"/>
                  </a:schemeClr>
                </a:solidFill>
              </a:rPr>
              <a:t>Activity: The Wisdom Card (Part 2)</a:t>
            </a:r>
            <a:endParaRPr lang="en-GB" sz="2400" dirty="0">
              <a:solidFill>
                <a:schemeClr val="accent4">
                  <a:lumMod val="75000"/>
                </a:schemeClr>
              </a:solidFill>
            </a:endParaRPr>
          </a:p>
          <a:p>
            <a:pPr lvl="0" algn="ctr"/>
            <a:endParaRPr lang="en-GB" sz="2400" dirty="0"/>
          </a:p>
          <a:p>
            <a:pPr lvl="0" algn="ctr"/>
            <a:r>
              <a:rPr lang="en-GB" sz="2400" dirty="0"/>
              <a:t>The "Send &amp; Ding" Moment</a:t>
            </a:r>
          </a:p>
          <a:p>
            <a:pPr lvl="0" algn="ctr"/>
            <a:endParaRPr lang="en-GB" sz="2400" dirty="0"/>
          </a:p>
          <a:p>
            <a:pPr lvl="0" algn="ctr"/>
            <a:r>
              <a:rPr lang="en-GB" sz="2400" dirty="0"/>
              <a:t>Work with your partner in Canva to design your card, </a:t>
            </a:r>
          </a:p>
          <a:p>
            <a:pPr lvl="0" algn="ctr"/>
            <a:r>
              <a:rPr lang="en-GB" sz="2400" dirty="0"/>
              <a:t>then hit "Send" to a loved one and wait together for the reply.</a:t>
            </a:r>
          </a:p>
          <a:p>
            <a:pPr lvl="0" algn="ctr"/>
            <a:endParaRPr lang="en-GB" sz="2400" dirty="0"/>
          </a:p>
          <a:p>
            <a:pPr lvl="0" algn="ctr"/>
            <a:r>
              <a:rPr lang="en-GB" sz="2400" b="1" dirty="0"/>
              <a:t>Key Point: </a:t>
            </a:r>
            <a:r>
              <a:rPr lang="en-GB" sz="2400" dirty="0"/>
              <a:t>Experiencing the immediate joy of seeing your wisdom </a:t>
            </a:r>
          </a:p>
          <a:p>
            <a:pPr lvl="0" algn="ctr"/>
            <a:r>
              <a:rPr lang="en-GB" sz="2400" dirty="0"/>
              <a:t>reach someone you care about.</a:t>
            </a:r>
          </a:p>
          <a:p>
            <a:pPr algn="ctr"/>
            <a:endParaRPr lang="en-GB" sz="2400" dirty="0"/>
          </a:p>
          <a:p>
            <a:pPr lvl="1" algn="ctr"/>
            <a:endParaRPr lang="en-GB" sz="2400" dirty="0"/>
          </a:p>
          <a:p>
            <a:pPr lvl="0" algn="ctr"/>
            <a:endParaRPr lang="en-GB" sz="2400" dirty="0"/>
          </a:p>
          <a:p>
            <a:pPr marR="0" lvl="0">
              <a:lnSpc>
                <a:spcPct val="107000"/>
              </a:lnSpc>
              <a:spcAft>
                <a:spcPts val="800"/>
              </a:spcAft>
              <a:buSzPts val="1000"/>
              <a:tabLst>
                <a:tab pos="457200" algn="l"/>
              </a:tabLst>
            </a:pPr>
            <a:endParaRPr lang="en-GB" sz="2400" dirty="0">
              <a:solidFill>
                <a:srgbClr val="080301"/>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2567997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C59650E-0553-747D-EFC6-FDB953FF76D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5557A7A-8CCC-24C0-6FFD-E409081F3D80}"/>
              </a:ext>
            </a:extLst>
          </p:cNvPr>
          <p:cNvSpPr>
            <a:spLocks noGrp="1"/>
          </p:cNvSpPr>
          <p:nvPr>
            <p:ph type="ctrTitle"/>
          </p:nvPr>
        </p:nvSpPr>
        <p:spPr/>
        <p:txBody>
          <a:bodyPr>
            <a:normAutofit fontScale="90000"/>
          </a:bodyPr>
          <a:lstStyle/>
          <a:p>
            <a:br>
              <a:rPr lang="en-US" sz="2800" b="0" i="1" dirty="0">
                <a:latin typeface="+mj-lt"/>
              </a:rPr>
            </a:br>
            <a:r>
              <a:rPr lang="en-US" sz="2700" b="0" i="1" dirty="0"/>
              <a:t>Module </a:t>
            </a:r>
            <a:r>
              <a:rPr lang="el-GR" sz="2700" b="0" i="1" dirty="0"/>
              <a:t>6</a:t>
            </a:r>
            <a:r>
              <a:rPr lang="en-US" sz="2700" b="0" i="1" dirty="0"/>
              <a:t> (Senior Learners)</a:t>
            </a:r>
            <a:br>
              <a:rPr lang="el-GR" sz="2700" b="0" i="1" dirty="0"/>
            </a:br>
            <a:r>
              <a:rPr lang="it-IT" sz="2700" b="0" i="1" dirty="0"/>
              <a:t>Intergenerational Digital Storytelling</a:t>
            </a:r>
            <a:br>
              <a:rPr lang="en-GB" sz="2400" dirty="0"/>
            </a:br>
            <a:br>
              <a:rPr lang="en-CY" sz="1800" dirty="0"/>
            </a:br>
            <a:br>
              <a:rPr lang="en-CY" sz="1800" dirty="0"/>
            </a:br>
            <a:br>
              <a:rPr lang="en-US" sz="1800" dirty="0"/>
            </a:br>
            <a:r>
              <a:rPr lang="en-US" sz="1800" dirty="0"/>
              <a:t> </a:t>
            </a:r>
            <a:br>
              <a:rPr lang="en-US" sz="1800" dirty="0"/>
            </a:br>
            <a:endParaRPr lang="en-CY" sz="1800" dirty="0"/>
          </a:p>
        </p:txBody>
      </p:sp>
      <p:sp>
        <p:nvSpPr>
          <p:cNvPr id="3" name="Subtitle 2">
            <a:extLst>
              <a:ext uri="{FF2B5EF4-FFF2-40B4-BE49-F238E27FC236}">
                <a16:creationId xmlns:a16="http://schemas.microsoft.com/office/drawing/2014/main" id="{490332EB-1E18-9827-5E3E-009A9EA1433C}"/>
              </a:ext>
            </a:extLst>
          </p:cNvPr>
          <p:cNvSpPr>
            <a:spLocks noGrp="1"/>
          </p:cNvSpPr>
          <p:nvPr>
            <p:ph type="subTitle" idx="1"/>
          </p:nvPr>
        </p:nvSpPr>
        <p:spPr>
          <a:xfrm>
            <a:off x="374726" y="3662221"/>
            <a:ext cx="7391858" cy="1292830"/>
          </a:xfrm>
        </p:spPr>
        <p:txBody>
          <a:bodyPr>
            <a:normAutofit/>
          </a:bodyPr>
          <a:lstStyle/>
          <a:p>
            <a:r>
              <a:rPr lang="en-US" sz="2400" b="1" dirty="0">
                <a:solidFill>
                  <a:schemeClr val="accent1">
                    <a:lumMod val="75000"/>
                  </a:schemeClr>
                </a:solidFill>
              </a:rPr>
              <a:t>Topic 1: </a:t>
            </a:r>
            <a:r>
              <a:rPr lang="it-IT" sz="2400" b="1" dirty="0">
                <a:solidFill>
                  <a:schemeClr val="accent1">
                    <a:lumMod val="75000"/>
                  </a:schemeClr>
                </a:solidFill>
              </a:rPr>
              <a:t>Communication across Generations</a:t>
            </a:r>
            <a:endParaRPr lang="en-US" sz="2400" b="1" dirty="0">
              <a:solidFill>
                <a:schemeClr val="accent1">
                  <a:lumMod val="75000"/>
                </a:schemeClr>
              </a:solidFill>
            </a:endParaRPr>
          </a:p>
          <a:p>
            <a:r>
              <a:rPr lang="en-GB" sz="2400" b="1" dirty="0">
                <a:solidFill>
                  <a:schemeClr val="accent1">
                    <a:lumMod val="75000"/>
                  </a:schemeClr>
                </a:solidFill>
              </a:rPr>
              <a:t> </a:t>
            </a:r>
            <a:endParaRPr lang="en-CY" sz="2400" dirty="0"/>
          </a:p>
        </p:txBody>
      </p:sp>
    </p:spTree>
    <p:extLst>
      <p:ext uri="{BB962C8B-B14F-4D97-AF65-F5344CB8AC3E}">
        <p14:creationId xmlns:p14="http://schemas.microsoft.com/office/powerpoint/2010/main" val="357579835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92AE6D5-4BD4-EF70-9A78-C38B3735BC7E}"/>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FD0F0F46-1404-8612-DA0F-119FF549FBED}"/>
              </a:ext>
            </a:extLst>
          </p:cNvPr>
          <p:cNvSpPr>
            <a:spLocks noGrp="1"/>
          </p:cNvSpPr>
          <p:nvPr>
            <p:ph type="ctrTitle"/>
          </p:nvPr>
        </p:nvSpPr>
        <p:spPr>
          <a:xfrm>
            <a:off x="405246" y="1768632"/>
            <a:ext cx="6821956" cy="1334065"/>
          </a:xfrm>
        </p:spPr>
        <p:txBody>
          <a:bodyPr>
            <a:normAutofit fontScale="90000"/>
          </a:bodyPr>
          <a:lstStyle/>
          <a:p>
            <a:r>
              <a:rPr lang="en-US" sz="2200" b="0" i="1" dirty="0"/>
              <a:t>Module </a:t>
            </a:r>
            <a:r>
              <a:rPr lang="el-GR" sz="2200" b="0" i="1" dirty="0"/>
              <a:t>6</a:t>
            </a:r>
            <a:r>
              <a:rPr lang="en-US" sz="2200" b="0" i="1" dirty="0"/>
              <a:t> (Senior Learners)</a:t>
            </a:r>
            <a:br>
              <a:rPr lang="el-GR" sz="2200" b="0" i="1" dirty="0"/>
            </a:br>
            <a:r>
              <a:rPr lang="it-IT" sz="2200" b="0" i="1" dirty="0"/>
              <a:t>Intergenerational Digital Storytelling</a:t>
            </a:r>
            <a:r>
              <a:rPr lang="en-GB" sz="2200" b="0" i="1" dirty="0"/>
              <a:t> </a:t>
            </a:r>
            <a:br>
              <a:rPr lang="en-GB" sz="2200" dirty="0"/>
            </a:br>
            <a:br>
              <a:rPr lang="en-CY" sz="1400" dirty="0"/>
            </a:br>
            <a:br>
              <a:rPr lang="en-GB" dirty="0"/>
            </a:br>
            <a:endParaRPr lang="LID4096" b="0" dirty="0"/>
          </a:p>
        </p:txBody>
      </p:sp>
      <p:pic>
        <p:nvPicPr>
          <p:cNvPr id="8" name="Picture 7">
            <a:extLst>
              <a:ext uri="{FF2B5EF4-FFF2-40B4-BE49-F238E27FC236}">
                <a16:creationId xmlns:a16="http://schemas.microsoft.com/office/drawing/2014/main" id="{EB5DE78C-1BD8-E47F-1854-46AC8DCEDF8D}"/>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25461" y="2940275"/>
            <a:ext cx="5270539" cy="2763427"/>
          </a:xfrm>
          <a:prstGeom prst="rect">
            <a:avLst/>
          </a:prstGeom>
        </p:spPr>
      </p:pic>
    </p:spTree>
    <p:extLst>
      <p:ext uri="{BB962C8B-B14F-4D97-AF65-F5344CB8AC3E}">
        <p14:creationId xmlns:p14="http://schemas.microsoft.com/office/powerpoint/2010/main" val="65789561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997061E-C86D-651E-3E36-B5C1E36940D2}"/>
            </a:ext>
          </a:extLst>
        </p:cNvPr>
        <p:cNvGrpSpPr/>
        <p:nvPr/>
      </p:nvGrpSpPr>
      <p:grpSpPr>
        <a:xfrm>
          <a:off x="0" y="0"/>
          <a:ext cx="0" cy="0"/>
          <a:chOff x="0" y="0"/>
          <a:chExt cx="0" cy="0"/>
        </a:xfrm>
      </p:grpSpPr>
      <p:sp>
        <p:nvSpPr>
          <p:cNvPr id="8" name="Title 3">
            <a:extLst>
              <a:ext uri="{FF2B5EF4-FFF2-40B4-BE49-F238E27FC236}">
                <a16:creationId xmlns:a16="http://schemas.microsoft.com/office/drawing/2014/main" id="{9A16618C-B37C-7BBA-B60D-F2F1A3AEAB3E}"/>
              </a:ext>
            </a:extLst>
          </p:cNvPr>
          <p:cNvSpPr>
            <a:spLocks noGrp="1"/>
          </p:cNvSpPr>
          <p:nvPr>
            <p:ph type="title"/>
          </p:nvPr>
        </p:nvSpPr>
        <p:spPr/>
        <p:txBody>
          <a:bodyPr lIns="91440"/>
          <a:lstStyle/>
          <a:p>
            <a:br>
              <a:rPr lang="en-US" sz="2400" i="1" dirty="0"/>
            </a:br>
            <a:r>
              <a:rPr lang="en-US" sz="2400" i="1" dirty="0"/>
              <a:t>Module </a:t>
            </a:r>
            <a:r>
              <a:rPr lang="el-GR" sz="2400" i="1" dirty="0"/>
              <a:t>6</a:t>
            </a:r>
            <a:r>
              <a:rPr lang="en-US" sz="2400" i="1" dirty="0"/>
              <a:t> (Senior Learners): Intergenerational Digital Storytelling</a:t>
            </a:r>
            <a:br>
              <a:rPr lang="en-GB" sz="2000" dirty="0"/>
            </a:br>
            <a:br>
              <a:rPr lang="en-CY" sz="1600" dirty="0"/>
            </a:br>
            <a:r>
              <a:rPr lang="en-GB" sz="2400" i="1" dirty="0"/>
              <a:t> </a:t>
            </a:r>
            <a:endParaRPr lang="el-GR" sz="2400" dirty="0"/>
          </a:p>
        </p:txBody>
      </p:sp>
      <p:sp>
        <p:nvSpPr>
          <p:cNvPr id="6" name="Text Placeholder 5">
            <a:extLst>
              <a:ext uri="{FF2B5EF4-FFF2-40B4-BE49-F238E27FC236}">
                <a16:creationId xmlns:a16="http://schemas.microsoft.com/office/drawing/2014/main" id="{C7E7FAC4-7448-2ADC-CB70-39FC7D3F3AAE}"/>
              </a:ext>
            </a:extLst>
          </p:cNvPr>
          <p:cNvSpPr>
            <a:spLocks noGrp="1"/>
          </p:cNvSpPr>
          <p:nvPr>
            <p:ph type="body" sz="quarter" idx="10"/>
          </p:nvPr>
        </p:nvSpPr>
        <p:spPr/>
        <p:txBody>
          <a:bodyPr/>
          <a:lstStyle/>
          <a:p>
            <a:endParaRPr lang="el-GR" b="1" i="1" dirty="0">
              <a:solidFill>
                <a:schemeClr val="accent1">
                  <a:lumMod val="75000"/>
                </a:schemeClr>
              </a:solidFill>
            </a:endParaRPr>
          </a:p>
          <a:p>
            <a:endParaRPr lang="en-US" b="1" i="1" dirty="0">
              <a:solidFill>
                <a:schemeClr val="accent1">
                  <a:lumMod val="75000"/>
                </a:schemeClr>
              </a:solidFill>
            </a:endParaRPr>
          </a:p>
          <a:p>
            <a:r>
              <a:rPr lang="en-US" b="1" i="1" dirty="0">
                <a:solidFill>
                  <a:schemeClr val="accent1">
                    <a:lumMod val="75000"/>
                  </a:schemeClr>
                </a:solidFill>
              </a:rPr>
              <a:t>Topic 1: </a:t>
            </a:r>
            <a:r>
              <a:rPr lang="it-IT" b="1" i="1" dirty="0">
                <a:solidFill>
                  <a:schemeClr val="accent1">
                    <a:lumMod val="75000"/>
                  </a:schemeClr>
                </a:solidFill>
              </a:rPr>
              <a:t>Communication across Generations</a:t>
            </a:r>
            <a:endParaRPr lang="en-US" b="1" i="1" dirty="0">
              <a:solidFill>
                <a:schemeClr val="accent1">
                  <a:lumMod val="75000"/>
                </a:schemeClr>
              </a:solidFill>
            </a:endParaRPr>
          </a:p>
          <a:p>
            <a:endParaRPr lang="en-US" b="1" i="1" dirty="0">
              <a:solidFill>
                <a:schemeClr val="accent1">
                  <a:lumMod val="75000"/>
                </a:schemeClr>
              </a:solidFill>
            </a:endParaRPr>
          </a:p>
          <a:p>
            <a:endParaRPr lang="en-US" b="1" i="1" dirty="0">
              <a:solidFill>
                <a:schemeClr val="accent1">
                  <a:lumMod val="75000"/>
                </a:schemeClr>
              </a:solidFill>
            </a:endParaRPr>
          </a:p>
        </p:txBody>
      </p:sp>
      <p:pic>
        <p:nvPicPr>
          <p:cNvPr id="3" name="Content Placeholder 1">
            <a:extLst>
              <a:ext uri="{FF2B5EF4-FFF2-40B4-BE49-F238E27FC236}">
                <a16:creationId xmlns:a16="http://schemas.microsoft.com/office/drawing/2014/main" id="{3CC66ED3-CDF8-5D92-CC54-5149A01B92CC}"/>
              </a:ext>
            </a:extLst>
          </p:cNvPr>
          <p:cNvPicPr>
            <a:picLocks noGrp="1" noChangeAspect="1"/>
          </p:cNvPicPr>
          <p:nvPr>
            <p:ph sz="quarter" idx="12"/>
          </p:nvPr>
        </p:nvPicPr>
        <p:blipFill>
          <a:blip r:embed="rId3"/>
          <a:stretch>
            <a:fillRect/>
          </a:stretch>
        </p:blipFill>
        <p:spPr>
          <a:xfrm>
            <a:off x="9923548" y="5611977"/>
            <a:ext cx="2002432" cy="919427"/>
          </a:xfrm>
          <a:prstGeom prst="rect">
            <a:avLst/>
          </a:prstGeom>
        </p:spPr>
      </p:pic>
      <p:sp>
        <p:nvSpPr>
          <p:cNvPr id="4" name="TextBox 3">
            <a:extLst>
              <a:ext uri="{FF2B5EF4-FFF2-40B4-BE49-F238E27FC236}">
                <a16:creationId xmlns:a16="http://schemas.microsoft.com/office/drawing/2014/main" id="{23251F34-C4B2-9B7F-DE60-29070D54B430}"/>
              </a:ext>
            </a:extLst>
          </p:cNvPr>
          <p:cNvSpPr txBox="1"/>
          <p:nvPr/>
        </p:nvSpPr>
        <p:spPr>
          <a:xfrm>
            <a:off x="149679" y="1405534"/>
            <a:ext cx="11336483" cy="5178982"/>
          </a:xfrm>
          <a:prstGeom prst="rect">
            <a:avLst/>
          </a:prstGeom>
          <a:noFill/>
        </p:spPr>
        <p:txBody>
          <a:bodyPr wrap="square">
            <a:spAutoFit/>
          </a:bodyPr>
          <a:lstStyle/>
          <a:p>
            <a:r>
              <a:rPr lang="en-GB" b="1" dirty="0"/>
              <a:t> </a:t>
            </a:r>
            <a:r>
              <a:rPr lang="en-GB" sz="2400" b="1" dirty="0"/>
              <a:t>Building the Digital Bridge</a:t>
            </a:r>
          </a:p>
          <a:p>
            <a:pPr algn="ctr"/>
            <a:endParaRPr lang="en-GB" sz="2400" dirty="0"/>
          </a:p>
          <a:p>
            <a:pPr algn="ctr" fontAlgn="base"/>
            <a:r>
              <a:rPr lang="en-GB" sz="2400" dirty="0"/>
              <a:t>Connecting Our Worlds</a:t>
            </a:r>
          </a:p>
          <a:p>
            <a:pPr algn="ctr" fontAlgn="base"/>
            <a:endParaRPr lang="en-GB" sz="2400" dirty="0"/>
          </a:p>
          <a:p>
            <a:pPr algn="ctr" fontAlgn="base"/>
            <a:r>
              <a:rPr lang="en-GB" sz="2400" dirty="0"/>
              <a:t>Digital communication is a bridge that keeps you connected </a:t>
            </a:r>
          </a:p>
          <a:p>
            <a:pPr algn="ctr" fontAlgn="base"/>
            <a:r>
              <a:rPr lang="en-GB" sz="2400" dirty="0"/>
              <a:t>to family and friends, no matter the distance. </a:t>
            </a:r>
          </a:p>
          <a:p>
            <a:pPr algn="ctr" fontAlgn="base"/>
            <a:endParaRPr lang="en-GB" sz="2400" dirty="0"/>
          </a:p>
          <a:p>
            <a:pPr algn="ctr" fontAlgn="base"/>
            <a:r>
              <a:rPr lang="en-GB" sz="2400" dirty="0"/>
              <a:t>It’s about sharing life as it happens.</a:t>
            </a:r>
          </a:p>
          <a:p>
            <a:pPr algn="ctr" fontAlgn="base"/>
            <a:endParaRPr lang="en-GB" sz="2400" dirty="0"/>
          </a:p>
          <a:p>
            <a:pPr algn="ctr" fontAlgn="base"/>
            <a:r>
              <a:rPr lang="en-GB" sz="2400" b="1" dirty="0"/>
              <a:t>Key Point: </a:t>
            </a:r>
            <a:r>
              <a:rPr lang="en-GB" sz="2400" dirty="0"/>
              <a:t>Reconnecting with grandchildren and staying involved in a digital world.</a:t>
            </a:r>
          </a:p>
          <a:p>
            <a:pPr lvl="0"/>
            <a:endParaRPr lang="en-GB" sz="2400" dirty="0"/>
          </a:p>
          <a:p>
            <a:pPr lvl="0" algn="ctr"/>
            <a:endParaRPr lang="en-GB" sz="2400" b="1" dirty="0"/>
          </a:p>
          <a:p>
            <a:pPr algn="ctr"/>
            <a:r>
              <a:rPr lang="en-GB" dirty="0"/>
              <a:t> </a:t>
            </a:r>
          </a:p>
          <a:p>
            <a:pPr marR="0" lvl="0">
              <a:lnSpc>
                <a:spcPct val="107000"/>
              </a:lnSpc>
              <a:spcAft>
                <a:spcPts val="800"/>
              </a:spcAft>
              <a:buSzPts val="1000"/>
              <a:tabLst>
                <a:tab pos="457200" algn="l"/>
              </a:tabLst>
            </a:pPr>
            <a:endParaRPr lang="en-GB" sz="2400" dirty="0">
              <a:solidFill>
                <a:srgbClr val="080301"/>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98598714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C7C29A0-F91F-FB75-CCCF-187524E963E6}"/>
            </a:ext>
          </a:extLst>
        </p:cNvPr>
        <p:cNvGrpSpPr/>
        <p:nvPr/>
      </p:nvGrpSpPr>
      <p:grpSpPr>
        <a:xfrm>
          <a:off x="0" y="0"/>
          <a:ext cx="0" cy="0"/>
          <a:chOff x="0" y="0"/>
          <a:chExt cx="0" cy="0"/>
        </a:xfrm>
      </p:grpSpPr>
      <p:sp>
        <p:nvSpPr>
          <p:cNvPr id="8" name="Title 3">
            <a:extLst>
              <a:ext uri="{FF2B5EF4-FFF2-40B4-BE49-F238E27FC236}">
                <a16:creationId xmlns:a16="http://schemas.microsoft.com/office/drawing/2014/main" id="{260F3ECD-0955-0584-A03E-384611871217}"/>
              </a:ext>
            </a:extLst>
          </p:cNvPr>
          <p:cNvSpPr>
            <a:spLocks noGrp="1"/>
          </p:cNvSpPr>
          <p:nvPr>
            <p:ph type="title"/>
          </p:nvPr>
        </p:nvSpPr>
        <p:spPr/>
        <p:txBody>
          <a:bodyPr lIns="91440"/>
          <a:lstStyle/>
          <a:p>
            <a:br>
              <a:rPr lang="en-US" sz="2400" i="1" dirty="0"/>
            </a:br>
            <a:r>
              <a:rPr lang="en-US" sz="2400" i="1" dirty="0"/>
              <a:t>Module </a:t>
            </a:r>
            <a:r>
              <a:rPr lang="el-GR" sz="2400" i="1" dirty="0"/>
              <a:t>6</a:t>
            </a:r>
            <a:r>
              <a:rPr lang="en-US" sz="2400" i="1" dirty="0"/>
              <a:t> (Senior Learners): Intergenerational Digital Storytelling</a:t>
            </a:r>
            <a:br>
              <a:rPr lang="en-GB" sz="2000" dirty="0"/>
            </a:br>
            <a:br>
              <a:rPr lang="en-CY" sz="1600" dirty="0"/>
            </a:br>
            <a:r>
              <a:rPr lang="en-GB" sz="2400" i="1" dirty="0"/>
              <a:t> </a:t>
            </a:r>
            <a:endParaRPr lang="el-GR" sz="2400" dirty="0"/>
          </a:p>
        </p:txBody>
      </p:sp>
      <p:sp>
        <p:nvSpPr>
          <p:cNvPr id="6" name="Text Placeholder 5">
            <a:extLst>
              <a:ext uri="{FF2B5EF4-FFF2-40B4-BE49-F238E27FC236}">
                <a16:creationId xmlns:a16="http://schemas.microsoft.com/office/drawing/2014/main" id="{7DD3F754-E2A1-5770-E161-0C63DC25F5BC}"/>
              </a:ext>
            </a:extLst>
          </p:cNvPr>
          <p:cNvSpPr>
            <a:spLocks noGrp="1"/>
          </p:cNvSpPr>
          <p:nvPr>
            <p:ph type="body" sz="quarter" idx="10"/>
          </p:nvPr>
        </p:nvSpPr>
        <p:spPr/>
        <p:txBody>
          <a:bodyPr/>
          <a:lstStyle/>
          <a:p>
            <a:endParaRPr lang="el-GR" b="1" i="1" dirty="0">
              <a:solidFill>
                <a:schemeClr val="accent1">
                  <a:lumMod val="75000"/>
                </a:schemeClr>
              </a:solidFill>
            </a:endParaRPr>
          </a:p>
          <a:p>
            <a:endParaRPr lang="en-US" b="1" i="1" dirty="0">
              <a:solidFill>
                <a:schemeClr val="accent1">
                  <a:lumMod val="75000"/>
                </a:schemeClr>
              </a:solidFill>
            </a:endParaRPr>
          </a:p>
          <a:p>
            <a:r>
              <a:rPr lang="en-US" b="1" i="1" dirty="0">
                <a:solidFill>
                  <a:schemeClr val="accent1">
                    <a:lumMod val="75000"/>
                  </a:schemeClr>
                </a:solidFill>
              </a:rPr>
              <a:t>Topic 1: </a:t>
            </a:r>
            <a:r>
              <a:rPr lang="it-IT" b="1" i="1" dirty="0">
                <a:solidFill>
                  <a:schemeClr val="accent1">
                    <a:lumMod val="75000"/>
                  </a:schemeClr>
                </a:solidFill>
              </a:rPr>
              <a:t>Communication across Generations</a:t>
            </a:r>
            <a:endParaRPr lang="en-US" b="1" i="1" dirty="0">
              <a:solidFill>
                <a:schemeClr val="accent1">
                  <a:lumMod val="75000"/>
                </a:schemeClr>
              </a:solidFill>
            </a:endParaRPr>
          </a:p>
          <a:p>
            <a:endParaRPr lang="en-US" b="1" i="1" dirty="0">
              <a:solidFill>
                <a:schemeClr val="accent1">
                  <a:lumMod val="75000"/>
                </a:schemeClr>
              </a:solidFill>
            </a:endParaRPr>
          </a:p>
          <a:p>
            <a:endParaRPr lang="en-US" b="1" i="1" dirty="0">
              <a:solidFill>
                <a:schemeClr val="accent1">
                  <a:lumMod val="75000"/>
                </a:schemeClr>
              </a:solidFill>
            </a:endParaRPr>
          </a:p>
        </p:txBody>
      </p:sp>
      <p:pic>
        <p:nvPicPr>
          <p:cNvPr id="3" name="Content Placeholder 1">
            <a:extLst>
              <a:ext uri="{FF2B5EF4-FFF2-40B4-BE49-F238E27FC236}">
                <a16:creationId xmlns:a16="http://schemas.microsoft.com/office/drawing/2014/main" id="{BC4005B9-AF7F-ACC8-207A-3F6CD6A75F8C}"/>
              </a:ext>
            </a:extLst>
          </p:cNvPr>
          <p:cNvPicPr>
            <a:picLocks noGrp="1" noChangeAspect="1"/>
          </p:cNvPicPr>
          <p:nvPr>
            <p:ph sz="quarter" idx="12"/>
          </p:nvPr>
        </p:nvPicPr>
        <p:blipFill>
          <a:blip r:embed="rId3"/>
          <a:stretch>
            <a:fillRect/>
          </a:stretch>
        </p:blipFill>
        <p:spPr>
          <a:xfrm>
            <a:off x="9923548" y="5611977"/>
            <a:ext cx="2002432" cy="919427"/>
          </a:xfrm>
          <a:prstGeom prst="rect">
            <a:avLst/>
          </a:prstGeom>
        </p:spPr>
      </p:pic>
      <p:sp>
        <p:nvSpPr>
          <p:cNvPr id="4" name="TextBox 3">
            <a:extLst>
              <a:ext uri="{FF2B5EF4-FFF2-40B4-BE49-F238E27FC236}">
                <a16:creationId xmlns:a16="http://schemas.microsoft.com/office/drawing/2014/main" id="{F53E6B6D-4E91-31D9-B268-42F7602106BC}"/>
              </a:ext>
            </a:extLst>
          </p:cNvPr>
          <p:cNvSpPr txBox="1"/>
          <p:nvPr/>
        </p:nvSpPr>
        <p:spPr>
          <a:xfrm>
            <a:off x="149679" y="1405534"/>
            <a:ext cx="11336483" cy="4440318"/>
          </a:xfrm>
          <a:prstGeom prst="rect">
            <a:avLst/>
          </a:prstGeom>
          <a:noFill/>
        </p:spPr>
        <p:txBody>
          <a:bodyPr wrap="square">
            <a:spAutoFit/>
          </a:bodyPr>
          <a:lstStyle/>
          <a:p>
            <a:r>
              <a:rPr lang="en-GB" b="1" dirty="0"/>
              <a:t> </a:t>
            </a:r>
            <a:r>
              <a:rPr lang="en-GB" sz="2400" b="1" dirty="0"/>
              <a:t>Why Digital Connection Matters</a:t>
            </a:r>
          </a:p>
          <a:p>
            <a:pPr algn="ctr" fontAlgn="base"/>
            <a:endParaRPr lang="en-GB" sz="2400" dirty="0"/>
          </a:p>
          <a:p>
            <a:pPr algn="ctr" fontAlgn="base"/>
            <a:r>
              <a:rPr lang="en-GB" sz="2400" dirty="0"/>
              <a:t>Confidence and Connection</a:t>
            </a:r>
          </a:p>
          <a:p>
            <a:pPr algn="ctr" fontAlgn="base"/>
            <a:endParaRPr lang="en-GB" sz="2400" dirty="0"/>
          </a:p>
          <a:p>
            <a:pPr algn="ctr" fontAlgn="base"/>
            <a:r>
              <a:rPr lang="en-GB" sz="2400" dirty="0"/>
              <a:t>Learning digital tools is about more than just technology; </a:t>
            </a:r>
          </a:p>
          <a:p>
            <a:pPr algn="ctr" fontAlgn="base"/>
            <a:r>
              <a:rPr lang="en-GB" sz="2400" dirty="0"/>
              <a:t>it is about your independence and emotional well-being.</a:t>
            </a:r>
          </a:p>
          <a:p>
            <a:pPr algn="ctr" fontAlgn="base"/>
            <a:endParaRPr lang="en-GB" sz="2400" dirty="0"/>
          </a:p>
          <a:p>
            <a:pPr algn="ctr" fontAlgn="base"/>
            <a:r>
              <a:rPr lang="en-GB" sz="2400" b="1" dirty="0"/>
              <a:t>Key Point: </a:t>
            </a:r>
            <a:r>
              <a:rPr lang="en-GB" sz="2400" dirty="0"/>
              <a:t>Reducing isolation by staying in touch on your own terms</a:t>
            </a:r>
            <a:r>
              <a:rPr lang="en-GB" dirty="0"/>
              <a:t>.</a:t>
            </a:r>
          </a:p>
          <a:p>
            <a:endParaRPr lang="en-GB" sz="2400" dirty="0"/>
          </a:p>
          <a:p>
            <a:pPr lvl="0" algn="ctr"/>
            <a:endParaRPr lang="en-GB" sz="2400" b="1" dirty="0"/>
          </a:p>
          <a:p>
            <a:pPr algn="ctr"/>
            <a:r>
              <a:rPr lang="en-GB" dirty="0"/>
              <a:t> </a:t>
            </a:r>
          </a:p>
          <a:p>
            <a:pPr marR="0" lvl="0">
              <a:lnSpc>
                <a:spcPct val="107000"/>
              </a:lnSpc>
              <a:spcAft>
                <a:spcPts val="800"/>
              </a:spcAft>
              <a:buSzPts val="1000"/>
              <a:tabLst>
                <a:tab pos="457200" algn="l"/>
              </a:tabLst>
            </a:pPr>
            <a:endParaRPr lang="en-GB" sz="2400" dirty="0">
              <a:solidFill>
                <a:srgbClr val="080301"/>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98495802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8C4FC0A-949C-7A6A-3302-A76B1D6E9EC7}"/>
            </a:ext>
          </a:extLst>
        </p:cNvPr>
        <p:cNvGrpSpPr/>
        <p:nvPr/>
      </p:nvGrpSpPr>
      <p:grpSpPr>
        <a:xfrm>
          <a:off x="0" y="0"/>
          <a:ext cx="0" cy="0"/>
          <a:chOff x="0" y="0"/>
          <a:chExt cx="0" cy="0"/>
        </a:xfrm>
      </p:grpSpPr>
      <p:sp>
        <p:nvSpPr>
          <p:cNvPr id="8" name="Title 3">
            <a:extLst>
              <a:ext uri="{FF2B5EF4-FFF2-40B4-BE49-F238E27FC236}">
                <a16:creationId xmlns:a16="http://schemas.microsoft.com/office/drawing/2014/main" id="{0C4154EA-BE37-13D0-A783-1A387AC06893}"/>
              </a:ext>
            </a:extLst>
          </p:cNvPr>
          <p:cNvSpPr>
            <a:spLocks noGrp="1"/>
          </p:cNvSpPr>
          <p:nvPr>
            <p:ph type="title"/>
          </p:nvPr>
        </p:nvSpPr>
        <p:spPr/>
        <p:txBody>
          <a:bodyPr lIns="91440"/>
          <a:lstStyle/>
          <a:p>
            <a:br>
              <a:rPr lang="en-US" sz="2400" i="1" dirty="0"/>
            </a:br>
            <a:r>
              <a:rPr lang="en-US" sz="2400" i="1" dirty="0"/>
              <a:t>Module </a:t>
            </a:r>
            <a:r>
              <a:rPr lang="el-GR" sz="2400" i="1" dirty="0"/>
              <a:t>6</a:t>
            </a:r>
            <a:r>
              <a:rPr lang="en-US" sz="2400" i="1" dirty="0"/>
              <a:t> (Senior Learners): Intergenerational Digital Storytelling</a:t>
            </a:r>
            <a:br>
              <a:rPr lang="en-GB" sz="2000" dirty="0"/>
            </a:br>
            <a:br>
              <a:rPr lang="en-CY" sz="1600" dirty="0"/>
            </a:br>
            <a:r>
              <a:rPr lang="en-GB" sz="2400" i="1" dirty="0"/>
              <a:t> </a:t>
            </a:r>
            <a:endParaRPr lang="el-GR" sz="2400" dirty="0"/>
          </a:p>
        </p:txBody>
      </p:sp>
      <p:sp>
        <p:nvSpPr>
          <p:cNvPr id="6" name="Text Placeholder 5">
            <a:extLst>
              <a:ext uri="{FF2B5EF4-FFF2-40B4-BE49-F238E27FC236}">
                <a16:creationId xmlns:a16="http://schemas.microsoft.com/office/drawing/2014/main" id="{56C138E3-34B3-72C0-B60E-44F5B78D5F58}"/>
              </a:ext>
            </a:extLst>
          </p:cNvPr>
          <p:cNvSpPr>
            <a:spLocks noGrp="1"/>
          </p:cNvSpPr>
          <p:nvPr>
            <p:ph type="body" sz="quarter" idx="10"/>
          </p:nvPr>
        </p:nvSpPr>
        <p:spPr/>
        <p:txBody>
          <a:bodyPr/>
          <a:lstStyle/>
          <a:p>
            <a:endParaRPr lang="el-GR" b="1" i="1" dirty="0">
              <a:solidFill>
                <a:schemeClr val="accent1">
                  <a:lumMod val="75000"/>
                </a:schemeClr>
              </a:solidFill>
            </a:endParaRPr>
          </a:p>
          <a:p>
            <a:endParaRPr lang="en-US" b="1" i="1" dirty="0">
              <a:solidFill>
                <a:schemeClr val="accent1">
                  <a:lumMod val="75000"/>
                </a:schemeClr>
              </a:solidFill>
            </a:endParaRPr>
          </a:p>
          <a:p>
            <a:r>
              <a:rPr lang="en-US" b="1" i="1" dirty="0">
                <a:solidFill>
                  <a:schemeClr val="accent1">
                    <a:lumMod val="75000"/>
                  </a:schemeClr>
                </a:solidFill>
              </a:rPr>
              <a:t>Topic 1: </a:t>
            </a:r>
            <a:r>
              <a:rPr lang="it-IT" b="1" i="1" dirty="0">
                <a:solidFill>
                  <a:schemeClr val="accent1">
                    <a:lumMod val="75000"/>
                  </a:schemeClr>
                </a:solidFill>
              </a:rPr>
              <a:t>Communication across Generations</a:t>
            </a:r>
            <a:endParaRPr lang="en-US" b="1" i="1" dirty="0">
              <a:solidFill>
                <a:schemeClr val="accent1">
                  <a:lumMod val="75000"/>
                </a:schemeClr>
              </a:solidFill>
            </a:endParaRPr>
          </a:p>
          <a:p>
            <a:endParaRPr lang="en-US" b="1" i="1" dirty="0">
              <a:solidFill>
                <a:schemeClr val="accent1">
                  <a:lumMod val="75000"/>
                </a:schemeClr>
              </a:solidFill>
            </a:endParaRPr>
          </a:p>
          <a:p>
            <a:endParaRPr lang="en-US" b="1" i="1" dirty="0">
              <a:solidFill>
                <a:schemeClr val="accent1">
                  <a:lumMod val="75000"/>
                </a:schemeClr>
              </a:solidFill>
            </a:endParaRPr>
          </a:p>
        </p:txBody>
      </p:sp>
      <p:pic>
        <p:nvPicPr>
          <p:cNvPr id="3" name="Content Placeholder 1">
            <a:extLst>
              <a:ext uri="{FF2B5EF4-FFF2-40B4-BE49-F238E27FC236}">
                <a16:creationId xmlns:a16="http://schemas.microsoft.com/office/drawing/2014/main" id="{D5D9950F-B341-C2D9-6288-FFEFF964491D}"/>
              </a:ext>
            </a:extLst>
          </p:cNvPr>
          <p:cNvPicPr>
            <a:picLocks noGrp="1" noChangeAspect="1"/>
          </p:cNvPicPr>
          <p:nvPr>
            <p:ph sz="quarter" idx="12"/>
          </p:nvPr>
        </p:nvPicPr>
        <p:blipFill>
          <a:blip r:embed="rId3"/>
          <a:stretch>
            <a:fillRect/>
          </a:stretch>
        </p:blipFill>
        <p:spPr>
          <a:xfrm>
            <a:off x="9923548" y="5611977"/>
            <a:ext cx="2002432" cy="919427"/>
          </a:xfrm>
          <a:prstGeom prst="rect">
            <a:avLst/>
          </a:prstGeom>
        </p:spPr>
      </p:pic>
      <p:sp>
        <p:nvSpPr>
          <p:cNvPr id="4" name="TextBox 3">
            <a:extLst>
              <a:ext uri="{FF2B5EF4-FFF2-40B4-BE49-F238E27FC236}">
                <a16:creationId xmlns:a16="http://schemas.microsoft.com/office/drawing/2014/main" id="{09CD83B8-D898-FB31-3FB0-2DCAD3733CCC}"/>
              </a:ext>
            </a:extLst>
          </p:cNvPr>
          <p:cNvSpPr txBox="1"/>
          <p:nvPr/>
        </p:nvSpPr>
        <p:spPr>
          <a:xfrm>
            <a:off x="149679" y="1405534"/>
            <a:ext cx="11336483" cy="4440318"/>
          </a:xfrm>
          <a:prstGeom prst="rect">
            <a:avLst/>
          </a:prstGeom>
          <a:noFill/>
        </p:spPr>
        <p:txBody>
          <a:bodyPr wrap="square">
            <a:spAutoFit/>
          </a:bodyPr>
          <a:lstStyle/>
          <a:p>
            <a:r>
              <a:rPr lang="en-GB" sz="2400" b="1" dirty="0"/>
              <a:t>Overcoming the Barriers</a:t>
            </a:r>
            <a:endParaRPr lang="en-GB" sz="2400" dirty="0"/>
          </a:p>
          <a:p>
            <a:pPr algn="ctr" fontAlgn="base"/>
            <a:endParaRPr lang="en-GB" sz="2400" dirty="0"/>
          </a:p>
          <a:p>
            <a:pPr algn="ctr" fontAlgn="base"/>
            <a:r>
              <a:rPr lang="en-GB" sz="2400" dirty="0"/>
              <a:t>Moving Past the Hesitation</a:t>
            </a:r>
          </a:p>
          <a:p>
            <a:pPr algn="ctr" fontAlgn="base"/>
            <a:endParaRPr lang="en-GB" sz="2400" dirty="0"/>
          </a:p>
          <a:p>
            <a:pPr algn="ctr" fontAlgn="base"/>
            <a:r>
              <a:rPr lang="en-GB" sz="2400" dirty="0"/>
              <a:t>It is normal to feel uncertain about new icons or buttons, </a:t>
            </a:r>
          </a:p>
          <a:p>
            <a:pPr algn="ctr" fontAlgn="base"/>
            <a:r>
              <a:rPr lang="en-GB" sz="2400" dirty="0"/>
              <a:t>but you cannot "break" the digital world by exploring it.</a:t>
            </a:r>
          </a:p>
          <a:p>
            <a:pPr algn="ctr" fontAlgn="base"/>
            <a:endParaRPr lang="en-GB" sz="2400" dirty="0"/>
          </a:p>
          <a:p>
            <a:pPr algn="ctr" fontAlgn="base"/>
            <a:r>
              <a:rPr lang="en-GB" sz="2400" b="1" dirty="0"/>
              <a:t>Key Point: </a:t>
            </a:r>
            <a:r>
              <a:rPr lang="en-GB" sz="2400" dirty="0"/>
              <a:t>Turning technical complexity into the joy of a successful "Send" button.</a:t>
            </a:r>
          </a:p>
          <a:p>
            <a:pPr algn="ctr"/>
            <a:endParaRPr lang="en-GB" sz="2400" dirty="0"/>
          </a:p>
          <a:p>
            <a:pPr lvl="0" algn="ctr"/>
            <a:endParaRPr lang="en-GB" sz="2400" b="1" dirty="0"/>
          </a:p>
          <a:p>
            <a:pPr algn="ctr"/>
            <a:r>
              <a:rPr lang="en-GB" dirty="0"/>
              <a:t> </a:t>
            </a:r>
          </a:p>
          <a:p>
            <a:pPr marR="0" lvl="0">
              <a:lnSpc>
                <a:spcPct val="107000"/>
              </a:lnSpc>
              <a:spcAft>
                <a:spcPts val="800"/>
              </a:spcAft>
              <a:buSzPts val="1000"/>
              <a:tabLst>
                <a:tab pos="457200" algn="l"/>
              </a:tabLst>
            </a:pPr>
            <a:endParaRPr lang="en-GB" sz="2400" dirty="0">
              <a:solidFill>
                <a:srgbClr val="080301"/>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21000945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E477DFC-ACD6-6FF9-1B28-B91008442DBC}"/>
            </a:ext>
          </a:extLst>
        </p:cNvPr>
        <p:cNvGrpSpPr/>
        <p:nvPr/>
      </p:nvGrpSpPr>
      <p:grpSpPr>
        <a:xfrm>
          <a:off x="0" y="0"/>
          <a:ext cx="0" cy="0"/>
          <a:chOff x="0" y="0"/>
          <a:chExt cx="0" cy="0"/>
        </a:xfrm>
      </p:grpSpPr>
      <p:sp>
        <p:nvSpPr>
          <p:cNvPr id="8" name="Title 3">
            <a:extLst>
              <a:ext uri="{FF2B5EF4-FFF2-40B4-BE49-F238E27FC236}">
                <a16:creationId xmlns:a16="http://schemas.microsoft.com/office/drawing/2014/main" id="{073AADF1-BBB9-BC9B-F94B-DBB47BDAD565}"/>
              </a:ext>
            </a:extLst>
          </p:cNvPr>
          <p:cNvSpPr>
            <a:spLocks noGrp="1"/>
          </p:cNvSpPr>
          <p:nvPr>
            <p:ph type="title"/>
          </p:nvPr>
        </p:nvSpPr>
        <p:spPr/>
        <p:txBody>
          <a:bodyPr lIns="91440"/>
          <a:lstStyle/>
          <a:p>
            <a:br>
              <a:rPr lang="en-US" sz="2400" i="1" dirty="0"/>
            </a:br>
            <a:r>
              <a:rPr lang="en-US" sz="2400" i="1" dirty="0"/>
              <a:t>Module </a:t>
            </a:r>
            <a:r>
              <a:rPr lang="el-GR" sz="2400" i="1" dirty="0"/>
              <a:t>6</a:t>
            </a:r>
            <a:r>
              <a:rPr lang="en-US" sz="2400" i="1" dirty="0"/>
              <a:t> (Senior Learners): Intergenerational Digital Storytelling</a:t>
            </a:r>
            <a:r>
              <a:rPr lang="en-GB" sz="2400" i="1" dirty="0"/>
              <a:t> </a:t>
            </a:r>
            <a:br>
              <a:rPr lang="en-GB" sz="2000" dirty="0"/>
            </a:br>
            <a:br>
              <a:rPr lang="en-CY" sz="1600" dirty="0"/>
            </a:br>
            <a:r>
              <a:rPr lang="en-GB" sz="2400" i="1" dirty="0"/>
              <a:t> </a:t>
            </a:r>
            <a:endParaRPr lang="el-GR" sz="2400" dirty="0"/>
          </a:p>
        </p:txBody>
      </p:sp>
      <p:sp>
        <p:nvSpPr>
          <p:cNvPr id="6" name="Text Placeholder 5">
            <a:extLst>
              <a:ext uri="{FF2B5EF4-FFF2-40B4-BE49-F238E27FC236}">
                <a16:creationId xmlns:a16="http://schemas.microsoft.com/office/drawing/2014/main" id="{C5FBF975-4F4A-5839-2B7B-D667113964C6}"/>
              </a:ext>
            </a:extLst>
          </p:cNvPr>
          <p:cNvSpPr>
            <a:spLocks noGrp="1"/>
          </p:cNvSpPr>
          <p:nvPr>
            <p:ph type="body" sz="quarter" idx="10"/>
          </p:nvPr>
        </p:nvSpPr>
        <p:spPr/>
        <p:txBody>
          <a:bodyPr/>
          <a:lstStyle/>
          <a:p>
            <a:endParaRPr lang="en-US" b="1" dirty="0">
              <a:solidFill>
                <a:schemeClr val="accent6">
                  <a:lumMod val="75000"/>
                </a:schemeClr>
              </a:solidFill>
            </a:endParaRPr>
          </a:p>
          <a:p>
            <a:endParaRPr lang="el-GR" b="1" i="1" dirty="0">
              <a:solidFill>
                <a:schemeClr val="accent6">
                  <a:lumMod val="75000"/>
                </a:schemeClr>
              </a:solidFill>
            </a:endParaRPr>
          </a:p>
          <a:p>
            <a:endParaRPr lang="en-US" b="1" dirty="0">
              <a:solidFill>
                <a:schemeClr val="accent1">
                  <a:lumMod val="75000"/>
                </a:schemeClr>
              </a:solidFill>
            </a:endParaRPr>
          </a:p>
          <a:p>
            <a:r>
              <a:rPr lang="en-US" b="1" i="1" dirty="0">
                <a:solidFill>
                  <a:schemeClr val="accent1">
                    <a:lumMod val="75000"/>
                  </a:schemeClr>
                </a:solidFill>
              </a:rPr>
              <a:t>Topic 1: </a:t>
            </a:r>
            <a:r>
              <a:rPr lang="it-IT" b="1" i="1" dirty="0">
                <a:solidFill>
                  <a:schemeClr val="accent1">
                    <a:lumMod val="75000"/>
                  </a:schemeClr>
                </a:solidFill>
              </a:rPr>
              <a:t>Communication across Generations</a:t>
            </a:r>
            <a:endParaRPr lang="en-US" b="1" i="1" dirty="0">
              <a:solidFill>
                <a:schemeClr val="accent1">
                  <a:lumMod val="75000"/>
                </a:schemeClr>
              </a:solidFill>
            </a:endParaRPr>
          </a:p>
          <a:p>
            <a:r>
              <a:rPr lang="en-US" b="1" i="1" dirty="0">
                <a:solidFill>
                  <a:schemeClr val="accent1">
                    <a:lumMod val="75000"/>
                  </a:schemeClr>
                </a:solidFill>
              </a:rPr>
              <a:t> </a:t>
            </a:r>
          </a:p>
          <a:p>
            <a:endParaRPr lang="en-US" b="1" i="1" dirty="0">
              <a:solidFill>
                <a:schemeClr val="accent6">
                  <a:lumMod val="75000"/>
                </a:schemeClr>
              </a:solidFill>
            </a:endParaRPr>
          </a:p>
          <a:p>
            <a:endParaRPr lang="en-CY" i="1" dirty="0"/>
          </a:p>
        </p:txBody>
      </p:sp>
      <p:pic>
        <p:nvPicPr>
          <p:cNvPr id="2" name="Content Placeholder 1">
            <a:extLst>
              <a:ext uri="{FF2B5EF4-FFF2-40B4-BE49-F238E27FC236}">
                <a16:creationId xmlns:a16="http://schemas.microsoft.com/office/drawing/2014/main" id="{07751000-5DFE-6A85-1D53-61EF6D39A3B3}"/>
              </a:ext>
            </a:extLst>
          </p:cNvPr>
          <p:cNvPicPr>
            <a:picLocks noGrp="1" noChangeAspect="1"/>
          </p:cNvPicPr>
          <p:nvPr>
            <p:ph sz="quarter" idx="12"/>
          </p:nvPr>
        </p:nvPicPr>
        <p:blipFill>
          <a:blip r:embed="rId3"/>
          <a:stretch>
            <a:fillRect/>
          </a:stretch>
        </p:blipFill>
        <p:spPr>
          <a:xfrm>
            <a:off x="9714988" y="5469025"/>
            <a:ext cx="2327333" cy="1068606"/>
          </a:xfrm>
          <a:prstGeom prst="rect">
            <a:avLst/>
          </a:prstGeom>
        </p:spPr>
      </p:pic>
      <p:sp>
        <p:nvSpPr>
          <p:cNvPr id="3" name="TextBox 2">
            <a:extLst>
              <a:ext uri="{FF2B5EF4-FFF2-40B4-BE49-F238E27FC236}">
                <a16:creationId xmlns:a16="http://schemas.microsoft.com/office/drawing/2014/main" id="{27FBA441-5D3A-A2E8-22FB-326479CB645B}"/>
              </a:ext>
            </a:extLst>
          </p:cNvPr>
          <p:cNvSpPr txBox="1"/>
          <p:nvPr/>
        </p:nvSpPr>
        <p:spPr>
          <a:xfrm>
            <a:off x="97970" y="1563010"/>
            <a:ext cx="10957957" cy="4809650"/>
          </a:xfrm>
          <a:prstGeom prst="rect">
            <a:avLst/>
          </a:prstGeom>
          <a:noFill/>
        </p:spPr>
        <p:txBody>
          <a:bodyPr wrap="square">
            <a:spAutoFit/>
          </a:bodyPr>
          <a:lstStyle/>
          <a:p>
            <a:pPr algn="ctr"/>
            <a:r>
              <a:rPr lang="en-GB" sz="2400" b="1" dirty="0">
                <a:solidFill>
                  <a:schemeClr val="accent4">
                    <a:lumMod val="75000"/>
                  </a:schemeClr>
                </a:solidFill>
              </a:rPr>
              <a:t>Activity: The Heart of the Message (Phase 1)</a:t>
            </a:r>
            <a:endParaRPr lang="en-GB" sz="2400" dirty="0">
              <a:solidFill>
                <a:schemeClr val="accent4">
                  <a:lumMod val="75000"/>
                </a:schemeClr>
              </a:solidFill>
            </a:endParaRPr>
          </a:p>
          <a:p>
            <a:pPr algn="ctr" fontAlgn="base"/>
            <a:endParaRPr lang="en-GB" sz="2400" dirty="0"/>
          </a:p>
          <a:p>
            <a:pPr algn="ctr" fontAlgn="base"/>
            <a:r>
              <a:rPr lang="en-GB" sz="2400" dirty="0"/>
              <a:t>What do you want to say?</a:t>
            </a:r>
          </a:p>
          <a:p>
            <a:pPr algn="ctr" fontAlgn="base"/>
            <a:endParaRPr lang="en-GB" sz="2400" dirty="0"/>
          </a:p>
          <a:p>
            <a:pPr algn="ctr" fontAlgn="base"/>
            <a:r>
              <a:rPr lang="en-GB" sz="2400" dirty="0"/>
              <a:t>Think of someone younger you care about. </a:t>
            </a:r>
          </a:p>
          <a:p>
            <a:pPr algn="ctr" fontAlgn="base"/>
            <a:r>
              <a:rPr lang="en-GB" sz="2400" dirty="0"/>
              <a:t>What is one message, memory, or photo you would love to share with them?</a:t>
            </a:r>
          </a:p>
          <a:p>
            <a:pPr algn="ctr" fontAlgn="base"/>
            <a:endParaRPr lang="en-GB" sz="2400" dirty="0"/>
          </a:p>
          <a:p>
            <a:pPr algn="ctr" fontAlgn="base"/>
            <a:r>
              <a:rPr lang="en-GB" sz="2400" b="1" dirty="0"/>
              <a:t>Key Point: </a:t>
            </a:r>
            <a:r>
              <a:rPr lang="en-GB" sz="2400" dirty="0"/>
              <a:t>Reflect on the meaning behind your story before choosing a tool.</a:t>
            </a:r>
          </a:p>
          <a:p>
            <a:pPr algn="ctr"/>
            <a:endParaRPr lang="el-GR" sz="2400" b="1" dirty="0">
              <a:solidFill>
                <a:schemeClr val="accent4">
                  <a:lumMod val="75000"/>
                </a:schemeClr>
              </a:solidFill>
            </a:endParaRPr>
          </a:p>
          <a:p>
            <a:pPr algn="ctr"/>
            <a:endParaRPr lang="en-GB" dirty="0"/>
          </a:p>
          <a:p>
            <a:pPr lvl="1" algn="ctr"/>
            <a:endParaRPr lang="en-GB" sz="2400" dirty="0"/>
          </a:p>
          <a:p>
            <a:pPr lvl="0" algn="ctr"/>
            <a:endParaRPr lang="en-GB" sz="2400" dirty="0"/>
          </a:p>
          <a:p>
            <a:pPr marR="0" lvl="0">
              <a:lnSpc>
                <a:spcPct val="107000"/>
              </a:lnSpc>
              <a:spcAft>
                <a:spcPts val="800"/>
              </a:spcAft>
              <a:buSzPts val="1000"/>
              <a:tabLst>
                <a:tab pos="457200" algn="l"/>
              </a:tabLst>
            </a:pPr>
            <a:endParaRPr lang="en-GB" sz="2400" dirty="0">
              <a:solidFill>
                <a:srgbClr val="080301"/>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80685113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9A52F7A-D4AA-B43B-2DCC-3A023B062D9F}"/>
            </a:ext>
          </a:extLst>
        </p:cNvPr>
        <p:cNvGrpSpPr/>
        <p:nvPr/>
      </p:nvGrpSpPr>
      <p:grpSpPr>
        <a:xfrm>
          <a:off x="0" y="0"/>
          <a:ext cx="0" cy="0"/>
          <a:chOff x="0" y="0"/>
          <a:chExt cx="0" cy="0"/>
        </a:xfrm>
      </p:grpSpPr>
      <p:sp>
        <p:nvSpPr>
          <p:cNvPr id="8" name="Title 3">
            <a:extLst>
              <a:ext uri="{FF2B5EF4-FFF2-40B4-BE49-F238E27FC236}">
                <a16:creationId xmlns:a16="http://schemas.microsoft.com/office/drawing/2014/main" id="{12BF2B69-F4C1-B4C5-C9EB-662E41E627B7}"/>
              </a:ext>
            </a:extLst>
          </p:cNvPr>
          <p:cNvSpPr>
            <a:spLocks noGrp="1"/>
          </p:cNvSpPr>
          <p:nvPr>
            <p:ph type="title"/>
          </p:nvPr>
        </p:nvSpPr>
        <p:spPr/>
        <p:txBody>
          <a:bodyPr lIns="91440"/>
          <a:lstStyle/>
          <a:p>
            <a:br>
              <a:rPr lang="en-US" sz="2400" i="1" dirty="0"/>
            </a:br>
            <a:r>
              <a:rPr lang="en-US" sz="2400" i="1" dirty="0"/>
              <a:t>Module </a:t>
            </a:r>
            <a:r>
              <a:rPr lang="el-GR" sz="2400" i="1" dirty="0"/>
              <a:t>6</a:t>
            </a:r>
            <a:r>
              <a:rPr lang="en-US" sz="2400" i="1" dirty="0"/>
              <a:t> (Senior Learners): Intergenerational Digital Storytelling</a:t>
            </a:r>
            <a:r>
              <a:rPr lang="en-GB" sz="2400" i="1" dirty="0"/>
              <a:t> </a:t>
            </a:r>
            <a:br>
              <a:rPr lang="en-GB" sz="2000" dirty="0"/>
            </a:br>
            <a:br>
              <a:rPr lang="en-CY" sz="1600" dirty="0"/>
            </a:br>
            <a:r>
              <a:rPr lang="en-GB" sz="2400" i="1" dirty="0"/>
              <a:t> </a:t>
            </a:r>
            <a:endParaRPr lang="el-GR" sz="2400" dirty="0"/>
          </a:p>
        </p:txBody>
      </p:sp>
      <p:sp>
        <p:nvSpPr>
          <p:cNvPr id="6" name="Text Placeholder 5">
            <a:extLst>
              <a:ext uri="{FF2B5EF4-FFF2-40B4-BE49-F238E27FC236}">
                <a16:creationId xmlns:a16="http://schemas.microsoft.com/office/drawing/2014/main" id="{3A503F86-DA01-3768-AC94-728B5AE3F23F}"/>
              </a:ext>
            </a:extLst>
          </p:cNvPr>
          <p:cNvSpPr>
            <a:spLocks noGrp="1"/>
          </p:cNvSpPr>
          <p:nvPr>
            <p:ph type="body" sz="quarter" idx="10"/>
          </p:nvPr>
        </p:nvSpPr>
        <p:spPr/>
        <p:txBody>
          <a:bodyPr/>
          <a:lstStyle/>
          <a:p>
            <a:endParaRPr lang="en-US" b="1" dirty="0">
              <a:solidFill>
                <a:schemeClr val="accent6">
                  <a:lumMod val="75000"/>
                </a:schemeClr>
              </a:solidFill>
            </a:endParaRPr>
          </a:p>
          <a:p>
            <a:endParaRPr lang="el-GR" b="1" i="1" dirty="0">
              <a:solidFill>
                <a:schemeClr val="accent6">
                  <a:lumMod val="75000"/>
                </a:schemeClr>
              </a:solidFill>
            </a:endParaRPr>
          </a:p>
          <a:p>
            <a:endParaRPr lang="en-US" b="1" dirty="0">
              <a:solidFill>
                <a:schemeClr val="accent1">
                  <a:lumMod val="75000"/>
                </a:schemeClr>
              </a:solidFill>
            </a:endParaRPr>
          </a:p>
          <a:p>
            <a:r>
              <a:rPr lang="en-US" b="1" i="1" dirty="0">
                <a:solidFill>
                  <a:schemeClr val="accent1">
                    <a:lumMod val="75000"/>
                  </a:schemeClr>
                </a:solidFill>
              </a:rPr>
              <a:t>Topic 1: </a:t>
            </a:r>
            <a:r>
              <a:rPr lang="it-IT" b="1" i="1" dirty="0">
                <a:solidFill>
                  <a:schemeClr val="accent1">
                    <a:lumMod val="75000"/>
                  </a:schemeClr>
                </a:solidFill>
              </a:rPr>
              <a:t>Communication across Generations</a:t>
            </a:r>
            <a:endParaRPr lang="en-US" b="1" i="1" dirty="0">
              <a:solidFill>
                <a:schemeClr val="accent1">
                  <a:lumMod val="75000"/>
                </a:schemeClr>
              </a:solidFill>
            </a:endParaRPr>
          </a:p>
          <a:p>
            <a:r>
              <a:rPr lang="en-US" b="1" i="1" dirty="0">
                <a:solidFill>
                  <a:schemeClr val="accent1">
                    <a:lumMod val="75000"/>
                  </a:schemeClr>
                </a:solidFill>
              </a:rPr>
              <a:t> </a:t>
            </a:r>
          </a:p>
          <a:p>
            <a:endParaRPr lang="en-US" b="1" i="1" dirty="0">
              <a:solidFill>
                <a:schemeClr val="accent6">
                  <a:lumMod val="75000"/>
                </a:schemeClr>
              </a:solidFill>
            </a:endParaRPr>
          </a:p>
          <a:p>
            <a:endParaRPr lang="en-CY" i="1" dirty="0"/>
          </a:p>
        </p:txBody>
      </p:sp>
      <p:pic>
        <p:nvPicPr>
          <p:cNvPr id="2" name="Content Placeholder 1">
            <a:extLst>
              <a:ext uri="{FF2B5EF4-FFF2-40B4-BE49-F238E27FC236}">
                <a16:creationId xmlns:a16="http://schemas.microsoft.com/office/drawing/2014/main" id="{4C33ACD0-9029-B74E-58C4-16FFBB4C42CE}"/>
              </a:ext>
            </a:extLst>
          </p:cNvPr>
          <p:cNvPicPr>
            <a:picLocks noGrp="1" noChangeAspect="1"/>
          </p:cNvPicPr>
          <p:nvPr>
            <p:ph sz="quarter" idx="12"/>
          </p:nvPr>
        </p:nvPicPr>
        <p:blipFill>
          <a:blip r:embed="rId3"/>
          <a:stretch>
            <a:fillRect/>
          </a:stretch>
        </p:blipFill>
        <p:spPr>
          <a:xfrm>
            <a:off x="9714988" y="5469025"/>
            <a:ext cx="2327333" cy="1068606"/>
          </a:xfrm>
          <a:prstGeom prst="rect">
            <a:avLst/>
          </a:prstGeom>
        </p:spPr>
      </p:pic>
      <p:sp>
        <p:nvSpPr>
          <p:cNvPr id="3" name="TextBox 2">
            <a:extLst>
              <a:ext uri="{FF2B5EF4-FFF2-40B4-BE49-F238E27FC236}">
                <a16:creationId xmlns:a16="http://schemas.microsoft.com/office/drawing/2014/main" id="{15537D4C-E761-4D0B-24D0-B2F19EB53013}"/>
              </a:ext>
            </a:extLst>
          </p:cNvPr>
          <p:cNvSpPr txBox="1"/>
          <p:nvPr/>
        </p:nvSpPr>
        <p:spPr>
          <a:xfrm>
            <a:off x="97970" y="1563010"/>
            <a:ext cx="10957957" cy="5548314"/>
          </a:xfrm>
          <a:prstGeom prst="rect">
            <a:avLst/>
          </a:prstGeom>
          <a:noFill/>
        </p:spPr>
        <p:txBody>
          <a:bodyPr wrap="square">
            <a:spAutoFit/>
          </a:bodyPr>
          <a:lstStyle/>
          <a:p>
            <a:pPr algn="ctr"/>
            <a:r>
              <a:rPr lang="en-GB" sz="2400" b="1" dirty="0">
                <a:solidFill>
                  <a:schemeClr val="accent4">
                    <a:lumMod val="75000"/>
                  </a:schemeClr>
                </a:solidFill>
              </a:rPr>
              <a:t>Activity: The Heart of the Message (Phase 2)</a:t>
            </a:r>
            <a:endParaRPr lang="en-GB" sz="2400" dirty="0">
              <a:solidFill>
                <a:schemeClr val="accent4">
                  <a:lumMod val="75000"/>
                </a:schemeClr>
              </a:solidFill>
            </a:endParaRPr>
          </a:p>
          <a:p>
            <a:pPr algn="ctr" fontAlgn="base"/>
            <a:endParaRPr lang="en-GB" sz="2400" dirty="0"/>
          </a:p>
          <a:p>
            <a:pPr algn="ctr" fontAlgn="base"/>
            <a:r>
              <a:rPr lang="en-GB" sz="2400" dirty="0"/>
              <a:t>Choosing Your Gateway</a:t>
            </a:r>
          </a:p>
          <a:p>
            <a:pPr algn="ctr" fontAlgn="base"/>
            <a:endParaRPr lang="en-GB" sz="2400" dirty="0"/>
          </a:p>
          <a:p>
            <a:pPr algn="ctr" fontAlgn="base"/>
            <a:r>
              <a:rPr lang="en-GB" sz="2400" dirty="0"/>
              <a:t>Every message has a home. </a:t>
            </a:r>
          </a:p>
          <a:p>
            <a:pPr algn="ctr" fontAlgn="base"/>
            <a:endParaRPr lang="en-GB" sz="2400" dirty="0"/>
          </a:p>
          <a:p>
            <a:pPr algn="ctr" fontAlgn="base"/>
            <a:r>
              <a:rPr lang="en-GB" sz="2400" dirty="0"/>
              <a:t>Some stories are best for a quick photo, </a:t>
            </a:r>
          </a:p>
          <a:p>
            <a:pPr algn="ctr" fontAlgn="base"/>
            <a:r>
              <a:rPr lang="en-GB" sz="2400" dirty="0"/>
              <a:t>while others belong in an email or a video call.</a:t>
            </a:r>
          </a:p>
          <a:p>
            <a:pPr algn="ctr" fontAlgn="base"/>
            <a:endParaRPr lang="en-GB" sz="2400" dirty="0"/>
          </a:p>
          <a:p>
            <a:pPr algn="ctr" fontAlgn="base"/>
            <a:r>
              <a:rPr lang="en-GB" sz="2400" b="1" dirty="0"/>
              <a:t>Key Point: </a:t>
            </a:r>
            <a:r>
              <a:rPr lang="en-GB" sz="2400" dirty="0"/>
              <a:t>Identify the digital tool that feels easiest for you to use today</a:t>
            </a:r>
            <a:r>
              <a:rPr lang="en-GB" sz="2400" b="1" dirty="0"/>
              <a:t>.</a:t>
            </a:r>
          </a:p>
          <a:p>
            <a:pPr algn="ctr"/>
            <a:endParaRPr lang="el-GR" sz="2400" b="1" dirty="0">
              <a:solidFill>
                <a:schemeClr val="accent4">
                  <a:lumMod val="75000"/>
                </a:schemeClr>
              </a:solidFill>
            </a:endParaRPr>
          </a:p>
          <a:p>
            <a:pPr algn="ctr"/>
            <a:endParaRPr lang="en-GB" dirty="0"/>
          </a:p>
          <a:p>
            <a:pPr lvl="1" algn="ctr"/>
            <a:endParaRPr lang="en-GB" sz="2400" dirty="0"/>
          </a:p>
          <a:p>
            <a:pPr lvl="0" algn="ctr"/>
            <a:endParaRPr lang="en-GB" sz="2400" dirty="0"/>
          </a:p>
          <a:p>
            <a:pPr marR="0" lvl="0">
              <a:lnSpc>
                <a:spcPct val="107000"/>
              </a:lnSpc>
              <a:spcAft>
                <a:spcPts val="800"/>
              </a:spcAft>
              <a:buSzPts val="1000"/>
              <a:tabLst>
                <a:tab pos="457200" algn="l"/>
              </a:tabLst>
            </a:pPr>
            <a:endParaRPr lang="en-GB" sz="2400" dirty="0">
              <a:solidFill>
                <a:srgbClr val="080301"/>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19654432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6207F24-E0F5-7DB7-481B-7134726DE1B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78E2C73-5718-9558-00C8-269F2475FDFF}"/>
              </a:ext>
            </a:extLst>
          </p:cNvPr>
          <p:cNvSpPr>
            <a:spLocks noGrp="1"/>
          </p:cNvSpPr>
          <p:nvPr>
            <p:ph type="ctrTitle"/>
          </p:nvPr>
        </p:nvSpPr>
        <p:spPr/>
        <p:txBody>
          <a:bodyPr>
            <a:normAutofit fontScale="90000"/>
          </a:bodyPr>
          <a:lstStyle/>
          <a:p>
            <a:br>
              <a:rPr lang="en-US" sz="2800" b="0" i="1" dirty="0">
                <a:latin typeface="+mj-lt"/>
              </a:rPr>
            </a:br>
            <a:r>
              <a:rPr lang="en-US" sz="2700" b="0" i="1" dirty="0"/>
              <a:t>Module </a:t>
            </a:r>
            <a:r>
              <a:rPr lang="el-GR" sz="2700" b="0" i="1" dirty="0"/>
              <a:t>6</a:t>
            </a:r>
            <a:r>
              <a:rPr lang="en-US" sz="2700" b="0" i="1" dirty="0"/>
              <a:t> (Senior Learners)</a:t>
            </a:r>
            <a:br>
              <a:rPr lang="el-GR" sz="2700" b="0" i="1" dirty="0"/>
            </a:br>
            <a:r>
              <a:rPr lang="it-IT" sz="2700" b="0" i="1" dirty="0"/>
              <a:t>Intergenerational Digital Storytelling</a:t>
            </a:r>
            <a:br>
              <a:rPr lang="en-GB" sz="2400" dirty="0"/>
            </a:br>
            <a:br>
              <a:rPr lang="en-CY" sz="1800" dirty="0"/>
            </a:br>
            <a:br>
              <a:rPr lang="en-CY" sz="1800" dirty="0"/>
            </a:br>
            <a:br>
              <a:rPr lang="en-US" sz="1800" dirty="0"/>
            </a:br>
            <a:r>
              <a:rPr lang="en-US" sz="1800" dirty="0"/>
              <a:t> </a:t>
            </a:r>
            <a:br>
              <a:rPr lang="en-US" sz="1800" dirty="0"/>
            </a:br>
            <a:endParaRPr lang="en-CY" sz="1800" dirty="0"/>
          </a:p>
        </p:txBody>
      </p:sp>
      <p:sp>
        <p:nvSpPr>
          <p:cNvPr id="3" name="Subtitle 2">
            <a:extLst>
              <a:ext uri="{FF2B5EF4-FFF2-40B4-BE49-F238E27FC236}">
                <a16:creationId xmlns:a16="http://schemas.microsoft.com/office/drawing/2014/main" id="{A4D677C7-83B1-E8BA-B1C0-78BF675921F5}"/>
              </a:ext>
            </a:extLst>
          </p:cNvPr>
          <p:cNvSpPr>
            <a:spLocks noGrp="1"/>
          </p:cNvSpPr>
          <p:nvPr>
            <p:ph type="subTitle" idx="1"/>
          </p:nvPr>
        </p:nvSpPr>
        <p:spPr>
          <a:xfrm>
            <a:off x="374726" y="3662221"/>
            <a:ext cx="7391858" cy="1292830"/>
          </a:xfrm>
        </p:spPr>
        <p:txBody>
          <a:bodyPr>
            <a:normAutofit/>
          </a:bodyPr>
          <a:lstStyle/>
          <a:p>
            <a:r>
              <a:rPr lang="en-US" sz="2400" b="1" dirty="0">
                <a:solidFill>
                  <a:schemeClr val="accent1">
                    <a:lumMod val="75000"/>
                  </a:schemeClr>
                </a:solidFill>
              </a:rPr>
              <a:t>Topic 2: </a:t>
            </a:r>
            <a:r>
              <a:rPr lang="it-IT" sz="2400" b="1" dirty="0">
                <a:solidFill>
                  <a:schemeClr val="accent1">
                    <a:lumMod val="75000"/>
                  </a:schemeClr>
                </a:solidFill>
              </a:rPr>
              <a:t>Digital storytelling skills</a:t>
            </a:r>
            <a:endParaRPr lang="en-US" sz="2400" b="1" dirty="0">
              <a:solidFill>
                <a:schemeClr val="accent1">
                  <a:lumMod val="75000"/>
                </a:schemeClr>
              </a:solidFill>
            </a:endParaRPr>
          </a:p>
          <a:p>
            <a:r>
              <a:rPr lang="en-GB" sz="2400" b="1" dirty="0">
                <a:solidFill>
                  <a:schemeClr val="accent1">
                    <a:lumMod val="75000"/>
                  </a:schemeClr>
                </a:solidFill>
              </a:rPr>
              <a:t> </a:t>
            </a:r>
            <a:endParaRPr lang="en-CY" sz="2400" dirty="0"/>
          </a:p>
        </p:txBody>
      </p:sp>
    </p:spTree>
    <p:extLst>
      <p:ext uri="{BB962C8B-B14F-4D97-AF65-F5344CB8AC3E}">
        <p14:creationId xmlns:p14="http://schemas.microsoft.com/office/powerpoint/2010/main" val="409099063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57597A0-8CF2-F119-1712-2A4F15F21072}"/>
            </a:ext>
          </a:extLst>
        </p:cNvPr>
        <p:cNvGrpSpPr/>
        <p:nvPr/>
      </p:nvGrpSpPr>
      <p:grpSpPr>
        <a:xfrm>
          <a:off x="0" y="0"/>
          <a:ext cx="0" cy="0"/>
          <a:chOff x="0" y="0"/>
          <a:chExt cx="0" cy="0"/>
        </a:xfrm>
      </p:grpSpPr>
      <p:sp>
        <p:nvSpPr>
          <p:cNvPr id="8" name="Title 3">
            <a:extLst>
              <a:ext uri="{FF2B5EF4-FFF2-40B4-BE49-F238E27FC236}">
                <a16:creationId xmlns:a16="http://schemas.microsoft.com/office/drawing/2014/main" id="{DD7F2C91-2EF5-E654-899E-F73720F714AD}"/>
              </a:ext>
            </a:extLst>
          </p:cNvPr>
          <p:cNvSpPr>
            <a:spLocks noGrp="1"/>
          </p:cNvSpPr>
          <p:nvPr>
            <p:ph type="title"/>
          </p:nvPr>
        </p:nvSpPr>
        <p:spPr/>
        <p:txBody>
          <a:bodyPr lIns="91440"/>
          <a:lstStyle/>
          <a:p>
            <a:br>
              <a:rPr lang="en-US" sz="2400" i="1" dirty="0"/>
            </a:br>
            <a:r>
              <a:rPr lang="en-US" sz="2400" i="1" dirty="0"/>
              <a:t>Module </a:t>
            </a:r>
            <a:r>
              <a:rPr lang="el-GR" sz="2400" i="1" dirty="0"/>
              <a:t>6</a:t>
            </a:r>
            <a:r>
              <a:rPr lang="en-US" sz="2400" i="1" dirty="0"/>
              <a:t> (Senior Learners): Intergenerational Digital Storytelling</a:t>
            </a:r>
            <a:br>
              <a:rPr lang="en-GB" sz="2000" dirty="0"/>
            </a:br>
            <a:br>
              <a:rPr lang="en-CY" sz="1600" dirty="0"/>
            </a:br>
            <a:r>
              <a:rPr lang="en-GB" sz="2400" i="1" dirty="0"/>
              <a:t> </a:t>
            </a:r>
            <a:endParaRPr lang="el-GR" sz="2400" dirty="0"/>
          </a:p>
        </p:txBody>
      </p:sp>
      <p:sp>
        <p:nvSpPr>
          <p:cNvPr id="6" name="Text Placeholder 5">
            <a:extLst>
              <a:ext uri="{FF2B5EF4-FFF2-40B4-BE49-F238E27FC236}">
                <a16:creationId xmlns:a16="http://schemas.microsoft.com/office/drawing/2014/main" id="{892E7587-8EA8-3339-16F9-5DED9A0EED23}"/>
              </a:ext>
            </a:extLst>
          </p:cNvPr>
          <p:cNvSpPr>
            <a:spLocks noGrp="1"/>
          </p:cNvSpPr>
          <p:nvPr>
            <p:ph type="body" sz="quarter" idx="10"/>
          </p:nvPr>
        </p:nvSpPr>
        <p:spPr/>
        <p:txBody>
          <a:bodyPr/>
          <a:lstStyle/>
          <a:p>
            <a:endParaRPr lang="el-GR" b="1" i="1" dirty="0">
              <a:solidFill>
                <a:schemeClr val="accent1">
                  <a:lumMod val="75000"/>
                </a:schemeClr>
              </a:solidFill>
            </a:endParaRPr>
          </a:p>
          <a:p>
            <a:endParaRPr lang="en-US" b="1" i="1" dirty="0">
              <a:solidFill>
                <a:schemeClr val="accent1">
                  <a:lumMod val="75000"/>
                </a:schemeClr>
              </a:solidFill>
            </a:endParaRPr>
          </a:p>
          <a:p>
            <a:r>
              <a:rPr lang="en-US" b="1" i="1" dirty="0">
                <a:solidFill>
                  <a:schemeClr val="accent1">
                    <a:lumMod val="75000"/>
                  </a:schemeClr>
                </a:solidFill>
              </a:rPr>
              <a:t>Topic 2: </a:t>
            </a:r>
            <a:r>
              <a:rPr lang="it-IT" b="1" i="1" dirty="0">
                <a:solidFill>
                  <a:schemeClr val="accent1">
                    <a:lumMod val="75000"/>
                  </a:schemeClr>
                </a:solidFill>
              </a:rPr>
              <a:t>Digital storytelling skills</a:t>
            </a:r>
            <a:endParaRPr lang="en-US" b="1" i="1" dirty="0">
              <a:solidFill>
                <a:schemeClr val="accent1">
                  <a:lumMod val="75000"/>
                </a:schemeClr>
              </a:solidFill>
            </a:endParaRPr>
          </a:p>
          <a:p>
            <a:endParaRPr lang="en-US" b="1" i="1" dirty="0">
              <a:solidFill>
                <a:schemeClr val="accent1">
                  <a:lumMod val="75000"/>
                </a:schemeClr>
              </a:solidFill>
            </a:endParaRPr>
          </a:p>
          <a:p>
            <a:endParaRPr lang="en-US" b="1" i="1" dirty="0">
              <a:solidFill>
                <a:schemeClr val="accent1">
                  <a:lumMod val="75000"/>
                </a:schemeClr>
              </a:solidFill>
            </a:endParaRPr>
          </a:p>
        </p:txBody>
      </p:sp>
      <p:pic>
        <p:nvPicPr>
          <p:cNvPr id="3" name="Content Placeholder 1">
            <a:extLst>
              <a:ext uri="{FF2B5EF4-FFF2-40B4-BE49-F238E27FC236}">
                <a16:creationId xmlns:a16="http://schemas.microsoft.com/office/drawing/2014/main" id="{38C55F23-631A-96C5-E1F1-720CDF618DA4}"/>
              </a:ext>
            </a:extLst>
          </p:cNvPr>
          <p:cNvPicPr>
            <a:picLocks noGrp="1" noChangeAspect="1"/>
          </p:cNvPicPr>
          <p:nvPr>
            <p:ph sz="quarter" idx="12"/>
          </p:nvPr>
        </p:nvPicPr>
        <p:blipFill>
          <a:blip r:embed="rId3"/>
          <a:stretch>
            <a:fillRect/>
          </a:stretch>
        </p:blipFill>
        <p:spPr>
          <a:xfrm>
            <a:off x="9923548" y="5611977"/>
            <a:ext cx="2002432" cy="919427"/>
          </a:xfrm>
          <a:prstGeom prst="rect">
            <a:avLst/>
          </a:prstGeom>
        </p:spPr>
      </p:pic>
      <p:sp>
        <p:nvSpPr>
          <p:cNvPr id="4" name="TextBox 3">
            <a:extLst>
              <a:ext uri="{FF2B5EF4-FFF2-40B4-BE49-F238E27FC236}">
                <a16:creationId xmlns:a16="http://schemas.microsoft.com/office/drawing/2014/main" id="{C962A759-E61D-7C20-9912-8197B6CD4591}"/>
              </a:ext>
            </a:extLst>
          </p:cNvPr>
          <p:cNvSpPr txBox="1"/>
          <p:nvPr/>
        </p:nvSpPr>
        <p:spPr>
          <a:xfrm>
            <a:off x="149679" y="1405534"/>
            <a:ext cx="11336483" cy="4717317"/>
          </a:xfrm>
          <a:prstGeom prst="rect">
            <a:avLst/>
          </a:prstGeom>
          <a:noFill/>
        </p:spPr>
        <p:txBody>
          <a:bodyPr wrap="square">
            <a:spAutoFit/>
          </a:bodyPr>
          <a:lstStyle/>
          <a:p>
            <a:r>
              <a:rPr lang="en-GB" sz="2400" b="1" dirty="0"/>
              <a:t>The Power of Digital Storytelling</a:t>
            </a:r>
          </a:p>
          <a:p>
            <a:endParaRPr lang="en-GB" sz="2400" dirty="0"/>
          </a:p>
          <a:p>
            <a:pPr lvl="0" algn="ctr"/>
            <a:r>
              <a:rPr lang="en-GB" sz="2400" dirty="0"/>
              <a:t>Sharing Your Legacy Visually</a:t>
            </a:r>
          </a:p>
          <a:p>
            <a:pPr lvl="0" algn="ctr"/>
            <a:endParaRPr lang="en-GB" sz="2400" dirty="0"/>
          </a:p>
          <a:p>
            <a:pPr lvl="0" algn="ctr"/>
            <a:r>
              <a:rPr lang="en-GB" sz="2400" dirty="0"/>
              <a:t>Digital storytelling uses photos and simple creative tools </a:t>
            </a:r>
          </a:p>
          <a:p>
            <a:pPr lvl="0" algn="ctr"/>
            <a:r>
              <a:rPr lang="en-GB" sz="2400" dirty="0"/>
              <a:t>to turn your memories into a language that younger generations love to engage with.</a:t>
            </a:r>
          </a:p>
          <a:p>
            <a:pPr lvl="0" algn="ctr"/>
            <a:endParaRPr lang="en-GB" sz="2400" dirty="0"/>
          </a:p>
          <a:p>
            <a:pPr lvl="0" algn="ctr"/>
            <a:r>
              <a:rPr lang="en-GB" sz="2400" b="1" dirty="0"/>
              <a:t>Key Point: </a:t>
            </a:r>
            <a:r>
              <a:rPr lang="en-GB" sz="2400" dirty="0"/>
              <a:t>Using images and short text to make your life lessons and history come alive.</a:t>
            </a:r>
          </a:p>
          <a:p>
            <a:endParaRPr lang="en-GB" dirty="0"/>
          </a:p>
          <a:p>
            <a:endParaRPr lang="en-GB" sz="2400" dirty="0"/>
          </a:p>
          <a:p>
            <a:pPr lvl="0" algn="ctr"/>
            <a:endParaRPr lang="en-GB" sz="2400" b="1" dirty="0"/>
          </a:p>
          <a:p>
            <a:pPr algn="ctr"/>
            <a:r>
              <a:rPr lang="en-GB" dirty="0"/>
              <a:t> </a:t>
            </a:r>
          </a:p>
          <a:p>
            <a:pPr marR="0" lvl="0">
              <a:lnSpc>
                <a:spcPct val="107000"/>
              </a:lnSpc>
              <a:spcAft>
                <a:spcPts val="800"/>
              </a:spcAft>
              <a:buSzPts val="1000"/>
              <a:tabLst>
                <a:tab pos="457200" algn="l"/>
              </a:tabLst>
            </a:pPr>
            <a:endParaRPr lang="en-GB" sz="2400" dirty="0">
              <a:solidFill>
                <a:srgbClr val="080301"/>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577370307"/>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PROJECT_OPEN" val="0"/>
</p:tagLst>
</file>

<file path=ppt/theme/theme1.xml><?xml version="1.0" encoding="utf-8"?>
<a:theme xmlns:a="http://schemas.openxmlformats.org/drawingml/2006/main" name="CARDET Course template">
  <a:themeElements>
    <a:clrScheme name="Digital Harmony">
      <a:dk1>
        <a:srgbClr val="080301"/>
      </a:dk1>
      <a:lt1>
        <a:srgbClr val="676462"/>
      </a:lt1>
      <a:dk2>
        <a:srgbClr val="1D1C1A"/>
      </a:dk2>
      <a:lt2>
        <a:srgbClr val="F0F0F0"/>
      </a:lt2>
      <a:accent1>
        <a:srgbClr val="61DEFE"/>
      </a:accent1>
      <a:accent2>
        <a:srgbClr val="FE9DBC"/>
      </a:accent2>
      <a:accent3>
        <a:srgbClr val="7BFF59"/>
      </a:accent3>
      <a:accent4>
        <a:srgbClr val="FEB760"/>
      </a:accent4>
      <a:accent5>
        <a:srgbClr val="7BFF59"/>
      </a:accent5>
      <a:accent6>
        <a:srgbClr val="61DEFE"/>
      </a:accent6>
      <a:hlink>
        <a:srgbClr val="FEB760"/>
      </a:hlink>
      <a:folHlink>
        <a:srgbClr val="7BFF59"/>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CARDET Course template - Cover page">
  <a:themeElements>
    <a:clrScheme name="Digital Harmony">
      <a:dk1>
        <a:srgbClr val="080301"/>
      </a:dk1>
      <a:lt1>
        <a:srgbClr val="676462"/>
      </a:lt1>
      <a:dk2>
        <a:srgbClr val="1D1C1A"/>
      </a:dk2>
      <a:lt2>
        <a:srgbClr val="F0F0F0"/>
      </a:lt2>
      <a:accent1>
        <a:srgbClr val="61DEFE"/>
      </a:accent1>
      <a:accent2>
        <a:srgbClr val="FE9DBC"/>
      </a:accent2>
      <a:accent3>
        <a:srgbClr val="7BFF59"/>
      </a:accent3>
      <a:accent4>
        <a:srgbClr val="FEB760"/>
      </a:accent4>
      <a:accent5>
        <a:srgbClr val="7BFF59"/>
      </a:accent5>
      <a:accent6>
        <a:srgbClr val="61DEFE"/>
      </a:accent6>
      <a:hlink>
        <a:srgbClr val="FEB760"/>
      </a:hlink>
      <a:folHlink>
        <a:srgbClr val="7BFF59"/>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4112</TotalTime>
  <Words>1893</Words>
  <Application>Microsoft Office PowerPoint</Application>
  <PresentationFormat>Widescreen</PresentationFormat>
  <Paragraphs>305</Paragraphs>
  <Slides>20</Slides>
  <Notes>15</Notes>
  <HiddenSlides>0</HiddenSlides>
  <MMClips>0</MMClips>
  <ScaleCrop>false</ScaleCrop>
  <HeadingPairs>
    <vt:vector size="6" baseType="variant">
      <vt:variant>
        <vt:lpstr>Fonts Used</vt:lpstr>
      </vt:variant>
      <vt:variant>
        <vt:i4>3</vt:i4>
      </vt:variant>
      <vt:variant>
        <vt:lpstr>Theme</vt:lpstr>
      </vt:variant>
      <vt:variant>
        <vt:i4>2</vt:i4>
      </vt:variant>
      <vt:variant>
        <vt:lpstr>Slide Titles</vt:lpstr>
      </vt:variant>
      <vt:variant>
        <vt:i4>20</vt:i4>
      </vt:variant>
    </vt:vector>
  </HeadingPairs>
  <TitlesOfParts>
    <vt:vector size="25" baseType="lpstr">
      <vt:lpstr>Arial</vt:lpstr>
      <vt:lpstr>Calibri</vt:lpstr>
      <vt:lpstr>Open Sans</vt:lpstr>
      <vt:lpstr>CARDET Course template</vt:lpstr>
      <vt:lpstr>CARDET Course template - Cover page</vt:lpstr>
      <vt:lpstr>WP3 – Training Material for Senior Learners </vt:lpstr>
      <vt:lpstr> Module 6 (Senior Learners) Intergenerational Digital Storytelling      </vt:lpstr>
      <vt:lpstr> Module 6 (Senior Learners): Intergenerational Digital Storytelling   </vt:lpstr>
      <vt:lpstr> Module 6 (Senior Learners): Intergenerational Digital Storytelling   </vt:lpstr>
      <vt:lpstr> Module 6 (Senior Learners): Intergenerational Digital Storytelling   </vt:lpstr>
      <vt:lpstr> Module 6 (Senior Learners): Intergenerational Digital Storytelling    </vt:lpstr>
      <vt:lpstr> Module 6 (Senior Learners): Intergenerational Digital Storytelling    </vt:lpstr>
      <vt:lpstr> Module 6 (Senior Learners) Intergenerational Digital Storytelling      </vt:lpstr>
      <vt:lpstr> Module 6 (Senior Learners): Intergenerational Digital Storytelling   </vt:lpstr>
      <vt:lpstr> Module 6 (Senior Learners): Intergenerational Digital Storytelling   </vt:lpstr>
      <vt:lpstr> Module 6 (Senior Learners): Intergenerational Digital Storytelling   </vt:lpstr>
      <vt:lpstr> Module 6 (Senior Learners): Intergenerational Digital Storytelling    </vt:lpstr>
      <vt:lpstr> Module 6 (Senior Learners): Intergenerational Digital Storytelling    </vt:lpstr>
      <vt:lpstr> Module 6 (Senior Learners) Intergenerational Digital Storytelling      </vt:lpstr>
      <vt:lpstr> Module 6 (Senior Learners): Intergenerational Digital Storytelling   </vt:lpstr>
      <vt:lpstr> Module 6 (Senior Learners): Intergenerational Digital Storytelling   </vt:lpstr>
      <vt:lpstr> Module 6 (Senior Learners): Intergenerational Digital Storytelling   </vt:lpstr>
      <vt:lpstr> Module 6 (Senior Learners): Intergenerational Digital Storytelling    </vt:lpstr>
      <vt:lpstr> Module 6 (Senior Learners): Intergenerational Digital Storytelling    </vt:lpstr>
      <vt:lpstr>Module 6 (Senior Learners) Intergenerational Digital Storytelling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2Fast4u</dc:creator>
  <cp:lastModifiedBy>Elena Xeni</cp:lastModifiedBy>
  <cp:revision>209</cp:revision>
  <cp:lastPrinted>2018-07-25T11:23:29Z</cp:lastPrinted>
  <dcterms:created xsi:type="dcterms:W3CDTF">2014-07-11T09:12:14Z</dcterms:created>
  <dcterms:modified xsi:type="dcterms:W3CDTF">2026-05-12T13:56:48Z</dcterms:modified>
</cp:coreProperties>
</file>