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30"/>
  </p:notesMasterIdLst>
  <p:handoutMasterIdLst>
    <p:handoutMasterId r:id="rId31"/>
  </p:handoutMasterIdLst>
  <p:sldIdLst>
    <p:sldId id="256" r:id="rId3"/>
    <p:sldId id="272" r:id="rId4"/>
    <p:sldId id="277" r:id="rId5"/>
    <p:sldId id="278" r:id="rId6"/>
    <p:sldId id="279" r:id="rId7"/>
    <p:sldId id="274" r:id="rId8"/>
    <p:sldId id="264" r:id="rId9"/>
    <p:sldId id="288" r:id="rId10"/>
    <p:sldId id="284" r:id="rId11"/>
    <p:sldId id="286" r:id="rId12"/>
    <p:sldId id="285" r:id="rId13"/>
    <p:sldId id="273" r:id="rId14"/>
    <p:sldId id="287" r:id="rId15"/>
    <p:sldId id="292" r:id="rId16"/>
    <p:sldId id="293" r:id="rId17"/>
    <p:sldId id="294" r:id="rId18"/>
    <p:sldId id="275" r:id="rId19"/>
    <p:sldId id="296" r:id="rId20"/>
    <p:sldId id="301" r:id="rId21"/>
    <p:sldId id="302" r:id="rId22"/>
    <p:sldId id="295" r:id="rId23"/>
    <p:sldId id="303" r:id="rId24"/>
    <p:sldId id="304" r:id="rId25"/>
    <p:sldId id="305" r:id="rId26"/>
    <p:sldId id="306" r:id="rId27"/>
    <p:sldId id="307" r:id="rId28"/>
    <p:sldId id="300" r:id="rId29"/>
  </p:sldIdLst>
  <p:sldSz cx="12192000" cy="6858000"/>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13/5/2026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13/5/2026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"Hello everyone! Today we are going to talk about something you all know very well – screens! Can anyone tell me what devices have screens? That is right – phones, tablets, computers, TVs, game consoles. Screen time is simply the time we spend looking at any of these. Now here's an interesting thought: not all screen time is the same. Doing homework online is different from scrolling through videos for hours. Today we'll learn to tell the difference."</a:t>
            </a:r>
          </a:p>
          <a:p>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"I'm going to teach you a simple technique called the 3-Step Reset. When you feel that pull toward your screen, try this. Step 1: PAUSE – stop, don't pick it up yet. Step 2: ASK yourself – 'What am I actually feeling? What do I really need?' Step 3: CHOOSE on purpose – maybe you do need some screen time, but maybe you need something else entirely. This pause gives YOU the power to decide, instead of acting automatically."</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14</a:t>
            </a:fld>
            <a:endParaRPr lang="el-GR"/>
          </a:p>
        </p:txBody>
      </p:sp>
    </p:spTree>
    <p:extLst>
      <p:ext uri="{BB962C8B-B14F-4D97-AF65-F5344CB8AC3E}">
        <p14:creationId xmlns:p14="http://schemas.microsoft.com/office/powerpoint/2010/main" val="1487389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Let's fill up your calm toolbox with strategies that actually work. Deep breathing – just five slow breaths can calm your nervous system. Screen break – physically walk away for ten minutes. Write it down – getting feelings on paper helps process them. Talk it out – sharing with someone you trust lightens the load. And set boundaries – like no screens 30 minutes before bed. Which of these might work for you?"</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2477095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Let's practice right now. Close your eyes and imagine this: You just got home from school. You're tired, maybe a bit stressed. Without thinking, your hand is reaching for your phone... WAIT. This is your pause moment. Take three slow, deep breaths with me. Now ask yourself: What am I really feeling? What do I actually need? Open your eyes. Turn to a partner and share what came up for you."</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1950627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31AFA-94C2-BB33-23E9-57A494859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789597-C1BC-4999-292C-2D40FA038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BDEB8-9C0D-197B-9F83-A8CBE1CAAF3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"Here's something to think about. Screens help us stay connected with people far away – that's wonderful! But sometimes screens get in the way of connecting with people right in front of us. Have you ever been talking to someone who keeps looking at their phone? How does that feel? There's actually a word for this: 'phubbing' – phone plus snubbing. When we phub someone, we're sending a message that our screen is more important than they are."</a:t>
            </a:r>
            <a:endParaRPr lang="LID4096" dirty="0"/>
          </a:p>
        </p:txBody>
      </p:sp>
      <p:sp>
        <p:nvSpPr>
          <p:cNvPr id="4" name="Slide Number Placeholder 3">
            <a:extLst>
              <a:ext uri="{FF2B5EF4-FFF2-40B4-BE49-F238E27FC236}">
                <a16:creationId xmlns:a16="http://schemas.microsoft.com/office/drawing/2014/main" id="{9DF5E8C0-86A9-2AE9-7E41-1E5F94CFDA3B}"/>
              </a:ext>
            </a:extLst>
          </p:cNvPr>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1133990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43812-340B-2B24-FA62-F6597A75D5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959BC-FF85-8A92-4499-CEA53F064D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714DC-5B7C-5E41-BE89-FCB9DA067EF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"Research shows something really interesting. When scientists study what makes people happiest, it's almost always about connection with others. And the BEST connections happen when we're fully present – really there, really listening, really seeing each other. Screens can't give us facial expressions, body language, the feeling of a hug, or the warmth of shared laughter. These are the things we remember for life."</a:t>
            </a:r>
            <a:endParaRPr lang="LID4096" dirty="0"/>
          </a:p>
        </p:txBody>
      </p:sp>
      <p:sp>
        <p:nvSpPr>
          <p:cNvPr id="4" name="Slide Number Placeholder 3">
            <a:extLst>
              <a:ext uri="{FF2B5EF4-FFF2-40B4-BE49-F238E27FC236}">
                <a16:creationId xmlns:a16="http://schemas.microsoft.com/office/drawing/2014/main" id="{42677DBD-AA48-50E9-990D-56FC2F9533D8}"/>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524834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1AD3-9E32-D234-B328-B04067825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AC8A8-FB12-69C3-2F90-B76AB9348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1E9DF-936B-24F5-3360-C6CF876B905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"So how do we create more of those special moments? It doesn't have to be complicated. Phone in another room during meals – try it! Make eye contact when someone's talking to you. Schedule time with friends or family where nobody uses devices. Start a conversation instead of scrolling when you're together. The people in front of you deserve your full attention. Your phone will still be there later."</a:t>
            </a:r>
            <a:endParaRPr lang="LID4096" dirty="0"/>
          </a:p>
        </p:txBody>
      </p:sp>
      <p:sp>
        <p:nvSpPr>
          <p:cNvPr id="4" name="Slide Number Placeholder 3">
            <a:extLst>
              <a:ext uri="{FF2B5EF4-FFF2-40B4-BE49-F238E27FC236}">
                <a16:creationId xmlns:a16="http://schemas.microsoft.com/office/drawing/2014/main" id="{2D2F01D7-A495-D22E-8D35-8A8127F57A90}"/>
              </a:ext>
            </a:extLst>
          </p:cNvPr>
          <p:cNvSpPr>
            <a:spLocks noGrp="1"/>
          </p:cNvSpPr>
          <p:nvPr>
            <p:ph type="sldNum" sz="quarter" idx="5"/>
          </p:nvPr>
        </p:nvSpPr>
        <p:spPr/>
        <p:txBody>
          <a:bodyPr/>
          <a:lstStyle/>
          <a:p>
            <a:fld id="{C6CF91B0-25AB-4DFA-B184-293DD156034C}" type="slidenum">
              <a:rPr lang="el-GR" smtClean="0"/>
              <a:t>20</a:t>
            </a:fld>
            <a:endParaRPr lang="el-GR"/>
          </a:p>
        </p:txBody>
      </p:sp>
    </p:spTree>
    <p:extLst>
      <p:ext uri="{BB962C8B-B14F-4D97-AF65-F5344CB8AC3E}">
        <p14:creationId xmlns:p14="http://schemas.microsoft.com/office/powerpoint/2010/main" val="422328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291DC-F0CC-1745-14CB-4E174D54B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9AD5B-FFF5-E1CA-191D-678892979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CFCA0-8731-AB28-E1F8-F1677F53C54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"Here's your challenge! In your groups, I want you to plan ONE activity you could actually do with friends or family that involves absolutely NO screens. It should be something where you're fully present together, having fun, creating a memory. Be specific – what will you do? When could you do it? Who will you invite? Share your plans with the class. Here's the real challenge: Will you actually try it this week?"</a:t>
            </a:r>
          </a:p>
          <a:p>
            <a:endParaRPr lang="LID4096" dirty="0"/>
          </a:p>
        </p:txBody>
      </p:sp>
      <p:sp>
        <p:nvSpPr>
          <p:cNvPr id="4" name="Slide Number Placeholder 3">
            <a:extLst>
              <a:ext uri="{FF2B5EF4-FFF2-40B4-BE49-F238E27FC236}">
                <a16:creationId xmlns:a16="http://schemas.microsoft.com/office/drawing/2014/main" id="{FA17FF55-1279-030E-E80A-07FC05A84FA6}"/>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3605420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74F73-786F-2C09-3EA6-79CBB37635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7A89E9-5A41-5EBC-CD44-396F68C9D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031593-3D30-9D06-0384-E531E8DF16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talk about gaming! Gaming can be really great – it helps with problem-solving, creativity, connecting with friends, and it's fun! But like anything enjoyable, it needs balance. Gaming becomes a problem when it starts taking away from other important things – sleep, homework, real-life friendships, other hobbies you enjoy. The key question to ask yourself: Is gaming adding to my life, or is it taking away from it?"</a:t>
            </a:r>
          </a:p>
          <a:p>
            <a:endParaRPr lang="LID4096" dirty="0"/>
          </a:p>
        </p:txBody>
      </p:sp>
      <p:sp>
        <p:nvSpPr>
          <p:cNvPr id="4" name="Slide Number Placeholder 3">
            <a:extLst>
              <a:ext uri="{FF2B5EF4-FFF2-40B4-BE49-F238E27FC236}">
                <a16:creationId xmlns:a16="http://schemas.microsoft.com/office/drawing/2014/main" id="{117CFA5C-4C1F-6B52-698E-09951E17368C}"/>
              </a:ext>
            </a:extLst>
          </p:cNvPr>
          <p:cNvSpPr>
            <a:spLocks noGrp="1"/>
          </p:cNvSpPr>
          <p:nvPr>
            <p:ph type="sldNum" sz="quarter" idx="5"/>
          </p:nvPr>
        </p:nvSpPr>
        <p:spPr/>
        <p:txBody>
          <a:bodyPr/>
          <a:lstStyle/>
          <a:p>
            <a:fld id="{C6CF91B0-25AB-4DFA-B184-293DD156034C}" type="slidenum">
              <a:rPr lang="el-GR" smtClean="0"/>
              <a:t>23</a:t>
            </a:fld>
            <a:endParaRPr lang="el-GR"/>
          </a:p>
        </p:txBody>
      </p:sp>
    </p:spTree>
    <p:extLst>
      <p:ext uri="{BB962C8B-B14F-4D97-AF65-F5344CB8AC3E}">
        <p14:creationId xmlns:p14="http://schemas.microsoft.com/office/powerpoint/2010/main" val="3031660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3BD2B-DDF6-6FC3-E734-05FE8CE12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B8870F-A579-1F7D-11B9-62B954C5C3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D50182-DD86-037C-C9FB-DC2EDC4902A2}"/>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Let's get specific about what healthy gaming looks like versus warning signs. Healthy gaming: you can stop when you need to, you still enjoy other activities, you feel satisfied after playing, it's not affecting your sleep or grades. Warning signs: you can't stop even when you want to, you feel angry or anxious when you can't play, gaming is affecting other parts of your life, you play to escape problems, or you're not honest about how much you play. Where do you see yourself?"</a:t>
            </a:r>
            <a:endParaRPr lang="LID4096" dirty="0"/>
          </a:p>
        </p:txBody>
      </p:sp>
      <p:sp>
        <p:nvSpPr>
          <p:cNvPr id="4" name="Slide Number Placeholder 3">
            <a:extLst>
              <a:ext uri="{FF2B5EF4-FFF2-40B4-BE49-F238E27FC236}">
                <a16:creationId xmlns:a16="http://schemas.microsoft.com/office/drawing/2014/main" id="{B7AE83DD-DF4D-C296-18DE-2465E939BB65}"/>
              </a:ext>
            </a:extLst>
          </p:cNvPr>
          <p:cNvSpPr>
            <a:spLocks noGrp="1"/>
          </p:cNvSpPr>
          <p:nvPr>
            <p:ph type="sldNum" sz="quarter" idx="5"/>
          </p:nvPr>
        </p:nvSpPr>
        <p:spPr/>
        <p:txBody>
          <a:bodyPr/>
          <a:lstStyle/>
          <a:p>
            <a:fld id="{C6CF91B0-25AB-4DFA-B184-293DD156034C}" type="slidenum">
              <a:rPr lang="el-GR" smtClean="0"/>
              <a:t>24</a:t>
            </a:fld>
            <a:endParaRPr lang="el-GR"/>
          </a:p>
        </p:txBody>
      </p:sp>
    </p:spTree>
    <p:extLst>
      <p:ext uri="{BB962C8B-B14F-4D97-AF65-F5344CB8AC3E}">
        <p14:creationId xmlns:p14="http://schemas.microsoft.com/office/powerpoint/2010/main" val="33654940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13E62-7719-9369-11C7-BD9DD4038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07850C-20D4-1AF3-E38E-D6B9F2E102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A0A279-2F1B-7F2F-10C1-EE42AD4D398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"Here are strategies that actually work for balanced gaming. Set boundaries BEFORE you start – decide how long you'll play and use a timer. Complete responsibilities first – homework, chores, then gaming as a reward. Take breaks every 30-60 minutes – your body and eyes need it. Keep other hobbies – gaming shouldn't be the ONLY thing you enjoy. And most importantly, be honest with yourself. If gaming is causing problems, it's okay to ask for help."</a:t>
            </a:r>
          </a:p>
          <a:p>
            <a:endParaRPr lang="LID4096" dirty="0"/>
          </a:p>
        </p:txBody>
      </p:sp>
      <p:sp>
        <p:nvSpPr>
          <p:cNvPr id="4" name="Slide Number Placeholder 3">
            <a:extLst>
              <a:ext uri="{FF2B5EF4-FFF2-40B4-BE49-F238E27FC236}">
                <a16:creationId xmlns:a16="http://schemas.microsoft.com/office/drawing/2014/main" id="{A81B259F-593D-F55C-88EB-09074CB0DB33}"/>
              </a:ext>
            </a:extLst>
          </p:cNvPr>
          <p:cNvSpPr>
            <a:spLocks noGrp="1"/>
          </p:cNvSpPr>
          <p:nvPr>
            <p:ph type="sldNum" sz="quarter" idx="5"/>
          </p:nvPr>
        </p:nvSpPr>
        <p:spPr/>
        <p:txBody>
          <a:bodyPr/>
          <a:lstStyle/>
          <a:p>
            <a:fld id="{C6CF91B0-25AB-4DFA-B184-293DD156034C}" type="slidenum">
              <a:rPr lang="el-GR" smtClean="0"/>
              <a:t>25</a:t>
            </a:fld>
            <a:endParaRPr lang="el-GR"/>
          </a:p>
        </p:txBody>
      </p:sp>
    </p:spTree>
    <p:extLst>
      <p:ext uri="{BB962C8B-B14F-4D97-AF65-F5344CB8AC3E}">
        <p14:creationId xmlns:p14="http://schemas.microsoft.com/office/powerpoint/2010/main" val="1192779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0DBB-5BCC-A831-6A22-8DE7A7AB9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483CC-0026-68EC-522F-EB093398B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933B7-2609-C76F-C842-D6945971C8C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"Screens affect us in ways we don't always notice. Your body might be telling you something – tired eyes, headaches, a sore neck from looking down. And your feelings can be affected too. Has anyone ever felt grumpy after being on screens for a long time? Or found it hard to fall asleep after using your phone? These are signals our bodies give us. The good news? Once we notice these signs, we can do something about them."</a:t>
            </a:r>
          </a:p>
          <a:p>
            <a:endParaRPr lang="LID4096" sz="1200" dirty="0"/>
          </a:p>
        </p:txBody>
      </p:sp>
      <p:sp>
        <p:nvSpPr>
          <p:cNvPr id="4" name="Slide Number Placeholder 3">
            <a:extLst>
              <a:ext uri="{FF2B5EF4-FFF2-40B4-BE49-F238E27FC236}">
                <a16:creationId xmlns:a16="http://schemas.microsoft.com/office/drawing/2014/main" id="{6446DE97-5675-B591-D5BC-05B9E4D9F94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95303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56319-D2ED-90D9-26AC-1238EED44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C44108-5B47-EDC7-7E0F-95C9CCD81A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4A9E83-89F8-E4B7-98AD-239EF214862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 activity! I want you to create three personal guidelines for healthy gaming. These are promises you make to yourself. Think about what would help YOU specifically. Examples: 'I'll set a timer before starting,' 'I'll take a break every hour,' 'No gaming after 9pm on school nights,' 'Homework comes first.' Write your three guidelines. Now share one with a partner and discuss: How will you remember to follow it? What might make it difficult? You've got this!"</a:t>
            </a:r>
            <a:endParaRPr lang="LID4096" dirty="0"/>
          </a:p>
        </p:txBody>
      </p:sp>
      <p:sp>
        <p:nvSpPr>
          <p:cNvPr id="4" name="Slide Number Placeholder 3">
            <a:extLst>
              <a:ext uri="{FF2B5EF4-FFF2-40B4-BE49-F238E27FC236}">
                <a16:creationId xmlns:a16="http://schemas.microsoft.com/office/drawing/2014/main" id="{A65F6430-6A82-8880-90D4-D35118A26079}"/>
              </a:ext>
            </a:extLst>
          </p:cNvPr>
          <p:cNvSpPr>
            <a:spLocks noGrp="1"/>
          </p:cNvSpPr>
          <p:nvPr>
            <p:ph type="sldNum" sz="quarter" idx="5"/>
          </p:nvPr>
        </p:nvSpPr>
        <p:spPr/>
        <p:txBody>
          <a:bodyPr/>
          <a:lstStyle/>
          <a:p>
            <a:fld id="{C6CF91B0-25AB-4DFA-B184-293DD156034C}" type="slidenum">
              <a:rPr lang="el-GR" smtClean="0"/>
              <a:t>26</a:t>
            </a:fld>
            <a:endParaRPr lang="el-GR"/>
          </a:p>
        </p:txBody>
      </p:sp>
    </p:spTree>
    <p:extLst>
      <p:ext uri="{BB962C8B-B14F-4D97-AF65-F5344CB8AC3E}">
        <p14:creationId xmlns:p14="http://schemas.microsoft.com/office/powerpoint/2010/main" val="755435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63B6-8E0F-325E-3034-14452C1C3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CD451-D339-4637-E32F-FF54D0EC3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30356-C78C-0902-8D18-74CD4940CC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 me introduce you to five types of screen time. Educational – that's when you're learning something new. Creative – when you're making something, like a video or digital art. Social – connecting with real people you care about. Now, passive – this is watching without really engaging, like when videos just keep playing and playing. And habitual – that's when you pick up your phone without even knowing why. Which types do you think you do most?"</a:t>
            </a:r>
          </a:p>
          <a:p>
            <a:endParaRPr lang="LID4096" sz="1200" dirty="0"/>
          </a:p>
        </p:txBody>
      </p:sp>
      <p:sp>
        <p:nvSpPr>
          <p:cNvPr id="4" name="Slide Number Placeholder 3">
            <a:extLst>
              <a:ext uri="{FF2B5EF4-FFF2-40B4-BE49-F238E27FC236}">
                <a16:creationId xmlns:a16="http://schemas.microsoft.com/office/drawing/2014/main" id="{FA6993F2-EE77-FADC-82CB-95A8B859B875}"/>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40864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"Self-monitoring might sound complicated, but it's really just paying attention to yourself. Right now, many of us use screens without thinking – we pick up our phones automatically, like a reflex. But when you start noticing your patterns, something changes. You become the one in control. The key questions are: How much time am I really spending? And more importantly – how do I feel before, during, and after?"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3391444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Here's a fun way to think about it – digital nutrition! Just like food, what you 'feed' your brain through screens affects how you feel. Some screen time is like vegetables – it gives you energy, teaches you things, helps you grow. Other screen time is like junk food – tasty in the moment, but leaves you feeling empty or tired. The goal isn't to never have treats – it's to make sure you're getting enough 'nutrition' too!"</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8</a:t>
            </a:fld>
            <a:endParaRPr lang="el-GR"/>
          </a:p>
        </p:txBody>
      </p:sp>
    </p:spTree>
    <p:extLst>
      <p:ext uri="{BB962C8B-B14F-4D97-AF65-F5344CB8AC3E}">
        <p14:creationId xmlns:p14="http://schemas.microsoft.com/office/powerpoint/2010/main" val="2200845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Want to build better habits? It starts with two simple moments: before and after. BEFORE you pick up a device, pause and ask: 'Why am I doing this? What do I want to accomplish?' AFTER you put it down, check in: 'How do I feel? Was that worth my time?' This tiny habit of questioning can completely change your relationship with screens. Try it this week and see what you notice!"</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1673862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Let's try this right now. Think about the last time you used a screen – maybe this morning or last night. What were you doing? Now the important part: how did you feel BEFORE you started? Bored? Curious? Stressed? And how did you feel AFTER? Energized? Tired? Guilty? Happy? This connection between activities and feelings is so important. Would anyone like to share what they noticed?"</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1129825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"Now let's make this personal. I want you to create your own Digital Nutrition Plan. First, write down one screen activity you want to do MORE of – something that leaves you feeling good. Second, one activity you want to do LESS of – something that wastes your time or makes you feel worse. Third, create your personal question – something you will ask yourself before reaching for your phone. Keep this plan somewhere you'll see it!"</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242235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"Here's something really important to understand. Often, we don't reach for screens because we actually want to use them. We reach for them because we're feeling something uncomfortable – bored, stressed, lonely, anxious. The screen feels like a quick fix. But here's the thing: it doesn't actually fix the feeling. Usually, we feel the SAME or WORSE after scrolling. Sound familiar to anyone?"</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1575474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Students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662221"/>
            <a:ext cx="7391858" cy="1292830"/>
          </a:xfrm>
        </p:spPr>
        <p:txBody>
          <a:bodyPr>
            <a:normAutofit/>
          </a:bodyPr>
          <a:lstStyle/>
          <a:p>
            <a:r>
              <a:rPr lang="en-US" sz="2800" dirty="0"/>
              <a:t>Module 1</a:t>
            </a:r>
          </a:p>
          <a:p>
            <a:r>
              <a:rPr lang="en-US" sz="2800" dirty="0"/>
              <a:t>Screen On and Screen Off Time</a:t>
            </a:r>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B3E7-6D4A-4BDB-D66B-208ED41174C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9E03AFC-C4D4-DDE8-585E-D5367F04826B}"/>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7302E0DD-D589-4B42-C271-5C5C4DE91F23}"/>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Self-Monitoring and Digital Nutrition</a:t>
            </a:r>
          </a:p>
          <a:p>
            <a:endParaRPr lang="en-CY" i="1" dirty="0"/>
          </a:p>
        </p:txBody>
      </p:sp>
      <p:pic>
        <p:nvPicPr>
          <p:cNvPr id="2" name="Content Placeholder 1">
            <a:extLst>
              <a:ext uri="{FF2B5EF4-FFF2-40B4-BE49-F238E27FC236}">
                <a16:creationId xmlns:a16="http://schemas.microsoft.com/office/drawing/2014/main" id="{0BB23AC0-C746-6AC0-9563-0E440486C54B}"/>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95D32110-F553-2263-18C7-E3D2B3831B29}"/>
              </a:ext>
            </a:extLst>
          </p:cNvPr>
          <p:cNvSpPr txBox="1"/>
          <p:nvPr/>
        </p:nvSpPr>
        <p:spPr>
          <a:xfrm>
            <a:off x="97970" y="1563010"/>
            <a:ext cx="10957957" cy="6102312"/>
          </a:xfrm>
          <a:prstGeom prst="rect">
            <a:avLst/>
          </a:prstGeom>
          <a:noFill/>
        </p:spPr>
        <p:txBody>
          <a:bodyPr wrap="square">
            <a:spAutoFit/>
          </a:bodyPr>
          <a:lstStyle/>
          <a:p>
            <a:pPr algn="ctr"/>
            <a:r>
              <a:rPr lang="en-GB" sz="2400" b="1" dirty="0">
                <a:solidFill>
                  <a:schemeClr val="accent4"/>
                </a:solidFill>
              </a:rPr>
              <a:t>Activity: "Mood and Screen Check" (Interactive)</a:t>
            </a:r>
            <a:endParaRPr lang="en-GB" sz="2400" dirty="0">
              <a:solidFill>
                <a:schemeClr val="accent4"/>
              </a:solidFill>
            </a:endParaRPr>
          </a:p>
          <a:p>
            <a:pPr lvl="0"/>
            <a:endParaRPr lang="en-GB" b="1" dirty="0"/>
          </a:p>
          <a:p>
            <a:pPr lvl="0"/>
            <a:r>
              <a:rPr lang="en-GB" sz="2400" b="1" dirty="0"/>
              <a:t>Task:</a:t>
            </a:r>
            <a:r>
              <a:rPr lang="en-GB" sz="2400" dirty="0"/>
              <a:t> Connect your feelings to your screen habits</a:t>
            </a:r>
          </a:p>
          <a:p>
            <a:pPr lvl="0"/>
            <a:endParaRPr lang="en-GB" sz="1200" b="1" dirty="0"/>
          </a:p>
          <a:p>
            <a:pPr lvl="0"/>
            <a:r>
              <a:rPr lang="en-GB" sz="2400" b="1" dirty="0"/>
              <a:t>Instructions:</a:t>
            </a:r>
            <a:endParaRPr lang="en-GB" sz="2400" dirty="0"/>
          </a:p>
          <a:p>
            <a:pPr lvl="0"/>
            <a:r>
              <a:rPr lang="en-GB" sz="2400" dirty="0"/>
              <a:t>Think about the LAST time you used a screen. Answer these questions (write or think):</a:t>
            </a:r>
          </a:p>
          <a:p>
            <a:pPr marL="742950" lvl="1" indent="-285750">
              <a:buFont typeface="Wingdings" panose="05000000000000000000" pitchFamily="2" charset="2"/>
              <a:buChar char="Ø"/>
            </a:pPr>
            <a:r>
              <a:rPr lang="en-GB" sz="2400" dirty="0"/>
              <a:t>What were you doing? (gaming, scrolling, homework, chatting)</a:t>
            </a:r>
          </a:p>
          <a:p>
            <a:pPr marL="742950" lvl="1" indent="-285750">
              <a:buFont typeface="Wingdings" panose="05000000000000000000" pitchFamily="2" charset="2"/>
              <a:buChar char="Ø"/>
            </a:pPr>
            <a:r>
              <a:rPr lang="en-GB" sz="2400" dirty="0"/>
              <a:t>How did you feel BEFORE?</a:t>
            </a:r>
          </a:p>
          <a:p>
            <a:pPr marL="742950" lvl="1" indent="-285750">
              <a:buFont typeface="Wingdings" panose="05000000000000000000" pitchFamily="2" charset="2"/>
              <a:buChar char="Ø"/>
            </a:pPr>
            <a:r>
              <a:rPr lang="en-GB" sz="2400" dirty="0"/>
              <a:t>How did you feel AFTER?</a:t>
            </a:r>
          </a:p>
          <a:p>
            <a:pPr marL="742950" lvl="1" indent="-285750">
              <a:buFont typeface="Wingdings" panose="05000000000000000000" pitchFamily="2" charset="2"/>
              <a:buChar char="Ø"/>
            </a:pPr>
            <a:r>
              <a:rPr lang="en-GB" sz="2400" dirty="0"/>
              <a:t>Was it "healthy" or "junk" screen time?</a:t>
            </a:r>
          </a:p>
          <a:p>
            <a:pPr lvl="1"/>
            <a:endParaRPr lang="en-GB" sz="2400" dirty="0"/>
          </a:p>
          <a:p>
            <a:pPr algn="ctr"/>
            <a:r>
              <a:rPr lang="en-GB" sz="2400" b="1" dirty="0"/>
              <a:t>Sharing: </a:t>
            </a:r>
          </a:p>
          <a:p>
            <a:pPr algn="ctr"/>
            <a:r>
              <a:rPr lang="en-GB" sz="2400" dirty="0"/>
              <a:t>Would anyone like to share what they noticed?</a:t>
            </a:r>
          </a:p>
          <a:p>
            <a:pPr lvl="0" algn="ctr"/>
            <a:r>
              <a:rPr lang="en-GB" sz="2400" dirty="0"/>
              <a:t>.</a:t>
            </a:r>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7781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EA116-A7B3-2057-3C0B-C8A0F6906DF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88C728-0F31-DAA7-0F2A-CE42B7D589BD}"/>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8377D6D2-6461-54F6-A335-9F43CFB2257D}"/>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Self-Monitoring and Digital Nutrition</a:t>
            </a:r>
          </a:p>
          <a:p>
            <a:endParaRPr lang="en-CY" i="1" dirty="0"/>
          </a:p>
        </p:txBody>
      </p:sp>
      <p:pic>
        <p:nvPicPr>
          <p:cNvPr id="2" name="Content Placeholder 1">
            <a:extLst>
              <a:ext uri="{FF2B5EF4-FFF2-40B4-BE49-F238E27FC236}">
                <a16:creationId xmlns:a16="http://schemas.microsoft.com/office/drawing/2014/main" id="{3F8E497F-1081-BFAE-84B5-50EF6922DBD8}"/>
              </a:ext>
            </a:extLst>
          </p:cNvPr>
          <p:cNvPicPr>
            <a:picLocks noGrp="1" noChangeAspect="1"/>
          </p:cNvPicPr>
          <p:nvPr>
            <p:ph sz="quarter" idx="12"/>
          </p:nvPr>
        </p:nvPicPr>
        <p:blipFill>
          <a:blip r:embed="rId3"/>
          <a:stretch>
            <a:fillRect/>
          </a:stretch>
        </p:blipFill>
        <p:spPr>
          <a:xfrm>
            <a:off x="9611823" y="5554108"/>
            <a:ext cx="2327333" cy="1068606"/>
          </a:xfrm>
          <a:prstGeom prst="rect">
            <a:avLst/>
          </a:prstGeom>
        </p:spPr>
      </p:pic>
      <p:sp>
        <p:nvSpPr>
          <p:cNvPr id="3" name="TextBox 2">
            <a:extLst>
              <a:ext uri="{FF2B5EF4-FFF2-40B4-BE49-F238E27FC236}">
                <a16:creationId xmlns:a16="http://schemas.microsoft.com/office/drawing/2014/main" id="{C2E5944F-506F-5371-25D8-AC04EAA2152A}"/>
              </a:ext>
            </a:extLst>
          </p:cNvPr>
          <p:cNvSpPr txBox="1"/>
          <p:nvPr/>
        </p:nvSpPr>
        <p:spPr>
          <a:xfrm>
            <a:off x="176644" y="1579418"/>
            <a:ext cx="10453255" cy="6133089"/>
          </a:xfrm>
          <a:prstGeom prst="rect">
            <a:avLst/>
          </a:prstGeom>
          <a:noFill/>
        </p:spPr>
        <p:txBody>
          <a:bodyPr wrap="square">
            <a:spAutoFit/>
          </a:bodyPr>
          <a:lstStyle/>
          <a:p>
            <a:pPr lvl="0" algn="ctr"/>
            <a:r>
              <a:rPr lang="en-GB" sz="2400" b="1" dirty="0">
                <a:solidFill>
                  <a:schemeClr val="accent4"/>
                </a:solidFill>
              </a:rPr>
              <a:t>Activity: My Digital Nutrition Plan (Individual)</a:t>
            </a:r>
            <a:endParaRPr lang="en-GB" sz="2400" dirty="0">
              <a:solidFill>
                <a:schemeClr val="accent4"/>
              </a:solidFill>
            </a:endParaRPr>
          </a:p>
          <a:p>
            <a:pPr lvl="0"/>
            <a:endParaRPr lang="en-GB" sz="1200" b="1" i="1" dirty="0"/>
          </a:p>
          <a:p>
            <a:pPr lvl="0" algn="ctr"/>
            <a:r>
              <a:rPr lang="en-GB" sz="2400" b="1" i="1" dirty="0"/>
              <a:t>Task: </a:t>
            </a:r>
            <a:r>
              <a:rPr lang="en-GB" sz="2400" i="1" dirty="0"/>
              <a:t>Create your personal screen balance plan</a:t>
            </a:r>
          </a:p>
          <a:p>
            <a:pPr lvl="0" algn="ctr"/>
            <a:endParaRPr lang="en-GB" sz="1200" b="1" i="1" dirty="0"/>
          </a:p>
          <a:p>
            <a:pPr lvl="0" algn="ctr"/>
            <a:r>
              <a:rPr lang="en-GB" sz="2400" b="1" i="1" dirty="0"/>
              <a:t>Instructions:</a:t>
            </a:r>
          </a:p>
          <a:p>
            <a:pPr lvl="0" algn="ctr"/>
            <a:r>
              <a:rPr lang="en-GB" sz="2400" b="1" i="1" dirty="0"/>
              <a:t> </a:t>
            </a:r>
            <a:r>
              <a:rPr lang="en-GB" sz="2400" dirty="0"/>
              <a:t>Write down:</a:t>
            </a:r>
          </a:p>
          <a:p>
            <a:pPr algn="ctr"/>
            <a:r>
              <a:rPr lang="en-GB" sz="2400" b="1" dirty="0"/>
              <a:t>One screen activity I want to do MORE of: </a:t>
            </a:r>
          </a:p>
          <a:p>
            <a:pPr algn="ctr"/>
            <a:r>
              <a:rPr lang="en-GB" sz="2400" b="1" dirty="0"/>
              <a:t>(</a:t>
            </a:r>
            <a:r>
              <a:rPr lang="en-GB" sz="2400" dirty="0"/>
              <a:t>Example: Video calls with friends, learning apps, creative projects)</a:t>
            </a:r>
          </a:p>
          <a:p>
            <a:pPr algn="ctr"/>
            <a:endParaRPr lang="en-GB" sz="1000" dirty="0"/>
          </a:p>
          <a:p>
            <a:pPr algn="ctr"/>
            <a:r>
              <a:rPr lang="en-GB" sz="2400" b="1" dirty="0"/>
              <a:t>One screen activity I want to do LESS of</a:t>
            </a:r>
            <a:r>
              <a:rPr lang="en-GB" sz="2400" dirty="0"/>
              <a:t>: </a:t>
            </a:r>
          </a:p>
          <a:p>
            <a:pPr algn="ctr"/>
            <a:r>
              <a:rPr lang="en-GB" sz="2400" dirty="0"/>
              <a:t>(Example: Scrolling before bed, watching videos on autoplay)</a:t>
            </a:r>
          </a:p>
          <a:p>
            <a:pPr algn="ctr"/>
            <a:endParaRPr lang="en-GB" sz="1000" dirty="0"/>
          </a:p>
          <a:p>
            <a:pPr algn="ctr"/>
            <a:r>
              <a:rPr lang="en-GB" sz="2400" b="1" dirty="0"/>
              <a:t>One question I'll ask myself before picking up my phone: </a:t>
            </a:r>
          </a:p>
          <a:p>
            <a:pPr algn="ctr"/>
            <a:r>
              <a:rPr lang="en-GB" sz="2400" dirty="0"/>
              <a:t>(Example: "Do I really need this right now?")</a:t>
            </a:r>
          </a:p>
          <a:p>
            <a:pPr algn="ctr"/>
            <a:endParaRPr lang="en-GB" sz="1200" b="1" dirty="0"/>
          </a:p>
          <a:p>
            <a:pPr algn="ctr"/>
            <a:r>
              <a:rPr lang="en-GB" sz="2400" b="1" dirty="0"/>
              <a:t>Keep this plan somewhere you will see it!</a:t>
            </a:r>
            <a:endParaRPr lang="en-GB" sz="2400" dirty="0"/>
          </a:p>
          <a:p>
            <a:pPr algn="ctr"/>
            <a:r>
              <a:rPr lang="en-GB" dirty="0"/>
              <a:t> </a:t>
            </a:r>
          </a:p>
          <a:p>
            <a:pPr lvl="0"/>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7452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9E000-07C4-0970-E278-5CB759991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E0A8-86C7-0BAD-983C-8CF98D4B45D8}"/>
              </a:ext>
            </a:extLst>
          </p:cNvPr>
          <p:cNvSpPr>
            <a:spLocks noGrp="1"/>
          </p:cNvSpPr>
          <p:nvPr>
            <p:ph type="ctrTitle"/>
          </p:nvPr>
        </p:nvSpPr>
        <p:spPr/>
        <p:txBody>
          <a:bodyPr>
            <a:normAutofit fontScale="90000"/>
          </a:bodyPr>
          <a:lstStyle/>
          <a:p>
            <a:r>
              <a:rPr lang="en-US" sz="2400" b="0" i="1" dirty="0"/>
              <a:t>Module 1 (Students): </a:t>
            </a:r>
            <a:br>
              <a:rPr lang="en-US" sz="2400" b="0" i="1" dirty="0"/>
            </a:br>
            <a:r>
              <a:rPr lang="en-US" sz="2400" b="0" i="1" dirty="0"/>
              <a:t>Screen On and Screen Off Time</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E1C0FBEE-9145-2830-DADD-42BC86B066FE}"/>
              </a:ext>
            </a:extLst>
          </p:cNvPr>
          <p:cNvSpPr>
            <a:spLocks noGrp="1"/>
          </p:cNvSpPr>
          <p:nvPr>
            <p:ph type="subTitle" idx="1"/>
          </p:nvPr>
        </p:nvSpPr>
        <p:spPr>
          <a:xfrm>
            <a:off x="374726" y="3662221"/>
            <a:ext cx="7391858" cy="1292830"/>
          </a:xfrm>
        </p:spPr>
        <p:txBody>
          <a:bodyPr>
            <a:normAutofit lnSpcReduction="10000"/>
          </a:bodyPr>
          <a:lstStyle/>
          <a:p>
            <a:endParaRPr lang="en-US" sz="2800" b="1" dirty="0">
              <a:solidFill>
                <a:schemeClr val="accent6">
                  <a:lumMod val="75000"/>
                </a:schemeClr>
              </a:solidFill>
            </a:endParaRPr>
          </a:p>
          <a:p>
            <a:r>
              <a:rPr lang="en-US" sz="2600" b="1" dirty="0">
                <a:solidFill>
                  <a:schemeClr val="accent6">
                    <a:lumMod val="75000"/>
                  </a:schemeClr>
                </a:solidFill>
              </a:rPr>
              <a:t>Topic 3: Emotional Regulation and Screen Balance</a:t>
            </a: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829492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CDC1E-AE59-7D12-6DFC-40F74B42E0A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C756E9C-3630-07EA-97B3-3F0A0DA41D08}"/>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4D6933A7-7FD5-EADA-EF8C-2835BD7FF988}"/>
              </a:ext>
            </a:extLst>
          </p:cNvPr>
          <p:cNvSpPr>
            <a:spLocks noGrp="1"/>
          </p:cNvSpPr>
          <p:nvPr>
            <p:ph type="body" sz="quarter" idx="10"/>
          </p:nvPr>
        </p:nvSpPr>
        <p:spPr/>
        <p:txBody>
          <a:bodyPr/>
          <a:lstStyle/>
          <a:p>
            <a:r>
              <a:rPr lang="en-US" b="1" i="1" dirty="0">
                <a:solidFill>
                  <a:schemeClr val="accent6">
                    <a:lumMod val="75000"/>
                  </a:schemeClr>
                </a:solidFill>
              </a:rPr>
              <a:t>Topic 3: Emotional Regulation and Screen Balance</a:t>
            </a:r>
            <a:endParaRPr lang="en-CY" i="1" dirty="0"/>
          </a:p>
        </p:txBody>
      </p:sp>
      <p:pic>
        <p:nvPicPr>
          <p:cNvPr id="2" name="Content Placeholder 1">
            <a:extLst>
              <a:ext uri="{FF2B5EF4-FFF2-40B4-BE49-F238E27FC236}">
                <a16:creationId xmlns:a16="http://schemas.microsoft.com/office/drawing/2014/main" id="{A1005BE0-AD0D-F3E3-14CA-AFD352669A26}"/>
              </a:ext>
            </a:extLst>
          </p:cNvPr>
          <p:cNvPicPr>
            <a:picLocks noGrp="1" noChangeAspect="1"/>
          </p:cNvPicPr>
          <p:nvPr>
            <p:ph sz="quarter" idx="12"/>
          </p:nvPr>
        </p:nvPicPr>
        <p:blipFill>
          <a:blip r:embed="rId3"/>
          <a:stretch>
            <a:fillRect/>
          </a:stretch>
        </p:blipFill>
        <p:spPr>
          <a:xfrm>
            <a:off x="10098709" y="5741145"/>
            <a:ext cx="1943612" cy="892419"/>
          </a:xfrm>
          <a:prstGeom prst="rect">
            <a:avLst/>
          </a:prstGeom>
        </p:spPr>
      </p:pic>
      <p:sp>
        <p:nvSpPr>
          <p:cNvPr id="4" name="TextBox 3">
            <a:extLst>
              <a:ext uri="{FF2B5EF4-FFF2-40B4-BE49-F238E27FC236}">
                <a16:creationId xmlns:a16="http://schemas.microsoft.com/office/drawing/2014/main" id="{85458BDB-F3F2-29FA-B251-1A7D0772C554}"/>
              </a:ext>
            </a:extLst>
          </p:cNvPr>
          <p:cNvSpPr txBox="1"/>
          <p:nvPr/>
        </p:nvSpPr>
        <p:spPr>
          <a:xfrm>
            <a:off x="102422" y="1405534"/>
            <a:ext cx="10267705" cy="5948423"/>
          </a:xfrm>
          <a:prstGeom prst="rect">
            <a:avLst/>
          </a:prstGeom>
          <a:noFill/>
        </p:spPr>
        <p:txBody>
          <a:bodyPr wrap="square">
            <a:spAutoFit/>
          </a:bodyPr>
          <a:lstStyle/>
          <a:p>
            <a:pPr lvl="0"/>
            <a:r>
              <a:rPr lang="en-GB" sz="2400" b="1" dirty="0"/>
              <a:t>When Screens Become an Escape</a:t>
            </a:r>
          </a:p>
          <a:p>
            <a:pPr lvl="0"/>
            <a:endParaRPr lang="en-GB" sz="1200" b="1" dirty="0"/>
          </a:p>
          <a:p>
            <a:pPr lvl="0" algn="ctr"/>
            <a:r>
              <a:rPr lang="en-GB" sz="2400" dirty="0"/>
              <a:t>Understanding Your Triggers</a:t>
            </a:r>
          </a:p>
          <a:p>
            <a:pPr lvl="0"/>
            <a:endParaRPr lang="en-GB" sz="1000" dirty="0"/>
          </a:p>
          <a:p>
            <a:pPr lvl="0"/>
            <a:r>
              <a:rPr lang="en-GB" sz="2400" dirty="0"/>
              <a:t>Sometimes we reach for screens without thinking – especially when we feel:</a:t>
            </a:r>
          </a:p>
          <a:p>
            <a:pPr marL="285750" lvl="0" indent="-285750">
              <a:buFont typeface="Wingdings" panose="05000000000000000000" pitchFamily="2" charset="2"/>
              <a:buChar char="q"/>
            </a:pPr>
            <a:r>
              <a:rPr lang="en-GB" sz="2300" dirty="0"/>
              <a:t>Bored</a:t>
            </a:r>
          </a:p>
          <a:p>
            <a:pPr marL="285750" lvl="0" indent="-285750">
              <a:buFont typeface="Wingdings" panose="05000000000000000000" pitchFamily="2" charset="2"/>
              <a:buChar char="q"/>
            </a:pPr>
            <a:r>
              <a:rPr lang="en-GB" sz="2300" dirty="0"/>
              <a:t>Stressed</a:t>
            </a:r>
          </a:p>
          <a:p>
            <a:pPr marL="285750" lvl="0" indent="-285750">
              <a:buFont typeface="Wingdings" panose="05000000000000000000" pitchFamily="2" charset="2"/>
              <a:buChar char="q"/>
            </a:pPr>
            <a:r>
              <a:rPr lang="en-GB" sz="2300" dirty="0"/>
              <a:t>Lonely</a:t>
            </a:r>
          </a:p>
          <a:p>
            <a:pPr marL="285750" lvl="0" indent="-285750">
              <a:buFont typeface="Wingdings" panose="05000000000000000000" pitchFamily="2" charset="2"/>
              <a:buChar char="q"/>
            </a:pPr>
            <a:r>
              <a:rPr lang="en-GB" sz="2300" dirty="0"/>
              <a:t>Anxious</a:t>
            </a:r>
          </a:p>
          <a:p>
            <a:pPr marL="285750" lvl="0" indent="-285750">
              <a:buFont typeface="Wingdings" panose="05000000000000000000" pitchFamily="2" charset="2"/>
              <a:buChar char="q"/>
            </a:pPr>
            <a:r>
              <a:rPr lang="en-GB" sz="2300" dirty="0"/>
              <a:t>Tired</a:t>
            </a:r>
          </a:p>
          <a:p>
            <a:endParaRPr lang="en-GB" sz="1000" b="1" dirty="0"/>
          </a:p>
          <a:p>
            <a:pPr algn="ctr"/>
            <a:r>
              <a:rPr lang="en-GB" sz="2400" b="1" dirty="0"/>
              <a:t>The problem:</a:t>
            </a:r>
            <a:r>
              <a:rPr lang="en-GB" sz="2400" dirty="0"/>
              <a:t> </a:t>
            </a:r>
          </a:p>
          <a:p>
            <a:pPr algn="ctr"/>
            <a:r>
              <a:rPr lang="en-GB" sz="2400" dirty="0"/>
              <a:t>Using screens to escape feelings does not make the feelings go away. </a:t>
            </a:r>
          </a:p>
          <a:p>
            <a:pPr algn="ctr"/>
            <a:r>
              <a:rPr lang="en-GB" sz="2400" dirty="0"/>
              <a:t>Often, we feel WORSE afterwards.</a:t>
            </a:r>
          </a:p>
          <a:p>
            <a:pPr algn="ctr"/>
            <a:endParaRPr lang="en-GB" sz="800" b="1" dirty="0"/>
          </a:p>
          <a:p>
            <a:pPr algn="ctr"/>
            <a:r>
              <a:rPr lang="en-GB" sz="2400" b="1" dirty="0"/>
              <a:t>Key question: </a:t>
            </a:r>
          </a:p>
          <a:p>
            <a:pPr algn="ctr"/>
            <a:r>
              <a:rPr lang="en-GB" sz="2400" dirty="0"/>
              <a:t>"Am I using this screen because I want to, or because I'm avoiding something?"</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1137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2BB0D-286B-3E45-C683-9056749B1B8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7AB90A9-DE05-952E-F816-6349B8824CBE}"/>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B2662878-00EE-5A1F-61A4-2D79DE119D19}"/>
              </a:ext>
            </a:extLst>
          </p:cNvPr>
          <p:cNvSpPr>
            <a:spLocks noGrp="1"/>
          </p:cNvSpPr>
          <p:nvPr>
            <p:ph type="body" sz="quarter" idx="10"/>
          </p:nvPr>
        </p:nvSpPr>
        <p:spPr/>
        <p:txBody>
          <a:bodyPr/>
          <a:lstStyle/>
          <a:p>
            <a:r>
              <a:rPr lang="en-US" b="1" i="1" dirty="0">
                <a:solidFill>
                  <a:schemeClr val="accent6">
                    <a:lumMod val="75000"/>
                  </a:schemeClr>
                </a:solidFill>
              </a:rPr>
              <a:t>Topic 3: Emotional Regulation and Screen Balance</a:t>
            </a:r>
            <a:endParaRPr lang="en-CY" i="1" dirty="0"/>
          </a:p>
        </p:txBody>
      </p:sp>
      <p:pic>
        <p:nvPicPr>
          <p:cNvPr id="2" name="Content Placeholder 1">
            <a:extLst>
              <a:ext uri="{FF2B5EF4-FFF2-40B4-BE49-F238E27FC236}">
                <a16:creationId xmlns:a16="http://schemas.microsoft.com/office/drawing/2014/main" id="{B645CEC8-44A4-0B08-5250-E7D99F40CC3D}"/>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AD8A0EAC-637F-6CBE-41CB-63A5F1B7CB18}"/>
              </a:ext>
            </a:extLst>
          </p:cNvPr>
          <p:cNvSpPr txBox="1"/>
          <p:nvPr/>
        </p:nvSpPr>
        <p:spPr>
          <a:xfrm>
            <a:off x="149679" y="1405534"/>
            <a:ext cx="9856521" cy="5262979"/>
          </a:xfrm>
          <a:prstGeom prst="rect">
            <a:avLst/>
          </a:prstGeom>
          <a:noFill/>
        </p:spPr>
        <p:txBody>
          <a:bodyPr wrap="square">
            <a:spAutoFit/>
          </a:bodyPr>
          <a:lstStyle/>
          <a:p>
            <a:pPr lvl="0"/>
            <a:r>
              <a:rPr lang="en-GB" sz="2400" b="1" dirty="0"/>
              <a:t>The 3-Step Reset</a:t>
            </a:r>
            <a:endParaRPr lang="en-GB" sz="2400" dirty="0"/>
          </a:p>
          <a:p>
            <a:pPr lvl="0" algn="ctr"/>
            <a:r>
              <a:rPr lang="en-GB" sz="2400" dirty="0"/>
              <a:t>Taking Back Control</a:t>
            </a:r>
          </a:p>
          <a:p>
            <a:r>
              <a:rPr lang="en-GB" sz="2400" dirty="0"/>
              <a:t>When you feel pulled toward your screen:</a:t>
            </a:r>
          </a:p>
          <a:p>
            <a:r>
              <a:rPr lang="en-GB" sz="2400" b="1" dirty="0"/>
              <a:t>Step 1: PAUSE</a:t>
            </a:r>
            <a:endParaRPr lang="en-GB" sz="2400" dirty="0"/>
          </a:p>
          <a:p>
            <a:r>
              <a:rPr lang="en-GB" sz="2400" dirty="0"/>
              <a:t>Stop. Take a breath. Don't pick up the device yet.</a:t>
            </a:r>
          </a:p>
          <a:p>
            <a:endParaRPr lang="en-GB" sz="1200" b="1" dirty="0"/>
          </a:p>
          <a:p>
            <a:r>
              <a:rPr lang="en-GB" sz="2400" b="1" dirty="0"/>
              <a:t>Step 2: ASK</a:t>
            </a:r>
            <a:endParaRPr lang="en-GB" sz="2400" dirty="0"/>
          </a:p>
          <a:p>
            <a:pPr lvl="0"/>
            <a:r>
              <a:rPr lang="en-GB" sz="2400" dirty="0"/>
              <a:t>"What am I feeling right now?"</a:t>
            </a:r>
          </a:p>
          <a:p>
            <a:pPr lvl="0"/>
            <a:r>
              <a:rPr lang="en-GB" sz="2400" dirty="0"/>
              <a:t>"What do I really need?"</a:t>
            </a:r>
          </a:p>
          <a:p>
            <a:endParaRPr lang="en-GB" sz="1200" b="1" dirty="0"/>
          </a:p>
          <a:p>
            <a:r>
              <a:rPr lang="en-GB" sz="2400" b="1" dirty="0"/>
              <a:t>Step 3: CHOOSE</a:t>
            </a:r>
            <a:endParaRPr lang="en-GB" sz="2400" dirty="0"/>
          </a:p>
          <a:p>
            <a:pPr lvl="0"/>
            <a:r>
              <a:rPr lang="en-GB" sz="2400" dirty="0"/>
              <a:t>Make a decision on purpose:</a:t>
            </a:r>
          </a:p>
          <a:p>
            <a:pPr marL="342900" lvl="0" indent="-342900">
              <a:buFont typeface="Wingdings" panose="05000000000000000000" pitchFamily="2" charset="2"/>
              <a:buChar char="q"/>
            </a:pPr>
            <a:r>
              <a:rPr lang="en-GB" sz="2400" dirty="0"/>
              <a:t>If you need connection → call a friend or talk to family</a:t>
            </a:r>
          </a:p>
          <a:p>
            <a:pPr marL="342900" lvl="0" indent="-342900">
              <a:buFont typeface="Wingdings" panose="05000000000000000000" pitchFamily="2" charset="2"/>
              <a:buChar char="q"/>
            </a:pPr>
            <a:r>
              <a:rPr lang="en-GB" sz="2400" dirty="0"/>
              <a:t>If you need rest → take a real break (not a screen break)</a:t>
            </a:r>
          </a:p>
          <a:p>
            <a:pPr marL="342900" lvl="0" indent="-342900">
              <a:buFont typeface="Wingdings" panose="05000000000000000000" pitchFamily="2" charset="2"/>
              <a:buChar char="q"/>
            </a:pPr>
            <a:r>
              <a:rPr lang="en-GB" sz="2400" dirty="0"/>
              <a:t>If you need fun → choose an activity that will leave you feeling good</a:t>
            </a:r>
          </a:p>
        </p:txBody>
      </p:sp>
    </p:spTree>
    <p:extLst>
      <p:ext uri="{BB962C8B-B14F-4D97-AF65-F5344CB8AC3E}">
        <p14:creationId xmlns:p14="http://schemas.microsoft.com/office/powerpoint/2010/main" val="353725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955D-7192-9252-D6AF-03A853BB9D1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DDF933A-363B-02A3-262D-552FA7910BDF}"/>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76E80771-0A66-E77C-809B-37C4E01D1208}"/>
              </a:ext>
            </a:extLst>
          </p:cNvPr>
          <p:cNvSpPr>
            <a:spLocks noGrp="1"/>
          </p:cNvSpPr>
          <p:nvPr>
            <p:ph type="body" sz="quarter" idx="10"/>
          </p:nvPr>
        </p:nvSpPr>
        <p:spPr/>
        <p:txBody>
          <a:bodyPr/>
          <a:lstStyle/>
          <a:p>
            <a:r>
              <a:rPr lang="en-US" b="1" i="1" dirty="0">
                <a:solidFill>
                  <a:schemeClr val="accent6">
                    <a:lumMod val="75000"/>
                  </a:schemeClr>
                </a:solidFill>
              </a:rPr>
              <a:t>Topic 3: Emotional Regulation and Screen Balance</a:t>
            </a:r>
            <a:endParaRPr lang="en-CY" i="1" dirty="0"/>
          </a:p>
        </p:txBody>
      </p:sp>
      <p:pic>
        <p:nvPicPr>
          <p:cNvPr id="2" name="Content Placeholder 1">
            <a:extLst>
              <a:ext uri="{FF2B5EF4-FFF2-40B4-BE49-F238E27FC236}">
                <a16:creationId xmlns:a16="http://schemas.microsoft.com/office/drawing/2014/main" id="{7D68E13D-E5D9-16DE-A77E-0C4CBD5E89E1}"/>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078A1B9-4FFB-F7C7-921C-D5EC0753BE02}"/>
              </a:ext>
            </a:extLst>
          </p:cNvPr>
          <p:cNvSpPr txBox="1"/>
          <p:nvPr/>
        </p:nvSpPr>
        <p:spPr>
          <a:xfrm>
            <a:off x="97970" y="1643888"/>
            <a:ext cx="9856521" cy="5016758"/>
          </a:xfrm>
          <a:prstGeom prst="rect">
            <a:avLst/>
          </a:prstGeom>
          <a:noFill/>
        </p:spPr>
        <p:txBody>
          <a:bodyPr wrap="square">
            <a:spAutoFit/>
          </a:bodyPr>
          <a:lstStyle/>
          <a:p>
            <a:pPr lvl="0"/>
            <a:r>
              <a:rPr lang="en-GB" sz="2400" b="1" dirty="0"/>
              <a:t>Strategies That Help</a:t>
            </a:r>
            <a:endParaRPr lang="en-GB" sz="2400" dirty="0"/>
          </a:p>
          <a:p>
            <a:pPr lvl="0" algn="ctr"/>
            <a:r>
              <a:rPr lang="en-GB" sz="2400" dirty="0"/>
              <a:t>Your Calm Toolbox</a:t>
            </a:r>
          </a:p>
          <a:p>
            <a:endParaRPr lang="en-GB" sz="1600" b="1" dirty="0"/>
          </a:p>
          <a:p>
            <a:r>
              <a:rPr lang="en-GB" sz="2400" dirty="0"/>
              <a:t>When screens feel overwhelming, try the following:</a:t>
            </a:r>
          </a:p>
          <a:p>
            <a:pPr marL="285750" indent="-285750">
              <a:buFont typeface="Wingdings" panose="05000000000000000000" pitchFamily="2" charset="2"/>
              <a:buChar char="ü"/>
            </a:pPr>
            <a:r>
              <a:rPr lang="en-GB" sz="2400" b="1" dirty="0"/>
              <a:t>Deep breathing – </a:t>
            </a:r>
            <a:r>
              <a:rPr lang="en-GB" sz="2400" dirty="0"/>
              <a:t>5 slow breaths to calm your brain</a:t>
            </a:r>
          </a:p>
          <a:p>
            <a:pPr marL="285750" indent="-285750">
              <a:buFont typeface="Wingdings" panose="05000000000000000000" pitchFamily="2" charset="2"/>
              <a:buChar char="ü"/>
            </a:pPr>
            <a:r>
              <a:rPr lang="en-GB" sz="2400" b="1" dirty="0"/>
              <a:t>Screen break – </a:t>
            </a:r>
            <a:r>
              <a:rPr lang="en-GB" sz="2400" dirty="0"/>
              <a:t>Walk away for 10 minutes</a:t>
            </a:r>
          </a:p>
          <a:p>
            <a:pPr marL="285750" indent="-285750">
              <a:buFont typeface="Wingdings" panose="05000000000000000000" pitchFamily="2" charset="2"/>
              <a:buChar char="ü"/>
            </a:pPr>
            <a:r>
              <a:rPr lang="en-GB" sz="2400" b="1" dirty="0"/>
              <a:t>Write it down – </a:t>
            </a:r>
            <a:r>
              <a:rPr lang="en-GB" sz="2400" dirty="0"/>
              <a:t>Journal how you are feeling</a:t>
            </a:r>
          </a:p>
          <a:p>
            <a:pPr marL="285750" indent="-285750">
              <a:buFont typeface="Wingdings" panose="05000000000000000000" pitchFamily="2" charset="2"/>
              <a:buChar char="ü"/>
            </a:pPr>
            <a:r>
              <a:rPr lang="en-GB" sz="2400" b="1" dirty="0"/>
              <a:t>Talk it out – </a:t>
            </a:r>
            <a:r>
              <a:rPr lang="en-GB" sz="2400" dirty="0"/>
              <a:t>Share with someone you trust</a:t>
            </a:r>
          </a:p>
          <a:p>
            <a:pPr marL="285750" indent="-285750">
              <a:buFont typeface="Wingdings" panose="05000000000000000000" pitchFamily="2" charset="2"/>
              <a:buChar char="ü"/>
            </a:pPr>
            <a:r>
              <a:rPr lang="en-GB" sz="2400" b="1" dirty="0"/>
              <a:t>Set </a:t>
            </a:r>
            <a:r>
              <a:rPr lang="en-GB" sz="2400" b="1" dirty="0" err="1"/>
              <a:t>boundarie</a:t>
            </a:r>
            <a:r>
              <a:rPr lang="en-GB" sz="2400" b="1" dirty="0"/>
              <a:t> s– </a:t>
            </a:r>
            <a:r>
              <a:rPr lang="en-GB" sz="2400" dirty="0"/>
              <a:t>No screens 30 minutes before bed</a:t>
            </a:r>
          </a:p>
          <a:p>
            <a:endParaRPr lang="en-GB" sz="1600" b="1" dirty="0"/>
          </a:p>
          <a:p>
            <a:pPr algn="ctr"/>
            <a:r>
              <a:rPr lang="en-GB" sz="2400" b="1" dirty="0"/>
              <a:t>Remember:</a:t>
            </a:r>
            <a:r>
              <a:rPr lang="en-GB" sz="2400" dirty="0"/>
              <a:t> </a:t>
            </a:r>
          </a:p>
          <a:p>
            <a:pPr algn="ctr"/>
            <a:r>
              <a:rPr lang="en-GB" sz="2400" dirty="0"/>
              <a:t>It is not about being perfect. </a:t>
            </a:r>
          </a:p>
          <a:p>
            <a:pPr algn="ctr"/>
            <a:r>
              <a:rPr lang="en-GB" sz="2400" dirty="0"/>
              <a:t>It is about having tools when you need them.</a:t>
            </a:r>
          </a:p>
          <a:p>
            <a:pPr lvl="0"/>
            <a:endParaRPr lang="en-GB" sz="2400" dirty="0"/>
          </a:p>
        </p:txBody>
      </p:sp>
    </p:spTree>
    <p:extLst>
      <p:ext uri="{BB962C8B-B14F-4D97-AF65-F5344CB8AC3E}">
        <p14:creationId xmlns:p14="http://schemas.microsoft.com/office/powerpoint/2010/main" val="4138415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D373D-5923-52F5-8578-743D93A288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B5C8C8D-4E57-2217-F6BE-2676AD6054B1}"/>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3B443A7E-6128-E7A9-8B17-6E0063A2D663}"/>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3: Emotional Regulation and Screen Balance</a:t>
            </a:r>
            <a:endParaRPr lang="en-CY" i="1" dirty="0"/>
          </a:p>
          <a:p>
            <a:endParaRPr lang="en-CY" i="1" dirty="0"/>
          </a:p>
        </p:txBody>
      </p:sp>
      <p:pic>
        <p:nvPicPr>
          <p:cNvPr id="2" name="Content Placeholder 1">
            <a:extLst>
              <a:ext uri="{FF2B5EF4-FFF2-40B4-BE49-F238E27FC236}">
                <a16:creationId xmlns:a16="http://schemas.microsoft.com/office/drawing/2014/main" id="{38FC5C39-8128-B090-AB90-5EF6A09B8C3C}"/>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EB24FBEB-E1B3-D6CE-9553-D0E417075EDA}"/>
              </a:ext>
            </a:extLst>
          </p:cNvPr>
          <p:cNvSpPr txBox="1"/>
          <p:nvPr/>
        </p:nvSpPr>
        <p:spPr>
          <a:xfrm>
            <a:off x="176644" y="1693718"/>
            <a:ext cx="10453255" cy="5486758"/>
          </a:xfrm>
          <a:prstGeom prst="rect">
            <a:avLst/>
          </a:prstGeom>
          <a:noFill/>
        </p:spPr>
        <p:txBody>
          <a:bodyPr wrap="square">
            <a:spAutoFit/>
          </a:bodyPr>
          <a:lstStyle/>
          <a:p>
            <a:pPr lvl="0" algn="ctr"/>
            <a:r>
              <a:rPr lang="en-GB" sz="2400" b="1" dirty="0">
                <a:solidFill>
                  <a:schemeClr val="accent4">
                    <a:lumMod val="75000"/>
                  </a:schemeClr>
                </a:solidFill>
              </a:rPr>
              <a:t>Activity: The Pause Challenge (Interactive)</a:t>
            </a:r>
            <a:endParaRPr lang="en-GB" sz="2400" dirty="0">
              <a:solidFill>
                <a:schemeClr val="accent4">
                  <a:lumMod val="75000"/>
                </a:schemeClr>
              </a:solidFill>
            </a:endParaRPr>
          </a:p>
          <a:p>
            <a:pPr lvl="1" algn="ctr"/>
            <a:endParaRPr lang="en-GB" sz="2200" b="1" dirty="0"/>
          </a:p>
          <a:p>
            <a:r>
              <a:rPr lang="en-GB" sz="2200" b="1" dirty="0"/>
              <a:t>Task:</a:t>
            </a:r>
            <a:r>
              <a:rPr lang="en-GB" sz="2200" dirty="0"/>
              <a:t> Practice pausing before you react</a:t>
            </a:r>
          </a:p>
          <a:p>
            <a:endParaRPr lang="en-GB" sz="1000" b="1" dirty="0"/>
          </a:p>
          <a:p>
            <a:r>
              <a:rPr lang="en-GB" sz="2200" b="1" dirty="0"/>
              <a:t>Instructions:</a:t>
            </a:r>
            <a:endParaRPr lang="en-GB" sz="2200" dirty="0"/>
          </a:p>
          <a:p>
            <a:pPr marL="342900" lvl="0" indent="-342900">
              <a:buFont typeface="Wingdings" panose="05000000000000000000" pitchFamily="2" charset="2"/>
              <a:buChar char="Ø"/>
            </a:pPr>
            <a:r>
              <a:rPr lang="en-GB" sz="2200" dirty="0"/>
              <a:t>Close your eyes</a:t>
            </a:r>
          </a:p>
          <a:p>
            <a:pPr marL="342900" lvl="0" indent="-342900">
              <a:buFont typeface="Wingdings" panose="05000000000000000000" pitchFamily="2" charset="2"/>
              <a:buChar char="Ø"/>
            </a:pPr>
            <a:r>
              <a:rPr lang="en-GB" sz="2200" dirty="0"/>
              <a:t>Imagine: You just got home from school. You're tired and stressed.</a:t>
            </a:r>
          </a:p>
          <a:p>
            <a:pPr marL="342900" lvl="0" indent="-342900">
              <a:buFont typeface="Wingdings" panose="05000000000000000000" pitchFamily="2" charset="2"/>
              <a:buChar char="Ø"/>
            </a:pPr>
            <a:r>
              <a:rPr lang="en-GB" sz="2200" dirty="0"/>
              <a:t>Your hand is reaching for your phone...</a:t>
            </a:r>
          </a:p>
          <a:p>
            <a:pPr marL="342900" lvl="0" indent="-342900">
              <a:buFont typeface="Wingdings" panose="05000000000000000000" pitchFamily="2" charset="2"/>
              <a:buChar char="Ø"/>
            </a:pPr>
            <a:r>
              <a:rPr lang="en-GB" sz="2200" dirty="0"/>
              <a:t>PAUSE. Take 3 deep breaths.</a:t>
            </a:r>
          </a:p>
          <a:p>
            <a:pPr marL="342900" lvl="0" indent="-342900">
              <a:buFont typeface="Wingdings" panose="05000000000000000000" pitchFamily="2" charset="2"/>
              <a:buChar char="Ø"/>
            </a:pPr>
            <a:r>
              <a:rPr lang="en-GB" sz="2200" dirty="0"/>
              <a:t>Ask yourself: "What do I really need right now?"</a:t>
            </a:r>
          </a:p>
          <a:p>
            <a:endParaRPr lang="en-GB" sz="1000" b="1" dirty="0"/>
          </a:p>
          <a:p>
            <a:r>
              <a:rPr lang="en-GB" sz="2200" b="1" dirty="0"/>
              <a:t>Share with a partner:</a:t>
            </a:r>
            <a:endParaRPr lang="en-GB" sz="2200" dirty="0"/>
          </a:p>
          <a:p>
            <a:pPr marL="342900" lvl="0" indent="-342900">
              <a:buFont typeface="Wingdings" panose="05000000000000000000" pitchFamily="2" charset="2"/>
              <a:buChar char="Ø"/>
            </a:pPr>
            <a:r>
              <a:rPr lang="en-GB" sz="2200" dirty="0"/>
              <a:t>What feeling came up?</a:t>
            </a:r>
          </a:p>
          <a:p>
            <a:pPr marL="342900" lvl="0" indent="-342900">
              <a:buFont typeface="Wingdings" panose="05000000000000000000" pitchFamily="2" charset="2"/>
              <a:buChar char="Ø"/>
            </a:pPr>
            <a:r>
              <a:rPr lang="en-GB" sz="2200" dirty="0"/>
              <a:t>What might you need instead of screen time?</a:t>
            </a:r>
          </a:p>
          <a:p>
            <a:pPr marL="342900" lvl="0" indent="-342900">
              <a:buFont typeface="Wingdings" panose="05000000000000000000" pitchFamily="2" charset="2"/>
              <a:buChar char="Ø"/>
            </a:pPr>
            <a:r>
              <a:rPr lang="en-GB" sz="2200" dirty="0"/>
              <a:t>What could you do instead?</a:t>
            </a:r>
          </a:p>
          <a:p>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8470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B1CA0-715A-AC64-47B1-0D705E417C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51EAD-4B7F-4CB1-E4B4-1017B6B3FADD}"/>
              </a:ext>
            </a:extLst>
          </p:cNvPr>
          <p:cNvSpPr>
            <a:spLocks noGrp="1"/>
          </p:cNvSpPr>
          <p:nvPr>
            <p:ph type="ctrTitle"/>
          </p:nvPr>
        </p:nvSpPr>
        <p:spPr/>
        <p:txBody>
          <a:bodyPr>
            <a:normAutofit fontScale="90000"/>
          </a:bodyPr>
          <a:lstStyle/>
          <a:p>
            <a:r>
              <a:rPr lang="en-US" sz="2700" b="0" i="1" dirty="0"/>
              <a:t>Module 1 (Students)</a:t>
            </a:r>
            <a:br>
              <a:rPr lang="en-US" sz="2700" b="0" i="1" dirty="0"/>
            </a:br>
            <a:r>
              <a:rPr lang="en-US" sz="2700" b="0" i="1" dirty="0"/>
              <a:t>Screen On and Screen Off Time</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7A563C95-E80A-0F47-54C8-509B944BFF7F}"/>
              </a:ext>
            </a:extLst>
          </p:cNvPr>
          <p:cNvSpPr>
            <a:spLocks noGrp="1"/>
          </p:cNvSpPr>
          <p:nvPr>
            <p:ph type="subTitle" idx="1"/>
          </p:nvPr>
        </p:nvSpPr>
        <p:spPr>
          <a:xfrm>
            <a:off x="374726" y="3755739"/>
            <a:ext cx="7391858" cy="1292830"/>
          </a:xfrm>
        </p:spPr>
        <p:txBody>
          <a:bodyPr>
            <a:normAutofit fontScale="70000" lnSpcReduction="20000"/>
          </a:bodyPr>
          <a:lstStyle/>
          <a:p>
            <a:endParaRPr lang="en-US" sz="2800" b="1" dirty="0">
              <a:solidFill>
                <a:schemeClr val="accent6">
                  <a:lumMod val="75000"/>
                </a:schemeClr>
              </a:solidFill>
            </a:endParaRPr>
          </a:p>
          <a:p>
            <a:endParaRPr lang="en-US" sz="2800" b="1" dirty="0">
              <a:solidFill>
                <a:schemeClr val="accent6">
                  <a:lumMod val="75000"/>
                </a:schemeClr>
              </a:solidFill>
            </a:endParaRPr>
          </a:p>
          <a:p>
            <a:r>
              <a:rPr lang="en-US" sz="3400" b="1" dirty="0">
                <a:solidFill>
                  <a:schemeClr val="accent6">
                    <a:lumMod val="75000"/>
                  </a:schemeClr>
                </a:solidFill>
              </a:rPr>
              <a:t>Topic 4: </a:t>
            </a:r>
            <a:r>
              <a:rPr lang="en-GB" sz="3400" b="1" dirty="0">
                <a:solidFill>
                  <a:schemeClr val="accent6">
                    <a:lumMod val="75000"/>
                  </a:schemeClr>
                </a:solidFill>
              </a:rPr>
              <a:t>Social Relationships and Face-to-Face Connection</a:t>
            </a: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617344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6236A-71D2-906D-231A-ADD4DCF2207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9CD20EA-1536-93E1-9884-A0864030DCC4}"/>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61BA7A9D-7D5A-DA6F-D0FA-3DB54D18C361}"/>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rgbClr val="00B0F0"/>
                </a:solidFill>
              </a:rPr>
              <a:t>Topic 4: </a:t>
            </a:r>
            <a:r>
              <a:rPr lang="en-GB" b="1" i="1" dirty="0">
                <a:solidFill>
                  <a:srgbClr val="00B0F0"/>
                </a:solidFill>
              </a:rPr>
              <a:t>Social Relationships and Face-to-Face Connection</a:t>
            </a:r>
          </a:p>
          <a:p>
            <a:endParaRPr lang="en-CY" i="1" dirty="0"/>
          </a:p>
        </p:txBody>
      </p:sp>
      <p:pic>
        <p:nvPicPr>
          <p:cNvPr id="2" name="Content Placeholder 1">
            <a:extLst>
              <a:ext uri="{FF2B5EF4-FFF2-40B4-BE49-F238E27FC236}">
                <a16:creationId xmlns:a16="http://schemas.microsoft.com/office/drawing/2014/main" id="{0E3AA27A-E58D-19B7-D714-5390AC7E2C56}"/>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DE549A36-F3A9-E6B0-E6BC-9508A1132972}"/>
              </a:ext>
            </a:extLst>
          </p:cNvPr>
          <p:cNvSpPr txBox="1"/>
          <p:nvPr/>
        </p:nvSpPr>
        <p:spPr>
          <a:xfrm>
            <a:off x="133595" y="1462685"/>
            <a:ext cx="10428021" cy="6217087"/>
          </a:xfrm>
          <a:prstGeom prst="rect">
            <a:avLst/>
          </a:prstGeom>
          <a:noFill/>
        </p:spPr>
        <p:txBody>
          <a:bodyPr wrap="square">
            <a:spAutoFit/>
          </a:bodyPr>
          <a:lstStyle/>
          <a:p>
            <a:r>
              <a:rPr lang="en-GB" sz="2400" b="1" dirty="0"/>
              <a:t>Screens and Your Relationships</a:t>
            </a:r>
          </a:p>
          <a:p>
            <a:endParaRPr lang="en-GB" sz="800" dirty="0"/>
          </a:p>
          <a:p>
            <a:pPr lvl="0" algn="ctr"/>
            <a:r>
              <a:rPr lang="en-GB" sz="2400" dirty="0"/>
              <a:t>Are You Really </a:t>
            </a:r>
            <a:r>
              <a:rPr lang="en-GB" sz="2400" i="1" dirty="0"/>
              <a:t>"Connected"?</a:t>
            </a:r>
            <a:endParaRPr lang="en-GB" sz="2400" dirty="0"/>
          </a:p>
          <a:p>
            <a:pPr lvl="0" algn="ctr"/>
            <a:endParaRPr lang="en-GB" sz="800" b="1" dirty="0"/>
          </a:p>
          <a:p>
            <a:pPr lvl="0" algn="ctr"/>
            <a:r>
              <a:rPr lang="en-GB" sz="2200" dirty="0"/>
              <a:t>Being a good digital citizen means being ethical, safe, and respectful. </a:t>
            </a:r>
          </a:p>
          <a:p>
            <a:pPr lvl="0" algn="ctr"/>
            <a:r>
              <a:rPr lang="en-GB" sz="2200" dirty="0"/>
              <a:t>Every click is a part of your reputation.</a:t>
            </a:r>
          </a:p>
          <a:p>
            <a:pPr lvl="0" algn="ctr"/>
            <a:endParaRPr lang="en-GB" sz="800" dirty="0"/>
          </a:p>
          <a:p>
            <a:pPr algn="ctr"/>
            <a:r>
              <a:rPr lang="en-GB" sz="2200" dirty="0"/>
              <a:t>Screens help us stay in touch, but they can also get in the way of real connection.</a:t>
            </a:r>
          </a:p>
          <a:p>
            <a:pPr algn="ctr"/>
            <a:endParaRPr lang="en-GB" sz="800" dirty="0"/>
          </a:p>
          <a:p>
            <a:pPr algn="ctr"/>
            <a:r>
              <a:rPr lang="en-GB" sz="2200" b="1" dirty="0"/>
              <a:t>"Phubbing" </a:t>
            </a:r>
            <a:r>
              <a:rPr lang="en-GB" sz="2200" dirty="0"/>
              <a:t>= Phone + Snubbing = Ignoring people around you to look at your phone.</a:t>
            </a:r>
          </a:p>
          <a:p>
            <a:endParaRPr lang="en-GB" sz="1200" dirty="0"/>
          </a:p>
          <a:p>
            <a:r>
              <a:rPr lang="en-GB" sz="2200" b="1" dirty="0"/>
              <a:t>What screens miss:</a:t>
            </a:r>
            <a:endParaRPr lang="en-GB" sz="2200" dirty="0"/>
          </a:p>
          <a:p>
            <a:pPr marL="285750" lvl="0" indent="-285750">
              <a:buFont typeface="Wingdings" panose="05000000000000000000" pitchFamily="2" charset="2"/>
              <a:buChar char="Ø"/>
            </a:pPr>
            <a:r>
              <a:rPr lang="en-GB" sz="2200" dirty="0"/>
              <a:t>Facial expressions and body language</a:t>
            </a:r>
          </a:p>
          <a:p>
            <a:pPr marL="285750" lvl="0" indent="-285750">
              <a:buFont typeface="Wingdings" panose="05000000000000000000" pitchFamily="2" charset="2"/>
              <a:buChar char="Ø"/>
            </a:pPr>
            <a:r>
              <a:rPr lang="en-GB" sz="2200" dirty="0"/>
              <a:t>The feeling of being truly "with" someone</a:t>
            </a:r>
          </a:p>
          <a:p>
            <a:pPr marL="285750" lvl="0" indent="-285750">
              <a:buFont typeface="Wingdings" panose="05000000000000000000" pitchFamily="2" charset="2"/>
              <a:buChar char="Ø"/>
            </a:pPr>
            <a:r>
              <a:rPr lang="en-GB" sz="2200" dirty="0"/>
              <a:t>Shared experiences and memories</a:t>
            </a:r>
          </a:p>
          <a:p>
            <a:pPr marL="285750" lvl="0" indent="-285750">
              <a:buFont typeface="Wingdings" panose="05000000000000000000" pitchFamily="2" charset="2"/>
              <a:buChar char="Ø"/>
            </a:pPr>
            <a:r>
              <a:rPr lang="en-GB" sz="2200" dirty="0"/>
              <a:t>The warmth of physical presence</a:t>
            </a:r>
          </a:p>
          <a:p>
            <a:pPr lvl="0"/>
            <a:endParaRPr lang="en-GB" sz="800" dirty="0"/>
          </a:p>
          <a:p>
            <a:pPr algn="ctr"/>
            <a:r>
              <a:rPr lang="en-GB" sz="2200" b="1" dirty="0"/>
              <a:t>Question to think about:</a:t>
            </a:r>
            <a:r>
              <a:rPr lang="en-GB" sz="2200" dirty="0"/>
              <a:t> </a:t>
            </a:r>
          </a:p>
          <a:p>
            <a:pPr algn="ctr"/>
            <a:r>
              <a:rPr lang="en-GB" sz="2200" dirty="0"/>
              <a:t>When was the last time you had a conversation without checking your phone?</a:t>
            </a:r>
          </a:p>
          <a:p>
            <a:r>
              <a:rPr lang="en-GB" dirty="0"/>
              <a:t> </a:t>
            </a:r>
          </a:p>
          <a:p>
            <a:pPr lvl="0"/>
            <a:endParaRPr lang="en-GB" sz="2400" dirty="0"/>
          </a:p>
        </p:txBody>
      </p:sp>
    </p:spTree>
    <p:extLst>
      <p:ext uri="{BB962C8B-B14F-4D97-AF65-F5344CB8AC3E}">
        <p14:creationId xmlns:p14="http://schemas.microsoft.com/office/powerpoint/2010/main" val="3576132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B7051-A539-77C9-E9C6-C6F03829FC5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1EC7AB9-5108-4EBE-01ED-1F2EF716B97E}"/>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1C6314D8-AE0F-D472-D85B-51471E99F87A}"/>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4: </a:t>
            </a:r>
            <a:r>
              <a:rPr lang="en-GB" b="1" i="1" dirty="0">
                <a:solidFill>
                  <a:schemeClr val="accent1">
                    <a:lumMod val="75000"/>
                  </a:schemeClr>
                </a:solidFill>
              </a:rPr>
              <a:t>Social Relationships and Face-to-Face Connection</a:t>
            </a: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7050727B-0A41-C71C-312A-BE01574ACBC7}"/>
              </a:ext>
            </a:extLst>
          </p:cNvPr>
          <p:cNvPicPr>
            <a:picLocks noGrp="1" noChangeAspect="1"/>
          </p:cNvPicPr>
          <p:nvPr>
            <p:ph sz="quarter" idx="12"/>
          </p:nvPr>
        </p:nvPicPr>
        <p:blipFill>
          <a:blip r:embed="rId3"/>
          <a:stretch>
            <a:fillRect/>
          </a:stretch>
        </p:blipFill>
        <p:spPr>
          <a:xfrm>
            <a:off x="9902769" y="5798262"/>
            <a:ext cx="2005214" cy="920704"/>
          </a:xfrm>
          <a:prstGeom prst="rect">
            <a:avLst/>
          </a:prstGeom>
        </p:spPr>
      </p:pic>
      <p:sp>
        <p:nvSpPr>
          <p:cNvPr id="4" name="TextBox 3">
            <a:extLst>
              <a:ext uri="{FF2B5EF4-FFF2-40B4-BE49-F238E27FC236}">
                <a16:creationId xmlns:a16="http://schemas.microsoft.com/office/drawing/2014/main" id="{5EFF62B6-80F4-BEE8-C710-94B5B3D76868}"/>
              </a:ext>
            </a:extLst>
          </p:cNvPr>
          <p:cNvSpPr txBox="1"/>
          <p:nvPr/>
        </p:nvSpPr>
        <p:spPr>
          <a:xfrm>
            <a:off x="133595" y="1462685"/>
            <a:ext cx="10288487" cy="4739759"/>
          </a:xfrm>
          <a:prstGeom prst="rect">
            <a:avLst/>
          </a:prstGeom>
          <a:noFill/>
        </p:spPr>
        <p:txBody>
          <a:bodyPr wrap="square">
            <a:spAutoFit/>
          </a:bodyPr>
          <a:lstStyle/>
          <a:p>
            <a:r>
              <a:rPr lang="en-GB" sz="2300" b="1" dirty="0"/>
              <a:t>The Power of Being Present</a:t>
            </a:r>
            <a:endParaRPr lang="en-GB" sz="2300" dirty="0"/>
          </a:p>
          <a:p>
            <a:pPr lvl="1" algn="ctr"/>
            <a:endParaRPr lang="en-GB" sz="1200" dirty="0"/>
          </a:p>
          <a:p>
            <a:pPr lvl="1" algn="ctr"/>
            <a:r>
              <a:rPr lang="en-GB" sz="2300" dirty="0"/>
              <a:t>Real Connection Feels Different</a:t>
            </a:r>
          </a:p>
          <a:p>
            <a:pPr lvl="1" algn="ctr"/>
            <a:endParaRPr lang="en-GB" sz="1200" b="1" dirty="0"/>
          </a:p>
          <a:p>
            <a:pPr lvl="1" algn="ctr"/>
            <a:r>
              <a:rPr lang="en-GB" sz="2300" dirty="0"/>
              <a:t>Research shows that our happiest memories usually involve </a:t>
            </a:r>
          </a:p>
          <a:p>
            <a:pPr lvl="1" algn="ctr"/>
            <a:r>
              <a:rPr lang="en-GB" sz="2300" dirty="0"/>
              <a:t>being fully present with others – NOT looking at screens.</a:t>
            </a:r>
          </a:p>
          <a:p>
            <a:endParaRPr lang="en-GB" sz="1200" b="1" dirty="0"/>
          </a:p>
          <a:p>
            <a:r>
              <a:rPr lang="en-GB" sz="2300" b="1" dirty="0"/>
              <a:t>Being present means:</a:t>
            </a:r>
            <a:endParaRPr lang="en-GB" sz="2300" dirty="0"/>
          </a:p>
          <a:p>
            <a:pPr marL="285750" lvl="0" indent="-285750">
              <a:buFont typeface="Wingdings" panose="05000000000000000000" pitchFamily="2" charset="2"/>
              <a:buChar char="ü"/>
            </a:pPr>
            <a:r>
              <a:rPr lang="en-GB" sz="2300" dirty="0"/>
              <a:t>Putting your phone away (not just face-down)</a:t>
            </a:r>
          </a:p>
          <a:p>
            <a:pPr marL="285750" lvl="0" indent="-285750">
              <a:buFont typeface="Wingdings" panose="05000000000000000000" pitchFamily="2" charset="2"/>
              <a:buChar char="ü"/>
            </a:pPr>
            <a:r>
              <a:rPr lang="en-GB" sz="2300" dirty="0"/>
              <a:t>Making eye contact</a:t>
            </a:r>
          </a:p>
          <a:p>
            <a:pPr marL="285750" lvl="0" indent="-285750">
              <a:buFont typeface="Wingdings" panose="05000000000000000000" pitchFamily="2" charset="2"/>
              <a:buChar char="ü"/>
            </a:pPr>
            <a:r>
              <a:rPr lang="en-GB" sz="2300" dirty="0"/>
              <a:t>Really listening</a:t>
            </a:r>
          </a:p>
          <a:p>
            <a:pPr marL="285750" lvl="0" indent="-285750">
              <a:buFont typeface="Wingdings" panose="05000000000000000000" pitchFamily="2" charset="2"/>
              <a:buChar char="ü"/>
            </a:pPr>
            <a:r>
              <a:rPr lang="en-GB" sz="2300" dirty="0"/>
              <a:t>Sharing experiences together</a:t>
            </a:r>
          </a:p>
          <a:p>
            <a:endParaRPr lang="en-GB" sz="1200" b="1" dirty="0"/>
          </a:p>
          <a:p>
            <a:r>
              <a:rPr lang="en-GB" sz="2300" b="1" dirty="0"/>
              <a:t>The reward: </a:t>
            </a:r>
            <a:r>
              <a:rPr lang="en-GB" sz="2300" dirty="0"/>
              <a:t>Deeper friendships, feeling truly understood, and memories that last.</a:t>
            </a:r>
          </a:p>
          <a:p>
            <a:pPr lvl="0"/>
            <a:endParaRPr lang="en-GB" sz="2400" dirty="0"/>
          </a:p>
        </p:txBody>
      </p:sp>
    </p:spTree>
    <p:extLst>
      <p:ext uri="{BB962C8B-B14F-4D97-AF65-F5344CB8AC3E}">
        <p14:creationId xmlns:p14="http://schemas.microsoft.com/office/powerpoint/2010/main" val="540525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1 (Students)</a:t>
            </a:r>
            <a:br>
              <a:rPr lang="en-US" sz="2700" b="0" i="1" dirty="0"/>
            </a:br>
            <a:r>
              <a:rPr lang="en-US" sz="2700" b="0" i="1" dirty="0"/>
              <a:t>Screen On and Screen Off Time</a:t>
            </a: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6">
                    <a:lumMod val="75000"/>
                  </a:schemeClr>
                </a:solidFill>
              </a:rPr>
              <a:t>Topic 1: Understanding Screen Time</a:t>
            </a:r>
          </a:p>
          <a:p>
            <a:endParaRPr lang="en-CY" sz="28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9F1F-8D21-934E-A58E-CC0B71D1A13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53A70C3-D26A-4D60-75CC-53DF4A7A3F72}"/>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A8271396-E431-2625-6400-32E98AE1489D}"/>
              </a:ext>
            </a:extLst>
          </p:cNvPr>
          <p:cNvSpPr>
            <a:spLocks noGrp="1"/>
          </p:cNvSpPr>
          <p:nvPr>
            <p:ph type="body" sz="quarter" idx="10"/>
          </p:nvPr>
        </p:nvSpPr>
        <p:spPr/>
        <p:txBody>
          <a:bodyPr/>
          <a:lstStyle/>
          <a:p>
            <a:r>
              <a:rPr lang="en-US" b="1" i="1" dirty="0">
                <a:solidFill>
                  <a:schemeClr val="accent1">
                    <a:lumMod val="75000"/>
                  </a:schemeClr>
                </a:solidFill>
              </a:rPr>
              <a:t>Topic 4: </a:t>
            </a:r>
            <a:r>
              <a:rPr lang="en-GB" b="1" i="1" dirty="0">
                <a:solidFill>
                  <a:schemeClr val="accent1">
                    <a:lumMod val="75000"/>
                  </a:schemeClr>
                </a:solidFill>
              </a:rPr>
              <a:t>Social Relationships and Face-to-Face Connection</a:t>
            </a:r>
          </a:p>
        </p:txBody>
      </p:sp>
      <p:pic>
        <p:nvPicPr>
          <p:cNvPr id="2" name="Content Placeholder 1">
            <a:extLst>
              <a:ext uri="{FF2B5EF4-FFF2-40B4-BE49-F238E27FC236}">
                <a16:creationId xmlns:a16="http://schemas.microsoft.com/office/drawing/2014/main" id="{734BC586-09CB-397E-50BF-33A33B605BDF}"/>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FB6D7178-3FC3-3B56-4F6F-822D259F1218}"/>
              </a:ext>
            </a:extLst>
          </p:cNvPr>
          <p:cNvSpPr txBox="1"/>
          <p:nvPr/>
        </p:nvSpPr>
        <p:spPr>
          <a:xfrm>
            <a:off x="60858" y="1405534"/>
            <a:ext cx="9856521" cy="4893647"/>
          </a:xfrm>
          <a:prstGeom prst="rect">
            <a:avLst/>
          </a:prstGeom>
          <a:noFill/>
        </p:spPr>
        <p:txBody>
          <a:bodyPr wrap="square">
            <a:spAutoFit/>
          </a:bodyPr>
          <a:lstStyle/>
          <a:p>
            <a:pPr lvl="0"/>
            <a:r>
              <a:rPr lang="en-GB" sz="2400" b="1" dirty="0"/>
              <a:t>Creating Device-Free Moments</a:t>
            </a:r>
          </a:p>
          <a:p>
            <a:pPr lvl="0"/>
            <a:endParaRPr lang="en-GB" sz="2400" dirty="0"/>
          </a:p>
          <a:p>
            <a:pPr lvl="1" algn="ctr"/>
            <a:r>
              <a:rPr lang="en-GB" sz="2400" dirty="0"/>
              <a:t>Simple Ways to Connect More</a:t>
            </a:r>
          </a:p>
          <a:p>
            <a:endParaRPr lang="en-GB" sz="2400" b="1" dirty="0"/>
          </a:p>
          <a:p>
            <a:r>
              <a:rPr lang="en-GB" sz="2400" b="1" dirty="0"/>
              <a:t>Try these ideas:</a:t>
            </a:r>
            <a:endParaRPr lang="en-GB" sz="2400" dirty="0"/>
          </a:p>
          <a:p>
            <a:pPr marL="285750" lvl="0" indent="-285750">
              <a:buFont typeface="Wingdings" panose="05000000000000000000" pitchFamily="2" charset="2"/>
              <a:buChar char="ü"/>
            </a:pPr>
            <a:r>
              <a:rPr lang="en-GB" sz="2400" dirty="0"/>
              <a:t>Phone stays in another room during meals</a:t>
            </a:r>
          </a:p>
          <a:p>
            <a:pPr marL="285750" lvl="0" indent="-285750">
              <a:buFont typeface="Wingdings" panose="05000000000000000000" pitchFamily="2" charset="2"/>
              <a:buChar char="ü"/>
            </a:pPr>
            <a:r>
              <a:rPr lang="en-GB" sz="2400" dirty="0"/>
              <a:t>Make eye contact when someone talks to you</a:t>
            </a:r>
          </a:p>
          <a:p>
            <a:pPr marL="285750" lvl="0" indent="-285750">
              <a:buFont typeface="Wingdings" panose="05000000000000000000" pitchFamily="2" charset="2"/>
              <a:buChar char="ü"/>
            </a:pPr>
            <a:r>
              <a:rPr lang="en-GB" sz="2400" dirty="0"/>
              <a:t>Have screen-free time with friends or family</a:t>
            </a:r>
          </a:p>
          <a:p>
            <a:pPr marL="285750" lvl="0" indent="-285750">
              <a:buFont typeface="Wingdings" panose="05000000000000000000" pitchFamily="2" charset="2"/>
              <a:buChar char="ü"/>
            </a:pPr>
            <a:r>
              <a:rPr lang="en-GB" sz="2400" dirty="0"/>
              <a:t>Start a conversation instead of scrolling when you're together</a:t>
            </a:r>
          </a:p>
          <a:p>
            <a:endParaRPr lang="en-GB" sz="2400" b="1" dirty="0"/>
          </a:p>
          <a:p>
            <a:r>
              <a:rPr lang="en-GB" sz="2400" b="1" dirty="0"/>
              <a:t>Remember:</a:t>
            </a:r>
            <a:r>
              <a:rPr lang="en-GB" sz="2400" dirty="0"/>
              <a:t> The people in front of you deserve your full attention. </a:t>
            </a:r>
          </a:p>
          <a:p>
            <a:r>
              <a:rPr lang="en-GB" sz="2400" dirty="0"/>
              <a:t>Your phone can wait…</a:t>
            </a:r>
          </a:p>
          <a:p>
            <a:pPr lvl="0"/>
            <a:endParaRPr lang="en-GB" sz="2400" dirty="0"/>
          </a:p>
        </p:txBody>
      </p:sp>
    </p:spTree>
    <p:extLst>
      <p:ext uri="{BB962C8B-B14F-4D97-AF65-F5344CB8AC3E}">
        <p14:creationId xmlns:p14="http://schemas.microsoft.com/office/powerpoint/2010/main" val="3499420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0B46-07F3-069D-9947-08DBAB5CCA3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5E512ED-1A29-4EB6-4AB7-1E4E3B37004F}"/>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4FBAE7C9-3702-87BB-6D40-B84338DC0034}"/>
              </a:ext>
            </a:extLst>
          </p:cNvPr>
          <p:cNvSpPr>
            <a:spLocks noGrp="1"/>
          </p:cNvSpPr>
          <p:nvPr>
            <p:ph type="body" sz="quarter" idx="10"/>
          </p:nvPr>
        </p:nvSpPr>
        <p:spPr/>
        <p:txBody>
          <a:bodyPr/>
          <a:lstStyle/>
          <a:p>
            <a:r>
              <a:rPr lang="en-US" b="1" i="1" dirty="0">
                <a:solidFill>
                  <a:schemeClr val="accent1">
                    <a:lumMod val="75000"/>
                  </a:schemeClr>
                </a:solidFill>
              </a:rPr>
              <a:t>Topic 4: </a:t>
            </a:r>
            <a:r>
              <a:rPr lang="en-GB" b="1" i="1" dirty="0">
                <a:solidFill>
                  <a:schemeClr val="accent1">
                    <a:lumMod val="75000"/>
                  </a:schemeClr>
                </a:solidFill>
              </a:rPr>
              <a:t>Social Relationships and Face-to-Face Connection</a:t>
            </a:r>
          </a:p>
        </p:txBody>
      </p:sp>
      <p:pic>
        <p:nvPicPr>
          <p:cNvPr id="2" name="Content Placeholder 1">
            <a:extLst>
              <a:ext uri="{FF2B5EF4-FFF2-40B4-BE49-F238E27FC236}">
                <a16:creationId xmlns:a16="http://schemas.microsoft.com/office/drawing/2014/main" id="{B40E9957-96B9-5339-75C4-8AFDCEC5B29D}"/>
              </a:ext>
            </a:extLst>
          </p:cNvPr>
          <p:cNvPicPr>
            <a:picLocks noGrp="1" noChangeAspect="1"/>
          </p:cNvPicPr>
          <p:nvPr>
            <p:ph sz="quarter" idx="12"/>
          </p:nvPr>
        </p:nvPicPr>
        <p:blipFill>
          <a:blip r:embed="rId3"/>
          <a:stretch>
            <a:fillRect/>
          </a:stretch>
        </p:blipFill>
        <p:spPr>
          <a:xfrm>
            <a:off x="9601431" y="5469025"/>
            <a:ext cx="2327333" cy="1068606"/>
          </a:xfrm>
          <a:prstGeom prst="rect">
            <a:avLst/>
          </a:prstGeom>
        </p:spPr>
      </p:pic>
      <p:sp>
        <p:nvSpPr>
          <p:cNvPr id="3" name="TextBox 2">
            <a:extLst>
              <a:ext uri="{FF2B5EF4-FFF2-40B4-BE49-F238E27FC236}">
                <a16:creationId xmlns:a16="http://schemas.microsoft.com/office/drawing/2014/main" id="{3AEF50ED-1200-A818-3685-7E09F50B03B9}"/>
              </a:ext>
            </a:extLst>
          </p:cNvPr>
          <p:cNvSpPr txBox="1"/>
          <p:nvPr/>
        </p:nvSpPr>
        <p:spPr>
          <a:xfrm>
            <a:off x="467590" y="1304387"/>
            <a:ext cx="10453255" cy="6594754"/>
          </a:xfrm>
          <a:prstGeom prst="rect">
            <a:avLst/>
          </a:prstGeom>
          <a:noFill/>
        </p:spPr>
        <p:txBody>
          <a:bodyPr wrap="square">
            <a:spAutoFit/>
          </a:bodyPr>
          <a:lstStyle/>
          <a:p>
            <a:pPr lvl="0" algn="ctr"/>
            <a:r>
              <a:rPr lang="en-GB" sz="2400" b="1" dirty="0">
                <a:solidFill>
                  <a:schemeClr val="accent4">
                    <a:lumMod val="75000"/>
                  </a:schemeClr>
                </a:solidFill>
              </a:rPr>
              <a:t>Activity: The Connection Challenge (Group)</a:t>
            </a:r>
            <a:endParaRPr lang="en-GB" sz="2400" dirty="0">
              <a:solidFill>
                <a:schemeClr val="accent4">
                  <a:lumMod val="75000"/>
                </a:schemeClr>
              </a:solidFill>
            </a:endParaRPr>
          </a:p>
          <a:p>
            <a:pPr lvl="0"/>
            <a:endParaRPr lang="en-GB" sz="1200" b="1" dirty="0"/>
          </a:p>
          <a:p>
            <a:pPr lvl="0"/>
            <a:r>
              <a:rPr lang="en-GB" sz="2200" b="1" dirty="0"/>
              <a:t>Task: </a:t>
            </a:r>
            <a:r>
              <a:rPr lang="en-GB" sz="2200" dirty="0"/>
              <a:t>Plan a device-free activity</a:t>
            </a:r>
          </a:p>
          <a:p>
            <a:pPr lvl="0"/>
            <a:endParaRPr lang="en-GB" sz="1000" b="1" dirty="0"/>
          </a:p>
          <a:p>
            <a:pPr lvl="0"/>
            <a:r>
              <a:rPr lang="en-GB" sz="2200" b="1" dirty="0"/>
              <a:t>Instructions: </a:t>
            </a:r>
          </a:p>
          <a:p>
            <a:pPr lvl="0"/>
            <a:r>
              <a:rPr lang="en-GB" sz="2200" dirty="0"/>
              <a:t>In small groups, plan ONE activity you could do with friends or family that involves:</a:t>
            </a:r>
          </a:p>
          <a:p>
            <a:pPr marL="285750" indent="-285750">
              <a:buFont typeface="Wingdings" panose="05000000000000000000" pitchFamily="2" charset="2"/>
              <a:buChar char="Ø"/>
            </a:pPr>
            <a:r>
              <a:rPr lang="en-GB" sz="2200" dirty="0"/>
              <a:t>NO screens</a:t>
            </a:r>
          </a:p>
          <a:p>
            <a:pPr marL="285750" indent="-285750">
              <a:buFont typeface="Wingdings" panose="05000000000000000000" pitchFamily="2" charset="2"/>
              <a:buChar char="Ø"/>
            </a:pPr>
            <a:r>
              <a:rPr lang="en-GB" sz="2200" dirty="0"/>
              <a:t>Being fully present together</a:t>
            </a:r>
          </a:p>
          <a:p>
            <a:pPr marL="285750" indent="-285750">
              <a:buFont typeface="Wingdings" panose="05000000000000000000" pitchFamily="2" charset="2"/>
              <a:buChar char="Ø"/>
            </a:pPr>
            <a:r>
              <a:rPr lang="en-GB" sz="2200" dirty="0"/>
              <a:t>Creating a memory</a:t>
            </a:r>
          </a:p>
          <a:p>
            <a:endParaRPr lang="en-GB" sz="1000" b="1" dirty="0"/>
          </a:p>
          <a:p>
            <a:r>
              <a:rPr lang="en-GB" sz="2200" b="1" dirty="0"/>
              <a:t>Examples:</a:t>
            </a:r>
            <a:endParaRPr lang="en-GB" sz="2200" dirty="0"/>
          </a:p>
          <a:p>
            <a:pPr marL="285750" lvl="0" indent="-285750">
              <a:buFont typeface="Wingdings" panose="05000000000000000000" pitchFamily="2" charset="2"/>
              <a:buChar char="ü"/>
            </a:pPr>
            <a:r>
              <a:rPr lang="en-GB" sz="2200" dirty="0"/>
              <a:t>Board game night</a:t>
            </a:r>
          </a:p>
          <a:p>
            <a:pPr marL="285750" lvl="0" indent="-285750">
              <a:buFont typeface="Wingdings" panose="05000000000000000000" pitchFamily="2" charset="2"/>
              <a:buChar char="ü"/>
            </a:pPr>
            <a:r>
              <a:rPr lang="en-GB" sz="2200" dirty="0"/>
              <a:t>Cooking together</a:t>
            </a:r>
          </a:p>
          <a:p>
            <a:pPr marL="285750" lvl="0" indent="-285750">
              <a:buFont typeface="Wingdings" panose="05000000000000000000" pitchFamily="2" charset="2"/>
              <a:buChar char="ü"/>
            </a:pPr>
            <a:r>
              <a:rPr lang="en-GB" sz="2200" dirty="0"/>
              <a:t>Going for a walk</a:t>
            </a:r>
          </a:p>
          <a:p>
            <a:pPr marL="285750" lvl="0" indent="-285750">
              <a:buFont typeface="Wingdings" panose="05000000000000000000" pitchFamily="2" charset="2"/>
              <a:buChar char="ü"/>
            </a:pPr>
            <a:r>
              <a:rPr lang="en-GB" sz="2200" dirty="0"/>
              <a:t>Playing a sport</a:t>
            </a:r>
          </a:p>
          <a:p>
            <a:pPr marL="285750" lvl="0" indent="-285750">
              <a:buFont typeface="Wingdings" panose="05000000000000000000" pitchFamily="2" charset="2"/>
              <a:buChar char="ü"/>
            </a:pPr>
            <a:r>
              <a:rPr lang="en-GB" sz="2200" dirty="0"/>
              <a:t>Having a real conversation</a:t>
            </a:r>
          </a:p>
          <a:p>
            <a:pPr lvl="0"/>
            <a:endParaRPr lang="en-GB" sz="1000" dirty="0"/>
          </a:p>
          <a:p>
            <a:pPr algn="ctr"/>
            <a:r>
              <a:rPr lang="en-GB" sz="2400" b="1" dirty="0"/>
              <a:t>Share your plan with the class. Will you try it this week?</a:t>
            </a:r>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4975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CA1B9-87C4-A404-BFB6-855C29F33C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FD56A-C11E-653B-79F4-9487F1E95F00}"/>
              </a:ext>
            </a:extLst>
          </p:cNvPr>
          <p:cNvSpPr>
            <a:spLocks noGrp="1"/>
          </p:cNvSpPr>
          <p:nvPr>
            <p:ph type="ctrTitle"/>
          </p:nvPr>
        </p:nvSpPr>
        <p:spPr/>
        <p:txBody>
          <a:bodyPr>
            <a:normAutofit fontScale="90000"/>
          </a:bodyPr>
          <a:lstStyle/>
          <a:p>
            <a:r>
              <a:rPr lang="en-US" sz="2700" b="0" i="1" dirty="0"/>
              <a:t>Module 1 (Students)</a:t>
            </a:r>
            <a:br>
              <a:rPr lang="en-US" sz="2700" b="0" i="1" dirty="0"/>
            </a:br>
            <a:r>
              <a:rPr lang="en-US" sz="2700" b="0" i="1" dirty="0"/>
              <a:t>Screen On and Screen Off Time</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57010B5D-99F6-FAEE-0C5A-2F308D25C10D}"/>
              </a:ext>
            </a:extLst>
          </p:cNvPr>
          <p:cNvSpPr>
            <a:spLocks noGrp="1"/>
          </p:cNvSpPr>
          <p:nvPr>
            <p:ph type="subTitle" idx="1"/>
          </p:nvPr>
        </p:nvSpPr>
        <p:spPr>
          <a:xfrm>
            <a:off x="374726" y="3662221"/>
            <a:ext cx="7391858" cy="1292830"/>
          </a:xfrm>
        </p:spPr>
        <p:txBody>
          <a:bodyPr>
            <a:normAutofit fontScale="92500" lnSpcReduction="10000"/>
          </a:bodyPr>
          <a:lstStyle/>
          <a:p>
            <a:endParaRPr lang="en-US" sz="2800" b="1" dirty="0">
              <a:solidFill>
                <a:schemeClr val="accent6">
                  <a:lumMod val="75000"/>
                </a:schemeClr>
              </a:solidFill>
            </a:endParaRPr>
          </a:p>
          <a:p>
            <a:endParaRPr lang="en-US" sz="2800" b="1" dirty="0">
              <a:solidFill>
                <a:schemeClr val="accent6">
                  <a:lumMod val="75000"/>
                </a:schemeClr>
              </a:solidFill>
            </a:endParaRPr>
          </a:p>
          <a:p>
            <a:r>
              <a:rPr lang="en-US" sz="2600" b="1" dirty="0">
                <a:solidFill>
                  <a:schemeClr val="accent6">
                    <a:lumMod val="75000"/>
                  </a:schemeClr>
                </a:solidFill>
              </a:rPr>
              <a:t>Topic 5: Gaming and Health Play</a:t>
            </a:r>
            <a:endParaRPr lang="en-GB" sz="2600" b="1" dirty="0">
              <a:solidFill>
                <a:schemeClr val="accent6">
                  <a:lumMod val="75000"/>
                </a:schemeClr>
              </a:solidFill>
            </a:endParaRP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3263706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AD2BB-AF60-4BA5-1299-2983548ECCE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40F471F-B08C-38A2-69F2-F97F304677E4}"/>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757C5339-E951-E65B-61F7-0B2E2DB05D39}"/>
              </a:ext>
            </a:extLst>
          </p:cNvPr>
          <p:cNvSpPr>
            <a:spLocks noGrp="1"/>
          </p:cNvSpPr>
          <p:nvPr>
            <p:ph type="body" sz="quarter" idx="10"/>
          </p:nvPr>
        </p:nvSpPr>
        <p:spPr/>
        <p:txBody>
          <a:bodyPr/>
          <a:lstStyle/>
          <a:p>
            <a:r>
              <a:rPr lang="en-US" b="1" i="1" dirty="0">
                <a:solidFill>
                  <a:schemeClr val="accent6">
                    <a:lumMod val="75000"/>
                  </a:schemeClr>
                </a:solidFill>
              </a:rPr>
              <a:t>Topic 5: Gaming and Health Play</a:t>
            </a:r>
            <a:endParaRPr lang="en-CY" i="1" dirty="0"/>
          </a:p>
        </p:txBody>
      </p:sp>
      <p:pic>
        <p:nvPicPr>
          <p:cNvPr id="2" name="Content Placeholder 1">
            <a:extLst>
              <a:ext uri="{FF2B5EF4-FFF2-40B4-BE49-F238E27FC236}">
                <a16:creationId xmlns:a16="http://schemas.microsoft.com/office/drawing/2014/main" id="{01BA6FFD-BF5E-4FAD-882E-9683EBD16125}"/>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310FAAF2-0C8B-9A10-689F-04BB4B30580B}"/>
              </a:ext>
            </a:extLst>
          </p:cNvPr>
          <p:cNvSpPr txBox="1"/>
          <p:nvPr/>
        </p:nvSpPr>
        <p:spPr>
          <a:xfrm>
            <a:off x="102422" y="1462685"/>
            <a:ext cx="9856521" cy="5016758"/>
          </a:xfrm>
          <a:prstGeom prst="rect">
            <a:avLst/>
          </a:prstGeom>
          <a:noFill/>
        </p:spPr>
        <p:txBody>
          <a:bodyPr wrap="square">
            <a:spAutoFit/>
          </a:bodyPr>
          <a:lstStyle/>
          <a:p>
            <a:pPr lvl="0"/>
            <a:r>
              <a:rPr lang="en-GB" sz="2400" b="1" dirty="0"/>
              <a:t>Understanding Your Gaming Habits</a:t>
            </a:r>
            <a:endParaRPr lang="en-GB" sz="2400" dirty="0"/>
          </a:p>
          <a:p>
            <a:pPr lvl="0"/>
            <a:endParaRPr lang="en-GB" sz="800" dirty="0"/>
          </a:p>
          <a:p>
            <a:pPr lvl="0" algn="ctr"/>
            <a:r>
              <a:rPr lang="en-GB" sz="2400" dirty="0"/>
              <a:t>Gaming Can Be Great – With Balance</a:t>
            </a:r>
          </a:p>
          <a:p>
            <a:endParaRPr lang="en-GB" sz="800" dirty="0"/>
          </a:p>
          <a:p>
            <a:r>
              <a:rPr lang="en-GB" sz="2400" dirty="0"/>
              <a:t>Gaming has benefits:</a:t>
            </a:r>
          </a:p>
          <a:p>
            <a:pPr marL="285750" lvl="0" indent="-285750">
              <a:buFont typeface="Wingdings" panose="05000000000000000000" pitchFamily="2" charset="2"/>
              <a:buChar char="ü"/>
            </a:pPr>
            <a:r>
              <a:rPr lang="en-GB" sz="2400" dirty="0"/>
              <a:t>Problem-solving and strategy</a:t>
            </a:r>
          </a:p>
          <a:p>
            <a:pPr marL="285750" lvl="0" indent="-285750">
              <a:buFont typeface="Wingdings" panose="05000000000000000000" pitchFamily="2" charset="2"/>
              <a:buChar char="ü"/>
            </a:pPr>
            <a:r>
              <a:rPr lang="en-GB" sz="2400" dirty="0"/>
              <a:t>Creativity and imagination</a:t>
            </a:r>
          </a:p>
          <a:p>
            <a:pPr marL="285750" lvl="0" indent="-285750">
              <a:buFont typeface="Wingdings" panose="05000000000000000000" pitchFamily="2" charset="2"/>
              <a:buChar char="ü"/>
            </a:pPr>
            <a:r>
              <a:rPr lang="en-GB" sz="2400" dirty="0"/>
              <a:t>Connecting with friends</a:t>
            </a:r>
          </a:p>
          <a:p>
            <a:pPr marL="285750" lvl="0" indent="-285750">
              <a:buFont typeface="Wingdings" panose="05000000000000000000" pitchFamily="2" charset="2"/>
              <a:buChar char="ü"/>
            </a:pPr>
            <a:r>
              <a:rPr lang="en-GB" sz="2400" dirty="0"/>
              <a:t>Relaxation and fun</a:t>
            </a:r>
          </a:p>
          <a:p>
            <a:endParaRPr lang="en-GB" sz="800" dirty="0"/>
          </a:p>
          <a:p>
            <a:r>
              <a:rPr lang="en-GB" sz="2400" dirty="0"/>
              <a:t>But gaming needs balance:</a:t>
            </a:r>
          </a:p>
          <a:p>
            <a:pPr marL="285750" lvl="0" indent="-285750">
              <a:buFont typeface="Wingdings" panose="05000000000000000000" pitchFamily="2" charset="2"/>
              <a:buChar char="ü"/>
            </a:pPr>
            <a:r>
              <a:rPr lang="en-GB" sz="2400" dirty="0"/>
              <a:t>It shouldn't replace sleep, homework, or real-life friendships</a:t>
            </a:r>
          </a:p>
          <a:p>
            <a:pPr marL="285750" lvl="0" indent="-285750">
              <a:buFont typeface="Wingdings" panose="05000000000000000000" pitchFamily="2" charset="2"/>
              <a:buChar char="ü"/>
            </a:pPr>
            <a:r>
              <a:rPr lang="en-GB" sz="2400" dirty="0"/>
              <a:t>It shouldn't be the ONLY thing that makes you happy</a:t>
            </a:r>
          </a:p>
          <a:p>
            <a:pPr marL="285750" indent="-285750">
              <a:buFont typeface="Wingdings" panose="05000000000000000000" pitchFamily="2" charset="2"/>
              <a:buChar char="ü"/>
            </a:pPr>
            <a:r>
              <a:rPr lang="en-GB" sz="2400" dirty="0"/>
              <a:t>It shouldn't leave you feeling angry, empty, or exhausted</a:t>
            </a:r>
          </a:p>
          <a:p>
            <a:endParaRPr lang="en-GB" sz="800" dirty="0"/>
          </a:p>
          <a:p>
            <a:r>
              <a:rPr lang="en-GB" sz="2400" dirty="0"/>
              <a:t>Key Question: Is gaming adding to my life or taking away from it?</a:t>
            </a:r>
          </a:p>
        </p:txBody>
      </p:sp>
    </p:spTree>
    <p:extLst>
      <p:ext uri="{BB962C8B-B14F-4D97-AF65-F5344CB8AC3E}">
        <p14:creationId xmlns:p14="http://schemas.microsoft.com/office/powerpoint/2010/main" val="1366835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DBD95-17D7-96B4-B518-FF122B4AC4FD}"/>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24F09FC-28FC-C31F-DA4C-3D8C57075E32}"/>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64FD3060-BE0D-39CD-D8DF-8AF9C19EF8D5}"/>
              </a:ext>
            </a:extLst>
          </p:cNvPr>
          <p:cNvSpPr>
            <a:spLocks noGrp="1"/>
          </p:cNvSpPr>
          <p:nvPr>
            <p:ph type="body" sz="quarter" idx="10"/>
          </p:nvPr>
        </p:nvSpPr>
        <p:spPr/>
        <p:txBody>
          <a:bodyPr/>
          <a:lstStyle/>
          <a:p>
            <a:r>
              <a:rPr lang="en-US" b="1" i="1" dirty="0">
                <a:solidFill>
                  <a:schemeClr val="accent6">
                    <a:lumMod val="75000"/>
                  </a:schemeClr>
                </a:solidFill>
              </a:rPr>
              <a:t>Topic 5: Gaming and Health Play</a:t>
            </a:r>
            <a:endParaRPr lang="en-CY" i="1" dirty="0"/>
          </a:p>
        </p:txBody>
      </p:sp>
      <p:pic>
        <p:nvPicPr>
          <p:cNvPr id="2" name="Content Placeholder 1">
            <a:extLst>
              <a:ext uri="{FF2B5EF4-FFF2-40B4-BE49-F238E27FC236}">
                <a16:creationId xmlns:a16="http://schemas.microsoft.com/office/drawing/2014/main" id="{EEB0F152-E76D-1619-5897-1108E7C6F66B}"/>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A6CF27BA-568E-0972-05AE-A7B89EA80269}"/>
              </a:ext>
            </a:extLst>
          </p:cNvPr>
          <p:cNvSpPr txBox="1"/>
          <p:nvPr/>
        </p:nvSpPr>
        <p:spPr>
          <a:xfrm>
            <a:off x="149679" y="1405534"/>
            <a:ext cx="9856521" cy="5201424"/>
          </a:xfrm>
          <a:prstGeom prst="rect">
            <a:avLst/>
          </a:prstGeom>
          <a:noFill/>
        </p:spPr>
        <p:txBody>
          <a:bodyPr wrap="square">
            <a:spAutoFit/>
          </a:bodyPr>
          <a:lstStyle/>
          <a:p>
            <a:pPr lvl="0"/>
            <a:r>
              <a:rPr lang="en-GB" sz="2400" b="1" dirty="0"/>
              <a:t>Healthy vs. Unhealthy Gaming</a:t>
            </a:r>
          </a:p>
          <a:p>
            <a:pPr lvl="0"/>
            <a:endParaRPr lang="en-GB" sz="800" b="1" dirty="0"/>
          </a:p>
          <a:p>
            <a:pPr lvl="0" algn="ctr"/>
            <a:r>
              <a:rPr lang="en-GB" sz="2400" dirty="0"/>
              <a:t>Know the Difference</a:t>
            </a:r>
          </a:p>
          <a:p>
            <a:r>
              <a:rPr lang="en-GB" sz="2400" b="1" dirty="0"/>
              <a:t>✅ </a:t>
            </a:r>
            <a:r>
              <a:rPr lang="en-GB" sz="2400" u="sng" dirty="0"/>
              <a:t>Healthy Gaming:</a:t>
            </a:r>
          </a:p>
          <a:p>
            <a:pPr marL="285750" lvl="0" indent="-285750">
              <a:buFont typeface="Wingdings" panose="05000000000000000000" pitchFamily="2" charset="2"/>
              <a:buChar char="ü"/>
            </a:pPr>
            <a:r>
              <a:rPr lang="en-GB" sz="2200" dirty="0"/>
              <a:t>You can stop when you need to</a:t>
            </a:r>
          </a:p>
          <a:p>
            <a:pPr marL="285750" lvl="0" indent="-285750">
              <a:buFont typeface="Wingdings" panose="05000000000000000000" pitchFamily="2" charset="2"/>
              <a:buChar char="ü"/>
            </a:pPr>
            <a:r>
              <a:rPr lang="en-GB" sz="2200" dirty="0"/>
              <a:t>You still enjoy other activities</a:t>
            </a:r>
          </a:p>
          <a:p>
            <a:pPr marL="285750" lvl="0" indent="-285750">
              <a:buFont typeface="Wingdings" panose="05000000000000000000" pitchFamily="2" charset="2"/>
              <a:buChar char="ü"/>
            </a:pPr>
            <a:r>
              <a:rPr lang="en-GB" sz="2200" dirty="0"/>
              <a:t>You feel satisfied after playing</a:t>
            </a:r>
          </a:p>
          <a:p>
            <a:pPr marL="285750" lvl="0" indent="-285750">
              <a:buFont typeface="Wingdings" panose="05000000000000000000" pitchFamily="2" charset="2"/>
              <a:buChar char="ü"/>
            </a:pPr>
            <a:r>
              <a:rPr lang="en-GB" sz="2200" dirty="0"/>
              <a:t>Gaming doesn't affect your sleep or grades</a:t>
            </a:r>
          </a:p>
          <a:p>
            <a:pPr marL="285750" lvl="0" indent="-285750">
              <a:buFont typeface="Wingdings" panose="05000000000000000000" pitchFamily="2" charset="2"/>
              <a:buChar char="ü"/>
            </a:pPr>
            <a:r>
              <a:rPr lang="en-GB" sz="2200" dirty="0"/>
              <a:t>You're honest about how much you play</a:t>
            </a:r>
          </a:p>
          <a:p>
            <a:pPr lvl="0"/>
            <a:endParaRPr lang="en-GB" sz="800" dirty="0"/>
          </a:p>
          <a:p>
            <a:r>
              <a:rPr lang="en-GB" sz="2400" dirty="0"/>
              <a:t>⚠️ </a:t>
            </a:r>
            <a:r>
              <a:rPr lang="en-GB" sz="2400" u="sng" dirty="0"/>
              <a:t>Warning Signs:</a:t>
            </a:r>
          </a:p>
          <a:p>
            <a:pPr marL="285750" lvl="0" indent="-285750">
              <a:buFont typeface="Wingdings" panose="05000000000000000000" pitchFamily="2" charset="2"/>
              <a:buChar char="ü"/>
            </a:pPr>
            <a:r>
              <a:rPr lang="en-GB" sz="2200" dirty="0"/>
              <a:t>You can't stop even when you want to</a:t>
            </a:r>
          </a:p>
          <a:p>
            <a:pPr marL="285750" lvl="0" indent="-285750">
              <a:buFont typeface="Wingdings" panose="05000000000000000000" pitchFamily="2" charset="2"/>
              <a:buChar char="ü"/>
            </a:pPr>
            <a:r>
              <a:rPr lang="en-GB" sz="2200" dirty="0"/>
              <a:t>You feel angry or anxious when you can't play</a:t>
            </a:r>
          </a:p>
          <a:p>
            <a:pPr marL="285750" lvl="0" indent="-285750">
              <a:buFont typeface="Wingdings" panose="05000000000000000000" pitchFamily="2" charset="2"/>
              <a:buChar char="ü"/>
            </a:pPr>
            <a:r>
              <a:rPr lang="en-GB" sz="2200" dirty="0"/>
              <a:t>Gaming is affecting sleep, school, or friendships</a:t>
            </a:r>
          </a:p>
          <a:p>
            <a:pPr marL="285750" lvl="0" indent="-285750">
              <a:buFont typeface="Wingdings" panose="05000000000000000000" pitchFamily="2" charset="2"/>
              <a:buChar char="ü"/>
            </a:pPr>
            <a:r>
              <a:rPr lang="en-GB" sz="2200" dirty="0"/>
              <a:t>You play to escape problems</a:t>
            </a:r>
          </a:p>
          <a:p>
            <a:pPr marL="285750" lvl="0" indent="-285750">
              <a:buFont typeface="Wingdings" panose="05000000000000000000" pitchFamily="2" charset="2"/>
              <a:buChar char="ü"/>
            </a:pPr>
            <a:r>
              <a:rPr lang="en-GB" sz="2200" dirty="0"/>
              <a:t>You lie about how much you play</a:t>
            </a:r>
          </a:p>
        </p:txBody>
      </p:sp>
    </p:spTree>
    <p:extLst>
      <p:ext uri="{BB962C8B-B14F-4D97-AF65-F5344CB8AC3E}">
        <p14:creationId xmlns:p14="http://schemas.microsoft.com/office/powerpoint/2010/main" val="1532566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C596-CDC3-94C8-7F8C-8368932EA48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7F7C05C-57DA-6DBA-9B0F-410B70242E41}"/>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94C7A9AA-75AD-832B-4539-229F66A200E3}"/>
              </a:ext>
            </a:extLst>
          </p:cNvPr>
          <p:cNvSpPr>
            <a:spLocks noGrp="1"/>
          </p:cNvSpPr>
          <p:nvPr>
            <p:ph type="body" sz="quarter" idx="10"/>
          </p:nvPr>
        </p:nvSpPr>
        <p:spPr/>
        <p:txBody>
          <a:bodyPr/>
          <a:lstStyle/>
          <a:p>
            <a:r>
              <a:rPr lang="en-US" b="1" i="1" dirty="0">
                <a:solidFill>
                  <a:schemeClr val="accent6">
                    <a:lumMod val="75000"/>
                  </a:schemeClr>
                </a:solidFill>
              </a:rPr>
              <a:t>Topic 5: Gaming and Health Play</a:t>
            </a:r>
            <a:endParaRPr lang="en-CY" i="1" dirty="0"/>
          </a:p>
        </p:txBody>
      </p:sp>
      <p:pic>
        <p:nvPicPr>
          <p:cNvPr id="2" name="Content Placeholder 1">
            <a:extLst>
              <a:ext uri="{FF2B5EF4-FFF2-40B4-BE49-F238E27FC236}">
                <a16:creationId xmlns:a16="http://schemas.microsoft.com/office/drawing/2014/main" id="{CF36DDBE-4717-0AF3-413F-66007F4B0BBC}"/>
              </a:ext>
            </a:extLst>
          </p:cNvPr>
          <p:cNvPicPr>
            <a:picLocks noGrp="1" noChangeAspect="1"/>
          </p:cNvPicPr>
          <p:nvPr>
            <p:ph sz="quarter" idx="12"/>
          </p:nvPr>
        </p:nvPicPr>
        <p:blipFill>
          <a:blip r:embed="rId3"/>
          <a:stretch>
            <a:fillRect/>
          </a:stretch>
        </p:blipFill>
        <p:spPr>
          <a:xfrm>
            <a:off x="9580650" y="4934722"/>
            <a:ext cx="2327333" cy="1068606"/>
          </a:xfrm>
          <a:prstGeom prst="rect">
            <a:avLst/>
          </a:prstGeom>
        </p:spPr>
      </p:pic>
      <p:sp>
        <p:nvSpPr>
          <p:cNvPr id="4" name="TextBox 3">
            <a:extLst>
              <a:ext uri="{FF2B5EF4-FFF2-40B4-BE49-F238E27FC236}">
                <a16:creationId xmlns:a16="http://schemas.microsoft.com/office/drawing/2014/main" id="{F68C53D9-04E9-4F48-7DE7-5B0A1F5C7B09}"/>
              </a:ext>
            </a:extLst>
          </p:cNvPr>
          <p:cNvSpPr txBox="1"/>
          <p:nvPr/>
        </p:nvSpPr>
        <p:spPr>
          <a:xfrm>
            <a:off x="123204" y="1462685"/>
            <a:ext cx="10361223" cy="5109091"/>
          </a:xfrm>
          <a:prstGeom prst="rect">
            <a:avLst/>
          </a:prstGeom>
          <a:noFill/>
        </p:spPr>
        <p:txBody>
          <a:bodyPr wrap="square">
            <a:spAutoFit/>
          </a:bodyPr>
          <a:lstStyle/>
          <a:p>
            <a:pPr lvl="0"/>
            <a:r>
              <a:rPr lang="en-GB" sz="2400" b="1" dirty="0"/>
              <a:t>Strategies for Balanced Gaming</a:t>
            </a:r>
            <a:endParaRPr lang="en-GB" sz="2400" dirty="0"/>
          </a:p>
          <a:p>
            <a:pPr lvl="0" algn="ctr"/>
            <a:endParaRPr lang="en-GB" sz="800" dirty="0"/>
          </a:p>
          <a:p>
            <a:pPr lvl="0" algn="ctr"/>
            <a:r>
              <a:rPr lang="en-GB" sz="2400" dirty="0"/>
              <a:t>Enjoy Gaming Without Losing Balance</a:t>
            </a:r>
          </a:p>
          <a:p>
            <a:r>
              <a:rPr lang="en-GB" sz="2400" u="sng" dirty="0"/>
              <a:t>Set boundaries:</a:t>
            </a:r>
          </a:p>
          <a:p>
            <a:pPr marL="285750" lvl="0" indent="-285750">
              <a:buFont typeface="Wingdings" panose="05000000000000000000" pitchFamily="2" charset="2"/>
              <a:buChar char="ü"/>
            </a:pPr>
            <a:r>
              <a:rPr lang="en-GB" sz="2200" dirty="0"/>
              <a:t>Decide how long BEFORE you start playing</a:t>
            </a:r>
          </a:p>
          <a:p>
            <a:pPr marL="285750" lvl="0" indent="-285750">
              <a:buFont typeface="Wingdings" panose="05000000000000000000" pitchFamily="2" charset="2"/>
              <a:buChar char="ü"/>
            </a:pPr>
            <a:r>
              <a:rPr lang="en-GB" sz="2200" dirty="0"/>
              <a:t>Use timers or app limits</a:t>
            </a:r>
          </a:p>
          <a:p>
            <a:pPr marL="285750" lvl="0" indent="-285750">
              <a:buFont typeface="Wingdings" panose="05000000000000000000" pitchFamily="2" charset="2"/>
              <a:buChar char="ü"/>
            </a:pPr>
            <a:r>
              <a:rPr lang="en-GB" sz="2200" dirty="0"/>
              <a:t>No gaming until homework is done</a:t>
            </a:r>
          </a:p>
          <a:p>
            <a:pPr marL="285750" lvl="0" indent="-285750">
              <a:buFont typeface="Wingdings" panose="05000000000000000000" pitchFamily="2" charset="2"/>
              <a:buChar char="ü"/>
            </a:pPr>
            <a:r>
              <a:rPr lang="en-GB" sz="2200" dirty="0"/>
              <a:t>Stop 30 minutes before bedtime</a:t>
            </a:r>
          </a:p>
          <a:p>
            <a:pPr lvl="0"/>
            <a:endParaRPr lang="en-GB" sz="1200" dirty="0"/>
          </a:p>
          <a:p>
            <a:r>
              <a:rPr lang="en-GB" sz="2400" u="sng" dirty="0"/>
              <a:t>Stay balanced:</a:t>
            </a:r>
          </a:p>
          <a:p>
            <a:pPr marL="285750" lvl="0" indent="-285750">
              <a:buFont typeface="Wingdings" panose="05000000000000000000" pitchFamily="2" charset="2"/>
              <a:buChar char="ü"/>
            </a:pPr>
            <a:r>
              <a:rPr lang="en-GB" sz="2200" dirty="0"/>
              <a:t>Have other hobbies besides gaming</a:t>
            </a:r>
          </a:p>
          <a:p>
            <a:pPr marL="285750" lvl="0" indent="-285750">
              <a:buFont typeface="Wingdings" panose="05000000000000000000" pitchFamily="2" charset="2"/>
              <a:buChar char="ü"/>
            </a:pPr>
            <a:r>
              <a:rPr lang="en-GB" sz="2200" dirty="0"/>
              <a:t>Make time for friends in real life</a:t>
            </a:r>
          </a:p>
          <a:p>
            <a:pPr marL="285750" lvl="0" indent="-285750">
              <a:buFont typeface="Wingdings" panose="05000000000000000000" pitchFamily="2" charset="2"/>
              <a:buChar char="ü"/>
            </a:pPr>
            <a:r>
              <a:rPr lang="en-GB" sz="2200" dirty="0"/>
              <a:t>Take breaks every 30-60 minutes</a:t>
            </a:r>
          </a:p>
          <a:p>
            <a:pPr marL="285750" lvl="0" indent="-285750">
              <a:buFont typeface="Wingdings" panose="05000000000000000000" pitchFamily="2" charset="2"/>
              <a:buChar char="ü"/>
            </a:pPr>
            <a:r>
              <a:rPr lang="en-GB" sz="2200" b="1" dirty="0"/>
              <a:t>Notice how you feel after playing</a:t>
            </a:r>
          </a:p>
          <a:p>
            <a:pPr lvl="0"/>
            <a:endParaRPr lang="en-GB" sz="1200" dirty="0"/>
          </a:p>
          <a:p>
            <a:pPr algn="ctr"/>
            <a:r>
              <a:rPr lang="en-GB" sz="2400" b="1" dirty="0"/>
              <a:t>Be honest with yourself: If gaming is causing problems, it's okay to ask for help.</a:t>
            </a:r>
            <a:endParaRPr lang="en-GB" sz="2400" dirty="0"/>
          </a:p>
        </p:txBody>
      </p:sp>
    </p:spTree>
    <p:extLst>
      <p:ext uri="{BB962C8B-B14F-4D97-AF65-F5344CB8AC3E}">
        <p14:creationId xmlns:p14="http://schemas.microsoft.com/office/powerpoint/2010/main" val="4253714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1A3CB-4B8E-6FA2-224D-7314DE7D7A5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EE4CFF45-FE6D-2C1A-52AC-6C0A251FA892}"/>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17F20E34-858D-86FA-DC3D-2D0A3D506706}"/>
              </a:ext>
            </a:extLst>
          </p:cNvPr>
          <p:cNvSpPr>
            <a:spLocks noGrp="1"/>
          </p:cNvSpPr>
          <p:nvPr>
            <p:ph type="body" sz="quarter" idx="10"/>
          </p:nvPr>
        </p:nvSpPr>
        <p:spPr/>
        <p:txBody>
          <a:bodyPr/>
          <a:lstStyle/>
          <a:p>
            <a:r>
              <a:rPr lang="en-US" b="1" i="1" dirty="0">
                <a:solidFill>
                  <a:schemeClr val="accent6">
                    <a:lumMod val="75000"/>
                  </a:schemeClr>
                </a:solidFill>
              </a:rPr>
              <a:t>Topic 5: Gaming and Health Play</a:t>
            </a:r>
            <a:endParaRPr lang="en-CY" i="1" dirty="0"/>
          </a:p>
        </p:txBody>
      </p:sp>
      <p:pic>
        <p:nvPicPr>
          <p:cNvPr id="2" name="Content Placeholder 1">
            <a:extLst>
              <a:ext uri="{FF2B5EF4-FFF2-40B4-BE49-F238E27FC236}">
                <a16:creationId xmlns:a16="http://schemas.microsoft.com/office/drawing/2014/main" id="{008F8AA4-0CA5-0578-0051-470EA231FDC2}"/>
              </a:ext>
            </a:extLst>
          </p:cNvPr>
          <p:cNvPicPr>
            <a:picLocks noGrp="1" noChangeAspect="1"/>
          </p:cNvPicPr>
          <p:nvPr>
            <p:ph sz="quarter" idx="12"/>
          </p:nvPr>
        </p:nvPicPr>
        <p:blipFill>
          <a:blip r:embed="rId3"/>
          <a:stretch>
            <a:fillRect/>
          </a:stretch>
        </p:blipFill>
        <p:spPr>
          <a:xfrm>
            <a:off x="9518304" y="4918163"/>
            <a:ext cx="2327333" cy="1068606"/>
          </a:xfrm>
          <a:prstGeom prst="rect">
            <a:avLst/>
          </a:prstGeom>
        </p:spPr>
      </p:pic>
      <p:sp>
        <p:nvSpPr>
          <p:cNvPr id="3" name="TextBox 2">
            <a:extLst>
              <a:ext uri="{FF2B5EF4-FFF2-40B4-BE49-F238E27FC236}">
                <a16:creationId xmlns:a16="http://schemas.microsoft.com/office/drawing/2014/main" id="{D12ACD9E-5C56-7ABE-3790-86684784B907}"/>
              </a:ext>
            </a:extLst>
          </p:cNvPr>
          <p:cNvSpPr txBox="1"/>
          <p:nvPr/>
        </p:nvSpPr>
        <p:spPr>
          <a:xfrm>
            <a:off x="97970" y="1405534"/>
            <a:ext cx="10453255" cy="6194645"/>
          </a:xfrm>
          <a:prstGeom prst="rect">
            <a:avLst/>
          </a:prstGeom>
          <a:noFill/>
        </p:spPr>
        <p:txBody>
          <a:bodyPr wrap="square">
            <a:spAutoFit/>
          </a:bodyPr>
          <a:lstStyle/>
          <a:p>
            <a:pPr lvl="0" algn="ctr"/>
            <a:r>
              <a:rPr lang="en-GB" sz="2400" b="1" dirty="0">
                <a:solidFill>
                  <a:schemeClr val="accent4">
                    <a:lumMod val="75000"/>
                  </a:schemeClr>
                </a:solidFill>
              </a:rPr>
              <a:t>Activity: My Gaming Guidelines (Individual)</a:t>
            </a:r>
            <a:endParaRPr lang="en-GB" sz="2400" dirty="0">
              <a:solidFill>
                <a:schemeClr val="accent4">
                  <a:lumMod val="75000"/>
                </a:schemeClr>
              </a:solidFill>
            </a:endParaRPr>
          </a:p>
          <a:p>
            <a:pPr lvl="0"/>
            <a:endParaRPr lang="en-GB" b="1" dirty="0"/>
          </a:p>
          <a:p>
            <a:pPr lvl="0" algn="ctr"/>
            <a:r>
              <a:rPr lang="en-GB" sz="2200" b="1" dirty="0"/>
              <a:t>Task: </a:t>
            </a:r>
            <a:r>
              <a:rPr lang="en-GB" sz="2200" dirty="0"/>
              <a:t>Create your personal gaming rules</a:t>
            </a:r>
          </a:p>
          <a:p>
            <a:pPr lvl="0" algn="ctr"/>
            <a:endParaRPr lang="en-GB" sz="2200" b="1" dirty="0"/>
          </a:p>
          <a:p>
            <a:pPr lvl="0" algn="ctr"/>
            <a:r>
              <a:rPr lang="en-GB" sz="2200" b="1" dirty="0"/>
              <a:t>Instructions:</a:t>
            </a:r>
            <a:endParaRPr lang="en-GB" sz="2200" dirty="0"/>
          </a:p>
          <a:p>
            <a:pPr algn="ctr"/>
            <a:r>
              <a:rPr lang="en-GB" sz="2200" dirty="0"/>
              <a:t>Write 3 guidelines for yourself about healthy gaming:</a:t>
            </a:r>
          </a:p>
          <a:p>
            <a:pPr algn="ctr"/>
            <a:endParaRPr lang="en-GB" sz="1200" dirty="0"/>
          </a:p>
          <a:p>
            <a:pPr algn="ctr"/>
            <a:r>
              <a:rPr lang="en-GB" sz="2200" dirty="0"/>
              <a:t>Examples:</a:t>
            </a:r>
          </a:p>
          <a:p>
            <a:pPr lvl="0" algn="ctr"/>
            <a:r>
              <a:rPr lang="en-GB" sz="2200" dirty="0"/>
              <a:t>"I will set a timer before I start playing"</a:t>
            </a:r>
          </a:p>
          <a:p>
            <a:pPr lvl="0" algn="ctr"/>
            <a:r>
              <a:rPr lang="en-GB" sz="2200" dirty="0"/>
              <a:t>"I will take a 10-minute break every hour"</a:t>
            </a:r>
          </a:p>
          <a:p>
            <a:pPr lvl="0" algn="ctr"/>
            <a:r>
              <a:rPr lang="en-GB" sz="2200" dirty="0"/>
              <a:t>"I will not game after 9pm on school nights"</a:t>
            </a:r>
          </a:p>
          <a:p>
            <a:pPr lvl="0" algn="ctr"/>
            <a:r>
              <a:rPr lang="en-GB" sz="2200" dirty="0"/>
              <a:t>"I will do homework before gaming"</a:t>
            </a:r>
          </a:p>
          <a:p>
            <a:pPr lvl="0" algn="ctr"/>
            <a:r>
              <a:rPr lang="en-GB" sz="2200" dirty="0"/>
              <a:t>"I will notice if I feel frustrated and take a break"</a:t>
            </a:r>
          </a:p>
          <a:p>
            <a:pPr algn="ctr"/>
            <a:endParaRPr lang="en-GB" sz="1200" dirty="0"/>
          </a:p>
          <a:p>
            <a:pPr algn="ctr"/>
            <a:r>
              <a:rPr lang="en-GB" sz="2200" dirty="0"/>
              <a:t>My 3 Guidelines:</a:t>
            </a:r>
          </a:p>
          <a:p>
            <a:pPr algn="ctr"/>
            <a:r>
              <a:rPr lang="en-GB" sz="2200" dirty="0"/>
              <a:t>Share one guideline with a partner. How will you remember to follow it?</a:t>
            </a:r>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8130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of Module 1 (Students): </a:t>
            </a:r>
            <a:br>
              <a:rPr lang="en-US" b="0" i="1" dirty="0"/>
            </a:br>
            <a:r>
              <a:rPr lang="en-US" b="0" i="1" dirty="0"/>
              <a:t>Screen On and Screen Off Time</a:t>
            </a:r>
            <a:br>
              <a:rPr lang="en-CY" dirty="0"/>
            </a:br>
            <a:endParaRPr lang="LID4096"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r>
              <a:rPr lang="en-US" b="1" i="1" dirty="0">
                <a:solidFill>
                  <a:schemeClr val="accent6">
                    <a:lumMod val="75000"/>
                  </a:schemeClr>
                </a:solidFill>
              </a:rPr>
              <a:t>Topic 1: Understanding Screen Time</a:t>
            </a: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76644" y="1631373"/>
            <a:ext cx="11336483" cy="4440318"/>
          </a:xfrm>
          <a:prstGeom prst="rect">
            <a:avLst/>
          </a:prstGeom>
          <a:noFill/>
        </p:spPr>
        <p:txBody>
          <a:bodyPr wrap="square">
            <a:spAutoFit/>
          </a:bodyPr>
          <a:lstStyle/>
          <a:p>
            <a:pPr lvl="0"/>
            <a:r>
              <a:rPr lang="en-GB" sz="2400" b="1" dirty="0"/>
              <a:t>What is Screen Time?</a:t>
            </a:r>
          </a:p>
          <a:p>
            <a:pPr lvl="0"/>
            <a:endParaRPr lang="en-GB" sz="2400" dirty="0"/>
          </a:p>
          <a:p>
            <a:pPr lvl="1" algn="ctr"/>
            <a:r>
              <a:rPr lang="en-GB" sz="2400" dirty="0"/>
              <a:t>Counting Your Digital Hours</a:t>
            </a:r>
          </a:p>
          <a:p>
            <a:pPr lvl="1" algn="ctr"/>
            <a:endParaRPr lang="en-GB" sz="2400" dirty="0"/>
          </a:p>
          <a:p>
            <a:pPr lvl="1" algn="ctr"/>
            <a:r>
              <a:rPr lang="en-GB" sz="2400" dirty="0"/>
              <a:t>Screen time is any time you spend looking at a screen – phones, </a:t>
            </a:r>
          </a:p>
          <a:p>
            <a:pPr lvl="1" algn="ctr"/>
            <a:r>
              <a:rPr lang="en-GB" sz="2400" dirty="0"/>
              <a:t>tablets, computers, TVs, or gaming consoles. </a:t>
            </a:r>
          </a:p>
          <a:p>
            <a:pPr lvl="1" algn="ctr"/>
            <a:r>
              <a:rPr lang="en-GB" sz="2400" dirty="0"/>
              <a:t>It includes watching videos, playing games, chatting with friends, </a:t>
            </a:r>
          </a:p>
          <a:p>
            <a:pPr lvl="1" algn="ctr"/>
            <a:r>
              <a:rPr lang="en-GB" sz="2400" dirty="0"/>
              <a:t>doing homework online, and scrolling through social media.</a:t>
            </a:r>
          </a:p>
          <a:p>
            <a:pPr lvl="1" algn="ctr"/>
            <a:endParaRPr lang="en-GB" sz="2400" dirty="0"/>
          </a:p>
          <a:p>
            <a:pPr lvl="1" algn="ctr"/>
            <a:r>
              <a:rPr lang="en-GB" sz="2400" dirty="0"/>
              <a:t>Not all screen time is the same – some helps us learn, some just passes time.</a:t>
            </a:r>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995-4B6A-ED92-3D9D-5CC49CFD9FB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356F851-1086-1D2B-9019-E3DAA9A03ABB}"/>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BE00D98A-C89D-69BD-6ED9-A845AB5973DD}"/>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1: Understanding Screen Time</a:t>
            </a: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70B39196-1EE7-9405-83A6-60B7814E4187}"/>
              </a:ext>
            </a:extLst>
          </p:cNvPr>
          <p:cNvPicPr>
            <a:picLocks noGrp="1" noChangeAspect="1"/>
          </p:cNvPicPr>
          <p:nvPr>
            <p:ph sz="quarter" idx="12"/>
          </p:nvPr>
        </p:nvPicPr>
        <p:blipFill>
          <a:blip r:embed="rId3"/>
          <a:stretch>
            <a:fillRect/>
          </a:stretch>
        </p:blipFill>
        <p:spPr>
          <a:xfrm>
            <a:off x="9861203" y="5367073"/>
            <a:ext cx="1648460" cy="756899"/>
          </a:xfrm>
          <a:prstGeom prst="rect">
            <a:avLst/>
          </a:prstGeom>
        </p:spPr>
      </p:pic>
      <p:sp>
        <p:nvSpPr>
          <p:cNvPr id="5" name="TextBox 4">
            <a:extLst>
              <a:ext uri="{FF2B5EF4-FFF2-40B4-BE49-F238E27FC236}">
                <a16:creationId xmlns:a16="http://schemas.microsoft.com/office/drawing/2014/main" id="{4FC9AA94-0D9D-0993-916F-AC7F1D11265F}"/>
              </a:ext>
            </a:extLst>
          </p:cNvPr>
          <p:cNvSpPr txBox="1"/>
          <p:nvPr/>
        </p:nvSpPr>
        <p:spPr>
          <a:xfrm>
            <a:off x="232178" y="1462685"/>
            <a:ext cx="10453255" cy="5917646"/>
          </a:xfrm>
          <a:prstGeom prst="rect">
            <a:avLst/>
          </a:prstGeom>
          <a:noFill/>
        </p:spPr>
        <p:txBody>
          <a:bodyPr wrap="square">
            <a:spAutoFit/>
          </a:bodyPr>
          <a:lstStyle/>
          <a:p>
            <a:pPr lvl="0"/>
            <a:r>
              <a:rPr lang="en-GB" sz="2400" b="1" dirty="0"/>
              <a:t>How Screens Affect Your Body and Mind</a:t>
            </a:r>
          </a:p>
          <a:p>
            <a:pPr lvl="0"/>
            <a:endParaRPr lang="en-GB" sz="1200" b="1" dirty="0"/>
          </a:p>
          <a:p>
            <a:pPr lvl="0" algn="ctr"/>
            <a:r>
              <a:rPr lang="en-GB" sz="2400" dirty="0"/>
              <a:t>The Hidden Effects</a:t>
            </a:r>
          </a:p>
          <a:p>
            <a:pPr lvl="1"/>
            <a:endParaRPr lang="en-GB" sz="600" dirty="0"/>
          </a:p>
          <a:p>
            <a:r>
              <a:rPr lang="en-GB" sz="2400" b="1" dirty="0"/>
              <a:t>Your Body:</a:t>
            </a:r>
            <a:endParaRPr lang="en-GB" sz="2400" dirty="0"/>
          </a:p>
          <a:p>
            <a:pPr marL="342900" lvl="0" indent="-342900">
              <a:buFont typeface="Wingdings" panose="05000000000000000000" pitchFamily="2" charset="2"/>
              <a:buChar char="ü"/>
            </a:pPr>
            <a:r>
              <a:rPr lang="en-GB" sz="2400" dirty="0"/>
              <a:t>Tired eyes and headaches</a:t>
            </a:r>
          </a:p>
          <a:p>
            <a:pPr marL="342900" lvl="0" indent="-342900">
              <a:buFont typeface="Wingdings" panose="05000000000000000000" pitchFamily="2" charset="2"/>
              <a:buChar char="ü"/>
            </a:pPr>
            <a:r>
              <a:rPr lang="en-GB" sz="2400" dirty="0"/>
              <a:t>Sore neck and back</a:t>
            </a:r>
          </a:p>
          <a:p>
            <a:pPr marL="342900" lvl="0" indent="-342900">
              <a:buFont typeface="Wingdings" panose="05000000000000000000" pitchFamily="2" charset="2"/>
              <a:buChar char="ü"/>
            </a:pPr>
            <a:r>
              <a:rPr lang="en-GB" sz="2400" dirty="0"/>
              <a:t>Less energy for moving and playing</a:t>
            </a:r>
          </a:p>
          <a:p>
            <a:pPr marL="342900" lvl="0" indent="-342900">
              <a:buFont typeface="Wingdings" panose="05000000000000000000" pitchFamily="2" charset="2"/>
              <a:buChar char="ü"/>
            </a:pPr>
            <a:r>
              <a:rPr lang="en-GB" sz="2400" dirty="0"/>
              <a:t>Trouble sleeping (especially from screens before bed)</a:t>
            </a:r>
          </a:p>
          <a:p>
            <a:endParaRPr lang="en-GB" sz="1200" b="1" dirty="0"/>
          </a:p>
          <a:p>
            <a:r>
              <a:rPr lang="en-GB" sz="2400" b="1" dirty="0"/>
              <a:t>Your Feelings:</a:t>
            </a:r>
            <a:endParaRPr lang="en-GB" sz="2400" dirty="0"/>
          </a:p>
          <a:p>
            <a:pPr marL="342900" lvl="0" indent="-342900">
              <a:buFont typeface="Wingdings" panose="05000000000000000000" pitchFamily="2" charset="2"/>
              <a:buChar char="ü"/>
            </a:pPr>
            <a:r>
              <a:rPr lang="en-GB" sz="2400" dirty="0"/>
              <a:t>Feeling grumpy or anxious</a:t>
            </a:r>
          </a:p>
          <a:p>
            <a:pPr marL="342900" lvl="0" indent="-342900">
              <a:buFont typeface="Wingdings" panose="05000000000000000000" pitchFamily="2" charset="2"/>
              <a:buChar char="ü"/>
            </a:pPr>
            <a:r>
              <a:rPr lang="en-GB" sz="2400" dirty="0"/>
              <a:t>Harder to focus</a:t>
            </a:r>
          </a:p>
          <a:p>
            <a:pPr marL="342900" lvl="0" indent="-342900">
              <a:buFont typeface="Wingdings" panose="05000000000000000000" pitchFamily="2" charset="2"/>
              <a:buChar char="ü"/>
            </a:pPr>
            <a:r>
              <a:rPr lang="en-GB" sz="2400" dirty="0"/>
              <a:t>Comparing yourself to others online</a:t>
            </a:r>
          </a:p>
          <a:p>
            <a:pPr marL="342900" lvl="0" indent="-342900">
              <a:buFont typeface="Wingdings" panose="05000000000000000000" pitchFamily="2" charset="2"/>
              <a:buChar char="ü"/>
            </a:pPr>
            <a:r>
              <a:rPr lang="en-GB" sz="2400" dirty="0"/>
              <a:t>Less interest in offline activities</a:t>
            </a:r>
          </a:p>
          <a:p>
            <a:r>
              <a:rPr lang="en-GB" sz="2400"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922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2CA0-9974-F78D-B9C8-634A57E90BA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F6C448-8795-9D0C-8015-7C3D9DF495B1}"/>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9CA9F4BC-050C-D1E8-077A-49FF67E98168}"/>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1: Understanding Screen Time</a:t>
            </a: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CEF9C920-2EF8-2618-4E68-6625325F33E6}"/>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161C0D6B-3D61-CE1E-2D2C-D5520DF383A9}"/>
              </a:ext>
            </a:extLst>
          </p:cNvPr>
          <p:cNvSpPr txBox="1"/>
          <p:nvPr/>
        </p:nvSpPr>
        <p:spPr>
          <a:xfrm>
            <a:off x="97970" y="1462685"/>
            <a:ext cx="10453255" cy="1208664"/>
          </a:xfrm>
          <a:prstGeom prst="rect">
            <a:avLst/>
          </a:prstGeom>
          <a:noFill/>
        </p:spPr>
        <p:txBody>
          <a:bodyPr wrap="square">
            <a:spAutoFit/>
          </a:bodyPr>
          <a:lstStyle/>
          <a:p>
            <a:pPr lvl="0"/>
            <a:r>
              <a:rPr lang="en-GB" sz="2400" b="1" dirty="0"/>
              <a:t>Types of Screen Time</a:t>
            </a:r>
            <a:endParaRPr lang="en-GB" sz="2400" dirty="0"/>
          </a:p>
          <a:p>
            <a:pPr lvl="0" algn="ctr"/>
            <a:r>
              <a:rPr lang="en-GB" sz="2400" dirty="0"/>
              <a:t>What Kind of Screen User Are You?</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A2B50978-BC99-4C92-FB5F-FF4988212534}"/>
              </a:ext>
            </a:extLst>
          </p:cNvPr>
          <p:cNvGraphicFramePr>
            <a:graphicFrameLocks noGrp="1"/>
          </p:cNvGraphicFramePr>
          <p:nvPr>
            <p:extLst>
              <p:ext uri="{D42A27DB-BD31-4B8C-83A1-F6EECF244321}">
                <p14:modId xmlns:p14="http://schemas.microsoft.com/office/powerpoint/2010/main" val="1667596886"/>
              </p:ext>
            </p:extLst>
          </p:nvPr>
        </p:nvGraphicFramePr>
        <p:xfrm>
          <a:off x="945574" y="2288514"/>
          <a:ext cx="9050712" cy="3106801"/>
        </p:xfrm>
        <a:graphic>
          <a:graphicData uri="http://schemas.openxmlformats.org/drawingml/2006/table">
            <a:tbl>
              <a:tblPr firstRow="1" firstCol="1" bandRow="1">
                <a:tableStyleId>{5C22544A-7EE6-4342-B048-85BDC9FD1C3A}</a:tableStyleId>
              </a:tblPr>
              <a:tblGrid>
                <a:gridCol w="1757449">
                  <a:extLst>
                    <a:ext uri="{9D8B030D-6E8A-4147-A177-3AD203B41FA5}">
                      <a16:colId xmlns:a16="http://schemas.microsoft.com/office/drawing/2014/main" val="470475171"/>
                    </a:ext>
                  </a:extLst>
                </a:gridCol>
                <a:gridCol w="3191552">
                  <a:extLst>
                    <a:ext uri="{9D8B030D-6E8A-4147-A177-3AD203B41FA5}">
                      <a16:colId xmlns:a16="http://schemas.microsoft.com/office/drawing/2014/main" val="629634076"/>
                    </a:ext>
                  </a:extLst>
                </a:gridCol>
                <a:gridCol w="4101711">
                  <a:extLst>
                    <a:ext uri="{9D8B030D-6E8A-4147-A177-3AD203B41FA5}">
                      <a16:colId xmlns:a16="http://schemas.microsoft.com/office/drawing/2014/main" val="1616983408"/>
                    </a:ext>
                  </a:extLst>
                </a:gridCol>
              </a:tblGrid>
              <a:tr h="0">
                <a:tc>
                  <a:txBody>
                    <a:bodyPr/>
                    <a:lstStyle/>
                    <a:p>
                      <a:pPr marL="0" marR="0" algn="just">
                        <a:lnSpc>
                          <a:spcPct val="115000"/>
                        </a:lnSpc>
                        <a:spcAft>
                          <a:spcPts val="800"/>
                        </a:spcAft>
                        <a:buNone/>
                      </a:pPr>
                      <a:r>
                        <a:rPr lang="en-US" sz="2000">
                          <a:effectLst/>
                        </a:rPr>
                        <a:t>Type</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101600" anchor="b"/>
                </a:tc>
                <a:tc>
                  <a:txBody>
                    <a:bodyPr/>
                    <a:lstStyle/>
                    <a:p>
                      <a:pPr marL="0" marR="0" algn="just">
                        <a:lnSpc>
                          <a:spcPct val="115000"/>
                        </a:lnSpc>
                        <a:spcAft>
                          <a:spcPts val="800"/>
                        </a:spcAft>
                        <a:buNone/>
                      </a:pPr>
                      <a:r>
                        <a:rPr lang="en-US" sz="2000" dirty="0">
                          <a:effectLst/>
                        </a:rPr>
                        <a:t>What It Means</a:t>
                      </a:r>
                      <a:endParaRPr lang="en-US" sz="20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101600" anchor="b"/>
                </a:tc>
                <a:tc>
                  <a:txBody>
                    <a:bodyPr/>
                    <a:lstStyle/>
                    <a:p>
                      <a:pPr marL="0" marR="0" algn="just">
                        <a:lnSpc>
                          <a:spcPct val="115000"/>
                        </a:lnSpc>
                        <a:spcAft>
                          <a:spcPts val="800"/>
                        </a:spcAft>
                        <a:buNone/>
                      </a:pPr>
                      <a:r>
                        <a:rPr lang="en-US" sz="2000">
                          <a:effectLst/>
                        </a:rPr>
                        <a:t>Example</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101600" anchor="b"/>
                </a:tc>
                <a:extLst>
                  <a:ext uri="{0D108BD9-81ED-4DB2-BD59-A6C34878D82A}">
                    <a16:rowId xmlns:a16="http://schemas.microsoft.com/office/drawing/2014/main" val="685540737"/>
                  </a:ext>
                </a:extLst>
              </a:tr>
              <a:tr h="0">
                <a:tc>
                  <a:txBody>
                    <a:bodyPr/>
                    <a:lstStyle/>
                    <a:p>
                      <a:pPr marL="0" marR="0" algn="just">
                        <a:lnSpc>
                          <a:spcPct val="115000"/>
                        </a:lnSpc>
                        <a:spcAft>
                          <a:spcPts val="800"/>
                        </a:spcAft>
                        <a:buNone/>
                      </a:pPr>
                      <a:r>
                        <a:rPr lang="en-US" sz="2000">
                          <a:effectLst/>
                        </a:rPr>
                        <a:t>Educational</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Learning new things</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Homework apps, research</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extLst>
                  <a:ext uri="{0D108BD9-81ED-4DB2-BD59-A6C34878D82A}">
                    <a16:rowId xmlns:a16="http://schemas.microsoft.com/office/drawing/2014/main" val="2607228823"/>
                  </a:ext>
                </a:extLst>
              </a:tr>
              <a:tr h="0">
                <a:tc>
                  <a:txBody>
                    <a:bodyPr/>
                    <a:lstStyle/>
                    <a:p>
                      <a:pPr marL="0" marR="0" algn="just">
                        <a:lnSpc>
                          <a:spcPct val="115000"/>
                        </a:lnSpc>
                        <a:spcAft>
                          <a:spcPts val="800"/>
                        </a:spcAft>
                        <a:buNone/>
                      </a:pPr>
                      <a:r>
                        <a:rPr lang="en-US" sz="2000">
                          <a:effectLst/>
                        </a:rPr>
                        <a:t>Creative</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Making something new</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Drawing apps, video editing</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extLst>
                  <a:ext uri="{0D108BD9-81ED-4DB2-BD59-A6C34878D82A}">
                    <a16:rowId xmlns:a16="http://schemas.microsoft.com/office/drawing/2014/main" val="497233142"/>
                  </a:ext>
                </a:extLst>
              </a:tr>
              <a:tr h="0">
                <a:tc>
                  <a:txBody>
                    <a:bodyPr/>
                    <a:lstStyle/>
                    <a:p>
                      <a:pPr marL="0" marR="0" algn="just">
                        <a:lnSpc>
                          <a:spcPct val="115000"/>
                        </a:lnSpc>
                        <a:spcAft>
                          <a:spcPts val="800"/>
                        </a:spcAft>
                        <a:buNone/>
                      </a:pPr>
                      <a:r>
                        <a:rPr lang="en-US" sz="2000">
                          <a:effectLst/>
                        </a:rPr>
                        <a:t>Social</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Connecting with people</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Video calls, messaging friends</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extLst>
                  <a:ext uri="{0D108BD9-81ED-4DB2-BD59-A6C34878D82A}">
                    <a16:rowId xmlns:a16="http://schemas.microsoft.com/office/drawing/2014/main" val="2500512420"/>
                  </a:ext>
                </a:extLst>
              </a:tr>
              <a:tr h="0">
                <a:tc>
                  <a:txBody>
                    <a:bodyPr/>
                    <a:lstStyle/>
                    <a:p>
                      <a:pPr marL="0" marR="0" algn="just">
                        <a:lnSpc>
                          <a:spcPct val="115000"/>
                        </a:lnSpc>
                        <a:spcAft>
                          <a:spcPts val="800"/>
                        </a:spcAft>
                        <a:buNone/>
                      </a:pPr>
                      <a:r>
                        <a:rPr lang="en-US" sz="2000">
                          <a:effectLst/>
                        </a:rPr>
                        <a:t>Passive</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Watching without thinking</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a:effectLst/>
                        </a:rPr>
                        <a:t>Endless scrolling, autoplay videos</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extLst>
                  <a:ext uri="{0D108BD9-81ED-4DB2-BD59-A6C34878D82A}">
                    <a16:rowId xmlns:a16="http://schemas.microsoft.com/office/drawing/2014/main" val="2114710738"/>
                  </a:ext>
                </a:extLst>
              </a:tr>
              <a:tr h="0">
                <a:tc>
                  <a:txBody>
                    <a:bodyPr/>
                    <a:lstStyle/>
                    <a:p>
                      <a:pPr marL="0" marR="0" algn="just">
                        <a:lnSpc>
                          <a:spcPct val="115000"/>
                        </a:lnSpc>
                        <a:spcAft>
                          <a:spcPts val="800"/>
                        </a:spcAft>
                        <a:buNone/>
                      </a:pPr>
                      <a:r>
                        <a:rPr lang="en-US" sz="2000">
                          <a:effectLst/>
                        </a:rPr>
                        <a:t>Habitual</a:t>
                      </a:r>
                      <a:endParaRPr lang="en-US"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GB" sz="2000">
                          <a:effectLst/>
                        </a:rPr>
                        <a:t>Using screens out of boredom</a:t>
                      </a:r>
                      <a:endParaRPr lang="en-GB" sz="200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tc>
                  <a:txBody>
                    <a:bodyPr/>
                    <a:lstStyle/>
                    <a:p>
                      <a:pPr marL="0" marR="0" algn="just">
                        <a:lnSpc>
                          <a:spcPct val="115000"/>
                        </a:lnSpc>
                        <a:spcAft>
                          <a:spcPts val="800"/>
                        </a:spcAft>
                        <a:buNone/>
                      </a:pPr>
                      <a:r>
                        <a:rPr lang="en-US" sz="2000" dirty="0">
                          <a:effectLst/>
                        </a:rPr>
                        <a:t>Checking phone constantly</a:t>
                      </a:r>
                      <a:endParaRPr lang="en-US" sz="20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101600" marB="101600" anchor="b"/>
                </a:tc>
                <a:extLst>
                  <a:ext uri="{0D108BD9-81ED-4DB2-BD59-A6C34878D82A}">
                    <a16:rowId xmlns:a16="http://schemas.microsoft.com/office/drawing/2014/main" val="3395521599"/>
                  </a:ext>
                </a:extLst>
              </a:tr>
            </a:tbl>
          </a:graphicData>
        </a:graphic>
      </p:graphicFrame>
      <p:sp>
        <p:nvSpPr>
          <p:cNvPr id="10" name="TextBox 9">
            <a:extLst>
              <a:ext uri="{FF2B5EF4-FFF2-40B4-BE49-F238E27FC236}">
                <a16:creationId xmlns:a16="http://schemas.microsoft.com/office/drawing/2014/main" id="{55E234CB-19DD-AB02-7134-539F05492D4B}"/>
              </a:ext>
            </a:extLst>
          </p:cNvPr>
          <p:cNvSpPr txBox="1"/>
          <p:nvPr/>
        </p:nvSpPr>
        <p:spPr>
          <a:xfrm>
            <a:off x="1470430" y="5757267"/>
            <a:ext cx="8000999" cy="492122"/>
          </a:xfrm>
          <a:prstGeom prst="rect">
            <a:avLst/>
          </a:prstGeom>
          <a:noFill/>
        </p:spPr>
        <p:txBody>
          <a:bodyPr wrap="square">
            <a:spAutoFit/>
          </a:bodyPr>
          <a:lstStyle/>
          <a:p>
            <a:pPr marR="0" lvl="0" algn="just">
              <a:lnSpc>
                <a:spcPct val="115000"/>
              </a:lnSpc>
              <a:spcAft>
                <a:spcPts val="800"/>
              </a:spcAft>
              <a:buSzPts val="1000"/>
              <a:tabLst>
                <a:tab pos="72009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Ask yourself: Is this screen time helping me or just filling time?</a:t>
            </a:r>
          </a:p>
        </p:txBody>
      </p:sp>
    </p:spTree>
    <p:extLst>
      <p:ext uri="{BB962C8B-B14F-4D97-AF65-F5344CB8AC3E}">
        <p14:creationId xmlns:p14="http://schemas.microsoft.com/office/powerpoint/2010/main" val="3498868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F002-6A00-7ED7-B9D5-B0F0C6A80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61C5-BD98-22EA-5EEF-2FC5E8761AE5}"/>
              </a:ext>
            </a:extLst>
          </p:cNvPr>
          <p:cNvSpPr>
            <a:spLocks noGrp="1"/>
          </p:cNvSpPr>
          <p:nvPr>
            <p:ph type="ctrTitle"/>
          </p:nvPr>
        </p:nvSpPr>
        <p:spPr/>
        <p:txBody>
          <a:bodyPr>
            <a:normAutofit fontScale="90000"/>
          </a:bodyPr>
          <a:lstStyle/>
          <a:p>
            <a:r>
              <a:rPr lang="en-US" sz="2700" b="0" i="1" dirty="0"/>
              <a:t>Module 1 (Students)</a:t>
            </a:r>
            <a:br>
              <a:rPr lang="en-US" sz="2700" b="0" i="1" dirty="0"/>
            </a:br>
            <a:r>
              <a:rPr lang="en-US" sz="2700" b="0" i="1" dirty="0"/>
              <a:t>Screen On and Screen Off Time</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04E309A-3CF8-C9C5-C9E3-EF57AA70DBA4}"/>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6">
                    <a:lumMod val="75000"/>
                  </a:schemeClr>
                </a:solidFill>
              </a:rPr>
              <a:t>Topic 2: </a:t>
            </a:r>
            <a:r>
              <a:rPr lang="en-GB" sz="2400" b="1" dirty="0">
                <a:solidFill>
                  <a:schemeClr val="accent6">
                    <a:lumMod val="75000"/>
                  </a:schemeClr>
                </a:solidFill>
              </a:rPr>
              <a:t>Self-Monitoring and Digital Nutrition</a:t>
            </a:r>
          </a:p>
          <a:p>
            <a:endParaRPr lang="en-CY" sz="2800" dirty="0"/>
          </a:p>
        </p:txBody>
      </p:sp>
    </p:spTree>
    <p:extLst>
      <p:ext uri="{BB962C8B-B14F-4D97-AF65-F5344CB8AC3E}">
        <p14:creationId xmlns:p14="http://schemas.microsoft.com/office/powerpoint/2010/main" val="1230124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Self-Monitoring and Digital Nutrition</a:t>
            </a:r>
          </a:p>
          <a:p>
            <a:endParaRPr lang="en-CY" i="1" dirty="0"/>
          </a:p>
        </p:txBody>
      </p:sp>
      <p:pic>
        <p:nvPicPr>
          <p:cNvPr id="2" name="Content Placeholder 1">
            <a:extLst>
              <a:ext uri="{FF2B5EF4-FFF2-40B4-BE49-F238E27FC236}">
                <a16:creationId xmlns:a16="http://schemas.microsoft.com/office/drawing/2014/main" id="{C16FF988-7FBE-BA14-547C-4DF7B4608D9A}"/>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57CC95C8-0421-C9B8-341C-7C9E84BC13EE}"/>
              </a:ext>
            </a:extLst>
          </p:cNvPr>
          <p:cNvSpPr txBox="1"/>
          <p:nvPr/>
        </p:nvSpPr>
        <p:spPr>
          <a:xfrm>
            <a:off x="97970" y="1558636"/>
            <a:ext cx="10261766" cy="5271315"/>
          </a:xfrm>
          <a:prstGeom prst="rect">
            <a:avLst/>
          </a:prstGeom>
          <a:noFill/>
        </p:spPr>
        <p:txBody>
          <a:bodyPr wrap="square">
            <a:spAutoFit/>
          </a:bodyPr>
          <a:lstStyle/>
          <a:p>
            <a:pPr lvl="0"/>
            <a:r>
              <a:rPr lang="en-GB" sz="2400" b="1" dirty="0"/>
              <a:t>Becoming Aware of Your Habits</a:t>
            </a:r>
          </a:p>
          <a:p>
            <a:pPr lvl="0"/>
            <a:endParaRPr lang="en-GB" sz="2400" b="1" dirty="0"/>
          </a:p>
          <a:p>
            <a:pPr lvl="0" algn="ctr"/>
            <a:r>
              <a:rPr lang="en-GB" sz="2400" dirty="0"/>
              <a:t>You Can't Change What You Don't Notice</a:t>
            </a:r>
          </a:p>
          <a:p>
            <a:pPr lvl="0"/>
            <a:endParaRPr lang="en-GB" sz="2400" dirty="0"/>
          </a:p>
          <a:p>
            <a:pPr lvl="0" algn="ctr"/>
            <a:r>
              <a:rPr lang="en-GB" sz="2400" dirty="0"/>
              <a:t>Self-monitoring means watching your own behaviour and noticing patterns.</a:t>
            </a:r>
          </a:p>
          <a:p>
            <a:endParaRPr lang="en-GB" sz="2400" b="1" dirty="0"/>
          </a:p>
          <a:p>
            <a:r>
              <a:rPr lang="en-GB" sz="2400" b="1" dirty="0"/>
              <a:t>Ask yourself:</a:t>
            </a:r>
            <a:endParaRPr lang="en-GB" sz="2400" dirty="0"/>
          </a:p>
          <a:p>
            <a:pPr marL="285750" lvl="0" indent="-285750">
              <a:buFont typeface="Wingdings" panose="05000000000000000000" pitchFamily="2" charset="2"/>
              <a:buChar char="ü"/>
            </a:pPr>
            <a:r>
              <a:rPr lang="en-GB" sz="2400" dirty="0"/>
              <a:t>How much time am I really spending on screens?</a:t>
            </a:r>
          </a:p>
          <a:p>
            <a:pPr marL="285750" lvl="0" indent="-285750">
              <a:buFont typeface="Wingdings" panose="05000000000000000000" pitchFamily="2" charset="2"/>
              <a:buChar char="ü"/>
            </a:pPr>
            <a:r>
              <a:rPr lang="en-GB" sz="2400" dirty="0"/>
              <a:t>How do I feel BEFORE I pick up my device?</a:t>
            </a:r>
          </a:p>
          <a:p>
            <a:pPr marL="285750" lvl="0" indent="-285750">
              <a:buFont typeface="Wingdings" panose="05000000000000000000" pitchFamily="2" charset="2"/>
              <a:buChar char="ü"/>
            </a:pPr>
            <a:r>
              <a:rPr lang="en-GB" sz="2400" dirty="0"/>
              <a:t>How do </a:t>
            </a:r>
            <a:r>
              <a:rPr lang="en-GB" sz="2400" b="1" dirty="0"/>
              <a:t>I feel AFTER using it?</a:t>
            </a:r>
            <a:endParaRPr lang="en-GB" sz="2400" dirty="0"/>
          </a:p>
          <a:p>
            <a:endParaRPr lang="en-GB" sz="2400" b="1" dirty="0"/>
          </a:p>
          <a:p>
            <a:pPr algn="ctr"/>
            <a:r>
              <a:rPr lang="en-GB" sz="2400" b="1" dirty="0"/>
              <a:t>Why it matters: </a:t>
            </a:r>
          </a:p>
          <a:p>
            <a:pPr algn="ctr"/>
            <a:r>
              <a:rPr lang="en-GB" sz="2400" b="1" dirty="0"/>
              <a:t>When you pay attention to your habits, YOU take back control.</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268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E0FC-404C-F36F-F469-20FEB8A156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E6C2D7B-FD17-471D-B092-085122B23135}"/>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FE1087EE-7C99-3EEC-5FDE-D4949F1FBB5C}"/>
              </a:ext>
            </a:extLst>
          </p:cNvPr>
          <p:cNvSpPr>
            <a:spLocks noGrp="1"/>
          </p:cNvSpPr>
          <p:nvPr>
            <p:ph type="body" sz="quarter" idx="10"/>
          </p:nvPr>
        </p:nvSpPr>
        <p:spPr/>
        <p:txBody>
          <a:bodyPr/>
          <a:lstStyle/>
          <a:p>
            <a:r>
              <a:rPr lang="en-US" b="1" i="1" dirty="0">
                <a:solidFill>
                  <a:schemeClr val="accent6">
                    <a:lumMod val="75000"/>
                  </a:schemeClr>
                </a:solidFill>
              </a:rPr>
              <a:t>Topic 2: </a:t>
            </a:r>
            <a:r>
              <a:rPr lang="en-GB" b="1" i="1" dirty="0">
                <a:solidFill>
                  <a:schemeClr val="accent6">
                    <a:lumMod val="75000"/>
                  </a:schemeClr>
                </a:solidFill>
              </a:rPr>
              <a:t>Self-Monitoring and Digital Nutrition</a:t>
            </a:r>
          </a:p>
        </p:txBody>
      </p:sp>
      <p:pic>
        <p:nvPicPr>
          <p:cNvPr id="2" name="Content Placeholder 1">
            <a:extLst>
              <a:ext uri="{FF2B5EF4-FFF2-40B4-BE49-F238E27FC236}">
                <a16:creationId xmlns:a16="http://schemas.microsoft.com/office/drawing/2014/main" id="{997FD380-8B63-7793-BE47-DB7AEBA79549}"/>
              </a:ext>
            </a:extLst>
          </p:cNvPr>
          <p:cNvPicPr>
            <a:picLocks noGrp="1" noChangeAspect="1"/>
          </p:cNvPicPr>
          <p:nvPr>
            <p:ph sz="quarter" idx="12"/>
          </p:nvPr>
        </p:nvPicPr>
        <p:blipFill>
          <a:blip r:embed="rId3"/>
          <a:stretch>
            <a:fillRect/>
          </a:stretch>
        </p:blipFill>
        <p:spPr>
          <a:xfrm>
            <a:off x="9902028" y="5781481"/>
            <a:ext cx="2016346" cy="925815"/>
          </a:xfrm>
          <a:prstGeom prst="rect">
            <a:avLst/>
          </a:prstGeom>
        </p:spPr>
      </p:pic>
      <p:sp>
        <p:nvSpPr>
          <p:cNvPr id="4" name="TextBox 3">
            <a:extLst>
              <a:ext uri="{FF2B5EF4-FFF2-40B4-BE49-F238E27FC236}">
                <a16:creationId xmlns:a16="http://schemas.microsoft.com/office/drawing/2014/main" id="{31B4B55E-5F5B-9623-EA92-23B430E403BA}"/>
              </a:ext>
            </a:extLst>
          </p:cNvPr>
          <p:cNvSpPr txBox="1"/>
          <p:nvPr/>
        </p:nvSpPr>
        <p:spPr>
          <a:xfrm>
            <a:off x="97970" y="1558636"/>
            <a:ext cx="11581412" cy="4532651"/>
          </a:xfrm>
          <a:prstGeom prst="rect">
            <a:avLst/>
          </a:prstGeom>
          <a:noFill/>
        </p:spPr>
        <p:txBody>
          <a:bodyPr wrap="square">
            <a:spAutoFit/>
          </a:bodyPr>
          <a:lstStyle/>
          <a:p>
            <a:pPr lvl="0"/>
            <a:r>
              <a:rPr lang="en-GB" sz="2400" b="1" dirty="0"/>
              <a:t>What is "</a:t>
            </a:r>
            <a:r>
              <a:rPr lang="en-GB" sz="2400" b="1" i="1" dirty="0"/>
              <a:t>Digital Nutrition"?</a:t>
            </a:r>
          </a:p>
          <a:p>
            <a:pPr lvl="0" algn="ctr"/>
            <a:r>
              <a:rPr lang="en-GB" sz="2400" dirty="0"/>
              <a:t>Feeding Your Mind Wisely</a:t>
            </a:r>
          </a:p>
          <a:p>
            <a:pPr lvl="0" algn="ctr"/>
            <a:endParaRPr lang="en-GB" sz="2400" dirty="0"/>
          </a:p>
          <a:p>
            <a:pPr lvl="0" algn="ctr"/>
            <a:r>
              <a:rPr lang="en-GB" sz="2400" dirty="0"/>
              <a:t>Think of screen time like food:</a:t>
            </a:r>
          </a:p>
          <a:p>
            <a:pPr algn="ctr"/>
            <a:r>
              <a:rPr lang="en-GB" sz="2400" b="1" i="1" dirty="0"/>
              <a:t>"Healthy"</a:t>
            </a:r>
            <a:r>
              <a:rPr lang="en-GB" sz="2400" b="1" dirty="0"/>
              <a:t> screen time </a:t>
            </a:r>
            <a:r>
              <a:rPr lang="en-GB" sz="2400" dirty="0"/>
              <a:t>= Learning, creating, meaningful connection</a:t>
            </a:r>
          </a:p>
          <a:p>
            <a:pPr algn="ctr"/>
            <a:r>
              <a:rPr lang="en-GB" sz="2400" dirty="0"/>
              <a:t>→ Leaves you feeling energized and satisfied</a:t>
            </a:r>
          </a:p>
          <a:p>
            <a:pPr algn="ctr"/>
            <a:endParaRPr lang="en-GB" sz="2400" b="1" i="1" dirty="0"/>
          </a:p>
          <a:p>
            <a:pPr algn="ctr"/>
            <a:r>
              <a:rPr lang="en-GB" sz="2400" b="1" i="1" dirty="0"/>
              <a:t>"Junk"</a:t>
            </a:r>
            <a:r>
              <a:rPr lang="en-GB" sz="2400" b="1" dirty="0"/>
              <a:t> screen time </a:t>
            </a:r>
            <a:r>
              <a:rPr lang="en-GB" sz="2400" dirty="0"/>
              <a:t>= Endless scrolling, mindless watching</a:t>
            </a:r>
          </a:p>
          <a:p>
            <a:pPr algn="ctr"/>
            <a:r>
              <a:rPr lang="en-GB" sz="2400" dirty="0"/>
              <a:t>→ Leaves you feeling tired, bored, or empty</a:t>
            </a:r>
          </a:p>
          <a:p>
            <a:pPr algn="ctr"/>
            <a:endParaRPr lang="en-GB" sz="2400" b="1" dirty="0"/>
          </a:p>
          <a:p>
            <a:pPr algn="ctr"/>
            <a:r>
              <a:rPr lang="en-GB" sz="2400" b="1" dirty="0"/>
              <a:t>The goal: </a:t>
            </a:r>
            <a:r>
              <a:rPr lang="en-GB" sz="2400" dirty="0"/>
              <a:t>More </a:t>
            </a:r>
            <a:r>
              <a:rPr lang="en-GB" sz="2400" i="1" dirty="0"/>
              <a:t>"vegetables</a:t>
            </a:r>
            <a:r>
              <a:rPr lang="en-GB" sz="2400" dirty="0"/>
              <a:t>," less </a:t>
            </a:r>
            <a:r>
              <a:rPr lang="en-GB" sz="2400" i="1" dirty="0"/>
              <a:t>"candy"</a:t>
            </a:r>
            <a:r>
              <a:rPr lang="en-GB" sz="2400" dirty="0"/>
              <a:t> – but it's okay to have treats sometimes!</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8181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55C83-5165-A7AF-BCCD-350751E1214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4FFBF75-6964-6899-BE80-57268AE7F175}"/>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E38A221E-1F19-055B-E1BD-69531DBE3C20}"/>
              </a:ext>
            </a:extLst>
          </p:cNvPr>
          <p:cNvSpPr>
            <a:spLocks noGrp="1"/>
          </p:cNvSpPr>
          <p:nvPr>
            <p:ph type="body" sz="quarter" idx="10"/>
          </p:nvPr>
        </p:nvSpPr>
        <p:spPr/>
        <p:txBody>
          <a:bodyPr/>
          <a:lstStyle/>
          <a:p>
            <a:r>
              <a:rPr lang="en-US" b="1" i="1" dirty="0">
                <a:solidFill>
                  <a:schemeClr val="accent6">
                    <a:lumMod val="75000"/>
                  </a:schemeClr>
                </a:solidFill>
              </a:rPr>
              <a:t>Topic 2: </a:t>
            </a:r>
            <a:r>
              <a:rPr lang="en-GB" b="1" i="1" dirty="0">
                <a:solidFill>
                  <a:schemeClr val="accent6">
                    <a:lumMod val="75000"/>
                  </a:schemeClr>
                </a:solidFill>
              </a:rPr>
              <a:t>Self-Monitoring and Digital Nutrition</a:t>
            </a:r>
          </a:p>
        </p:txBody>
      </p:sp>
      <p:pic>
        <p:nvPicPr>
          <p:cNvPr id="2" name="Content Placeholder 1">
            <a:extLst>
              <a:ext uri="{FF2B5EF4-FFF2-40B4-BE49-F238E27FC236}">
                <a16:creationId xmlns:a16="http://schemas.microsoft.com/office/drawing/2014/main" id="{399B014B-249E-A20A-52CD-B79D68A15D57}"/>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9" name="TextBox 8">
            <a:extLst>
              <a:ext uri="{FF2B5EF4-FFF2-40B4-BE49-F238E27FC236}">
                <a16:creationId xmlns:a16="http://schemas.microsoft.com/office/drawing/2014/main" id="{47A36257-0A3E-AC06-E251-6E6FF784A626}"/>
              </a:ext>
            </a:extLst>
          </p:cNvPr>
          <p:cNvSpPr txBox="1"/>
          <p:nvPr/>
        </p:nvSpPr>
        <p:spPr>
          <a:xfrm>
            <a:off x="97969" y="1568298"/>
            <a:ext cx="9440885" cy="5363648"/>
          </a:xfrm>
          <a:prstGeom prst="rect">
            <a:avLst/>
          </a:prstGeom>
          <a:noFill/>
        </p:spPr>
        <p:txBody>
          <a:bodyPr wrap="square">
            <a:spAutoFit/>
          </a:bodyPr>
          <a:lstStyle/>
          <a:p>
            <a:pPr lvl="0"/>
            <a:r>
              <a:rPr lang="en-GB" sz="2400" b="1" dirty="0"/>
              <a:t>Building Better Habits</a:t>
            </a:r>
          </a:p>
          <a:p>
            <a:pPr lvl="0"/>
            <a:endParaRPr lang="en-GB" b="1" dirty="0"/>
          </a:p>
          <a:p>
            <a:pPr lvl="0" algn="ctr"/>
            <a:r>
              <a:rPr lang="en-GB" sz="2400" dirty="0"/>
              <a:t>Small Changes, Big Results</a:t>
            </a:r>
          </a:p>
          <a:p>
            <a:pPr lvl="1" algn="ctr"/>
            <a:endParaRPr lang="en-GB" sz="800" b="1" dirty="0"/>
          </a:p>
          <a:p>
            <a:r>
              <a:rPr lang="en-GB" sz="2400" u="sng" dirty="0"/>
              <a:t>Before you use a screen, ask:</a:t>
            </a:r>
          </a:p>
          <a:p>
            <a:pPr marL="285750" lvl="0" indent="-285750">
              <a:buFont typeface="Wingdings" panose="05000000000000000000" pitchFamily="2" charset="2"/>
              <a:buChar char="Ø"/>
            </a:pPr>
            <a:r>
              <a:rPr lang="en-GB" sz="2400" dirty="0"/>
              <a:t>"Why am I picking this up?"</a:t>
            </a:r>
          </a:p>
          <a:p>
            <a:pPr marL="285750" lvl="0" indent="-285750">
              <a:buFont typeface="Wingdings" panose="05000000000000000000" pitchFamily="2" charset="2"/>
              <a:buChar char="Ø"/>
            </a:pPr>
            <a:r>
              <a:rPr lang="en-GB" sz="2400" dirty="0"/>
              <a:t>"What do I want to do?“</a:t>
            </a:r>
          </a:p>
          <a:p>
            <a:pPr lvl="0"/>
            <a:endParaRPr lang="en-GB" sz="1200" dirty="0"/>
          </a:p>
          <a:p>
            <a:r>
              <a:rPr lang="en-GB" sz="2400" u="sng" dirty="0"/>
              <a:t>After you use a screen, ask:</a:t>
            </a:r>
          </a:p>
          <a:p>
            <a:pPr marL="285750" lvl="0" indent="-285750">
              <a:buFont typeface="Wingdings" panose="05000000000000000000" pitchFamily="2" charset="2"/>
              <a:buChar char="Ø"/>
            </a:pPr>
            <a:r>
              <a:rPr lang="en-GB" sz="2400" dirty="0"/>
              <a:t>"How do I feel now?"</a:t>
            </a:r>
          </a:p>
          <a:p>
            <a:pPr marL="285750" lvl="0" indent="-285750">
              <a:buFont typeface="Wingdings" panose="05000000000000000000" pitchFamily="2" charset="2"/>
              <a:buChar char="Ø"/>
            </a:pPr>
            <a:r>
              <a:rPr lang="en-GB" sz="2400" dirty="0"/>
              <a:t>"Was that worth my time?"</a:t>
            </a:r>
          </a:p>
          <a:p>
            <a:endParaRPr lang="en-GB" sz="1200" b="1" dirty="0"/>
          </a:p>
          <a:p>
            <a:pPr algn="ctr"/>
            <a:r>
              <a:rPr lang="en-GB" sz="2400" b="1" dirty="0"/>
              <a:t>Try this:</a:t>
            </a:r>
            <a:r>
              <a:rPr lang="en-GB" sz="2400" dirty="0"/>
              <a:t> </a:t>
            </a:r>
          </a:p>
          <a:p>
            <a:pPr algn="ctr"/>
            <a:r>
              <a:rPr lang="en-GB" sz="2400" dirty="0"/>
              <a:t>Keep your phone in another room when doing homework. </a:t>
            </a:r>
          </a:p>
          <a:p>
            <a:pPr algn="ctr"/>
            <a:r>
              <a:rPr lang="en-GB" sz="2400" dirty="0"/>
              <a:t>Notice how much easier it is to focus!</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1555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3588</TotalTime>
  <Words>3882</Words>
  <Application>Microsoft Office PowerPoint</Application>
  <PresentationFormat>Widescreen</PresentationFormat>
  <Paragraphs>421</Paragraphs>
  <Slides>27</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Open Sans</vt:lpstr>
      <vt:lpstr>Wingdings</vt:lpstr>
      <vt:lpstr>CARDET Course template</vt:lpstr>
      <vt:lpstr>CARDET Course template - Cover page</vt:lpstr>
      <vt:lpstr>WP3 – Training Material for Students   </vt:lpstr>
      <vt:lpstr> Module 1 (Students) Screen On and Screen Off Time     </vt:lpstr>
      <vt:lpstr>Module 1 (Students): Screen On and Screen Off Time</vt:lpstr>
      <vt:lpstr>Module 1 (Students): Screen On and Screen Off Time</vt:lpstr>
      <vt:lpstr>Module 1 (Students): Screen On and Screen Off Time</vt:lpstr>
      <vt:lpstr>Module 1 (Students) Screen On and Screen Off Time    </vt:lpstr>
      <vt:lpstr>Module 1 (Students): Screen On and Screen Off Time</vt:lpstr>
      <vt:lpstr>Module 1 (Students): Screen On and Screen Off Time</vt:lpstr>
      <vt:lpstr>Module 1 (Students): Screen On and Screen Off Time</vt:lpstr>
      <vt:lpstr>Module 1 (Students): Screen On and Screen Off Time</vt:lpstr>
      <vt:lpstr>Module 1 (Students): Screen On and Screen Off Time</vt:lpstr>
      <vt:lpstr>Module 1 (Students):  Screen On and Screen Off Time    </vt:lpstr>
      <vt:lpstr>Module 1 (Students): Screen On and Screen Off Time</vt:lpstr>
      <vt:lpstr>Module 1 (Students): Screen On and Screen Off Time</vt:lpstr>
      <vt:lpstr>Module 1 (Students): Screen On and Screen Off Time</vt:lpstr>
      <vt:lpstr>Module 1 (Students): Screen On and Screen Off Time</vt:lpstr>
      <vt:lpstr>Module 1 (Students) Screen On and Screen Off Time    </vt:lpstr>
      <vt:lpstr>Module 1 (Students): Screen On and Screen Off Time</vt:lpstr>
      <vt:lpstr>Module 1 (Students): Screen On and Screen Off Time</vt:lpstr>
      <vt:lpstr>Module 1 (Students): Screen On and Screen Off Time</vt:lpstr>
      <vt:lpstr>Module 1 (Students): Screen On and Screen Off Time</vt:lpstr>
      <vt:lpstr>Module 1 (Students) Screen On and Screen Off Time    </vt:lpstr>
      <vt:lpstr>Module 1 (Students): Screen On and Screen Off Time</vt:lpstr>
      <vt:lpstr>Module 1 (Students): Screen On and Screen Off Time</vt:lpstr>
      <vt:lpstr>Module 1 (Students): Screen On and Screen Off Time</vt:lpstr>
      <vt:lpstr>Module 1 (Students): Screen On and Screen Off Time</vt:lpstr>
      <vt:lpstr>End of Module 1 (Students):  Screen On and Screen Off Time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176</cp:revision>
  <cp:lastPrinted>2018-07-25T11:23:29Z</cp:lastPrinted>
  <dcterms:created xsi:type="dcterms:W3CDTF">2014-07-11T09:12:14Z</dcterms:created>
  <dcterms:modified xsi:type="dcterms:W3CDTF">2026-05-13T07:25:11Z</dcterms:modified>
</cp:coreProperties>
</file>