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86" r:id="rId2"/>
  </p:sldMasterIdLst>
  <p:notesMasterIdLst>
    <p:notesMasterId r:id="rId29"/>
  </p:notesMasterIdLst>
  <p:handoutMasterIdLst>
    <p:handoutMasterId r:id="rId30"/>
  </p:handoutMasterIdLst>
  <p:sldIdLst>
    <p:sldId id="256" r:id="rId3"/>
    <p:sldId id="272" r:id="rId4"/>
    <p:sldId id="277" r:id="rId5"/>
    <p:sldId id="278" r:id="rId6"/>
    <p:sldId id="279" r:id="rId7"/>
    <p:sldId id="280" r:id="rId8"/>
    <p:sldId id="282" r:id="rId9"/>
    <p:sldId id="274" r:id="rId10"/>
    <p:sldId id="264" r:id="rId11"/>
    <p:sldId id="288" r:id="rId12"/>
    <p:sldId id="284" r:id="rId13"/>
    <p:sldId id="286" r:id="rId14"/>
    <p:sldId id="285" r:id="rId15"/>
    <p:sldId id="273" r:id="rId16"/>
    <p:sldId id="287" r:id="rId17"/>
    <p:sldId id="292" r:id="rId18"/>
    <p:sldId id="293" r:id="rId19"/>
    <p:sldId id="294" r:id="rId20"/>
    <p:sldId id="289" r:id="rId21"/>
    <p:sldId id="275" r:id="rId22"/>
    <p:sldId id="296" r:id="rId23"/>
    <p:sldId id="301" r:id="rId24"/>
    <p:sldId id="302" r:id="rId25"/>
    <p:sldId id="295" r:id="rId26"/>
    <p:sldId id="303" r:id="rId27"/>
    <p:sldId id="300" r:id="rId28"/>
  </p:sldIdLst>
  <p:sldSz cx="12192000" cy="6858000"/>
  <p:notesSz cx="6858000" cy="9144000"/>
  <p:custDataLst>
    <p:tags r:id="rId31"/>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AE6E8"/>
    <a:srgbClr val="1F4E83"/>
    <a:srgbClr val="1F4E79"/>
    <a:srgbClr val="F9F9F9"/>
    <a:srgbClr val="A2D2D6"/>
    <a:srgbClr val="00ADBB"/>
    <a:srgbClr val="DDEFBF"/>
    <a:srgbClr val="CBE69E"/>
    <a:srgbClr val="BDFA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88571" autoAdjust="0"/>
  </p:normalViewPr>
  <p:slideViewPr>
    <p:cSldViewPr snapToGrid="0">
      <p:cViewPr varScale="1">
        <p:scale>
          <a:sx n="74" d="100"/>
          <a:sy n="74" d="100"/>
        </p:scale>
        <p:origin x="1133" y="6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126" d="100"/>
          <a:sy n="126" d="100"/>
        </p:scale>
        <p:origin x="4320"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9516AB9-92E1-44AF-8FCB-F4272161EA9C}" type="datetimeFigureOut">
              <a:rPr lang="el-GR" smtClean="0"/>
              <a:t>11/5/2026</a:t>
            </a:fld>
            <a:endParaRPr lang="el-G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24A4BF-87CB-4287-95AF-AD449D8A410F}" type="slidenum">
              <a:rPr lang="el-GR" smtClean="0"/>
              <a:t>‹#›</a:t>
            </a:fld>
            <a:endParaRPr lang="el-GR"/>
          </a:p>
        </p:txBody>
      </p:sp>
    </p:spTree>
    <p:extLst>
      <p:ext uri="{BB962C8B-B14F-4D97-AF65-F5344CB8AC3E}">
        <p14:creationId xmlns:p14="http://schemas.microsoft.com/office/powerpoint/2010/main" val="2035116588"/>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6B2EFE5-E9F2-43A5-8AF8-83A578357172}" type="datetimeFigureOut">
              <a:rPr lang="el-GR" smtClean="0"/>
              <a:t>11/5/2026</a:t>
            </a:fld>
            <a:endParaRPr lang="el-G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CF91B0-25AB-4DFA-B184-293DD156034C}" type="slidenum">
              <a:rPr lang="el-GR" smtClean="0"/>
              <a:t>‹#›</a:t>
            </a:fld>
            <a:endParaRPr lang="el-GR"/>
          </a:p>
        </p:txBody>
      </p:sp>
    </p:spTree>
    <p:extLst>
      <p:ext uri="{BB962C8B-B14F-4D97-AF65-F5344CB8AC3E}">
        <p14:creationId xmlns:p14="http://schemas.microsoft.com/office/powerpoint/2010/main" val="369328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Hi everyone! Today we are talking about your life online. You know how sometimes a joke doesn’t feel like a joke anymore? If someone is being mean on purpose, over and over again, using a phone or a game, that’s cyberbullying. It’s like a shadow that follows you home because it’s on your screen. But guess what? Once we see it, we can stop it</a:t>
            </a:r>
            <a:endParaRPr lang="LID4096" sz="1200" dirty="0"/>
          </a:p>
        </p:txBody>
      </p:sp>
      <p:sp>
        <p:nvSpPr>
          <p:cNvPr id="4" name="Slide Number Placeholder 3"/>
          <p:cNvSpPr>
            <a:spLocks noGrp="1"/>
          </p:cNvSpPr>
          <p:nvPr>
            <p:ph type="sldNum" sz="quarter" idx="5"/>
          </p:nvPr>
        </p:nvSpPr>
        <p:spPr/>
        <p:txBody>
          <a:bodyPr/>
          <a:lstStyle/>
          <a:p>
            <a:fld id="{C6CF91B0-25AB-4DFA-B184-293DD156034C}" type="slidenum">
              <a:rPr lang="el-GR" smtClean="0"/>
              <a:t>3</a:t>
            </a:fld>
            <a:endParaRPr lang="el-GR"/>
          </a:p>
        </p:txBody>
      </p:sp>
    </p:spTree>
    <p:extLst>
      <p:ext uri="{BB962C8B-B14F-4D97-AF65-F5344CB8AC3E}">
        <p14:creationId xmlns:p14="http://schemas.microsoft.com/office/powerpoint/2010/main" val="3512708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all love memes! But before you hit share, I want you to do the 'Heart-Check.' If this was a photo of YOU, would you want the whole school to see it? If the answer is no, can you be the one to stop the chain and delete it? That's true power."</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13</a:t>
            </a:fld>
            <a:endParaRPr lang="el-GR"/>
          </a:p>
        </p:txBody>
      </p:sp>
    </p:spTree>
    <p:extLst>
      <p:ext uri="{BB962C8B-B14F-4D97-AF65-F5344CB8AC3E}">
        <p14:creationId xmlns:p14="http://schemas.microsoft.com/office/powerpoint/2010/main" val="2422358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Ever feel 'Yuck' after being online? Maybe you saw someone’s perfect vacation and felt jealous, or someone ignored your message. This is 'Online Stress.' It's like your brain’s battery is running low. It happens to everyone, even teachers!</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15</a:t>
            </a:fld>
            <a:endParaRPr lang="el-GR"/>
          </a:p>
        </p:txBody>
      </p:sp>
    </p:spTree>
    <p:extLst>
      <p:ext uri="{BB962C8B-B14F-4D97-AF65-F5344CB8AC3E}">
        <p14:creationId xmlns:p14="http://schemas.microsoft.com/office/powerpoint/2010/main" val="1575474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we are angry, our fingers want to type fast and say mean things. That’s when we lose our power. I want you to find your 'Internal Pause Button.' If you feel your heart beating fast, stop. Don't type. Just pause.</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16</a:t>
            </a:fld>
            <a:endParaRPr lang="el-GR"/>
          </a:p>
        </p:txBody>
      </p:sp>
    </p:spTree>
    <p:extLst>
      <p:ext uri="{BB962C8B-B14F-4D97-AF65-F5344CB8AC3E}">
        <p14:creationId xmlns:p14="http://schemas.microsoft.com/office/powerpoint/2010/main" val="14873891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Open your notebooks. This is for your eyes only. Write about one time a screen made you feel stressed this week. Now, write down which tool from your toolbox you will use next time. You’re becoming the boss of your own emotions!"</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17</a:t>
            </a:fld>
            <a:endParaRPr lang="el-GR"/>
          </a:p>
        </p:txBody>
      </p:sp>
    </p:spTree>
    <p:extLst>
      <p:ext uri="{BB962C8B-B14F-4D97-AF65-F5344CB8AC3E}">
        <p14:creationId xmlns:p14="http://schemas.microsoft.com/office/powerpoint/2010/main" val="24770952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try it! Watch the logo of the project on the screen. Breathe in as it grows... hold... and blow out as it shrinks. Can you feel your shoulders dropping? You can do this anywhere—even during a tough video game or a chat argument!"</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18</a:t>
            </a:fld>
            <a:endParaRPr lang="el-GR"/>
          </a:p>
        </p:txBody>
      </p:sp>
    </p:spTree>
    <p:extLst>
      <p:ext uri="{BB962C8B-B14F-4D97-AF65-F5344CB8AC3E}">
        <p14:creationId xmlns:p14="http://schemas.microsoft.com/office/powerpoint/2010/main" val="19506275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How do we cool down? Try these tools. Deep breaths tell your brain everything is okay. A screen break lets you see the real world. And talking to a trusted adult—like me or your parents—helps share the load.“</a:t>
            </a:r>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19</a:t>
            </a:fld>
            <a:endParaRPr lang="el-GR"/>
          </a:p>
        </p:txBody>
      </p:sp>
    </p:spTree>
    <p:extLst>
      <p:ext uri="{BB962C8B-B14F-4D97-AF65-F5344CB8AC3E}">
        <p14:creationId xmlns:p14="http://schemas.microsoft.com/office/powerpoint/2010/main" val="30672535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31AFA-94C2-BB33-23E9-57A494859B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789597-C1BC-4999-292C-2D40FA0387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8BDEB8-9C0D-197B-9F83-A8CBE1CAAF39}"/>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You aren't just a user; you are a Citizen of the Internet. That means you have rights, but you also have a job to be respectful. Your 'Digital Identity' is who the world thinks you are based on what you post. What do you want your ID card to say about you</a:t>
            </a:r>
            <a:endParaRPr lang="LID4096" dirty="0"/>
          </a:p>
        </p:txBody>
      </p:sp>
      <p:sp>
        <p:nvSpPr>
          <p:cNvPr id="4" name="Slide Number Placeholder 3">
            <a:extLst>
              <a:ext uri="{FF2B5EF4-FFF2-40B4-BE49-F238E27FC236}">
                <a16:creationId xmlns:a16="http://schemas.microsoft.com/office/drawing/2014/main" id="{9DF5E8C0-86A9-2AE9-7E41-1E5F94CFDA3B}"/>
              </a:ext>
            </a:extLst>
          </p:cNvPr>
          <p:cNvSpPr>
            <a:spLocks noGrp="1"/>
          </p:cNvSpPr>
          <p:nvPr>
            <p:ph type="sldNum" sz="quarter" idx="5"/>
          </p:nvPr>
        </p:nvSpPr>
        <p:spPr/>
        <p:txBody>
          <a:bodyPr/>
          <a:lstStyle/>
          <a:p>
            <a:fld id="{C6CF91B0-25AB-4DFA-B184-293DD156034C}" type="slidenum">
              <a:rPr lang="el-GR" smtClean="0"/>
              <a:t>21</a:t>
            </a:fld>
            <a:endParaRPr lang="el-GR"/>
          </a:p>
        </p:txBody>
      </p:sp>
    </p:spTree>
    <p:extLst>
      <p:ext uri="{BB962C8B-B14F-4D97-AF65-F5344CB8AC3E}">
        <p14:creationId xmlns:p14="http://schemas.microsoft.com/office/powerpoint/2010/main" val="113399029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B43812-340B-2B24-FA62-F6597A75D5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5959BC-FF85-8A92-4499-CEA53F064D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D4714DC-5B7C-5E41-BE89-FCB9DA067EF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"A great community doesn't just happen; we build it! We build it by including the person who is quiet, by respecting people's privacy, and by checking if a story is true before we share it. We are all on the same team."</a:t>
            </a:r>
            <a:endParaRPr lang="LID4096" dirty="0"/>
          </a:p>
        </p:txBody>
      </p:sp>
      <p:sp>
        <p:nvSpPr>
          <p:cNvPr id="4" name="Slide Number Placeholder 3">
            <a:extLst>
              <a:ext uri="{FF2B5EF4-FFF2-40B4-BE49-F238E27FC236}">
                <a16:creationId xmlns:a16="http://schemas.microsoft.com/office/drawing/2014/main" id="{42677DBD-AA48-50E9-990D-56FC2F9533D8}"/>
              </a:ext>
            </a:extLst>
          </p:cNvPr>
          <p:cNvSpPr>
            <a:spLocks noGrp="1"/>
          </p:cNvSpPr>
          <p:nvPr>
            <p:ph type="sldNum" sz="quarter" idx="5"/>
          </p:nvPr>
        </p:nvSpPr>
        <p:spPr/>
        <p:txBody>
          <a:bodyPr/>
          <a:lstStyle/>
          <a:p>
            <a:fld id="{C6CF91B0-25AB-4DFA-B184-293DD156034C}" type="slidenum">
              <a:rPr lang="el-GR" smtClean="0"/>
              <a:t>22</a:t>
            </a:fld>
            <a:endParaRPr lang="el-GR"/>
          </a:p>
        </p:txBody>
      </p:sp>
    </p:spTree>
    <p:extLst>
      <p:ext uri="{BB962C8B-B14F-4D97-AF65-F5344CB8AC3E}">
        <p14:creationId xmlns:p14="http://schemas.microsoft.com/office/powerpoint/2010/main" val="524834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4E1AD3-9E32-D234-B328-B040678250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1AC8A8-FB12-69C3-2F90-B76AB9348A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41E9DF-936B-24F5-3360-C6CF876B905B}"/>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Think of your life online like a trail you're leaving behind. Ten years from now, people might still see the trail you're making today. Are your footprints leading toward kindness and being a good friend? Let's make sure they are!</a:t>
            </a:r>
            <a:endParaRPr lang="LID4096" dirty="0"/>
          </a:p>
        </p:txBody>
      </p:sp>
      <p:sp>
        <p:nvSpPr>
          <p:cNvPr id="4" name="Slide Number Placeholder 3">
            <a:extLst>
              <a:ext uri="{FF2B5EF4-FFF2-40B4-BE49-F238E27FC236}">
                <a16:creationId xmlns:a16="http://schemas.microsoft.com/office/drawing/2014/main" id="{2D2F01D7-A495-D22E-8D35-8A8127F57A90}"/>
              </a:ext>
            </a:extLst>
          </p:cNvPr>
          <p:cNvSpPr>
            <a:spLocks noGrp="1"/>
          </p:cNvSpPr>
          <p:nvPr>
            <p:ph type="sldNum" sz="quarter" idx="5"/>
          </p:nvPr>
        </p:nvSpPr>
        <p:spPr/>
        <p:txBody>
          <a:bodyPr/>
          <a:lstStyle/>
          <a:p>
            <a:fld id="{C6CF91B0-25AB-4DFA-B184-293DD156034C}" type="slidenum">
              <a:rPr lang="el-GR" smtClean="0"/>
              <a:t>23</a:t>
            </a:fld>
            <a:endParaRPr lang="el-GR"/>
          </a:p>
        </p:txBody>
      </p:sp>
    </p:spTree>
    <p:extLst>
      <p:ext uri="{BB962C8B-B14F-4D97-AF65-F5344CB8AC3E}">
        <p14:creationId xmlns:p14="http://schemas.microsoft.com/office/powerpoint/2010/main" val="4223281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291DC-F0CC-1745-14CB-4E174D54BB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89AD5B-FFF5-E1CA-191D-6788929798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9CFCA0-8731-AB28-E1F8-F1677F53C546}"/>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If you were the Boss of the Class Chat, what rules would you make to keep everyone happy? Work together! Maybe 'No mean nicknames' or 'Compliment one person a day.' Let's create our own Digital Harmony Code!</a:t>
            </a:r>
            <a:endParaRPr lang="LID4096" dirty="0"/>
          </a:p>
        </p:txBody>
      </p:sp>
      <p:sp>
        <p:nvSpPr>
          <p:cNvPr id="4" name="Slide Number Placeholder 3">
            <a:extLst>
              <a:ext uri="{FF2B5EF4-FFF2-40B4-BE49-F238E27FC236}">
                <a16:creationId xmlns:a16="http://schemas.microsoft.com/office/drawing/2014/main" id="{FA17FF55-1279-030E-E80A-07FC05A84FA6}"/>
              </a:ext>
            </a:extLst>
          </p:cNvPr>
          <p:cNvSpPr>
            <a:spLocks noGrp="1"/>
          </p:cNvSpPr>
          <p:nvPr>
            <p:ph type="sldNum" sz="quarter" idx="5"/>
          </p:nvPr>
        </p:nvSpPr>
        <p:spPr/>
        <p:txBody>
          <a:bodyPr/>
          <a:lstStyle/>
          <a:p>
            <a:fld id="{C6CF91B0-25AB-4DFA-B184-293DD156034C}" type="slidenum">
              <a:rPr lang="el-GR" smtClean="0"/>
              <a:t>24</a:t>
            </a:fld>
            <a:endParaRPr lang="el-GR"/>
          </a:p>
        </p:txBody>
      </p:sp>
    </p:spTree>
    <p:extLst>
      <p:ext uri="{BB962C8B-B14F-4D97-AF65-F5344CB8AC3E}">
        <p14:creationId xmlns:p14="http://schemas.microsoft.com/office/powerpoint/2010/main" val="3605420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A0DBB-5BCC-A831-6A22-8DE7A7AB93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F483CC-0026-68EC-522F-EB093398B4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0933B7-2609-C76F-C842-D6945971C8C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Cyberbullying has many faces. 'Flaming' is when people start a big, angry fight online. 'Exclusion' is when you’re purposely left out of a group chat to make you feel lonely. 'Outing' is sharing someone’s private secrets. If you see these happening, you’ve just spotted a 'Digital Shadow'</a:t>
            </a:r>
            <a:endParaRPr lang="LID4096" sz="1200" dirty="0"/>
          </a:p>
        </p:txBody>
      </p:sp>
      <p:sp>
        <p:nvSpPr>
          <p:cNvPr id="4" name="Slide Number Placeholder 3">
            <a:extLst>
              <a:ext uri="{FF2B5EF4-FFF2-40B4-BE49-F238E27FC236}">
                <a16:creationId xmlns:a16="http://schemas.microsoft.com/office/drawing/2014/main" id="{6446DE97-5675-B591-D5BC-05B9E4D9F94C}"/>
              </a:ext>
            </a:extLst>
          </p:cNvPr>
          <p:cNvSpPr>
            <a:spLocks noGrp="1"/>
          </p:cNvSpPr>
          <p:nvPr>
            <p:ph type="sldNum" sz="quarter" idx="5"/>
          </p:nvPr>
        </p:nvSpPr>
        <p:spPr/>
        <p:txBody>
          <a:bodyPr/>
          <a:lstStyle/>
          <a:p>
            <a:fld id="{C6CF91B0-25AB-4DFA-B184-293DD156034C}" type="slidenum">
              <a:rPr lang="el-GR" smtClean="0"/>
              <a:t>4</a:t>
            </a:fld>
            <a:endParaRPr lang="el-GR"/>
          </a:p>
        </p:txBody>
      </p:sp>
    </p:spTree>
    <p:extLst>
      <p:ext uri="{BB962C8B-B14F-4D97-AF65-F5344CB8AC3E}">
        <p14:creationId xmlns:p14="http://schemas.microsoft.com/office/powerpoint/2010/main" val="3953031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5B3D14-27B6-6BF8-A8E8-1C252B1D4C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7BB9F8-EE41-1FEA-B152-4E632BC6876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A36C48-3955-0042-DB62-C12442F2FBCD}"/>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Final task! Write down your 3 promises. 'I promise to pause,' 'I promise to help,' 'I promise to be me.' Sign it like a real contract. You are now a Guardian of Digital Harmony. Great job today, everyone!</a:t>
            </a:r>
            <a:endParaRPr lang="LID4096" dirty="0"/>
          </a:p>
        </p:txBody>
      </p:sp>
      <p:sp>
        <p:nvSpPr>
          <p:cNvPr id="4" name="Slide Number Placeholder 3">
            <a:extLst>
              <a:ext uri="{FF2B5EF4-FFF2-40B4-BE49-F238E27FC236}">
                <a16:creationId xmlns:a16="http://schemas.microsoft.com/office/drawing/2014/main" id="{82B58B15-D777-DEB5-F8CF-F41CA0916814}"/>
              </a:ext>
            </a:extLst>
          </p:cNvPr>
          <p:cNvSpPr>
            <a:spLocks noGrp="1"/>
          </p:cNvSpPr>
          <p:nvPr>
            <p:ph type="sldNum" sz="quarter" idx="5"/>
          </p:nvPr>
        </p:nvSpPr>
        <p:spPr/>
        <p:txBody>
          <a:bodyPr/>
          <a:lstStyle/>
          <a:p>
            <a:fld id="{C6CF91B0-25AB-4DFA-B184-293DD156034C}" type="slidenum">
              <a:rPr lang="el-GR" smtClean="0"/>
              <a:t>25</a:t>
            </a:fld>
            <a:endParaRPr lang="el-GR"/>
          </a:p>
        </p:txBody>
      </p:sp>
    </p:spTree>
    <p:extLst>
      <p:ext uri="{BB962C8B-B14F-4D97-AF65-F5344CB8AC3E}">
        <p14:creationId xmlns:p14="http://schemas.microsoft.com/office/powerpoint/2010/main" val="1714677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3763B6-8E0F-325E-3034-14452C1C39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6CD451-D339-4637-E32F-FF54D0EC32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030356-C78C-0902-8D18-74CD4940CC4C}"/>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Why is it so tough? Because online, things spread to the whole school in seconds. And because it’s written down, it stays there like a footprint in wet cement. Also, when we don't see someone's face, we might forget they have a real heart. We need to remember: there’s a real person behind that avatar.</a:t>
            </a:r>
            <a:endParaRPr lang="LID4096" sz="1200" dirty="0"/>
          </a:p>
        </p:txBody>
      </p:sp>
      <p:sp>
        <p:nvSpPr>
          <p:cNvPr id="4" name="Slide Number Placeholder 3">
            <a:extLst>
              <a:ext uri="{FF2B5EF4-FFF2-40B4-BE49-F238E27FC236}">
                <a16:creationId xmlns:a16="http://schemas.microsoft.com/office/drawing/2014/main" id="{FA6993F2-EE77-FADC-82CB-95A8B859B875}"/>
              </a:ext>
            </a:extLst>
          </p:cNvPr>
          <p:cNvSpPr>
            <a:spLocks noGrp="1"/>
          </p:cNvSpPr>
          <p:nvPr>
            <p:ph type="sldNum" sz="quarter" idx="5"/>
          </p:nvPr>
        </p:nvSpPr>
        <p:spPr/>
        <p:txBody>
          <a:bodyPr/>
          <a:lstStyle/>
          <a:p>
            <a:fld id="{C6CF91B0-25AB-4DFA-B184-293DD156034C}" type="slidenum">
              <a:rPr lang="el-GR" smtClean="0"/>
              <a:t>5</a:t>
            </a:fld>
            <a:endParaRPr lang="el-GR"/>
          </a:p>
        </p:txBody>
      </p:sp>
    </p:spTree>
    <p:extLst>
      <p:ext uri="{BB962C8B-B14F-4D97-AF65-F5344CB8AC3E}">
        <p14:creationId xmlns:p14="http://schemas.microsoft.com/office/powerpoint/2010/main" val="2408643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020BA1-A290-8EF3-04F3-664B83263AD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30B31E-7C3E-702F-E274-0F7C10DA9A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675ED0-3974-2327-BF44-FA2AEF8B322E}"/>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Okay, Judges! Listen to this: 'Someone accidentally sends a silly photo to the wrong person.' Is that a shadow? Now listen to this: 'Three people send mean messages to Sarah every day about her hair.' Shout out what you think! Why is the second one more serious?</a:t>
            </a:r>
            <a:endParaRPr lang="LID4096" sz="1200" dirty="0"/>
          </a:p>
        </p:txBody>
      </p:sp>
      <p:sp>
        <p:nvSpPr>
          <p:cNvPr id="4" name="Slide Number Placeholder 3">
            <a:extLst>
              <a:ext uri="{FF2B5EF4-FFF2-40B4-BE49-F238E27FC236}">
                <a16:creationId xmlns:a16="http://schemas.microsoft.com/office/drawing/2014/main" id="{69E238DC-B08A-FABA-697C-6A51D7648985}"/>
              </a:ext>
            </a:extLst>
          </p:cNvPr>
          <p:cNvSpPr>
            <a:spLocks noGrp="1"/>
          </p:cNvSpPr>
          <p:nvPr>
            <p:ph type="sldNum" sz="quarter" idx="5"/>
          </p:nvPr>
        </p:nvSpPr>
        <p:spPr/>
        <p:txBody>
          <a:bodyPr/>
          <a:lstStyle/>
          <a:p>
            <a:fld id="{C6CF91B0-25AB-4DFA-B184-293DD156034C}" type="slidenum">
              <a:rPr lang="el-GR" smtClean="0"/>
              <a:t>6</a:t>
            </a:fld>
            <a:endParaRPr lang="el-GR"/>
          </a:p>
        </p:txBody>
      </p:sp>
    </p:spTree>
    <p:extLst>
      <p:ext uri="{BB962C8B-B14F-4D97-AF65-F5344CB8AC3E}">
        <p14:creationId xmlns:p14="http://schemas.microsoft.com/office/powerpoint/2010/main" val="17184639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D01FF-787E-82BB-AC59-7ECC7E24C2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8E31C4-8537-7FCB-B395-C27AC347A7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738EACD-9154-D462-F5C2-F97B8120BD23}"/>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Words are light when we speak them, but they can feel like stones when we read them. I want you to write one word on your sticky note. How does it feel to be picked on? Now, let’s put them on the wall. Look at that 'Mountain of Feelings.' This is why our kindness matters.</a:t>
            </a:r>
            <a:endParaRPr lang="LID4096" sz="1200" dirty="0"/>
          </a:p>
        </p:txBody>
      </p:sp>
      <p:sp>
        <p:nvSpPr>
          <p:cNvPr id="4" name="Slide Number Placeholder 3">
            <a:extLst>
              <a:ext uri="{FF2B5EF4-FFF2-40B4-BE49-F238E27FC236}">
                <a16:creationId xmlns:a16="http://schemas.microsoft.com/office/drawing/2014/main" id="{9E19E3A7-3B29-6553-E274-9B361C497F93}"/>
              </a:ext>
            </a:extLst>
          </p:cNvPr>
          <p:cNvSpPr>
            <a:spLocks noGrp="1"/>
          </p:cNvSpPr>
          <p:nvPr>
            <p:ph type="sldNum" sz="quarter" idx="5"/>
          </p:nvPr>
        </p:nvSpPr>
        <p:spPr/>
        <p:txBody>
          <a:bodyPr/>
          <a:lstStyle/>
          <a:p>
            <a:fld id="{C6CF91B0-25AB-4DFA-B184-293DD156034C}" type="slidenum">
              <a:rPr lang="el-GR" smtClean="0"/>
              <a:t>7</a:t>
            </a:fld>
            <a:endParaRPr lang="el-GR"/>
          </a:p>
        </p:txBody>
      </p:sp>
    </p:spTree>
    <p:extLst>
      <p:ext uri="{BB962C8B-B14F-4D97-AF65-F5344CB8AC3E}">
        <p14:creationId xmlns:p14="http://schemas.microsoft.com/office/powerpoint/2010/main" val="3234015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"Empathy is your secret superpower. It’s like putting on 'Heart-Glasses.' They help you see that the person on the other side of the screen might be having a hard day. Even if you can't hear their voice, your Heart-Glasses tell you how they feel."</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9</a:t>
            </a:fld>
            <a:endParaRPr lang="el-GR"/>
          </a:p>
        </p:txBody>
      </p:sp>
    </p:spTree>
    <p:extLst>
      <p:ext uri="{BB962C8B-B14F-4D97-AF65-F5344CB8AC3E}">
        <p14:creationId xmlns:p14="http://schemas.microsoft.com/office/powerpoint/2010/main" val="33914449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"Imagine dropping a tiny pebble into a pond. The ripples go everywhere! One kind comment like 'Hey, nice job!' or 'Are you okay?' can change the whole mood of a group chat. You have the power to start a kindness ripple today."</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10</a:t>
            </a:fld>
            <a:endParaRPr lang="el-GR"/>
          </a:p>
        </p:txBody>
      </p:sp>
    </p:spTree>
    <p:extLst>
      <p:ext uri="{BB962C8B-B14F-4D97-AF65-F5344CB8AC3E}">
        <p14:creationId xmlns:p14="http://schemas.microsoft.com/office/powerpoint/2010/main" val="22008454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"Your friend is being teased right now in the chat. Everyone is laughing. What can YOU do? Turn to your neighbour and practice. Would you say 'Hey guys, let's stop,' or would you message your friend privately? Let’s hear your best Upstander moves!"</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11</a:t>
            </a:fld>
            <a:endParaRPr lang="el-GR"/>
          </a:p>
        </p:txBody>
      </p:sp>
    </p:spTree>
    <p:extLst>
      <p:ext uri="{BB962C8B-B14F-4D97-AF65-F5344CB8AC3E}">
        <p14:creationId xmlns:p14="http://schemas.microsoft.com/office/powerpoint/2010/main" val="16738620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"You are an Engineer! You build the community. You don't have to be a hero; you just have to be a friend. If you see something mean, don't 'Like' it. That's Step 1. Step 2? Send a private message to the person being teased to let them know you're on their side."</a:t>
            </a:r>
          </a:p>
          <a:p>
            <a:endParaRPr lang="LID4096" dirty="0"/>
          </a:p>
        </p:txBody>
      </p:sp>
      <p:sp>
        <p:nvSpPr>
          <p:cNvPr id="4" name="Slide Number Placeholder 3"/>
          <p:cNvSpPr>
            <a:spLocks noGrp="1"/>
          </p:cNvSpPr>
          <p:nvPr>
            <p:ph type="sldNum" sz="quarter" idx="5"/>
          </p:nvPr>
        </p:nvSpPr>
        <p:spPr/>
        <p:txBody>
          <a:bodyPr/>
          <a:lstStyle/>
          <a:p>
            <a:fld id="{C6CF91B0-25AB-4DFA-B184-293DD156034C}" type="slidenum">
              <a:rPr lang="el-GR" smtClean="0"/>
              <a:t>12</a:t>
            </a:fld>
            <a:endParaRPr lang="el-GR"/>
          </a:p>
        </p:txBody>
      </p:sp>
    </p:spTree>
    <p:extLst>
      <p:ext uri="{BB962C8B-B14F-4D97-AF65-F5344CB8AC3E}">
        <p14:creationId xmlns:p14="http://schemas.microsoft.com/office/powerpoint/2010/main" val="11298251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3.emf"/></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emf"/><Relationship Id="rId1" Type="http://schemas.openxmlformats.org/officeDocument/2006/relationships/slideMaster" Target="../slideMasters/slideMaster2.xml"/><Relationship Id="rId4" Type="http://schemas.openxmlformats.org/officeDocument/2006/relationships/image" Target="../media/image5.emf"/></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solidFill>
                  <a:schemeClr val="tx2"/>
                </a:solidFill>
                <a:latin typeface="Arial" panose="020B0604020202020204" pitchFamily="34" charset="0"/>
                <a:ea typeface="Roboto Slab Medium" pitchFamily="2" charset="0"/>
                <a:cs typeface="Arial" panose="020B0604020202020204" pitchFamily="34" charset="0"/>
              </a:defRPr>
            </a:lvl1pPr>
          </a:lstStyle>
          <a:p>
            <a:r>
              <a:rPr lang="en-US" dirty="0"/>
              <a:t>Slide title goes here</a:t>
            </a:r>
            <a:endParaRPr lang="el-GR" dirty="0"/>
          </a:p>
        </p:txBody>
      </p:sp>
      <p:sp>
        <p:nvSpPr>
          <p:cNvPr id="5" name="Content Placeholder 3"/>
          <p:cNvSpPr>
            <a:spLocks noGrp="1"/>
          </p:cNvSpPr>
          <p:nvPr>
            <p:ph sz="quarter" idx="12" hasCustomPrompt="1"/>
          </p:nvPr>
        </p:nvSpPr>
        <p:spPr>
          <a:xfrm>
            <a:off x="97971" y="881743"/>
            <a:ext cx="11944350" cy="5870121"/>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lvl="0"/>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2169850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atin typeface="Arial" panose="020B0604020202020204" pitchFamily="34" charset="0"/>
                <a:cs typeface="Arial" panose="020B0604020202020204" pitchFamily="34" charset="0"/>
              </a:defRPr>
            </a:lvl1pPr>
          </a:lstStyle>
          <a:p>
            <a:r>
              <a:rPr lang="en-US" dirty="0"/>
              <a:t>Slide title goes here</a:t>
            </a:r>
            <a:endParaRPr lang="el-GR" dirty="0"/>
          </a:p>
        </p:txBody>
      </p:sp>
      <p:sp>
        <p:nvSpPr>
          <p:cNvPr id="6"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sz="2400" b="0" baseline="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
        <p:nvSpPr>
          <p:cNvPr id="8" name="Content Placeholder 3"/>
          <p:cNvSpPr>
            <a:spLocks noGrp="1"/>
          </p:cNvSpPr>
          <p:nvPr>
            <p:ph sz="quarter" idx="12" hasCustomPrompt="1"/>
          </p:nvPr>
        </p:nvSpPr>
        <p:spPr>
          <a:xfrm>
            <a:off x="97971" y="1462685"/>
            <a:ext cx="11944350" cy="5289179"/>
          </a:xfrm>
          <a:prstGeom prst="rect">
            <a:avLst/>
          </a:prstGeom>
        </p:spPr>
        <p:txBody>
          <a:bodyPr/>
          <a:lstStyle>
            <a:lvl1pPr algn="l">
              <a:defRPr lang="en-US" sz="1800" kern="1200" dirty="0" smtClean="0">
                <a:solidFill>
                  <a:schemeClr val="tx2"/>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3928767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Content - 2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5" name="Content Placeholder 3"/>
          <p:cNvSpPr>
            <a:spLocks noGrp="1"/>
          </p:cNvSpPr>
          <p:nvPr>
            <p:ph sz="quarter" idx="11" hasCustomPrompt="1"/>
          </p:nvPr>
        </p:nvSpPr>
        <p:spPr>
          <a:xfrm>
            <a:off x="97971"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873580"/>
            <a:ext cx="5910944" cy="5902778"/>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Tree>
    <p:extLst>
      <p:ext uri="{BB962C8B-B14F-4D97-AF65-F5344CB8AC3E}">
        <p14:creationId xmlns:p14="http://schemas.microsoft.com/office/powerpoint/2010/main" val="6545040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ubtitle Text - 1col">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Slide title goes here</a:t>
            </a:r>
            <a:endParaRPr lang="el-GR" dirty="0"/>
          </a:p>
        </p:txBody>
      </p:sp>
      <p:sp>
        <p:nvSpPr>
          <p:cNvPr id="7" name="Content Placeholder 3"/>
          <p:cNvSpPr>
            <a:spLocks noGrp="1"/>
          </p:cNvSpPr>
          <p:nvPr>
            <p:ph sz="quarter" idx="11" hasCustomPrompt="1"/>
          </p:nvPr>
        </p:nvSpPr>
        <p:spPr>
          <a:xfrm>
            <a:off x="97971"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8" name="Content Placeholder 3"/>
          <p:cNvSpPr>
            <a:spLocks noGrp="1"/>
          </p:cNvSpPr>
          <p:nvPr>
            <p:ph sz="quarter" idx="12" hasCustomPrompt="1"/>
          </p:nvPr>
        </p:nvSpPr>
        <p:spPr>
          <a:xfrm>
            <a:off x="6131377" y="1462684"/>
            <a:ext cx="5910944" cy="5313673"/>
          </a:xfrm>
          <a:prstGeom prst="rect">
            <a:avLst/>
          </a:prstGeom>
        </p:spPr>
        <p:txBody>
          <a:bodyPr/>
          <a:lstStyle>
            <a:lvl1pPr algn="l">
              <a:defRPr lang="en-US" sz="1800" kern="1200" dirty="0" smtClean="0">
                <a:solidFill>
                  <a:schemeClr val="tx1"/>
                </a:solidFill>
                <a:latin typeface="Arial" panose="020B0604020202020204" pitchFamily="34" charset="0"/>
                <a:ea typeface="Open Sans Light" panose="020B0306030504020204" pitchFamily="34" charset="0"/>
                <a:cs typeface="Arial" panose="020B0604020202020204" pitchFamily="34" charset="0"/>
              </a:defRPr>
            </a:lvl1pPr>
            <a:lvl2pPr>
              <a:defRPr sz="2200"/>
            </a:lvl2pPr>
            <a:lvl3pPr>
              <a:defRPr sz="2200"/>
            </a:lvl3pPr>
            <a:lvl4pPr>
              <a:defRPr sz="2200"/>
            </a:lvl4pPr>
            <a:lvl5pPr>
              <a:defRPr sz="2200"/>
            </a:lvl5pPr>
          </a:lstStyle>
          <a:p>
            <a:pPr marL="0" lvl="0" indent="0" algn="l" defTabSz="914377" rtl="0" eaLnBrk="1" latinLnBrk="0" hangingPunct="1">
              <a:lnSpc>
                <a:spcPct val="90000"/>
              </a:lnSpc>
              <a:spcBef>
                <a:spcPts val="1000"/>
              </a:spcBef>
              <a:buFont typeface="Arial" panose="020B0604020202020204" pitchFamily="34" charset="0"/>
              <a:buNone/>
            </a:pPr>
            <a:r>
              <a:rPr lang="en-US" dirty="0"/>
              <a:t>Content goes here (text / image / diagram / video). Make sure all media/graphics fit the column width, for better display results. </a:t>
            </a:r>
          </a:p>
        </p:txBody>
      </p:sp>
      <p:sp>
        <p:nvSpPr>
          <p:cNvPr id="10" name="Text Placeholder 9"/>
          <p:cNvSpPr>
            <a:spLocks noGrp="1"/>
          </p:cNvSpPr>
          <p:nvPr>
            <p:ph type="body" sz="quarter" idx="10" hasCustomPrompt="1"/>
          </p:nvPr>
        </p:nvSpPr>
        <p:spPr>
          <a:xfrm>
            <a:off x="97970" y="854672"/>
            <a:ext cx="11944351" cy="550862"/>
          </a:xfrm>
          <a:prstGeom prst="rect">
            <a:avLst/>
          </a:prstGeom>
          <a:noFill/>
        </p:spPr>
        <p:txBody>
          <a:bodyPr anchor="ctr" anchorCtr="0"/>
          <a:lstStyle>
            <a:lvl1pPr>
              <a:defRPr lang="el-GR" sz="2400" b="0" kern="1200" baseline="0" dirty="0">
                <a:solidFill>
                  <a:schemeClr val="tx1"/>
                </a:solidFill>
                <a:latin typeface="Arial" panose="020B0604020202020204" pitchFamily="34" charset="0"/>
                <a:ea typeface="Open Sans" panose="020B0606030504020204" pitchFamily="34" charset="0"/>
                <a:cs typeface="Arial" panose="020B0604020202020204" pitchFamily="34" charset="0"/>
              </a:defRPr>
            </a:lvl1pPr>
          </a:lstStyle>
          <a:p>
            <a:pPr lvl="0"/>
            <a:r>
              <a:rPr lang="en-US" dirty="0"/>
              <a:t>Subtitle title goes here</a:t>
            </a:r>
            <a:endParaRPr lang="el-GR" dirty="0"/>
          </a:p>
        </p:txBody>
      </p:sp>
    </p:spTree>
    <p:extLst>
      <p:ext uri="{BB962C8B-B14F-4D97-AF65-F5344CB8AC3E}">
        <p14:creationId xmlns:p14="http://schemas.microsoft.com/office/powerpoint/2010/main" val="1536706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Slide">
    <p:bg>
      <p:bgPr>
        <a:solidFill>
          <a:srgbClr val="FFFFFF"/>
        </a:solidFill>
        <a:effectLst/>
      </p:bgPr>
    </p:bg>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3D828EC0-BF20-49B3-A8DE-833F728958E9}"/>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3" name="Picture 2">
            <a:extLst>
              <a:ext uri="{FF2B5EF4-FFF2-40B4-BE49-F238E27FC236}">
                <a16:creationId xmlns:a16="http://schemas.microsoft.com/office/drawing/2014/main" id="{E4C88B47-D9EB-2A74-FD98-E0F9D2929A57}"/>
              </a:ext>
            </a:extLst>
          </p:cNvPr>
          <p:cNvPicPr>
            <a:picLocks noChangeAspect="1"/>
          </p:cNvPicPr>
          <p:nvPr userDrawn="1"/>
        </p:nvPicPr>
        <p:blipFill>
          <a:blip r:embed="rId3"/>
          <a:stretch>
            <a:fillRect/>
          </a:stretch>
        </p:blipFill>
        <p:spPr>
          <a:xfrm>
            <a:off x="370844" y="332656"/>
            <a:ext cx="1742451" cy="1164495"/>
          </a:xfrm>
          <a:prstGeom prst="rect">
            <a:avLst/>
          </a:prstGeom>
        </p:spPr>
      </p:pic>
      <p:pic>
        <p:nvPicPr>
          <p:cNvPr id="5" name="Picture 4">
            <a:extLst>
              <a:ext uri="{FF2B5EF4-FFF2-40B4-BE49-F238E27FC236}">
                <a16:creationId xmlns:a16="http://schemas.microsoft.com/office/drawing/2014/main" id="{B651AE0A-A680-5D95-6DAA-04F6E821A251}"/>
              </a:ext>
            </a:extLst>
          </p:cNvPr>
          <p:cNvPicPr>
            <a:picLocks noChangeAspect="1"/>
          </p:cNvPicPr>
          <p:nvPr userDrawn="1"/>
        </p:nvPicPr>
        <p:blipFill>
          <a:blip r:embed="rId4"/>
          <a:stretch>
            <a:fillRect/>
          </a:stretch>
        </p:blipFill>
        <p:spPr>
          <a:xfrm>
            <a:off x="6889674" y="1995192"/>
            <a:ext cx="4927600" cy="4000500"/>
          </a:xfrm>
          <a:prstGeom prst="rect">
            <a:avLst/>
          </a:prstGeom>
        </p:spPr>
      </p:pic>
    </p:spTree>
    <p:extLst>
      <p:ext uri="{BB962C8B-B14F-4D97-AF65-F5344CB8AC3E}">
        <p14:creationId xmlns:p14="http://schemas.microsoft.com/office/powerpoint/2010/main" val="54702030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sp>
        <p:nvSpPr>
          <p:cNvPr id="18" name="Rectangle 17"/>
          <p:cNvSpPr/>
          <p:nvPr userDrawn="1"/>
        </p:nvSpPr>
        <p:spPr>
          <a:xfrm>
            <a:off x="1" y="2184266"/>
            <a:ext cx="310895" cy="133118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ctrTitle" hasCustomPrompt="1"/>
          </p:nvPr>
        </p:nvSpPr>
        <p:spPr>
          <a:xfrm>
            <a:off x="374726" y="2184268"/>
            <a:ext cx="6914821" cy="1334065"/>
          </a:xfrm>
          <a:prstGeom prst="rect">
            <a:avLst/>
          </a:prstGeom>
          <a:noFill/>
        </p:spPr>
        <p:txBody>
          <a:bodyPr anchor="ctr">
            <a:normAutofit/>
          </a:bodyPr>
          <a:lstStyle>
            <a:lvl1pPr algn="l">
              <a:defRPr sz="2000" b="1">
                <a:solidFill>
                  <a:schemeClr val="tx2"/>
                </a:solidFill>
                <a:latin typeface="Arial" panose="020B0604020202020204" pitchFamily="34" charset="0"/>
                <a:ea typeface="Roboto Slab Black" pitchFamily="2" charset="0"/>
                <a:cs typeface="Arial" panose="020B0604020202020204" pitchFamily="34" charset="0"/>
              </a:defRPr>
            </a:lvl1pPr>
          </a:lstStyle>
          <a:p>
            <a:r>
              <a:rPr lang="en-US" dirty="0"/>
              <a:t>Presentation title here</a:t>
            </a:r>
            <a:endParaRPr lang="el-GR" dirty="0"/>
          </a:p>
        </p:txBody>
      </p:sp>
      <p:sp>
        <p:nvSpPr>
          <p:cNvPr id="15" name="Subtitle 2"/>
          <p:cNvSpPr>
            <a:spLocks noGrp="1"/>
          </p:cNvSpPr>
          <p:nvPr>
            <p:ph type="subTitle" idx="1" hasCustomPrompt="1"/>
          </p:nvPr>
        </p:nvSpPr>
        <p:spPr>
          <a:xfrm>
            <a:off x="401324" y="365183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Subtitle goes here</a:t>
            </a:r>
            <a:endParaRPr lang="el-GR" dirty="0"/>
          </a:p>
        </p:txBody>
      </p:sp>
      <p:sp>
        <p:nvSpPr>
          <p:cNvPr id="17" name="Rectangle 16"/>
          <p:cNvSpPr/>
          <p:nvPr userDrawn="1"/>
        </p:nvSpPr>
        <p:spPr>
          <a:xfrm rot="5400000" flipV="1">
            <a:off x="-507419" y="4140073"/>
            <a:ext cx="1331189" cy="3163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DDCD6EF-8BAC-4952-C0E4-2EF4ACDC3F96}"/>
              </a:ext>
            </a:extLst>
          </p:cNvPr>
          <p:cNvPicPr>
            <a:picLocks noChangeAspect="1"/>
          </p:cNvPicPr>
          <p:nvPr userDrawn="1"/>
        </p:nvPicPr>
        <p:blipFill>
          <a:blip r:embed="rId2"/>
          <a:stretch>
            <a:fillRect/>
          </a:stretch>
        </p:blipFill>
        <p:spPr>
          <a:xfrm>
            <a:off x="310897" y="6212262"/>
            <a:ext cx="1886787" cy="401872"/>
          </a:xfrm>
          <a:prstGeom prst="rect">
            <a:avLst/>
          </a:prstGeom>
        </p:spPr>
      </p:pic>
      <p:pic>
        <p:nvPicPr>
          <p:cNvPr id="2" name="Picture 1">
            <a:extLst>
              <a:ext uri="{FF2B5EF4-FFF2-40B4-BE49-F238E27FC236}">
                <a16:creationId xmlns:a16="http://schemas.microsoft.com/office/drawing/2014/main" id="{80274D63-4B72-B854-B883-35F07AF39E24}"/>
              </a:ext>
            </a:extLst>
          </p:cNvPr>
          <p:cNvPicPr>
            <a:picLocks noChangeAspect="1"/>
          </p:cNvPicPr>
          <p:nvPr userDrawn="1"/>
        </p:nvPicPr>
        <p:blipFill>
          <a:blip r:embed="rId3"/>
          <a:stretch>
            <a:fillRect/>
          </a:stretch>
        </p:blipFill>
        <p:spPr>
          <a:xfrm>
            <a:off x="401324" y="377037"/>
            <a:ext cx="1984435" cy="909936"/>
          </a:xfrm>
          <a:prstGeom prst="rect">
            <a:avLst/>
          </a:prstGeom>
        </p:spPr>
      </p:pic>
      <p:pic>
        <p:nvPicPr>
          <p:cNvPr id="3" name="Picture 2">
            <a:extLst>
              <a:ext uri="{FF2B5EF4-FFF2-40B4-BE49-F238E27FC236}">
                <a16:creationId xmlns:a16="http://schemas.microsoft.com/office/drawing/2014/main" id="{C669CA67-9A0D-6D23-F5B3-CD3EF82E5624}"/>
              </a:ext>
            </a:extLst>
          </p:cNvPr>
          <p:cNvPicPr>
            <a:picLocks noChangeAspect="1"/>
          </p:cNvPicPr>
          <p:nvPr userDrawn="1"/>
        </p:nvPicPr>
        <p:blipFill>
          <a:blip r:embed="rId4"/>
          <a:stretch>
            <a:fillRect/>
          </a:stretch>
        </p:blipFill>
        <p:spPr>
          <a:xfrm>
            <a:off x="6096000" y="3515455"/>
            <a:ext cx="5702300" cy="2362200"/>
          </a:xfrm>
          <a:prstGeom prst="rect">
            <a:avLst/>
          </a:prstGeom>
        </p:spPr>
      </p:pic>
      <p:sp>
        <p:nvSpPr>
          <p:cNvPr id="8" name="TextBox 7">
            <a:extLst>
              <a:ext uri="{FF2B5EF4-FFF2-40B4-BE49-F238E27FC236}">
                <a16:creationId xmlns:a16="http://schemas.microsoft.com/office/drawing/2014/main" id="{02D42687-9C05-6640-36C5-A7707DA75F1A}"/>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2944581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5" name="Title 1"/>
          <p:cNvSpPr>
            <a:spLocks noGrp="1"/>
          </p:cNvSpPr>
          <p:nvPr>
            <p:ph type="ctrTitle" hasCustomPrompt="1"/>
          </p:nvPr>
        </p:nvSpPr>
        <p:spPr>
          <a:xfrm>
            <a:off x="2179865" y="2937536"/>
            <a:ext cx="7832271" cy="1600197"/>
          </a:xfrm>
          <a:prstGeom prst="rect">
            <a:avLst/>
          </a:prstGeom>
          <a:ln>
            <a:noFill/>
          </a:ln>
        </p:spPr>
        <p:txBody>
          <a:bodyPr anchor="ctr">
            <a:normAutofit/>
          </a:bodyPr>
          <a:lstStyle>
            <a:lvl1pPr algn="ctr">
              <a:defRPr sz="2000" b="0">
                <a:solidFill>
                  <a:schemeClr val="accent2"/>
                </a:solidFill>
                <a:latin typeface="Arial" panose="020B0604020202020204" pitchFamily="34" charset="0"/>
                <a:ea typeface="Roboto Slab Black" pitchFamily="2" charset="0"/>
                <a:cs typeface="Arial" panose="020B0604020202020204" pitchFamily="34" charset="0"/>
              </a:defRPr>
            </a:lvl1pPr>
          </a:lstStyle>
          <a:p>
            <a:r>
              <a:rPr lang="en-US" dirty="0"/>
              <a:t>End Slide</a:t>
            </a:r>
            <a:endParaRPr lang="el-GR" dirty="0"/>
          </a:p>
        </p:txBody>
      </p:sp>
      <p:sp>
        <p:nvSpPr>
          <p:cNvPr id="10" name="Rectangle 9"/>
          <p:cNvSpPr/>
          <p:nvPr userDrawn="1"/>
        </p:nvSpPr>
        <p:spPr>
          <a:xfrm rot="10800000" flipV="1">
            <a:off x="2172707" y="2913643"/>
            <a:ext cx="7839428" cy="4571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kern="1200" dirty="0">
                <a:solidFill>
                  <a:schemeClr val="tx1"/>
                </a:solidFill>
                <a:effectLst/>
                <a:latin typeface="+mn-lt"/>
                <a:ea typeface="+mn-ea"/>
                <a:cs typeface="+mn-cs"/>
              </a:rPr>
              <a:t>01195789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84822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itle Slide">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EFD929F-6A11-03BE-03E5-1B1D514FCDCC}"/>
              </a:ext>
            </a:extLst>
          </p:cNvPr>
          <p:cNvPicPr>
            <a:picLocks noChangeAspect="1"/>
          </p:cNvPicPr>
          <p:nvPr userDrawn="1"/>
        </p:nvPicPr>
        <p:blipFill>
          <a:blip r:embed="rId2"/>
          <a:stretch>
            <a:fillRect/>
          </a:stretch>
        </p:blipFill>
        <p:spPr>
          <a:xfrm>
            <a:off x="310897" y="6212262"/>
            <a:ext cx="1886787" cy="401872"/>
          </a:xfrm>
          <a:prstGeom prst="rect">
            <a:avLst/>
          </a:prstGeom>
        </p:spPr>
      </p:pic>
      <p:sp>
        <p:nvSpPr>
          <p:cNvPr id="4" name="TextBox 3">
            <a:extLst>
              <a:ext uri="{FF2B5EF4-FFF2-40B4-BE49-F238E27FC236}">
                <a16:creationId xmlns:a16="http://schemas.microsoft.com/office/drawing/2014/main" id="{893DCE6B-95B9-D86F-C1B6-0D8DE85F154D}"/>
              </a:ext>
            </a:extLst>
          </p:cNvPr>
          <p:cNvSpPr txBox="1"/>
          <p:nvPr userDrawn="1"/>
        </p:nvSpPr>
        <p:spPr>
          <a:xfrm>
            <a:off x="2385759" y="6214024"/>
            <a:ext cx="9495344" cy="646331"/>
          </a:xfrm>
          <a:prstGeom prst="rect">
            <a:avLst/>
          </a:prstGeom>
          <a:noFill/>
          <a:ln>
            <a:no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900" kern="1200" dirty="0">
                <a:solidFill>
                  <a:schemeClr val="tx1"/>
                </a:solidFill>
                <a:effectLst/>
                <a:latin typeface="+mn-lt"/>
                <a:ea typeface="+mn-ea"/>
                <a:cs typeface="+mn-cs"/>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 </a:t>
            </a:r>
            <a:r>
              <a:rPr lang="en-US" sz="900" kern="1200" dirty="0">
                <a:solidFill>
                  <a:schemeClr val="tx1"/>
                </a:solidFill>
                <a:effectLst/>
                <a:latin typeface="+mn-lt"/>
                <a:ea typeface="+mn-ea"/>
                <a:cs typeface="+mn-cs"/>
              </a:rPr>
              <a:t>Project Number: </a:t>
            </a:r>
            <a:r>
              <a:rPr lang="en-CY" sz="900" dirty="0"/>
              <a:t>101195789</a:t>
            </a:r>
            <a:r>
              <a:rPr lang="en-CY" sz="900" kern="1200" dirty="0">
                <a:solidFill>
                  <a:schemeClr val="tx1"/>
                </a:solidFill>
                <a:effectLst/>
                <a:latin typeface="+mn-lt"/>
                <a:ea typeface="+mn-ea"/>
                <a:cs typeface="+mn-cs"/>
              </a:rPr>
              <a:t> — ERASMUS-EDU-2024-POL-EXP-DIGITAL</a:t>
            </a:r>
          </a:p>
          <a:p>
            <a:r>
              <a:rPr lang="en-CY" sz="900" kern="1200" dirty="0">
                <a:solidFill>
                  <a:schemeClr val="tx1"/>
                </a:solidFill>
                <a:effectLst/>
                <a:latin typeface="+mn-lt"/>
                <a:ea typeface="+mn-ea"/>
                <a:cs typeface="+mn-cs"/>
              </a:rPr>
              <a:t> </a:t>
            </a:r>
          </a:p>
          <a:p>
            <a:r>
              <a:rPr lang="en-US" sz="900" kern="1200" dirty="0">
                <a:solidFill>
                  <a:schemeClr val="tx1"/>
                </a:solidFill>
                <a:effectLst/>
                <a:latin typeface="+mn-lt"/>
                <a:ea typeface="+mn-ea"/>
                <a:cs typeface="+mn-cs"/>
              </a:rPr>
              <a:t> </a:t>
            </a:r>
            <a:endParaRPr lang="en-CY" sz="900" kern="1200" dirty="0">
              <a:solidFill>
                <a:schemeClr val="tx1"/>
              </a:solidFill>
              <a:effectLst/>
              <a:latin typeface="+mn-lt"/>
              <a:ea typeface="+mn-ea"/>
              <a:cs typeface="+mn-cs"/>
            </a:endParaRPr>
          </a:p>
        </p:txBody>
      </p:sp>
      <p:pic>
        <p:nvPicPr>
          <p:cNvPr id="6" name="Picture 5">
            <a:extLst>
              <a:ext uri="{FF2B5EF4-FFF2-40B4-BE49-F238E27FC236}">
                <a16:creationId xmlns:a16="http://schemas.microsoft.com/office/drawing/2014/main" id="{79EA4C69-9DDB-9F9F-8E98-4BCA8ED06E6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317750" y="1447800"/>
            <a:ext cx="7556500" cy="3962400"/>
          </a:xfrm>
          <a:prstGeom prst="rect">
            <a:avLst/>
          </a:prstGeom>
        </p:spPr>
      </p:pic>
      <p:sp>
        <p:nvSpPr>
          <p:cNvPr id="7" name="Subtitle 2">
            <a:extLst>
              <a:ext uri="{FF2B5EF4-FFF2-40B4-BE49-F238E27FC236}">
                <a16:creationId xmlns:a16="http://schemas.microsoft.com/office/drawing/2014/main" id="{90C4B96E-428F-61C9-6E62-394451C1F93E}"/>
              </a:ext>
            </a:extLst>
          </p:cNvPr>
          <p:cNvSpPr>
            <a:spLocks noGrp="1"/>
          </p:cNvSpPr>
          <p:nvPr>
            <p:ph type="subTitle" idx="1" hasCustomPrompt="1"/>
          </p:nvPr>
        </p:nvSpPr>
        <p:spPr>
          <a:xfrm>
            <a:off x="401324" y="3001590"/>
            <a:ext cx="6893057" cy="1292830"/>
          </a:xfrm>
          <a:prstGeom prst="rect">
            <a:avLst/>
          </a:prstGeom>
          <a:noFill/>
        </p:spPr>
        <p:txBody>
          <a:bodyPr anchor="ctr">
            <a:normAutofit/>
          </a:bodyPr>
          <a:lstStyle>
            <a:lvl1pPr marL="0" indent="0" algn="l">
              <a:buNone/>
              <a:defRPr sz="1600" b="0" i="1" baseline="0">
                <a:solidFill>
                  <a:schemeClr val="tx1"/>
                </a:solidFill>
                <a:latin typeface="Arial" panose="020B0604020202020204" pitchFamily="34" charset="0"/>
                <a:cs typeface="Arial" panose="020B0604020202020204" pitchFamily="34" charset="0"/>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dirty="0"/>
              <a:t>Project Partners:</a:t>
            </a:r>
            <a:endParaRPr lang="el-GR" dirty="0"/>
          </a:p>
        </p:txBody>
      </p:sp>
    </p:spTree>
    <p:extLst>
      <p:ext uri="{BB962C8B-B14F-4D97-AF65-F5344CB8AC3E}">
        <p14:creationId xmlns:p14="http://schemas.microsoft.com/office/powerpoint/2010/main" val="565486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ctrTitle" hasCustomPrompt="1"/>
          </p:nvPr>
        </p:nvSpPr>
        <p:spPr>
          <a:xfrm>
            <a:off x="2179865" y="2774849"/>
            <a:ext cx="7832271" cy="1600197"/>
          </a:xfrm>
          <a:prstGeom prst="rect">
            <a:avLst/>
          </a:prstGeom>
        </p:spPr>
        <p:txBody>
          <a:bodyPr anchor="ctr">
            <a:normAutofit/>
          </a:bodyPr>
          <a:lstStyle>
            <a:lvl1pPr algn="ctr">
              <a:defRPr sz="2000" b="0">
                <a:solidFill>
                  <a:schemeClr val="tx1"/>
                </a:solidFill>
                <a:latin typeface="Arial" panose="020B0604020202020204" pitchFamily="34" charset="0"/>
                <a:ea typeface="Roboto Slab Black" pitchFamily="2" charset="0"/>
                <a:cs typeface="Arial" panose="020B0604020202020204" pitchFamily="34" charset="0"/>
              </a:defRPr>
            </a:lvl1pPr>
          </a:lstStyle>
          <a:p>
            <a:r>
              <a:rPr lang="en-US" dirty="0"/>
              <a:t>Divider Slide</a:t>
            </a:r>
            <a:endParaRPr lang="el-GR" dirty="0"/>
          </a:p>
        </p:txBody>
      </p:sp>
      <p:sp>
        <p:nvSpPr>
          <p:cNvPr id="6" name="Rectangle 5"/>
          <p:cNvSpPr/>
          <p:nvPr userDrawn="1"/>
        </p:nvSpPr>
        <p:spPr>
          <a:xfrm rot="10800000" flipV="1">
            <a:off x="2172708" y="2774849"/>
            <a:ext cx="7839428" cy="457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990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theme" Target="../theme/theme2.xml"/><Relationship Id="rId5" Type="http://schemas.openxmlformats.org/officeDocument/2006/relationships/slideLayout" Target="../slideLayouts/slideLayout9.xml"/><Relationship Id="rId4"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alpha val="0"/>
          </a:schemeClr>
        </a:solidFill>
        <a:effectLst/>
      </p:bgPr>
    </p:bg>
    <p:spTree>
      <p:nvGrpSpPr>
        <p:cNvPr id="1" name=""/>
        <p:cNvGrpSpPr/>
        <p:nvPr/>
      </p:nvGrpSpPr>
      <p:grpSpPr>
        <a:xfrm>
          <a:off x="0" y="0"/>
          <a:ext cx="0" cy="0"/>
          <a:chOff x="0" y="0"/>
          <a:chExt cx="0" cy="0"/>
        </a:xfrm>
      </p:grpSpPr>
      <p:sp>
        <p:nvSpPr>
          <p:cNvPr id="2" name="Rectangle 1"/>
          <p:cNvSpPr/>
          <p:nvPr userDrawn="1"/>
        </p:nvSpPr>
        <p:spPr>
          <a:xfrm>
            <a:off x="0" y="0"/>
            <a:ext cx="12192000" cy="797521"/>
          </a:xfrm>
          <a:prstGeom prst="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latin typeface="Open Sans" panose="020B0606030504020204" pitchFamily="34" charset="0"/>
              <a:ea typeface="Open Sans" panose="020B0606030504020204" pitchFamily="34" charset="0"/>
              <a:cs typeface="Open Sans" panose="020B0606030504020204" pitchFamily="34" charset="0"/>
            </a:endParaRPr>
          </a:p>
        </p:txBody>
      </p:sp>
      <p:sp>
        <p:nvSpPr>
          <p:cNvPr id="8" name="Title Placeholder 7"/>
          <p:cNvSpPr>
            <a:spLocks noGrp="1"/>
          </p:cNvSpPr>
          <p:nvPr>
            <p:ph type="title"/>
          </p:nvPr>
        </p:nvSpPr>
        <p:spPr>
          <a:xfrm>
            <a:off x="97970" y="81642"/>
            <a:ext cx="11944351" cy="715879"/>
          </a:xfrm>
          <a:prstGeom prst="rect">
            <a:avLst/>
          </a:prstGeom>
        </p:spPr>
        <p:txBody>
          <a:bodyPr vert="horz" lIns="54000" tIns="54000" rIns="54000" bIns="54000" rtlCol="0" anchor="ctr">
            <a:noAutofit/>
          </a:bodyPr>
          <a:lstStyle/>
          <a:p>
            <a:r>
              <a:rPr lang="en-US" dirty="0"/>
              <a:t>Slide title goes here</a:t>
            </a:r>
            <a:endParaRPr lang="el-GR" dirty="0"/>
          </a:p>
        </p:txBody>
      </p:sp>
    </p:spTree>
    <p:extLst>
      <p:ext uri="{BB962C8B-B14F-4D97-AF65-F5344CB8AC3E}">
        <p14:creationId xmlns:p14="http://schemas.microsoft.com/office/powerpoint/2010/main" val="1960187723"/>
      </p:ext>
    </p:extLst>
  </p:cSld>
  <p:clrMap bg1="lt1" tx1="dk1" bg2="lt2" tx2="dk2" accent1="accent1" accent2="accent2" accent3="accent3" accent4="accent4" accent5="accent5" accent6="accent6" hlink="hlink" folHlink="folHlink"/>
  <p:sldLayoutIdLst>
    <p:sldLayoutId id="2147483672" r:id="rId1"/>
    <p:sldLayoutId id="2147483669" r:id="rId2"/>
    <p:sldLayoutId id="2147483671" r:id="rId3"/>
    <p:sldLayoutId id="2147483651" r:id="rId4"/>
  </p:sldLayoutIdLst>
  <p:txStyles>
    <p:titleStyle>
      <a:lvl1pPr algn="l" defTabSz="914377" rtl="0" eaLnBrk="1" latinLnBrk="0" hangingPunct="1">
        <a:lnSpc>
          <a:spcPct val="90000"/>
        </a:lnSpc>
        <a:spcBef>
          <a:spcPct val="0"/>
        </a:spcBef>
        <a:buNone/>
        <a:defRPr sz="3800" kern="1200">
          <a:solidFill>
            <a:schemeClr val="tx2"/>
          </a:solidFill>
          <a:latin typeface="Arial" panose="020B0604020202020204" pitchFamily="34" charset="0"/>
          <a:ea typeface="Open Sans" panose="020B0606030504020204" pitchFamily="34" charset="0"/>
          <a:cs typeface="Arial" panose="020B0604020202020204" pitchFamily="34" charset="0"/>
        </a:defRPr>
      </a:lvl1pPr>
    </p:titleStyle>
    <p:bodyStyle>
      <a:lvl1pPr marL="0" indent="0" algn="just" defTabSz="914377" rtl="0" eaLnBrk="1" latinLnBrk="0" hangingPunct="1">
        <a:lnSpc>
          <a:spcPct val="90000"/>
        </a:lnSpc>
        <a:spcBef>
          <a:spcPts val="1000"/>
        </a:spcBef>
        <a:buFont typeface="Arial" panose="020B0604020202020204" pitchFamily="34" charset="0"/>
        <a:buNone/>
        <a:defRPr sz="2200" kern="1200">
          <a:solidFill>
            <a:schemeClr val="bg2"/>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alpha val="50000"/>
          </a:srgb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569144641"/>
      </p:ext>
    </p:extLst>
  </p:cSld>
  <p:clrMap bg1="lt1" tx1="dk1" bg2="lt2" tx2="dk2" accent1="accent1" accent2="accent2" accent3="accent3" accent4="accent4" accent5="accent5" accent6="accent6" hlink="hlink" folHlink="folHlink"/>
  <p:sldLayoutIdLst>
    <p:sldLayoutId id="2147483649" r:id="rId1"/>
    <p:sldLayoutId id="2147483689" r:id="rId2"/>
    <p:sldLayoutId id="2147483687" r:id="rId3"/>
    <p:sldLayoutId id="2147483690" r:id="rId4"/>
    <p:sldLayoutId id="2147483688" r:id="rId5"/>
  </p:sldLayoutIdLst>
  <p:txStyles>
    <p:titleStyle>
      <a:lvl1pPr algn="l" defTabSz="914377"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90EA3-B5A9-B1E8-C2DF-9EE276BBF240}"/>
              </a:ext>
            </a:extLst>
          </p:cNvPr>
          <p:cNvSpPr>
            <a:spLocks noGrp="1"/>
          </p:cNvSpPr>
          <p:nvPr>
            <p:ph type="ctrTitle"/>
          </p:nvPr>
        </p:nvSpPr>
        <p:spPr/>
        <p:txBody>
          <a:bodyPr>
            <a:normAutofit/>
          </a:bodyPr>
          <a:lstStyle/>
          <a:p>
            <a:r>
              <a:rPr lang="en-US" sz="2400" dirty="0"/>
              <a:t>WP3 – Training Material for Students</a:t>
            </a: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077FB08D-68F0-ED39-45CA-2644332A0072}"/>
              </a:ext>
            </a:extLst>
          </p:cNvPr>
          <p:cNvSpPr>
            <a:spLocks noGrp="1"/>
          </p:cNvSpPr>
          <p:nvPr>
            <p:ph type="subTitle" idx="1"/>
          </p:nvPr>
        </p:nvSpPr>
        <p:spPr>
          <a:xfrm>
            <a:off x="374726" y="3662221"/>
            <a:ext cx="7391858" cy="1292830"/>
          </a:xfrm>
        </p:spPr>
        <p:txBody>
          <a:bodyPr>
            <a:normAutofit/>
          </a:bodyPr>
          <a:lstStyle/>
          <a:p>
            <a:r>
              <a:rPr lang="en-US" sz="2800" dirty="0"/>
              <a:t>Module 2</a:t>
            </a:r>
          </a:p>
          <a:p>
            <a:r>
              <a:rPr lang="en-US" sz="2800" dirty="0"/>
              <a:t>Online Kindness and Cyber Empathy</a:t>
            </a:r>
            <a:endParaRPr lang="en-CY" sz="2800" dirty="0"/>
          </a:p>
        </p:txBody>
      </p:sp>
    </p:spTree>
    <p:extLst>
      <p:ext uri="{BB962C8B-B14F-4D97-AF65-F5344CB8AC3E}">
        <p14:creationId xmlns:p14="http://schemas.microsoft.com/office/powerpoint/2010/main" val="120343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7E0FC-404C-F36F-F469-20FEB8A156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E6C2D7B-FD17-471D-B092-085122B23135}"/>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FE1087EE-7C99-3EEC-5FDE-D4949F1FBB5C}"/>
              </a:ext>
            </a:extLst>
          </p:cNvPr>
          <p:cNvSpPr>
            <a:spLocks noGrp="1"/>
          </p:cNvSpPr>
          <p:nvPr>
            <p:ph type="body" sz="quarter" idx="10"/>
          </p:nvPr>
        </p:nvSpPr>
        <p:spPr/>
        <p:txBody>
          <a:bodyPr/>
          <a:lstStyle/>
          <a:p>
            <a:r>
              <a:rPr lang="en-US" b="1" i="1" dirty="0">
                <a:solidFill>
                  <a:schemeClr val="accent6">
                    <a:lumMod val="75000"/>
                  </a:schemeClr>
                </a:solidFill>
              </a:rPr>
              <a:t>Topic 2: The Power of Empathy</a:t>
            </a:r>
            <a:endParaRPr lang="en-CY" i="1" dirty="0"/>
          </a:p>
        </p:txBody>
      </p:sp>
      <p:pic>
        <p:nvPicPr>
          <p:cNvPr id="2" name="Content Placeholder 1">
            <a:extLst>
              <a:ext uri="{FF2B5EF4-FFF2-40B4-BE49-F238E27FC236}">
                <a16:creationId xmlns:a16="http://schemas.microsoft.com/office/drawing/2014/main" id="{997FD380-8B63-7793-BE47-DB7AEBA79549}"/>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31B4B55E-5F5B-9623-EA92-23B430E403BA}"/>
              </a:ext>
            </a:extLst>
          </p:cNvPr>
          <p:cNvSpPr txBox="1"/>
          <p:nvPr/>
        </p:nvSpPr>
        <p:spPr>
          <a:xfrm>
            <a:off x="97970" y="1558636"/>
            <a:ext cx="10261766" cy="3954352"/>
          </a:xfrm>
          <a:prstGeom prst="rect">
            <a:avLst/>
          </a:prstGeom>
          <a:noFill/>
        </p:spPr>
        <p:txBody>
          <a:bodyPr wrap="square">
            <a:spAutoFit/>
          </a:bodyPr>
          <a:lstStyle/>
          <a:p>
            <a:pPr marR="0" lvl="0">
              <a:lnSpc>
                <a:spcPct val="107000"/>
              </a:lnSpc>
              <a:spcAft>
                <a:spcPts val="800"/>
              </a:spcAft>
              <a:buSzPts val="1000"/>
              <a:tabLst>
                <a:tab pos="457200" algn="l"/>
              </a:tabLst>
            </a:pPr>
            <a:r>
              <a:rPr lang="en-GB" sz="2400" b="1" dirty="0">
                <a:solidFill>
                  <a:srgbClr val="080301"/>
                </a:solidFill>
                <a:latin typeface="Calibri" panose="020F0502020204030204" pitchFamily="34" charset="0"/>
                <a:ea typeface="Calibri" panose="020F0502020204030204" pitchFamily="34" charset="0"/>
                <a:cs typeface="Times New Roman" panose="02020603050405020304" pitchFamily="18" charset="0"/>
              </a:rPr>
              <a:t>Why Empathy is a Superpower</a:t>
            </a:r>
            <a:endPar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rPr>
              <a:t>The Ripple Effect of kindness</a:t>
            </a:r>
          </a:p>
          <a:p>
            <a:pPr marR="0" lvl="1" algn="ctr">
              <a:lnSpc>
                <a:spcPct val="107000"/>
              </a:lnSpc>
              <a:spcAft>
                <a:spcPts val="800"/>
              </a:spcAft>
              <a:buSzPts val="1000"/>
              <a:tabLst>
                <a:tab pos="914400" algn="l"/>
              </a:tabLst>
            </a:pPr>
            <a:endPar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rPr>
              <a:t>One kind comment can stop a fight. </a:t>
            </a:r>
          </a:p>
          <a:p>
            <a:pPr marR="0" lvl="1" algn="ctr">
              <a:lnSpc>
                <a:spcPct val="107000"/>
              </a:lnSpc>
              <a:spcAft>
                <a:spcPts val="800"/>
              </a:spcAft>
              <a:buSzPts val="1000"/>
              <a:tabLst>
                <a:tab pos="914400" algn="l"/>
              </a:tabLst>
            </a:pPr>
            <a:endPar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rPr>
              <a:t>Empathy helps us </a:t>
            </a:r>
            <a:r>
              <a:rPr lang="en-GB" sz="2400" b="1" dirty="0">
                <a:solidFill>
                  <a:srgbClr val="080301"/>
                </a:solidFill>
                <a:latin typeface="Calibri" panose="020F0502020204030204" pitchFamily="34" charset="0"/>
                <a:ea typeface="Calibri" panose="020F0502020204030204" pitchFamily="34" charset="0"/>
                <a:cs typeface="Times New Roman" panose="02020603050405020304" pitchFamily="18" charset="0"/>
              </a:rPr>
              <a:t>Pause</a:t>
            </a:r>
            <a:r>
              <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rPr>
              <a:t> before we post</a:t>
            </a:r>
            <a:r>
              <a:rPr lang="en-GB" sz="1100" dirty="0">
                <a:solidFill>
                  <a:srgbClr val="080301"/>
                </a:solidFill>
                <a:latin typeface="Calibri" panose="020F0502020204030204" pitchFamily="34" charset="0"/>
                <a:ea typeface="Calibri" panose="020F0502020204030204" pitchFamily="34" charset="0"/>
                <a:cs typeface="Times New Roman" panose="02020603050405020304" pitchFamily="18" charset="0"/>
              </a:rPr>
              <a:t>.</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58181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255C83-5165-A7AF-BCCD-350751E1214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4FFBF75-6964-6899-BE80-57268AE7F175}"/>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E38A221E-1F19-055B-E1BD-69531DBE3C20}"/>
              </a:ext>
            </a:extLst>
          </p:cNvPr>
          <p:cNvSpPr>
            <a:spLocks noGrp="1"/>
          </p:cNvSpPr>
          <p:nvPr>
            <p:ph type="body" sz="quarter" idx="10"/>
          </p:nvPr>
        </p:nvSpPr>
        <p:spPr/>
        <p:txBody>
          <a:bodyPr/>
          <a:lstStyle/>
          <a:p>
            <a:r>
              <a:rPr lang="en-US" b="1" i="1" dirty="0">
                <a:solidFill>
                  <a:schemeClr val="accent6">
                    <a:lumMod val="75000"/>
                  </a:schemeClr>
                </a:solidFill>
              </a:rPr>
              <a:t>Topic 2: The Power of Empathy</a:t>
            </a:r>
            <a:endParaRPr lang="en-CY" i="1" dirty="0"/>
          </a:p>
        </p:txBody>
      </p:sp>
      <p:pic>
        <p:nvPicPr>
          <p:cNvPr id="2" name="Content Placeholder 1">
            <a:extLst>
              <a:ext uri="{FF2B5EF4-FFF2-40B4-BE49-F238E27FC236}">
                <a16:creationId xmlns:a16="http://schemas.microsoft.com/office/drawing/2014/main" id="{399B014B-249E-A20A-52CD-B79D68A15D57}"/>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9" name="TextBox 8">
            <a:extLst>
              <a:ext uri="{FF2B5EF4-FFF2-40B4-BE49-F238E27FC236}">
                <a16:creationId xmlns:a16="http://schemas.microsoft.com/office/drawing/2014/main" id="{47A36257-0A3E-AC06-E251-6E6FF784A626}"/>
              </a:ext>
            </a:extLst>
          </p:cNvPr>
          <p:cNvSpPr txBox="1"/>
          <p:nvPr/>
        </p:nvSpPr>
        <p:spPr>
          <a:xfrm>
            <a:off x="97969" y="1568298"/>
            <a:ext cx="9440885" cy="4452116"/>
          </a:xfrm>
          <a:prstGeom prst="rect">
            <a:avLst/>
          </a:prstGeom>
          <a:noFill/>
        </p:spPr>
        <p:txBody>
          <a:bodyPr wrap="square">
            <a:spAutoFit/>
          </a:bodyPr>
          <a:lstStyle/>
          <a:p>
            <a:pPr marR="0" lvl="0">
              <a:lnSpc>
                <a:spcPct val="107000"/>
              </a:lnSpc>
              <a:spcAft>
                <a:spcPts val="800"/>
              </a:spcAft>
              <a:buSzPts val="1000"/>
              <a:tabLst>
                <a:tab pos="4572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How to Be an Upstander</a:t>
            </a: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Don't Just Watch, Help!</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Support the person being targeted. </a:t>
            </a:r>
          </a:p>
          <a:p>
            <a:pPr marR="0" lvl="1" algn="ctr">
              <a:lnSpc>
                <a:spcPct val="107000"/>
              </a:lnSpc>
              <a:spcAft>
                <a:spcPts val="800"/>
              </a:spcAft>
              <a:buSzPts val="1000"/>
              <a:tabLst>
                <a:tab pos="914400" algn="l"/>
              </a:tabLst>
            </a:pPr>
            <a:endPar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Tell a trusted adult. </a:t>
            </a: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Don't "like" or "share" mean posts.</a:t>
            </a:r>
          </a:p>
        </p:txBody>
      </p:sp>
    </p:spTree>
    <p:extLst>
      <p:ext uri="{BB962C8B-B14F-4D97-AF65-F5344CB8AC3E}">
        <p14:creationId xmlns:p14="http://schemas.microsoft.com/office/powerpoint/2010/main" val="375155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1AB3E7-6D4A-4BDB-D66B-208ED41174C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9E03AFC-C4D4-DDE8-585E-D5367F04826B}"/>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7302E0DD-D589-4B42-C271-5C5C4DE91F23}"/>
              </a:ext>
            </a:extLst>
          </p:cNvPr>
          <p:cNvSpPr>
            <a:spLocks noGrp="1"/>
          </p:cNvSpPr>
          <p:nvPr>
            <p:ph type="body" sz="quarter" idx="10"/>
          </p:nvPr>
        </p:nvSpPr>
        <p:spPr/>
        <p:txBody>
          <a:bodyPr/>
          <a:lstStyle/>
          <a:p>
            <a:r>
              <a:rPr lang="en-US" b="1" i="1" dirty="0">
                <a:solidFill>
                  <a:schemeClr val="accent6">
                    <a:lumMod val="75000"/>
                  </a:schemeClr>
                </a:solidFill>
              </a:rPr>
              <a:t>Topic 2: The Power of Empathy</a:t>
            </a:r>
            <a:endParaRPr lang="en-CY" i="1" dirty="0"/>
          </a:p>
        </p:txBody>
      </p:sp>
      <p:pic>
        <p:nvPicPr>
          <p:cNvPr id="2" name="Content Placeholder 1">
            <a:extLst>
              <a:ext uri="{FF2B5EF4-FFF2-40B4-BE49-F238E27FC236}">
                <a16:creationId xmlns:a16="http://schemas.microsoft.com/office/drawing/2014/main" id="{0BB23AC0-C746-6AC0-9563-0E440486C54B}"/>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95D32110-F553-2263-18C7-E3D2B3831B29}"/>
              </a:ext>
            </a:extLst>
          </p:cNvPr>
          <p:cNvSpPr txBox="1"/>
          <p:nvPr/>
        </p:nvSpPr>
        <p:spPr>
          <a:xfrm>
            <a:off x="176644" y="1631373"/>
            <a:ext cx="10453255" cy="3424655"/>
          </a:xfrm>
          <a:prstGeom prst="rect">
            <a:avLst/>
          </a:prstGeom>
          <a:noFill/>
        </p:spPr>
        <p:txBody>
          <a:bodyPr wrap="square">
            <a:spAutoFit/>
          </a:bodyPr>
          <a:lstStyle/>
          <a:p>
            <a:pPr algn="ctr"/>
            <a:r>
              <a:rPr lang="en-GB" sz="2400" b="1" dirty="0">
                <a:solidFill>
                  <a:schemeClr val="accent4">
                    <a:lumMod val="75000"/>
                  </a:schemeClr>
                </a:solidFill>
              </a:rPr>
              <a:t>Activity: "The Kind Reply" (Group)</a:t>
            </a:r>
            <a:endParaRPr lang="en-GB" sz="2400" dirty="0">
              <a:solidFill>
                <a:schemeClr val="accent4">
                  <a:lumMod val="75000"/>
                </a:schemeClr>
              </a:solidFill>
            </a:endParaRPr>
          </a:p>
          <a:p>
            <a:pPr lvl="0" algn="ctr"/>
            <a:endParaRPr lang="en-GB" sz="2400" dirty="0">
              <a:solidFill>
                <a:schemeClr val="accent4">
                  <a:lumMod val="75000"/>
                </a:schemeClr>
              </a:solidFill>
            </a:endParaRPr>
          </a:p>
          <a:p>
            <a:pPr lvl="0" algn="ctr"/>
            <a:r>
              <a:rPr lang="en-GB" sz="2400" b="1" dirty="0"/>
              <a:t>Task:</a:t>
            </a:r>
            <a:r>
              <a:rPr lang="en-GB" sz="2400" dirty="0"/>
              <a:t> Be a Kindness Engineer</a:t>
            </a:r>
          </a:p>
          <a:p>
            <a:pPr lvl="0" algn="ctr"/>
            <a:endParaRPr lang="en-GB" sz="2400" dirty="0"/>
          </a:p>
          <a:p>
            <a:pPr lvl="0" algn="ctr"/>
            <a:r>
              <a:rPr lang="en-GB" sz="2400" b="1" dirty="0"/>
              <a:t>Interaction:</a:t>
            </a:r>
            <a:r>
              <a:rPr lang="en-GB" sz="2400" dirty="0"/>
              <a:t> In pairs, you are given a "Hurtful Post." </a:t>
            </a:r>
          </a:p>
          <a:p>
            <a:pPr lvl="0" algn="ctr"/>
            <a:r>
              <a:rPr lang="en-GB" sz="2400" dirty="0"/>
              <a:t>You must write the most supportive private message you can think of to the victim.</a:t>
            </a:r>
          </a:p>
          <a:p>
            <a:pPr lvl="1" algn="ctr"/>
            <a:endParaRPr lang="en-GB" sz="2400" dirty="0"/>
          </a:p>
          <a:p>
            <a:pPr lvl="0" algn="ctr"/>
            <a:endParaRPr lang="en-GB" sz="2400"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7781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1EA116-A7B3-2057-3C0B-C8A0F6906DF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88C728-0F31-DAA7-0F2A-CE42B7D589BD}"/>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8377D6D2-6461-54F6-A335-9F43CFB2257D}"/>
              </a:ext>
            </a:extLst>
          </p:cNvPr>
          <p:cNvSpPr>
            <a:spLocks noGrp="1"/>
          </p:cNvSpPr>
          <p:nvPr>
            <p:ph type="body" sz="quarter" idx="10"/>
          </p:nvPr>
        </p:nvSpPr>
        <p:spPr/>
        <p:txBody>
          <a:bodyPr/>
          <a:lstStyle/>
          <a:p>
            <a:r>
              <a:rPr lang="en-US" b="1" i="1" dirty="0">
                <a:solidFill>
                  <a:schemeClr val="accent6">
                    <a:lumMod val="75000"/>
                  </a:schemeClr>
                </a:solidFill>
              </a:rPr>
              <a:t>Topic 2: The Power of Empathy</a:t>
            </a:r>
            <a:endParaRPr lang="en-CY" i="1" dirty="0"/>
          </a:p>
        </p:txBody>
      </p:sp>
      <p:pic>
        <p:nvPicPr>
          <p:cNvPr id="2" name="Content Placeholder 1">
            <a:extLst>
              <a:ext uri="{FF2B5EF4-FFF2-40B4-BE49-F238E27FC236}">
                <a16:creationId xmlns:a16="http://schemas.microsoft.com/office/drawing/2014/main" id="{3F8E497F-1081-BFAE-84B5-50EF6922DBD8}"/>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C2E5944F-506F-5371-25D8-AC04EAA2152A}"/>
              </a:ext>
            </a:extLst>
          </p:cNvPr>
          <p:cNvSpPr txBox="1"/>
          <p:nvPr/>
        </p:nvSpPr>
        <p:spPr>
          <a:xfrm>
            <a:off x="176644" y="1631373"/>
            <a:ext cx="10453255" cy="2962991"/>
          </a:xfrm>
          <a:prstGeom prst="rect">
            <a:avLst/>
          </a:prstGeom>
          <a:noFill/>
        </p:spPr>
        <p:txBody>
          <a:bodyPr wrap="square">
            <a:spAutoFit/>
          </a:bodyPr>
          <a:lstStyle/>
          <a:p>
            <a:pPr lvl="0" algn="ctr"/>
            <a:r>
              <a:rPr lang="en-GB" sz="2400" b="1" dirty="0">
                <a:solidFill>
                  <a:schemeClr val="accent4">
                    <a:lumMod val="75000"/>
                  </a:schemeClr>
                </a:solidFill>
              </a:rPr>
              <a:t>Activity: "Meme Check" (Interactive)</a:t>
            </a:r>
            <a:endParaRPr lang="en-GB" sz="2400" dirty="0">
              <a:solidFill>
                <a:schemeClr val="accent4">
                  <a:lumMod val="75000"/>
                </a:schemeClr>
              </a:solidFill>
            </a:endParaRPr>
          </a:p>
          <a:p>
            <a:pPr lvl="1"/>
            <a:endParaRPr lang="en-GB" sz="2400" b="1" dirty="0">
              <a:solidFill>
                <a:schemeClr val="accent4">
                  <a:lumMod val="75000"/>
                </a:schemeClr>
              </a:solidFill>
            </a:endParaRPr>
          </a:p>
          <a:p>
            <a:pPr lvl="1" algn="ctr"/>
            <a:r>
              <a:rPr lang="en-GB" sz="2400" b="1" dirty="0"/>
              <a:t>Task:</a:t>
            </a:r>
            <a:r>
              <a:rPr lang="en-GB" sz="2400" dirty="0"/>
              <a:t> Is it funny or is it mean?</a:t>
            </a:r>
          </a:p>
          <a:p>
            <a:pPr lvl="1" algn="ctr"/>
            <a:endParaRPr lang="en-GB" sz="2400" b="1" dirty="0"/>
          </a:p>
          <a:p>
            <a:pPr lvl="1" algn="ctr"/>
            <a:r>
              <a:rPr lang="en-GB" sz="2400" b="1" dirty="0"/>
              <a:t>Interaction:</a:t>
            </a:r>
            <a:r>
              <a:rPr lang="en-GB" sz="2400" dirty="0"/>
              <a:t> Imagine a mock-up of a "silly" meme that targets a student.</a:t>
            </a:r>
          </a:p>
          <a:p>
            <a:pPr lvl="1" algn="ctr"/>
            <a:r>
              <a:rPr lang="en-GB" sz="2400" i="1" dirty="0"/>
              <a:t>"How would the person in the picture feel?"</a:t>
            </a:r>
            <a:endParaRPr lang="en-GB" sz="2400" dirty="0"/>
          </a:p>
          <a:p>
            <a:pPr lvl="0"/>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74527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19E000-07C4-0970-E278-5CB759991E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B9E0A8-86C7-0BAD-983C-8CF98D4B45D8}"/>
              </a:ext>
            </a:extLst>
          </p:cNvPr>
          <p:cNvSpPr>
            <a:spLocks noGrp="1"/>
          </p:cNvSpPr>
          <p:nvPr>
            <p:ph type="ctrTitle"/>
          </p:nvPr>
        </p:nvSpPr>
        <p:spPr/>
        <p:txBody>
          <a:bodyPr>
            <a:normAutofit fontScale="90000"/>
          </a:bodyPr>
          <a:lstStyle/>
          <a:p>
            <a:r>
              <a:rPr lang="en-US" sz="2800" b="0" i="1" dirty="0"/>
              <a:t>Module 2 (Students)</a:t>
            </a:r>
            <a:br>
              <a:rPr lang="en-US" sz="2800" b="0" i="1" dirty="0"/>
            </a:br>
            <a:r>
              <a:rPr lang="en-US" sz="2800" b="0" i="1" dirty="0"/>
              <a:t>Online Kindness and Cyber Empathy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E1C0FBEE-9145-2830-DADD-42BC86B066FE}"/>
              </a:ext>
            </a:extLst>
          </p:cNvPr>
          <p:cNvSpPr>
            <a:spLocks noGrp="1"/>
          </p:cNvSpPr>
          <p:nvPr>
            <p:ph type="subTitle" idx="1"/>
          </p:nvPr>
        </p:nvSpPr>
        <p:spPr>
          <a:xfrm>
            <a:off x="374726" y="3662221"/>
            <a:ext cx="7391858" cy="1292830"/>
          </a:xfrm>
        </p:spPr>
        <p:txBody>
          <a:bodyPr>
            <a:normAutofit/>
          </a:bodyPr>
          <a:lstStyle/>
          <a:p>
            <a:endParaRPr lang="en-US" sz="2800" b="1" dirty="0">
              <a:solidFill>
                <a:schemeClr val="accent6">
                  <a:lumMod val="75000"/>
                </a:schemeClr>
              </a:solidFill>
            </a:endParaRPr>
          </a:p>
          <a:p>
            <a:r>
              <a:rPr lang="en-US" sz="2800" b="1" dirty="0">
                <a:solidFill>
                  <a:schemeClr val="accent6">
                    <a:lumMod val="75000"/>
                  </a:schemeClr>
                </a:solidFill>
              </a:rPr>
              <a:t>Topic 3: Emotional Regulation</a:t>
            </a: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829492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5CDC1E-AE59-7D12-6DFC-40F74B42E0AF}"/>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0C756E9C-3630-07EA-97B3-3F0A0DA41D08}"/>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4D6933A7-7FD5-EADA-EF8C-2835BD7FF988}"/>
              </a:ext>
            </a:extLst>
          </p:cNvPr>
          <p:cNvSpPr>
            <a:spLocks noGrp="1"/>
          </p:cNvSpPr>
          <p:nvPr>
            <p:ph type="body" sz="quarter" idx="10"/>
          </p:nvPr>
        </p:nvSpPr>
        <p:spPr/>
        <p:txBody>
          <a:bodyPr/>
          <a:lstStyle/>
          <a:p>
            <a:r>
              <a:rPr lang="en-US" b="1" i="1" dirty="0">
                <a:solidFill>
                  <a:schemeClr val="accent6">
                    <a:lumMod val="75000"/>
                  </a:schemeClr>
                </a:solidFill>
              </a:rPr>
              <a:t>Topic 3: Emotional Regulation</a:t>
            </a:r>
            <a:endParaRPr lang="en-CY" i="1" dirty="0"/>
          </a:p>
        </p:txBody>
      </p:sp>
      <p:pic>
        <p:nvPicPr>
          <p:cNvPr id="2" name="Content Placeholder 1">
            <a:extLst>
              <a:ext uri="{FF2B5EF4-FFF2-40B4-BE49-F238E27FC236}">
                <a16:creationId xmlns:a16="http://schemas.microsoft.com/office/drawing/2014/main" id="{A1005BE0-AD0D-F3E3-14CA-AFD352669A26}"/>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85458BDB-F3F2-29FA-B251-1A7D0772C554}"/>
              </a:ext>
            </a:extLst>
          </p:cNvPr>
          <p:cNvSpPr txBox="1"/>
          <p:nvPr/>
        </p:nvSpPr>
        <p:spPr>
          <a:xfrm>
            <a:off x="97970" y="1643888"/>
            <a:ext cx="9856521" cy="3954352"/>
          </a:xfrm>
          <a:prstGeom prst="rect">
            <a:avLst/>
          </a:prstGeom>
          <a:noFill/>
        </p:spPr>
        <p:txBody>
          <a:bodyPr wrap="square">
            <a:spAutoFit/>
          </a:bodyPr>
          <a:lstStyle/>
          <a:p>
            <a:pPr marR="0" lvl="0">
              <a:lnSpc>
                <a:spcPct val="107000"/>
              </a:lnSpc>
              <a:spcAft>
                <a:spcPts val="800"/>
              </a:spcAft>
              <a:buSzPts val="1000"/>
              <a:tabLst>
                <a:tab pos="4572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Managing Your "Digital Battery“ – Staying in Charge</a:t>
            </a:r>
          </a:p>
          <a:p>
            <a:pPr marR="0" lvl="0">
              <a:lnSpc>
                <a:spcPct val="107000"/>
              </a:lnSpc>
              <a:spcAft>
                <a:spcPts val="800"/>
              </a:spcAft>
              <a:buSzPts val="1000"/>
              <a:tabLst>
                <a:tab pos="457200" algn="l"/>
              </a:tabLst>
            </a:pPr>
            <a:endParaRPr lang="en-GB" sz="2400" b="1"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When the Screen Gets Too Loud</a:t>
            </a:r>
            <a:endPar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Comparing yourself to others or seeing "perfect" lives </a:t>
            </a: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can make you feel anxious or jealous. </a:t>
            </a: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It’s okay to feel this way!</a:t>
            </a:r>
          </a:p>
        </p:txBody>
      </p:sp>
    </p:spTree>
    <p:extLst>
      <p:ext uri="{BB962C8B-B14F-4D97-AF65-F5344CB8AC3E}">
        <p14:creationId xmlns:p14="http://schemas.microsoft.com/office/powerpoint/2010/main" val="10911373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32BB0D-286B-3E45-C683-9056749B1B8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D7AB90A9-DE05-952E-F816-6349B8824CBE}"/>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B2662878-00EE-5A1F-61A4-2D79DE119D19}"/>
              </a:ext>
            </a:extLst>
          </p:cNvPr>
          <p:cNvSpPr>
            <a:spLocks noGrp="1"/>
          </p:cNvSpPr>
          <p:nvPr>
            <p:ph type="body" sz="quarter" idx="10"/>
          </p:nvPr>
        </p:nvSpPr>
        <p:spPr/>
        <p:txBody>
          <a:bodyPr/>
          <a:lstStyle/>
          <a:p>
            <a:r>
              <a:rPr lang="en-US" b="1" i="1" dirty="0">
                <a:solidFill>
                  <a:schemeClr val="accent6">
                    <a:lumMod val="75000"/>
                  </a:schemeClr>
                </a:solidFill>
              </a:rPr>
              <a:t>Topic 3: Emotional Regulation</a:t>
            </a:r>
            <a:endParaRPr lang="en-CY" i="1" dirty="0"/>
          </a:p>
        </p:txBody>
      </p:sp>
      <p:pic>
        <p:nvPicPr>
          <p:cNvPr id="2" name="Content Placeholder 1">
            <a:extLst>
              <a:ext uri="{FF2B5EF4-FFF2-40B4-BE49-F238E27FC236}">
                <a16:creationId xmlns:a16="http://schemas.microsoft.com/office/drawing/2014/main" id="{B645CEC8-44A4-0B08-5250-E7D99F40CC3D}"/>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AD8A0EAC-637F-6CBE-41CB-63A5F1B7CB18}"/>
              </a:ext>
            </a:extLst>
          </p:cNvPr>
          <p:cNvSpPr txBox="1"/>
          <p:nvPr/>
        </p:nvSpPr>
        <p:spPr>
          <a:xfrm>
            <a:off x="97970" y="1643888"/>
            <a:ext cx="9856521" cy="3416320"/>
          </a:xfrm>
          <a:prstGeom prst="rect">
            <a:avLst/>
          </a:prstGeom>
          <a:noFill/>
        </p:spPr>
        <p:txBody>
          <a:bodyPr wrap="square">
            <a:spAutoFit/>
          </a:bodyPr>
          <a:lstStyle/>
          <a:p>
            <a:pPr lvl="0"/>
            <a:r>
              <a:rPr lang="en-GB" sz="2400" b="1" dirty="0"/>
              <a:t>The 3-Step Reset</a:t>
            </a:r>
          </a:p>
          <a:p>
            <a:pPr lvl="0"/>
            <a:endParaRPr lang="en-GB" sz="2400" dirty="0"/>
          </a:p>
          <a:p>
            <a:pPr lvl="1" algn="ctr"/>
            <a:r>
              <a:rPr lang="en-GB" sz="2400" dirty="0"/>
              <a:t>Stay in Control</a:t>
            </a:r>
          </a:p>
          <a:p>
            <a:pPr lvl="1"/>
            <a:endParaRPr lang="en-GB" sz="2400" dirty="0"/>
          </a:p>
          <a:p>
            <a:pPr marL="914400" lvl="1" indent="-457200" algn="ctr">
              <a:buAutoNum type="arabicPeriod"/>
            </a:pPr>
            <a:r>
              <a:rPr lang="en-GB" sz="2400" b="1" dirty="0"/>
              <a:t>Deep Breaths:</a:t>
            </a:r>
            <a:r>
              <a:rPr lang="en-GB" sz="2400" dirty="0"/>
              <a:t> Calm your brain</a:t>
            </a:r>
          </a:p>
          <a:p>
            <a:pPr lvl="1" algn="ctr"/>
            <a:endParaRPr lang="en-GB" sz="2400" dirty="0"/>
          </a:p>
          <a:p>
            <a:pPr lvl="1" algn="ctr"/>
            <a:r>
              <a:rPr lang="en-GB" sz="2400" b="1" dirty="0"/>
              <a:t>2. Screen Break:</a:t>
            </a:r>
            <a:r>
              <a:rPr lang="en-GB" sz="2400" dirty="0"/>
              <a:t> Walk away for 5 minutes</a:t>
            </a:r>
          </a:p>
          <a:p>
            <a:pPr lvl="1" algn="ctr"/>
            <a:endParaRPr lang="en-GB" sz="2400" dirty="0"/>
          </a:p>
          <a:p>
            <a:pPr lvl="1" algn="ctr"/>
            <a:r>
              <a:rPr lang="en-GB" sz="2400" b="1" dirty="0"/>
              <a:t>3. Talk it Out:</a:t>
            </a:r>
            <a:r>
              <a:rPr lang="en-GB" sz="2400" dirty="0"/>
              <a:t> Tell a friend or teacher.</a:t>
            </a:r>
          </a:p>
        </p:txBody>
      </p:sp>
    </p:spTree>
    <p:extLst>
      <p:ext uri="{BB962C8B-B14F-4D97-AF65-F5344CB8AC3E}">
        <p14:creationId xmlns:p14="http://schemas.microsoft.com/office/powerpoint/2010/main" val="35372522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B8955D-7192-9252-D6AF-03A853BB9D10}"/>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DDF933A-363B-02A3-262D-552FA7910BDF}"/>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76E80771-0A66-E77C-809B-37C4E01D1208}"/>
              </a:ext>
            </a:extLst>
          </p:cNvPr>
          <p:cNvSpPr>
            <a:spLocks noGrp="1"/>
          </p:cNvSpPr>
          <p:nvPr>
            <p:ph type="body" sz="quarter" idx="10"/>
          </p:nvPr>
        </p:nvSpPr>
        <p:spPr/>
        <p:txBody>
          <a:bodyPr/>
          <a:lstStyle/>
          <a:p>
            <a:r>
              <a:rPr lang="en-US" b="1" i="1" dirty="0">
                <a:solidFill>
                  <a:schemeClr val="accent6">
                    <a:lumMod val="75000"/>
                  </a:schemeClr>
                </a:solidFill>
              </a:rPr>
              <a:t>Topic 3: Emotional Regulation</a:t>
            </a:r>
            <a:endParaRPr lang="en-CY" i="1" dirty="0"/>
          </a:p>
        </p:txBody>
      </p:sp>
      <p:pic>
        <p:nvPicPr>
          <p:cNvPr id="2" name="Content Placeholder 1">
            <a:extLst>
              <a:ext uri="{FF2B5EF4-FFF2-40B4-BE49-F238E27FC236}">
                <a16:creationId xmlns:a16="http://schemas.microsoft.com/office/drawing/2014/main" id="{7D68E13D-E5D9-16DE-A77E-0C4CBD5E89E1}"/>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C078A1B9-4FFB-F7C7-921C-D5EC0753BE02}"/>
              </a:ext>
            </a:extLst>
          </p:cNvPr>
          <p:cNvSpPr txBox="1"/>
          <p:nvPr/>
        </p:nvSpPr>
        <p:spPr>
          <a:xfrm>
            <a:off x="97970" y="1643888"/>
            <a:ext cx="9856521" cy="2677656"/>
          </a:xfrm>
          <a:prstGeom prst="rect">
            <a:avLst/>
          </a:prstGeom>
          <a:noFill/>
        </p:spPr>
        <p:txBody>
          <a:bodyPr wrap="square">
            <a:spAutoFit/>
          </a:bodyPr>
          <a:lstStyle/>
          <a:p>
            <a:pPr lvl="0"/>
            <a:r>
              <a:rPr lang="en-GB" sz="2400" b="1" dirty="0"/>
              <a:t>Journaling Your Journey</a:t>
            </a:r>
          </a:p>
          <a:p>
            <a:pPr lvl="0"/>
            <a:endParaRPr lang="en-GB" sz="2400" b="1" dirty="0"/>
          </a:p>
          <a:p>
            <a:pPr lvl="0" algn="ctr"/>
            <a:r>
              <a:rPr lang="en-GB" sz="2400" dirty="0"/>
              <a:t>Be Your Own Best Friend</a:t>
            </a:r>
          </a:p>
          <a:p>
            <a:pPr lvl="0" algn="ctr"/>
            <a:endParaRPr lang="en-GB" sz="2400" dirty="0"/>
          </a:p>
          <a:p>
            <a:pPr lvl="0" algn="ctr"/>
            <a:r>
              <a:rPr lang="en-GB" sz="2400" dirty="0"/>
              <a:t>Writing down your feelings helps you understand </a:t>
            </a:r>
            <a:r>
              <a:rPr lang="en-GB" sz="2400" i="1" dirty="0"/>
              <a:t>why</a:t>
            </a:r>
            <a:r>
              <a:rPr lang="en-GB" sz="2400" dirty="0"/>
              <a:t> you are upset. </a:t>
            </a:r>
          </a:p>
          <a:p>
            <a:pPr lvl="0" algn="ctr"/>
            <a:r>
              <a:rPr lang="en-GB" sz="2400" dirty="0"/>
              <a:t>It stops us from reacting impulsively (lashing out).</a:t>
            </a:r>
          </a:p>
          <a:p>
            <a:pPr lvl="0"/>
            <a:endParaRPr lang="en-GB" sz="2400" dirty="0"/>
          </a:p>
        </p:txBody>
      </p:sp>
    </p:spTree>
    <p:extLst>
      <p:ext uri="{BB962C8B-B14F-4D97-AF65-F5344CB8AC3E}">
        <p14:creationId xmlns:p14="http://schemas.microsoft.com/office/powerpoint/2010/main" val="41384154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AD373D-5923-52F5-8578-743D93A28843}"/>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B5C8C8D-4E57-2217-F6BE-2676AD6054B1}"/>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3B443A7E-6128-E7A9-8B17-6E0063A2D663}"/>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3: Emotional Regulation</a:t>
            </a:r>
            <a:endParaRPr lang="en-CY" i="1" dirty="0"/>
          </a:p>
          <a:p>
            <a:endParaRPr lang="en-CY" i="1" dirty="0"/>
          </a:p>
        </p:txBody>
      </p:sp>
      <p:pic>
        <p:nvPicPr>
          <p:cNvPr id="2" name="Content Placeholder 1">
            <a:extLst>
              <a:ext uri="{FF2B5EF4-FFF2-40B4-BE49-F238E27FC236}">
                <a16:creationId xmlns:a16="http://schemas.microsoft.com/office/drawing/2014/main" id="{38FC5C39-8128-B090-AB90-5EF6A09B8C3C}"/>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EB24FBEB-E1B3-D6CE-9553-D0E417075EDA}"/>
              </a:ext>
            </a:extLst>
          </p:cNvPr>
          <p:cNvSpPr txBox="1"/>
          <p:nvPr/>
        </p:nvSpPr>
        <p:spPr>
          <a:xfrm>
            <a:off x="176644" y="1631373"/>
            <a:ext cx="10453255" cy="2593659"/>
          </a:xfrm>
          <a:prstGeom prst="rect">
            <a:avLst/>
          </a:prstGeom>
          <a:noFill/>
        </p:spPr>
        <p:txBody>
          <a:bodyPr wrap="square">
            <a:spAutoFit/>
          </a:bodyPr>
          <a:lstStyle/>
          <a:p>
            <a:pPr lvl="0" algn="ctr"/>
            <a:r>
              <a:rPr lang="en-GB" sz="2400" b="1" dirty="0">
                <a:solidFill>
                  <a:schemeClr val="accent4">
                    <a:lumMod val="75000"/>
                  </a:schemeClr>
                </a:solidFill>
              </a:rPr>
              <a:t>Activity: The 2-Minute Breathing Challenge" (Individual)</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Find your "Internal Calm.“</a:t>
            </a:r>
          </a:p>
          <a:p>
            <a:pPr lvl="1" algn="ctr"/>
            <a:endParaRPr lang="en-GB" sz="2400" dirty="0"/>
          </a:p>
          <a:p>
            <a:pPr lvl="1" algn="ctr"/>
            <a:r>
              <a:rPr lang="en-GB" sz="2400" b="1" dirty="0"/>
              <a:t>Interaction:</a:t>
            </a:r>
            <a:r>
              <a:rPr lang="en-GB" sz="2400" dirty="0"/>
              <a:t> Follow a simple "Box Breathing" animation on the slide.</a:t>
            </a:r>
          </a:p>
          <a:p>
            <a:pPr lvl="0"/>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84705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028C4-D64C-98B8-9B98-1876800883FD}"/>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59307EDE-AA2B-45F4-54AE-2141E5FB7F9A}"/>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F7CD799D-65AA-D231-64FE-B8B74C92C8F2}"/>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3: Emotional Regulation</a:t>
            </a:r>
            <a:endParaRPr lang="en-CY" i="1" dirty="0"/>
          </a:p>
          <a:p>
            <a:endParaRPr lang="en-CY" i="1" dirty="0"/>
          </a:p>
        </p:txBody>
      </p:sp>
      <p:pic>
        <p:nvPicPr>
          <p:cNvPr id="2" name="Content Placeholder 1">
            <a:extLst>
              <a:ext uri="{FF2B5EF4-FFF2-40B4-BE49-F238E27FC236}">
                <a16:creationId xmlns:a16="http://schemas.microsoft.com/office/drawing/2014/main" id="{911A725C-D390-2CEE-5EF1-1384C16A9B4F}"/>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B7FDF264-901E-4E33-7A50-E6978ECE72C9}"/>
              </a:ext>
            </a:extLst>
          </p:cNvPr>
          <p:cNvSpPr txBox="1"/>
          <p:nvPr/>
        </p:nvSpPr>
        <p:spPr>
          <a:xfrm>
            <a:off x="176644" y="1631373"/>
            <a:ext cx="10453255" cy="2962991"/>
          </a:xfrm>
          <a:prstGeom prst="rect">
            <a:avLst/>
          </a:prstGeom>
          <a:noFill/>
        </p:spPr>
        <p:txBody>
          <a:bodyPr wrap="square">
            <a:spAutoFit/>
          </a:bodyPr>
          <a:lstStyle/>
          <a:p>
            <a:pPr lvl="0" algn="ctr"/>
            <a:r>
              <a:rPr lang="en-GB" sz="2400" b="1" dirty="0">
                <a:solidFill>
                  <a:schemeClr val="accent4">
                    <a:lumMod val="75000"/>
                  </a:schemeClr>
                </a:solidFill>
              </a:rPr>
              <a:t>Activity: “How do we cool down” (Interactive)</a:t>
            </a:r>
          </a:p>
          <a:p>
            <a:pPr lvl="0" algn="ctr"/>
            <a:endParaRPr lang="en-GB" sz="2400" dirty="0"/>
          </a:p>
          <a:p>
            <a:pPr lvl="1" algn="ctr"/>
            <a:r>
              <a:rPr lang="en-GB" sz="2400" b="1" dirty="0"/>
              <a:t>Task:</a:t>
            </a:r>
            <a:r>
              <a:rPr lang="en-GB" sz="2400" dirty="0"/>
              <a:t> Which strategy is YOUR </a:t>
            </a:r>
            <a:r>
              <a:rPr lang="en-GB" sz="2400" dirty="0" err="1"/>
              <a:t>favorite</a:t>
            </a:r>
            <a:r>
              <a:rPr lang="en-GB" sz="2400" dirty="0"/>
              <a:t>?</a:t>
            </a:r>
          </a:p>
          <a:p>
            <a:pPr lvl="1" algn="ctr"/>
            <a:endParaRPr lang="en-GB" sz="2400" b="1" dirty="0"/>
          </a:p>
          <a:p>
            <a:pPr lvl="1" algn="ctr"/>
            <a:r>
              <a:rPr lang="en-GB" sz="2400" b="1" dirty="0"/>
              <a:t>Interaction:</a:t>
            </a:r>
            <a:r>
              <a:rPr lang="en-GB" sz="2400" dirty="0"/>
              <a:t> How do we cool down? </a:t>
            </a:r>
          </a:p>
          <a:p>
            <a:pPr lvl="1" algn="ctr"/>
            <a:r>
              <a:rPr lang="en-GB" sz="2400" i="1" dirty="0"/>
              <a:t>A) Screen Break, B) Deep Breathing, C) Journaling, D) Talking to an Adult.</a:t>
            </a: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65691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59650E-0553-747D-EFC6-FDB953FF76D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557A7A-8CCC-24C0-6FFD-E409081F3D80}"/>
              </a:ext>
            </a:extLst>
          </p:cNvPr>
          <p:cNvSpPr>
            <a:spLocks noGrp="1"/>
          </p:cNvSpPr>
          <p:nvPr>
            <p:ph type="ctrTitle"/>
          </p:nvPr>
        </p:nvSpPr>
        <p:spPr/>
        <p:txBody>
          <a:bodyPr>
            <a:normAutofit fontScale="90000"/>
          </a:bodyPr>
          <a:lstStyle/>
          <a:p>
            <a:r>
              <a:rPr lang="en-US" sz="2800" b="0" i="1" dirty="0"/>
              <a:t>Module 2 (Students)</a:t>
            </a:r>
            <a:br>
              <a:rPr lang="en-US" sz="2800" b="0" i="1" dirty="0"/>
            </a:br>
            <a:r>
              <a:rPr lang="en-US" sz="2800" b="0" i="1" dirty="0"/>
              <a:t>Online Kindness and Cyber Empathy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90332EB-1E18-9827-5E3E-009A9EA1433C}"/>
              </a:ext>
            </a:extLst>
          </p:cNvPr>
          <p:cNvSpPr>
            <a:spLocks noGrp="1"/>
          </p:cNvSpPr>
          <p:nvPr>
            <p:ph type="subTitle" idx="1"/>
          </p:nvPr>
        </p:nvSpPr>
        <p:spPr>
          <a:xfrm>
            <a:off x="374726" y="3662221"/>
            <a:ext cx="7391858" cy="1292830"/>
          </a:xfrm>
        </p:spPr>
        <p:txBody>
          <a:bodyPr>
            <a:normAutofit/>
          </a:bodyPr>
          <a:lstStyle/>
          <a:p>
            <a:r>
              <a:rPr lang="en-US" sz="2800" b="1" dirty="0">
                <a:solidFill>
                  <a:schemeClr val="accent6">
                    <a:lumMod val="75000"/>
                  </a:schemeClr>
                </a:solidFill>
              </a:rPr>
              <a:t>Topic 1: Decoding Cyberbullying</a:t>
            </a:r>
          </a:p>
          <a:p>
            <a:endParaRPr lang="en-CY" sz="2800" dirty="0"/>
          </a:p>
        </p:txBody>
      </p:sp>
    </p:spTree>
    <p:extLst>
      <p:ext uri="{BB962C8B-B14F-4D97-AF65-F5344CB8AC3E}">
        <p14:creationId xmlns:p14="http://schemas.microsoft.com/office/powerpoint/2010/main" val="3575798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8B1CA0-715A-AC64-47B1-0D705E417C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F51EAD-4B7F-4CB1-E4B4-1017B6B3FADD}"/>
              </a:ext>
            </a:extLst>
          </p:cNvPr>
          <p:cNvSpPr>
            <a:spLocks noGrp="1"/>
          </p:cNvSpPr>
          <p:nvPr>
            <p:ph type="ctrTitle"/>
          </p:nvPr>
        </p:nvSpPr>
        <p:spPr/>
        <p:txBody>
          <a:bodyPr>
            <a:normAutofit fontScale="90000"/>
          </a:bodyPr>
          <a:lstStyle/>
          <a:p>
            <a:r>
              <a:rPr lang="en-US" sz="2800" b="0" i="1" dirty="0"/>
              <a:t>Module 2 (Students)</a:t>
            </a:r>
            <a:br>
              <a:rPr lang="en-US" sz="2800" b="0" i="1" dirty="0"/>
            </a:br>
            <a:r>
              <a:rPr lang="en-US" sz="2800" b="0" i="1" dirty="0"/>
              <a:t>Online Kindness and Cyber Empathy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7A563C95-E80A-0F47-54C8-509B944BFF7F}"/>
              </a:ext>
            </a:extLst>
          </p:cNvPr>
          <p:cNvSpPr>
            <a:spLocks noGrp="1"/>
          </p:cNvSpPr>
          <p:nvPr>
            <p:ph type="subTitle" idx="1"/>
          </p:nvPr>
        </p:nvSpPr>
        <p:spPr>
          <a:xfrm>
            <a:off x="374726" y="3662221"/>
            <a:ext cx="7391858" cy="1292830"/>
          </a:xfrm>
        </p:spPr>
        <p:txBody>
          <a:bodyPr>
            <a:normAutofit fontScale="92500" lnSpcReduction="20000"/>
          </a:bodyPr>
          <a:lstStyle/>
          <a:p>
            <a:endParaRPr lang="en-US" sz="2800" b="1" dirty="0">
              <a:solidFill>
                <a:schemeClr val="accent6">
                  <a:lumMod val="75000"/>
                </a:schemeClr>
              </a:solidFill>
            </a:endParaRPr>
          </a:p>
          <a:p>
            <a:endParaRPr lang="en-US" sz="2800" b="1" dirty="0">
              <a:solidFill>
                <a:schemeClr val="accent6">
                  <a:lumMod val="75000"/>
                </a:schemeClr>
              </a:solidFill>
            </a:endParaRPr>
          </a:p>
          <a:p>
            <a:r>
              <a:rPr lang="en-US" sz="2800" b="1" dirty="0">
                <a:solidFill>
                  <a:schemeClr val="accent6">
                    <a:lumMod val="75000"/>
                  </a:schemeClr>
                </a:solidFill>
              </a:rPr>
              <a:t>Topic 4: Digital Citizenship</a:t>
            </a:r>
          </a:p>
          <a:p>
            <a:endParaRPr lang="en-US" sz="2800" b="1" dirty="0">
              <a:solidFill>
                <a:schemeClr val="accent6">
                  <a:lumMod val="75000"/>
                </a:schemeClr>
              </a:solidFill>
            </a:endParaRPr>
          </a:p>
          <a:p>
            <a:endParaRPr lang="en-US" sz="2800" b="1" dirty="0">
              <a:solidFill>
                <a:schemeClr val="accent6">
                  <a:lumMod val="75000"/>
                </a:schemeClr>
              </a:solidFill>
            </a:endParaRPr>
          </a:p>
          <a:p>
            <a:endParaRPr lang="en-CY" sz="2800" dirty="0"/>
          </a:p>
        </p:txBody>
      </p:sp>
    </p:spTree>
    <p:extLst>
      <p:ext uri="{BB962C8B-B14F-4D97-AF65-F5344CB8AC3E}">
        <p14:creationId xmlns:p14="http://schemas.microsoft.com/office/powerpoint/2010/main" val="6173445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96236A-71D2-906D-231A-ADD4DCF2207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9CD20EA-1536-93E1-9884-A0864030DCC4}"/>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61BA7A9D-7D5A-DA6F-D0FA-3DB54D18C361}"/>
              </a:ext>
            </a:extLst>
          </p:cNvPr>
          <p:cNvSpPr>
            <a:spLocks noGrp="1"/>
          </p:cNvSpPr>
          <p:nvPr>
            <p:ph type="body" sz="quarter" idx="10"/>
          </p:nvPr>
        </p:nvSpPr>
        <p:spPr/>
        <p:txBody>
          <a:bodyPr/>
          <a:lstStyle/>
          <a:p>
            <a:r>
              <a:rPr lang="en-US" b="1" i="1" dirty="0">
                <a:solidFill>
                  <a:schemeClr val="accent6">
                    <a:lumMod val="75000"/>
                  </a:schemeClr>
                </a:solidFill>
              </a:rPr>
              <a:t>Topic 4: Digital Citizenship</a:t>
            </a:r>
            <a:endParaRPr lang="en-CY" i="1" dirty="0"/>
          </a:p>
        </p:txBody>
      </p:sp>
      <p:pic>
        <p:nvPicPr>
          <p:cNvPr id="2" name="Content Placeholder 1">
            <a:extLst>
              <a:ext uri="{FF2B5EF4-FFF2-40B4-BE49-F238E27FC236}">
                <a16:creationId xmlns:a16="http://schemas.microsoft.com/office/drawing/2014/main" id="{0E3AA27A-E58D-19B7-D714-5390AC7E2C56}"/>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DE549A36-F3A9-E6B0-E6BC-9508A1132972}"/>
              </a:ext>
            </a:extLst>
          </p:cNvPr>
          <p:cNvSpPr txBox="1"/>
          <p:nvPr/>
        </p:nvSpPr>
        <p:spPr>
          <a:xfrm>
            <a:off x="97970" y="1643888"/>
            <a:ext cx="9856521" cy="3046988"/>
          </a:xfrm>
          <a:prstGeom prst="rect">
            <a:avLst/>
          </a:prstGeom>
          <a:noFill/>
        </p:spPr>
        <p:txBody>
          <a:bodyPr wrap="square">
            <a:spAutoFit/>
          </a:bodyPr>
          <a:lstStyle/>
          <a:p>
            <a:pPr lvl="0"/>
            <a:r>
              <a:rPr lang="en-GB" sz="2400" b="1" dirty="0"/>
              <a:t>Your Digital Identity</a:t>
            </a:r>
          </a:p>
          <a:p>
            <a:pPr lvl="0"/>
            <a:endParaRPr lang="en-GB" sz="2400" b="1" dirty="0"/>
          </a:p>
          <a:p>
            <a:pPr lvl="0" algn="ctr"/>
            <a:r>
              <a:rPr lang="en-GB" sz="2400" dirty="0"/>
              <a:t>You are What You Post</a:t>
            </a:r>
          </a:p>
          <a:p>
            <a:pPr lvl="0" algn="ctr"/>
            <a:endParaRPr lang="en-GB" sz="2400" dirty="0"/>
          </a:p>
          <a:p>
            <a:pPr lvl="0" algn="ctr"/>
            <a:r>
              <a:rPr lang="en-GB" sz="2400" dirty="0"/>
              <a:t>Being a good digital citizen means being ethical, safe, and respectful. </a:t>
            </a:r>
          </a:p>
          <a:p>
            <a:pPr lvl="0" algn="ctr"/>
            <a:endParaRPr lang="en-GB" sz="2400" dirty="0"/>
          </a:p>
          <a:p>
            <a:pPr lvl="0" algn="ctr"/>
            <a:r>
              <a:rPr lang="en-GB" sz="2400" dirty="0"/>
              <a:t>Every click is a part of your reputation.</a:t>
            </a:r>
          </a:p>
          <a:p>
            <a:pPr lvl="0"/>
            <a:endParaRPr lang="en-GB" sz="2400" dirty="0"/>
          </a:p>
        </p:txBody>
      </p:sp>
    </p:spTree>
    <p:extLst>
      <p:ext uri="{BB962C8B-B14F-4D97-AF65-F5344CB8AC3E}">
        <p14:creationId xmlns:p14="http://schemas.microsoft.com/office/powerpoint/2010/main" val="3576132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B7051-A539-77C9-E9C6-C6F03829FC5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71EC7AB9-5108-4EBE-01ED-1F2EF716B97E}"/>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1C6314D8-AE0F-D472-D85B-51471E99F87A}"/>
              </a:ext>
            </a:extLst>
          </p:cNvPr>
          <p:cNvSpPr>
            <a:spLocks noGrp="1"/>
          </p:cNvSpPr>
          <p:nvPr>
            <p:ph type="body" sz="quarter" idx="10"/>
          </p:nvPr>
        </p:nvSpPr>
        <p:spPr/>
        <p:txBody>
          <a:bodyPr/>
          <a:lstStyle/>
          <a:p>
            <a:r>
              <a:rPr lang="en-US" b="1" i="1" dirty="0">
                <a:solidFill>
                  <a:schemeClr val="accent6">
                    <a:lumMod val="75000"/>
                  </a:schemeClr>
                </a:solidFill>
              </a:rPr>
              <a:t>Topic 4: Digital Citizenship</a:t>
            </a:r>
            <a:endParaRPr lang="en-CY" i="1" dirty="0"/>
          </a:p>
        </p:txBody>
      </p:sp>
      <p:pic>
        <p:nvPicPr>
          <p:cNvPr id="2" name="Content Placeholder 1">
            <a:extLst>
              <a:ext uri="{FF2B5EF4-FFF2-40B4-BE49-F238E27FC236}">
                <a16:creationId xmlns:a16="http://schemas.microsoft.com/office/drawing/2014/main" id="{7050727B-0A41-C71C-312A-BE01574ACBC7}"/>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5EFF62B6-80F4-BEE8-C710-94B5B3D76868}"/>
              </a:ext>
            </a:extLst>
          </p:cNvPr>
          <p:cNvSpPr txBox="1"/>
          <p:nvPr/>
        </p:nvSpPr>
        <p:spPr>
          <a:xfrm>
            <a:off x="97970" y="1643888"/>
            <a:ext cx="9856521" cy="3785652"/>
          </a:xfrm>
          <a:prstGeom prst="rect">
            <a:avLst/>
          </a:prstGeom>
          <a:noFill/>
        </p:spPr>
        <p:txBody>
          <a:bodyPr wrap="square">
            <a:spAutoFit/>
          </a:bodyPr>
          <a:lstStyle/>
          <a:p>
            <a:pPr lvl="0"/>
            <a:r>
              <a:rPr lang="en-GB" sz="2400" b="1" dirty="0"/>
              <a:t>Protecting Your Community</a:t>
            </a:r>
          </a:p>
          <a:p>
            <a:pPr lvl="0"/>
            <a:endParaRPr lang="en-GB" sz="2400" dirty="0"/>
          </a:p>
          <a:p>
            <a:pPr lvl="0" algn="ctr"/>
            <a:r>
              <a:rPr lang="en-GB" sz="2400" dirty="0"/>
              <a:t>Building a Safe Online Home</a:t>
            </a:r>
          </a:p>
          <a:p>
            <a:pPr lvl="0" algn="ctr"/>
            <a:endParaRPr lang="en-GB" sz="2400" dirty="0"/>
          </a:p>
          <a:p>
            <a:pPr lvl="0" algn="ctr"/>
            <a:r>
              <a:rPr lang="en-GB" sz="2400" dirty="0"/>
              <a:t>Respect others' privacy. </a:t>
            </a:r>
          </a:p>
          <a:p>
            <a:pPr lvl="0" algn="ctr"/>
            <a:endParaRPr lang="en-GB" sz="2400" dirty="0"/>
          </a:p>
          <a:p>
            <a:pPr lvl="0" algn="ctr"/>
            <a:r>
              <a:rPr lang="en-GB" sz="2400" dirty="0"/>
              <a:t>Think critically (Is this news real?). </a:t>
            </a:r>
          </a:p>
          <a:p>
            <a:pPr lvl="0" algn="ctr"/>
            <a:endParaRPr lang="en-GB" sz="2400" dirty="0"/>
          </a:p>
          <a:p>
            <a:pPr lvl="0" algn="ctr"/>
            <a:r>
              <a:rPr lang="en-GB" sz="2400" dirty="0"/>
              <a:t>Include others in group chats.</a:t>
            </a:r>
          </a:p>
          <a:p>
            <a:pPr lvl="0"/>
            <a:endParaRPr lang="en-GB" sz="2400" dirty="0"/>
          </a:p>
        </p:txBody>
      </p:sp>
    </p:spTree>
    <p:extLst>
      <p:ext uri="{BB962C8B-B14F-4D97-AF65-F5344CB8AC3E}">
        <p14:creationId xmlns:p14="http://schemas.microsoft.com/office/powerpoint/2010/main" val="540525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429F1F-8D21-934E-A58E-CC0B71D1A136}"/>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253A70C3-D26A-4D60-75CC-53DF4A7A3F72}"/>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A8271396-E431-2625-6400-32E98AE1489D}"/>
              </a:ext>
            </a:extLst>
          </p:cNvPr>
          <p:cNvSpPr>
            <a:spLocks noGrp="1"/>
          </p:cNvSpPr>
          <p:nvPr>
            <p:ph type="body" sz="quarter" idx="10"/>
          </p:nvPr>
        </p:nvSpPr>
        <p:spPr/>
        <p:txBody>
          <a:bodyPr/>
          <a:lstStyle/>
          <a:p>
            <a:r>
              <a:rPr lang="en-US" b="1" i="1" dirty="0">
                <a:solidFill>
                  <a:schemeClr val="accent6">
                    <a:lumMod val="75000"/>
                  </a:schemeClr>
                </a:solidFill>
              </a:rPr>
              <a:t>Topic 4: Digital Citizenship</a:t>
            </a:r>
            <a:endParaRPr lang="en-CY" i="1" dirty="0"/>
          </a:p>
        </p:txBody>
      </p:sp>
      <p:pic>
        <p:nvPicPr>
          <p:cNvPr id="2" name="Content Placeholder 1">
            <a:extLst>
              <a:ext uri="{FF2B5EF4-FFF2-40B4-BE49-F238E27FC236}">
                <a16:creationId xmlns:a16="http://schemas.microsoft.com/office/drawing/2014/main" id="{734BC586-09CB-397E-50BF-33A33B605BDF}"/>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4" name="TextBox 3">
            <a:extLst>
              <a:ext uri="{FF2B5EF4-FFF2-40B4-BE49-F238E27FC236}">
                <a16:creationId xmlns:a16="http://schemas.microsoft.com/office/drawing/2014/main" id="{FB6D7178-3FC3-3B56-4F6F-822D259F1218}"/>
              </a:ext>
            </a:extLst>
          </p:cNvPr>
          <p:cNvSpPr txBox="1"/>
          <p:nvPr/>
        </p:nvSpPr>
        <p:spPr>
          <a:xfrm>
            <a:off x="97970" y="1643888"/>
            <a:ext cx="9856521" cy="3046988"/>
          </a:xfrm>
          <a:prstGeom prst="rect">
            <a:avLst/>
          </a:prstGeom>
          <a:noFill/>
        </p:spPr>
        <p:txBody>
          <a:bodyPr wrap="square">
            <a:spAutoFit/>
          </a:bodyPr>
          <a:lstStyle/>
          <a:p>
            <a:pPr lvl="0"/>
            <a:r>
              <a:rPr lang="en-GB" sz="2400" b="1" dirty="0"/>
              <a:t>The Future You</a:t>
            </a:r>
          </a:p>
          <a:p>
            <a:pPr lvl="0" algn="ctr"/>
            <a:endParaRPr lang="en-GB" sz="2400" b="1" dirty="0"/>
          </a:p>
          <a:p>
            <a:pPr lvl="0" algn="ctr"/>
            <a:r>
              <a:rPr lang="en-GB" sz="2400" dirty="0"/>
              <a:t>Your Footprint Matters!</a:t>
            </a:r>
          </a:p>
          <a:p>
            <a:pPr lvl="0" algn="ctr"/>
            <a:endParaRPr lang="en-GB" sz="2400" dirty="0"/>
          </a:p>
          <a:p>
            <a:pPr lvl="0" algn="ctr"/>
            <a:r>
              <a:rPr lang="en-GB" sz="2400" dirty="0"/>
              <a:t>What you post today can affect your school, friendships, and future jobs!</a:t>
            </a:r>
          </a:p>
          <a:p>
            <a:pPr lvl="0" algn="ctr"/>
            <a:r>
              <a:rPr lang="en-GB" sz="2400" dirty="0"/>
              <a:t> </a:t>
            </a:r>
          </a:p>
          <a:p>
            <a:pPr lvl="0" algn="ctr"/>
            <a:r>
              <a:rPr lang="en-GB" sz="2400" dirty="0"/>
              <a:t>Post things you are proud of!</a:t>
            </a:r>
          </a:p>
          <a:p>
            <a:pPr lvl="0"/>
            <a:endParaRPr lang="en-GB" sz="2400" dirty="0"/>
          </a:p>
        </p:txBody>
      </p:sp>
    </p:spTree>
    <p:extLst>
      <p:ext uri="{BB962C8B-B14F-4D97-AF65-F5344CB8AC3E}">
        <p14:creationId xmlns:p14="http://schemas.microsoft.com/office/powerpoint/2010/main" val="3499420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90B46-07F3-069D-9947-08DBAB5CCA31}"/>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45E512ED-1A29-4EB6-4AB7-1E4E3B37004F}"/>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4FBAE7C9-3702-87BB-6D40-B84338DC0034}"/>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4: Digital Citizenship</a:t>
            </a:r>
          </a:p>
          <a:p>
            <a:endParaRPr lang="en-CY" i="1" dirty="0"/>
          </a:p>
        </p:txBody>
      </p:sp>
      <p:pic>
        <p:nvPicPr>
          <p:cNvPr id="2" name="Content Placeholder 1">
            <a:extLst>
              <a:ext uri="{FF2B5EF4-FFF2-40B4-BE49-F238E27FC236}">
                <a16:creationId xmlns:a16="http://schemas.microsoft.com/office/drawing/2014/main" id="{B40E9957-96B9-5339-75C4-8AFDCEC5B29D}"/>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3AEF50ED-1200-A818-3685-7E09F50B03B9}"/>
              </a:ext>
            </a:extLst>
          </p:cNvPr>
          <p:cNvSpPr txBox="1"/>
          <p:nvPr/>
        </p:nvSpPr>
        <p:spPr>
          <a:xfrm>
            <a:off x="176644" y="1631373"/>
            <a:ext cx="10453255" cy="3332322"/>
          </a:xfrm>
          <a:prstGeom prst="rect">
            <a:avLst/>
          </a:prstGeom>
          <a:noFill/>
        </p:spPr>
        <p:txBody>
          <a:bodyPr wrap="square">
            <a:spAutoFit/>
          </a:bodyPr>
          <a:lstStyle/>
          <a:p>
            <a:pPr lvl="0" algn="ctr"/>
            <a:r>
              <a:rPr lang="en-GB" sz="2400" b="1" dirty="0">
                <a:solidFill>
                  <a:schemeClr val="accent4">
                    <a:lumMod val="75000"/>
                  </a:schemeClr>
                </a:solidFill>
              </a:rPr>
              <a:t>Activity: "The Classroom Code" (Interactive)</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Design Our Rules</a:t>
            </a:r>
          </a:p>
          <a:p>
            <a:pPr lvl="1" algn="ctr"/>
            <a:endParaRPr lang="en-GB" sz="2400" b="1" dirty="0"/>
          </a:p>
          <a:p>
            <a:pPr lvl="1" algn="ctr"/>
            <a:r>
              <a:rPr lang="en-GB" sz="2400" b="1" dirty="0"/>
              <a:t>Interaction:</a:t>
            </a:r>
            <a:r>
              <a:rPr lang="en-GB" sz="2400" dirty="0"/>
              <a:t> Brainstorm 3 rules for your classroom group chat. </a:t>
            </a:r>
          </a:p>
          <a:p>
            <a:pPr lvl="1" algn="ctr"/>
            <a:r>
              <a:rPr lang="en-GB" sz="2400" dirty="0"/>
              <a:t>(e.g.,: "No venting in public," "Celebrate everyone's wins").</a:t>
            </a:r>
          </a:p>
          <a:p>
            <a:pPr lvl="0" algn="ctr"/>
            <a:endParaRPr lang="en-GB" sz="2400" dirty="0"/>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149753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14BAB-0D53-EBC5-2F2F-5FC07341BD9B}"/>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19B6052-0B92-44D7-DA37-11CC83AA5792}"/>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FBABEAB1-C9A9-5FBD-6DC0-347419ABEAF8}"/>
              </a:ext>
            </a:extLst>
          </p:cNvPr>
          <p:cNvSpPr>
            <a:spLocks noGrp="1"/>
          </p:cNvSpPr>
          <p:nvPr>
            <p:ph type="body" sz="quarter" idx="10"/>
          </p:nvPr>
        </p:nvSpPr>
        <p:spPr/>
        <p:txBody>
          <a:bodyPr/>
          <a:lstStyle/>
          <a:p>
            <a:endParaRPr lang="en-US" b="1" i="1" dirty="0">
              <a:solidFill>
                <a:schemeClr val="accent6">
                  <a:lumMod val="75000"/>
                </a:schemeClr>
              </a:solidFill>
            </a:endParaRPr>
          </a:p>
          <a:p>
            <a:r>
              <a:rPr lang="en-US" b="1" i="1" dirty="0">
                <a:solidFill>
                  <a:schemeClr val="accent6">
                    <a:lumMod val="75000"/>
                  </a:schemeClr>
                </a:solidFill>
              </a:rPr>
              <a:t>Topic 4: Digital Citizenship</a:t>
            </a:r>
          </a:p>
          <a:p>
            <a:endParaRPr lang="en-CY" i="1" dirty="0"/>
          </a:p>
        </p:txBody>
      </p:sp>
      <p:pic>
        <p:nvPicPr>
          <p:cNvPr id="2" name="Content Placeholder 1">
            <a:extLst>
              <a:ext uri="{FF2B5EF4-FFF2-40B4-BE49-F238E27FC236}">
                <a16:creationId xmlns:a16="http://schemas.microsoft.com/office/drawing/2014/main" id="{3AFC3139-6469-A4EB-11E2-BBB7F2A3A6ED}"/>
              </a:ext>
            </a:extLst>
          </p:cNvPr>
          <p:cNvPicPr>
            <a:picLocks noGrp="1" noChangeAspect="1"/>
          </p:cNvPicPr>
          <p:nvPr>
            <p:ph sz="quarter" idx="12"/>
          </p:nvPr>
        </p:nvPicPr>
        <p:blipFill>
          <a:blip r:embed="rId3"/>
          <a:stretch>
            <a:fillRect/>
          </a:stretch>
        </p:blipFill>
        <p:spPr>
          <a:xfrm>
            <a:off x="9289704" y="5180036"/>
            <a:ext cx="2327333" cy="1068606"/>
          </a:xfrm>
          <a:prstGeom prst="rect">
            <a:avLst/>
          </a:prstGeom>
        </p:spPr>
      </p:pic>
      <p:sp>
        <p:nvSpPr>
          <p:cNvPr id="3" name="TextBox 2">
            <a:extLst>
              <a:ext uri="{FF2B5EF4-FFF2-40B4-BE49-F238E27FC236}">
                <a16:creationId xmlns:a16="http://schemas.microsoft.com/office/drawing/2014/main" id="{93B100E8-AE94-DC4B-49CE-92B6C8916A39}"/>
              </a:ext>
            </a:extLst>
          </p:cNvPr>
          <p:cNvSpPr txBox="1"/>
          <p:nvPr/>
        </p:nvSpPr>
        <p:spPr>
          <a:xfrm>
            <a:off x="176644" y="1631373"/>
            <a:ext cx="10453255" cy="3332322"/>
          </a:xfrm>
          <a:prstGeom prst="rect">
            <a:avLst/>
          </a:prstGeom>
          <a:noFill/>
        </p:spPr>
        <p:txBody>
          <a:bodyPr wrap="square">
            <a:spAutoFit/>
          </a:bodyPr>
          <a:lstStyle/>
          <a:p>
            <a:pPr lvl="0" algn="ctr"/>
            <a:r>
              <a:rPr lang="en-GB" sz="2400" b="1" dirty="0" err="1">
                <a:solidFill>
                  <a:schemeClr val="accent4">
                    <a:lumMod val="75000"/>
                  </a:schemeClr>
                </a:solidFill>
              </a:rPr>
              <a:t>Activity:"The</a:t>
            </a:r>
            <a:r>
              <a:rPr lang="en-GB" sz="2400" b="1" dirty="0">
                <a:solidFill>
                  <a:schemeClr val="accent4">
                    <a:lumMod val="75000"/>
                  </a:schemeClr>
                </a:solidFill>
              </a:rPr>
              <a:t> Digital Pledge" (Self-based)</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Make it Official</a:t>
            </a:r>
          </a:p>
          <a:p>
            <a:pPr lvl="1" algn="ctr"/>
            <a:endParaRPr lang="en-GB" sz="2400" b="1" dirty="0"/>
          </a:p>
          <a:p>
            <a:pPr lvl="1" algn="ctr"/>
            <a:r>
              <a:rPr lang="en-GB" sz="2400" b="1" dirty="0"/>
              <a:t>Interaction:</a:t>
            </a:r>
            <a:r>
              <a:rPr lang="en-GB" sz="2400" dirty="0"/>
              <a:t>  </a:t>
            </a:r>
          </a:p>
          <a:p>
            <a:pPr lvl="1" algn="ctr"/>
            <a:r>
              <a:rPr lang="en-GB" sz="2400" dirty="0"/>
              <a:t>Write your 3–5 personal pledges on a "Pledge Card" to take home.</a:t>
            </a:r>
          </a:p>
          <a:p>
            <a:pPr lvl="1" algn="ctr"/>
            <a:r>
              <a:rPr lang="en-GB" sz="2400" dirty="0"/>
              <a:t>(e.g., "I will report harmful content")</a:t>
            </a:r>
          </a:p>
          <a:p>
            <a:pPr lvl="0" algn="ctr"/>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116505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2AE6D5-4BD4-EF70-9A78-C38B3735BC7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D0F0F46-1404-8612-DA0F-119FF549FBED}"/>
              </a:ext>
            </a:extLst>
          </p:cNvPr>
          <p:cNvSpPr>
            <a:spLocks noGrp="1"/>
          </p:cNvSpPr>
          <p:nvPr>
            <p:ph type="ctrTitle"/>
          </p:nvPr>
        </p:nvSpPr>
        <p:spPr>
          <a:xfrm>
            <a:off x="405246" y="1768632"/>
            <a:ext cx="6821956" cy="1334065"/>
          </a:xfrm>
        </p:spPr>
        <p:txBody>
          <a:bodyPr/>
          <a:lstStyle/>
          <a:p>
            <a:r>
              <a:rPr lang="en-US" b="0" i="1" dirty="0"/>
              <a:t>End of Module 2 (Students)</a:t>
            </a:r>
            <a:br>
              <a:rPr lang="en-US" b="0" i="1" dirty="0"/>
            </a:br>
            <a:r>
              <a:rPr lang="en-US" b="0" i="1" dirty="0"/>
              <a:t>Online Kindness and Cyber Empathy</a:t>
            </a:r>
            <a:br>
              <a:rPr lang="en-CY" dirty="0"/>
            </a:br>
            <a:endParaRPr lang="LID4096" dirty="0"/>
          </a:p>
        </p:txBody>
      </p:sp>
      <p:pic>
        <p:nvPicPr>
          <p:cNvPr id="8" name="Picture 7">
            <a:extLst>
              <a:ext uri="{FF2B5EF4-FFF2-40B4-BE49-F238E27FC236}">
                <a16:creationId xmlns:a16="http://schemas.microsoft.com/office/drawing/2014/main" id="{EB5DE78C-1BD8-E47F-1854-46AC8DCEDF8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5461" y="2940275"/>
            <a:ext cx="5270539" cy="2763427"/>
          </a:xfrm>
          <a:prstGeom prst="rect">
            <a:avLst/>
          </a:prstGeom>
        </p:spPr>
      </p:pic>
    </p:spTree>
    <p:extLst>
      <p:ext uri="{BB962C8B-B14F-4D97-AF65-F5344CB8AC3E}">
        <p14:creationId xmlns:p14="http://schemas.microsoft.com/office/powerpoint/2010/main" val="657895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061E-C86D-651E-3E36-B5C1E36940D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9A16618C-B37C-7BBA-B60D-F2F1A3AEAB3E}"/>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C7E7FAC4-7448-2ADC-CB70-39FC7D3F3AAE}"/>
              </a:ext>
            </a:extLst>
          </p:cNvPr>
          <p:cNvSpPr>
            <a:spLocks noGrp="1"/>
          </p:cNvSpPr>
          <p:nvPr>
            <p:ph type="body" sz="quarter" idx="10"/>
          </p:nvPr>
        </p:nvSpPr>
        <p:spPr/>
        <p:txBody>
          <a:bodyPr/>
          <a:lstStyle/>
          <a:p>
            <a:r>
              <a:rPr lang="en-US" b="1" i="1" dirty="0">
                <a:solidFill>
                  <a:schemeClr val="accent6">
                    <a:lumMod val="75000"/>
                  </a:schemeClr>
                </a:solidFill>
              </a:rPr>
              <a:t>Topic 1: Decoding Cyberbullying</a:t>
            </a:r>
          </a:p>
        </p:txBody>
      </p:sp>
      <p:pic>
        <p:nvPicPr>
          <p:cNvPr id="3" name="Content Placeholder 1">
            <a:extLst>
              <a:ext uri="{FF2B5EF4-FFF2-40B4-BE49-F238E27FC236}">
                <a16:creationId xmlns:a16="http://schemas.microsoft.com/office/drawing/2014/main" id="{3CC66ED3-CDF8-5D92-CC54-5149A01B92CC}"/>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23251F34-C4B2-9B7F-DE60-29070D54B430}"/>
              </a:ext>
            </a:extLst>
          </p:cNvPr>
          <p:cNvSpPr txBox="1"/>
          <p:nvPr/>
        </p:nvSpPr>
        <p:spPr>
          <a:xfrm>
            <a:off x="176644" y="1631373"/>
            <a:ext cx="10453255" cy="3690947"/>
          </a:xfrm>
          <a:prstGeom prst="rect">
            <a:avLst/>
          </a:prstGeom>
          <a:noFill/>
        </p:spPr>
        <p:txBody>
          <a:bodyPr wrap="square">
            <a:spAutoFit/>
          </a:bodyPr>
          <a:lstStyle/>
          <a:p>
            <a:pPr marR="0" lvl="0">
              <a:lnSpc>
                <a:spcPct val="107000"/>
              </a:lnSpc>
              <a:spcAft>
                <a:spcPts val="800"/>
              </a:spcAft>
              <a:buSzPts val="1000"/>
              <a:tabLst>
                <a:tab pos="4572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What is Cyberbullying?</a:t>
            </a: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Being a Digital Detective</a:t>
            </a:r>
          </a:p>
          <a:p>
            <a:pPr marR="0" lvl="1" algn="ctr">
              <a:lnSpc>
                <a:spcPct val="107000"/>
              </a:lnSpc>
              <a:spcAft>
                <a:spcPts val="800"/>
              </a:spcAft>
              <a:buSzPts val="1000"/>
              <a:tabLst>
                <a:tab pos="914400" algn="l"/>
              </a:tabLst>
            </a:pPr>
            <a:endParaRPr lang="en-GB" sz="16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It’s repeated, intentional harm using screens. </a:t>
            </a: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It can happen anywhere, anytime.</a:t>
            </a:r>
          </a:p>
          <a:p>
            <a:pPr marR="0" lvl="1" algn="ctr">
              <a:lnSpc>
                <a:spcPct val="107000"/>
              </a:lnSpc>
              <a:spcAft>
                <a:spcPts val="800"/>
              </a:spcAft>
              <a:buSzPts val="1000"/>
              <a:tabLst>
                <a:tab pos="914400" algn="l"/>
              </a:tabLst>
            </a:pPr>
            <a:endParaRPr lang="en-GB" sz="16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1" algn="ctr">
              <a:lnSpc>
                <a:spcPct val="107000"/>
              </a:lnSpc>
              <a:spcAft>
                <a:spcPts val="800"/>
              </a:spcAft>
              <a:buSzPts val="1000"/>
              <a:tabLst>
                <a:tab pos="9144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Spreading </a:t>
            </a:r>
            <a:r>
              <a:rPr lang="en-GB" sz="2400" dirty="0" err="1">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rumors</a:t>
            </a: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 mean DMs, or sharing private photos.</a:t>
            </a:r>
          </a:p>
        </p:txBody>
      </p:sp>
    </p:spTree>
    <p:extLst>
      <p:ext uri="{BB962C8B-B14F-4D97-AF65-F5344CB8AC3E}">
        <p14:creationId xmlns:p14="http://schemas.microsoft.com/office/powerpoint/2010/main" val="29859871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3AB995-4B6A-ED92-3D9D-5CC49CFD9FB2}"/>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F356F851-1086-1D2B-9019-E3DAA9A03ABB}"/>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BE00D98A-C89D-69BD-6ED9-A845AB5973DD}"/>
              </a:ext>
            </a:extLst>
          </p:cNvPr>
          <p:cNvSpPr>
            <a:spLocks noGrp="1"/>
          </p:cNvSpPr>
          <p:nvPr>
            <p:ph type="body" sz="quarter" idx="10"/>
          </p:nvPr>
        </p:nvSpPr>
        <p:spPr/>
        <p:txBody>
          <a:bodyPr/>
          <a:lstStyle/>
          <a:p>
            <a:r>
              <a:rPr lang="en-US" b="1" i="1" dirty="0">
                <a:solidFill>
                  <a:schemeClr val="accent6">
                    <a:lumMod val="75000"/>
                  </a:schemeClr>
                </a:solidFill>
              </a:rPr>
              <a:t>Topic 1: Decoding Cyberbullying</a:t>
            </a:r>
          </a:p>
        </p:txBody>
      </p:sp>
      <p:pic>
        <p:nvPicPr>
          <p:cNvPr id="3" name="Content Placeholder 1">
            <a:extLst>
              <a:ext uri="{FF2B5EF4-FFF2-40B4-BE49-F238E27FC236}">
                <a16:creationId xmlns:a16="http://schemas.microsoft.com/office/drawing/2014/main" id="{70B39196-1EE7-9405-83A6-60B7814E4187}"/>
              </a:ext>
            </a:extLst>
          </p:cNvPr>
          <p:cNvPicPr>
            <a:picLocks noGrp="1" noChangeAspect="1"/>
          </p:cNvPicPr>
          <p:nvPr>
            <p:ph sz="quarter" idx="12"/>
          </p:nvPr>
        </p:nvPicPr>
        <p:blipFill>
          <a:blip r:embed="rId3"/>
          <a:stretch>
            <a:fillRect/>
          </a:stretch>
        </p:blipFill>
        <p:spPr>
          <a:xfrm>
            <a:off x="9861203" y="5367073"/>
            <a:ext cx="1648460" cy="756899"/>
          </a:xfrm>
          <a:prstGeom prst="rect">
            <a:avLst/>
          </a:prstGeom>
        </p:spPr>
      </p:pic>
      <p:sp>
        <p:nvSpPr>
          <p:cNvPr id="5" name="TextBox 4">
            <a:extLst>
              <a:ext uri="{FF2B5EF4-FFF2-40B4-BE49-F238E27FC236}">
                <a16:creationId xmlns:a16="http://schemas.microsoft.com/office/drawing/2014/main" id="{4FC9AA94-0D9D-0993-916F-AC7F1D11265F}"/>
              </a:ext>
            </a:extLst>
          </p:cNvPr>
          <p:cNvSpPr txBox="1"/>
          <p:nvPr/>
        </p:nvSpPr>
        <p:spPr>
          <a:xfrm>
            <a:off x="176644" y="1631373"/>
            <a:ext cx="10453255" cy="4347985"/>
          </a:xfrm>
          <a:prstGeom prst="rect">
            <a:avLst/>
          </a:prstGeom>
          <a:noFill/>
        </p:spPr>
        <p:txBody>
          <a:bodyPr wrap="square">
            <a:spAutoFit/>
          </a:bodyPr>
          <a:lstStyle/>
          <a:p>
            <a:pPr lvl="0"/>
            <a:r>
              <a:rPr lang="en-GB" sz="2800" b="1" dirty="0"/>
              <a:t>The Different Faces of Online Harm</a:t>
            </a:r>
          </a:p>
          <a:p>
            <a:pPr lvl="0"/>
            <a:endParaRPr lang="en-GB" sz="2800" dirty="0"/>
          </a:p>
          <a:p>
            <a:pPr lvl="1" algn="ctr"/>
            <a:r>
              <a:rPr lang="en-GB" sz="2800" dirty="0"/>
              <a:t>Spotting the Signs</a:t>
            </a:r>
          </a:p>
          <a:p>
            <a:pPr lvl="1" algn="ctr"/>
            <a:endParaRPr lang="en-GB" sz="2800" dirty="0"/>
          </a:p>
          <a:p>
            <a:pPr lvl="2" algn="ctr"/>
            <a:r>
              <a:rPr lang="en-GB" sz="2800" dirty="0"/>
              <a:t>Angry "online fights.“</a:t>
            </a:r>
          </a:p>
          <a:p>
            <a:pPr lvl="2" algn="ctr"/>
            <a:endParaRPr lang="en-GB" sz="2800" dirty="0"/>
          </a:p>
          <a:p>
            <a:pPr lvl="2" algn="ctr"/>
            <a:r>
              <a:rPr lang="en-GB" sz="2800" dirty="0"/>
              <a:t>Leaving someone out of the group chat on purpose.</a:t>
            </a:r>
          </a:p>
          <a:p>
            <a:pPr lvl="2" algn="ctr"/>
            <a:endParaRPr lang="en-GB" sz="2800" dirty="0"/>
          </a:p>
          <a:p>
            <a:pPr lvl="2" algn="ctr"/>
            <a:r>
              <a:rPr lang="en-GB" sz="2800" dirty="0"/>
              <a:t>Sharing someone’s secrets or private drawings.</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9227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652CA0-9974-F78D-B9C8-634A57E90BA7}"/>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BBF6C448-8795-9D0C-8015-7C3D9DF495B1}"/>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9CA9F4BC-050C-D1E8-077A-49FF67E98168}"/>
              </a:ext>
            </a:extLst>
          </p:cNvPr>
          <p:cNvSpPr>
            <a:spLocks noGrp="1"/>
          </p:cNvSpPr>
          <p:nvPr>
            <p:ph type="body" sz="quarter" idx="10"/>
          </p:nvPr>
        </p:nvSpPr>
        <p:spPr/>
        <p:txBody>
          <a:bodyPr/>
          <a:lstStyle/>
          <a:p>
            <a:r>
              <a:rPr lang="en-US" b="1" i="1" dirty="0">
                <a:solidFill>
                  <a:schemeClr val="accent6">
                    <a:lumMod val="75000"/>
                  </a:schemeClr>
                </a:solidFill>
              </a:rPr>
              <a:t>Topic 1: Decoding Cyberbullying</a:t>
            </a:r>
          </a:p>
        </p:txBody>
      </p:sp>
      <p:pic>
        <p:nvPicPr>
          <p:cNvPr id="3" name="Content Placeholder 1">
            <a:extLst>
              <a:ext uri="{FF2B5EF4-FFF2-40B4-BE49-F238E27FC236}">
                <a16:creationId xmlns:a16="http://schemas.microsoft.com/office/drawing/2014/main" id="{CEF9C920-2EF8-2618-4E68-6625325F33E6}"/>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161C0D6B-3D61-CE1E-2D2C-D5520DF383A9}"/>
              </a:ext>
            </a:extLst>
          </p:cNvPr>
          <p:cNvSpPr txBox="1"/>
          <p:nvPr/>
        </p:nvSpPr>
        <p:spPr>
          <a:xfrm>
            <a:off x="176644" y="1631373"/>
            <a:ext cx="10453255" cy="3055324"/>
          </a:xfrm>
          <a:prstGeom prst="rect">
            <a:avLst/>
          </a:prstGeom>
          <a:noFill/>
        </p:spPr>
        <p:txBody>
          <a:bodyPr wrap="square">
            <a:spAutoFit/>
          </a:bodyPr>
          <a:lstStyle/>
          <a:p>
            <a:pPr lvl="0"/>
            <a:r>
              <a:rPr lang="en-GB" sz="2400" b="1" dirty="0"/>
              <a:t>Why it Matters</a:t>
            </a:r>
          </a:p>
          <a:p>
            <a:pPr lvl="0"/>
            <a:endParaRPr lang="en-GB" sz="2400" b="1" dirty="0"/>
          </a:p>
          <a:p>
            <a:pPr lvl="0" algn="ctr"/>
            <a:r>
              <a:rPr lang="en-GB" sz="2400" dirty="0"/>
              <a:t>The "Offline" Heart</a:t>
            </a:r>
          </a:p>
          <a:p>
            <a:pPr lvl="0" algn="ctr"/>
            <a:endParaRPr lang="en-GB" sz="2400" dirty="0"/>
          </a:p>
          <a:p>
            <a:pPr lvl="0" algn="ctr"/>
            <a:r>
              <a:rPr lang="en-GB" sz="2400" dirty="0"/>
              <a:t>Online words leave "Digital Footprints" that stay forever. </a:t>
            </a:r>
          </a:p>
          <a:p>
            <a:pPr lvl="0" algn="ctr"/>
            <a:endParaRPr lang="en-GB" sz="2400" dirty="0"/>
          </a:p>
          <a:p>
            <a:pPr lvl="0" algn="ctr"/>
            <a:r>
              <a:rPr lang="en-GB" sz="2400" dirty="0"/>
              <a:t>They can make people feel lonely, anxious, or sad even when the phone is off.</a:t>
            </a:r>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98868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2FBD99-76B0-FB93-0E70-087DA7EE75A5}"/>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1C97325-92C5-C946-5D92-BB188F9DD2B5}"/>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50A87880-B7F5-BC46-7714-5EF4E7DD4F4D}"/>
              </a:ext>
            </a:extLst>
          </p:cNvPr>
          <p:cNvSpPr>
            <a:spLocks noGrp="1"/>
          </p:cNvSpPr>
          <p:nvPr>
            <p:ph type="body" sz="quarter" idx="10"/>
          </p:nvPr>
        </p:nvSpPr>
        <p:spPr/>
        <p:txBody>
          <a:bodyPr/>
          <a:lstStyle/>
          <a:p>
            <a:r>
              <a:rPr lang="en-US" b="1" i="1" dirty="0">
                <a:solidFill>
                  <a:schemeClr val="accent6">
                    <a:lumMod val="75000"/>
                  </a:schemeClr>
                </a:solidFill>
              </a:rPr>
              <a:t>Topic 1: Decoding Cyberbullying</a:t>
            </a:r>
          </a:p>
        </p:txBody>
      </p:sp>
      <p:pic>
        <p:nvPicPr>
          <p:cNvPr id="3" name="Content Placeholder 1">
            <a:extLst>
              <a:ext uri="{FF2B5EF4-FFF2-40B4-BE49-F238E27FC236}">
                <a16:creationId xmlns:a16="http://schemas.microsoft.com/office/drawing/2014/main" id="{ACE6488C-2BEC-EB59-0116-E954E2E18F8A}"/>
              </a:ext>
            </a:extLst>
          </p:cNvPr>
          <p:cNvPicPr>
            <a:picLocks noGrp="1" noChangeAspect="1"/>
          </p:cNvPicPr>
          <p:nvPr>
            <p:ph sz="quarter" idx="12"/>
          </p:nvPr>
        </p:nvPicPr>
        <p:blipFill>
          <a:blip r:embed="rId3"/>
          <a:stretch>
            <a:fillRect/>
          </a:stretch>
        </p:blipFill>
        <p:spPr>
          <a:xfrm>
            <a:off x="9628683" y="5429418"/>
            <a:ext cx="2002432" cy="919427"/>
          </a:xfrm>
          <a:prstGeom prst="rect">
            <a:avLst/>
          </a:prstGeom>
        </p:spPr>
      </p:pic>
      <p:sp>
        <p:nvSpPr>
          <p:cNvPr id="4" name="TextBox 3">
            <a:extLst>
              <a:ext uri="{FF2B5EF4-FFF2-40B4-BE49-F238E27FC236}">
                <a16:creationId xmlns:a16="http://schemas.microsoft.com/office/drawing/2014/main" id="{AD1DCA64-F716-D439-3582-9678951F41D2}"/>
              </a:ext>
            </a:extLst>
          </p:cNvPr>
          <p:cNvSpPr txBox="1"/>
          <p:nvPr/>
        </p:nvSpPr>
        <p:spPr>
          <a:xfrm>
            <a:off x="176644" y="1631373"/>
            <a:ext cx="10453255" cy="2962991"/>
          </a:xfrm>
          <a:prstGeom prst="rect">
            <a:avLst/>
          </a:prstGeom>
          <a:noFill/>
        </p:spPr>
        <p:txBody>
          <a:bodyPr wrap="square">
            <a:spAutoFit/>
          </a:bodyPr>
          <a:lstStyle/>
          <a:p>
            <a:pPr lvl="0" algn="ctr"/>
            <a:r>
              <a:rPr lang="en-GB" sz="2400" b="1" dirty="0">
                <a:solidFill>
                  <a:schemeClr val="accent4">
                    <a:lumMod val="75000"/>
                  </a:schemeClr>
                </a:solidFill>
              </a:rPr>
              <a:t>Activity: "The Scenario Sort" (Interactive)</a:t>
            </a:r>
            <a:endParaRPr lang="en-GB" sz="2400" dirty="0">
              <a:solidFill>
                <a:schemeClr val="accent4">
                  <a:lumMod val="75000"/>
                </a:schemeClr>
              </a:solidFill>
            </a:endParaRPr>
          </a:p>
          <a:p>
            <a:pPr lvl="1" algn="ctr"/>
            <a:endParaRPr lang="en-GB" sz="2400" b="1" dirty="0"/>
          </a:p>
          <a:p>
            <a:pPr lvl="1" algn="ctr"/>
            <a:r>
              <a:rPr lang="en-GB" sz="2400" b="1" dirty="0"/>
              <a:t>Task:</a:t>
            </a:r>
            <a:r>
              <a:rPr lang="en-GB" sz="2400" dirty="0"/>
              <a:t> Match the action to the name!</a:t>
            </a:r>
          </a:p>
          <a:p>
            <a:pPr lvl="1" algn="ctr"/>
            <a:endParaRPr lang="en-GB" sz="2400" b="1" dirty="0"/>
          </a:p>
          <a:p>
            <a:pPr lvl="1" algn="ctr"/>
            <a:r>
              <a:rPr lang="en-GB" sz="2400" b="1" dirty="0"/>
              <a:t>Interaction:</a:t>
            </a:r>
            <a:r>
              <a:rPr lang="en-GB" sz="2400" dirty="0"/>
              <a:t> Your teacher reads aloud 3 scenarios </a:t>
            </a:r>
          </a:p>
          <a:p>
            <a:pPr lvl="1" algn="ctr"/>
            <a:r>
              <a:rPr lang="en-GB" sz="2400" dirty="0"/>
              <a:t>You are invited to shout out if it’s </a:t>
            </a:r>
            <a:r>
              <a:rPr lang="en-GB" sz="2400" i="1" dirty="0"/>
              <a:t>Denigration, Harassment,</a:t>
            </a:r>
            <a:r>
              <a:rPr lang="en-GB" sz="2400" dirty="0"/>
              <a:t> or </a:t>
            </a:r>
            <a:r>
              <a:rPr lang="en-GB" sz="2400" i="1" dirty="0"/>
              <a:t>Exclusion.</a:t>
            </a:r>
            <a:endParaRPr lang="en-GB" sz="2400" dirty="0"/>
          </a:p>
          <a:p>
            <a:pPr lvl="0"/>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46749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9818B7-101C-E81B-7BB9-4DB9FC40A854}"/>
            </a:ext>
          </a:extLst>
        </p:cNvPr>
        <p:cNvGrpSpPr/>
        <p:nvPr/>
      </p:nvGrpSpPr>
      <p:grpSpPr>
        <a:xfrm>
          <a:off x="0" y="0"/>
          <a:ext cx="0" cy="0"/>
          <a:chOff x="0" y="0"/>
          <a:chExt cx="0" cy="0"/>
        </a:xfrm>
      </p:grpSpPr>
      <p:sp>
        <p:nvSpPr>
          <p:cNvPr id="8" name="Title 3">
            <a:extLst>
              <a:ext uri="{FF2B5EF4-FFF2-40B4-BE49-F238E27FC236}">
                <a16:creationId xmlns:a16="http://schemas.microsoft.com/office/drawing/2014/main" id="{3F6A648F-1AD8-A8F2-C086-6D73A4EBAA55}"/>
              </a:ext>
            </a:extLst>
          </p:cNvPr>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a:extLst>
              <a:ext uri="{FF2B5EF4-FFF2-40B4-BE49-F238E27FC236}">
                <a16:creationId xmlns:a16="http://schemas.microsoft.com/office/drawing/2014/main" id="{F6E220E6-5D8D-CD38-4BA9-EF14053CF31E}"/>
              </a:ext>
            </a:extLst>
          </p:cNvPr>
          <p:cNvSpPr>
            <a:spLocks noGrp="1"/>
          </p:cNvSpPr>
          <p:nvPr>
            <p:ph type="body" sz="quarter" idx="10"/>
          </p:nvPr>
        </p:nvSpPr>
        <p:spPr/>
        <p:txBody>
          <a:bodyPr/>
          <a:lstStyle/>
          <a:p>
            <a:r>
              <a:rPr lang="en-US" b="1" i="1" dirty="0">
                <a:solidFill>
                  <a:schemeClr val="accent6">
                    <a:lumMod val="75000"/>
                  </a:schemeClr>
                </a:solidFill>
              </a:rPr>
              <a:t>Topic 1: Decoding Cyberbullying</a:t>
            </a:r>
          </a:p>
        </p:txBody>
      </p:sp>
      <p:pic>
        <p:nvPicPr>
          <p:cNvPr id="3" name="Content Placeholder 1">
            <a:extLst>
              <a:ext uri="{FF2B5EF4-FFF2-40B4-BE49-F238E27FC236}">
                <a16:creationId xmlns:a16="http://schemas.microsoft.com/office/drawing/2014/main" id="{E2894606-C223-6E7E-87D6-9FF5BF54FFBB}"/>
              </a:ext>
            </a:extLst>
          </p:cNvPr>
          <p:cNvPicPr>
            <a:picLocks noGrp="1" noChangeAspect="1"/>
          </p:cNvPicPr>
          <p:nvPr>
            <p:ph sz="quarter" idx="12"/>
          </p:nvPr>
        </p:nvPicPr>
        <p:blipFill>
          <a:blip r:embed="rId3"/>
          <a:stretch>
            <a:fillRect/>
          </a:stretch>
        </p:blipFill>
        <p:spPr>
          <a:xfrm>
            <a:off x="9861203" y="5367073"/>
            <a:ext cx="2002432" cy="919427"/>
          </a:xfrm>
          <a:prstGeom prst="rect">
            <a:avLst/>
          </a:prstGeom>
        </p:spPr>
      </p:pic>
      <p:sp>
        <p:nvSpPr>
          <p:cNvPr id="4" name="TextBox 3">
            <a:extLst>
              <a:ext uri="{FF2B5EF4-FFF2-40B4-BE49-F238E27FC236}">
                <a16:creationId xmlns:a16="http://schemas.microsoft.com/office/drawing/2014/main" id="{D46068BF-EDA8-2846-C443-B8F234637682}"/>
              </a:ext>
            </a:extLst>
          </p:cNvPr>
          <p:cNvSpPr txBox="1"/>
          <p:nvPr/>
        </p:nvSpPr>
        <p:spPr>
          <a:xfrm>
            <a:off x="176644" y="1631373"/>
            <a:ext cx="10453255" cy="2962991"/>
          </a:xfrm>
          <a:prstGeom prst="rect">
            <a:avLst/>
          </a:prstGeom>
          <a:noFill/>
        </p:spPr>
        <p:txBody>
          <a:bodyPr wrap="square">
            <a:spAutoFit/>
          </a:bodyPr>
          <a:lstStyle/>
          <a:p>
            <a:pPr lvl="0" algn="ctr"/>
            <a:r>
              <a:rPr lang="en-GB" sz="2400" b="1" dirty="0">
                <a:solidFill>
                  <a:schemeClr val="accent4">
                    <a:lumMod val="75000"/>
                  </a:schemeClr>
                </a:solidFill>
              </a:rPr>
              <a:t>Activity: "The Weight of Words" (Group)</a:t>
            </a:r>
            <a:endParaRPr lang="en-GB" sz="2400" dirty="0">
              <a:solidFill>
                <a:schemeClr val="accent4">
                  <a:lumMod val="75000"/>
                </a:schemeClr>
              </a:solidFill>
            </a:endParaRPr>
          </a:p>
          <a:p>
            <a:pPr lvl="1"/>
            <a:endParaRPr lang="en-GB" sz="2400" b="1" dirty="0"/>
          </a:p>
          <a:p>
            <a:pPr lvl="1" algn="ctr"/>
            <a:r>
              <a:rPr lang="en-GB" sz="2400" b="1" dirty="0"/>
              <a:t>Task:</a:t>
            </a:r>
            <a:r>
              <a:rPr lang="en-GB" sz="2400" dirty="0"/>
              <a:t> If a mean comment was a physical weight, how heavy would it be?</a:t>
            </a:r>
          </a:p>
          <a:p>
            <a:pPr lvl="1" algn="ctr"/>
            <a:endParaRPr lang="en-GB" sz="2400" b="1" dirty="0"/>
          </a:p>
          <a:p>
            <a:pPr lvl="1" algn="ctr"/>
            <a:r>
              <a:rPr lang="en-GB" sz="2400" b="1" dirty="0"/>
              <a:t>Interaction:</a:t>
            </a:r>
            <a:r>
              <a:rPr lang="en-GB" sz="2400" dirty="0"/>
              <a:t> Write one feeling word on a sticky note </a:t>
            </a:r>
          </a:p>
          <a:p>
            <a:pPr lvl="1" algn="ctr"/>
            <a:r>
              <a:rPr lang="en-GB" sz="2400" dirty="0"/>
              <a:t>and stick it to the board to build a "Mountain of Feelings."</a:t>
            </a:r>
          </a:p>
          <a:p>
            <a:pPr lvl="0"/>
            <a:endParaRPr lang="en-GB" dirty="0"/>
          </a:p>
          <a:p>
            <a:pPr marR="0" lvl="0">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81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AF002-6A00-7ED7-B9D5-B0F0C6A802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5B61C5-BD98-22EA-5EEF-2FC5E8761AE5}"/>
              </a:ext>
            </a:extLst>
          </p:cNvPr>
          <p:cNvSpPr>
            <a:spLocks noGrp="1"/>
          </p:cNvSpPr>
          <p:nvPr>
            <p:ph type="ctrTitle"/>
          </p:nvPr>
        </p:nvSpPr>
        <p:spPr/>
        <p:txBody>
          <a:bodyPr>
            <a:normAutofit fontScale="90000"/>
          </a:bodyPr>
          <a:lstStyle/>
          <a:p>
            <a:r>
              <a:rPr lang="en-US" sz="2800" b="0" i="1" dirty="0"/>
              <a:t>Module 2 (Students)</a:t>
            </a:r>
            <a:br>
              <a:rPr lang="en-US" sz="2800" b="0" i="1" dirty="0"/>
            </a:br>
            <a:r>
              <a:rPr lang="en-US" sz="2800" b="0" i="1" dirty="0"/>
              <a:t>Online Kindness and Cyber Empathy</a:t>
            </a:r>
            <a:br>
              <a:rPr lang="en-CY" sz="1800" dirty="0"/>
            </a:br>
            <a:br>
              <a:rPr lang="en-US" sz="1800" dirty="0"/>
            </a:br>
            <a:r>
              <a:rPr lang="en-US" sz="1800" dirty="0"/>
              <a:t> </a:t>
            </a:r>
            <a:br>
              <a:rPr lang="en-US" sz="1800" dirty="0"/>
            </a:br>
            <a:endParaRPr lang="en-CY" sz="1800" dirty="0"/>
          </a:p>
        </p:txBody>
      </p:sp>
      <p:sp>
        <p:nvSpPr>
          <p:cNvPr id="3" name="Subtitle 2">
            <a:extLst>
              <a:ext uri="{FF2B5EF4-FFF2-40B4-BE49-F238E27FC236}">
                <a16:creationId xmlns:a16="http://schemas.microsoft.com/office/drawing/2014/main" id="{404E309A-3CF8-C9C5-C9E3-EF57AA70DBA4}"/>
              </a:ext>
            </a:extLst>
          </p:cNvPr>
          <p:cNvSpPr>
            <a:spLocks noGrp="1"/>
          </p:cNvSpPr>
          <p:nvPr>
            <p:ph type="subTitle" idx="1"/>
          </p:nvPr>
        </p:nvSpPr>
        <p:spPr>
          <a:xfrm>
            <a:off x="374726" y="3662221"/>
            <a:ext cx="7391858" cy="1292830"/>
          </a:xfrm>
        </p:spPr>
        <p:txBody>
          <a:bodyPr>
            <a:normAutofit/>
          </a:bodyPr>
          <a:lstStyle/>
          <a:p>
            <a:r>
              <a:rPr lang="en-US" sz="2800" b="1" dirty="0">
                <a:solidFill>
                  <a:schemeClr val="accent6">
                    <a:lumMod val="75000"/>
                  </a:schemeClr>
                </a:solidFill>
              </a:rPr>
              <a:t>Topic 2: The Power of Empathy</a:t>
            </a:r>
            <a:endParaRPr lang="en-CY" sz="2800" dirty="0"/>
          </a:p>
        </p:txBody>
      </p:sp>
    </p:spTree>
    <p:extLst>
      <p:ext uri="{BB962C8B-B14F-4D97-AF65-F5344CB8AC3E}">
        <p14:creationId xmlns:p14="http://schemas.microsoft.com/office/powerpoint/2010/main" val="1230124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3"/>
          <p:cNvSpPr>
            <a:spLocks noGrp="1"/>
          </p:cNvSpPr>
          <p:nvPr>
            <p:ph type="title"/>
          </p:nvPr>
        </p:nvSpPr>
        <p:spPr/>
        <p:txBody>
          <a:bodyPr lIns="91440"/>
          <a:lstStyle/>
          <a:p>
            <a:r>
              <a:rPr lang="en-US" sz="2400" i="1" dirty="0"/>
              <a:t>Module 2 (Students): Online Kindness and Cyber Empathy</a:t>
            </a:r>
            <a:endParaRPr lang="el-GR" sz="2400" dirty="0"/>
          </a:p>
        </p:txBody>
      </p:sp>
      <p:sp>
        <p:nvSpPr>
          <p:cNvPr id="6" name="Text Placeholder 5"/>
          <p:cNvSpPr>
            <a:spLocks noGrp="1"/>
          </p:cNvSpPr>
          <p:nvPr>
            <p:ph type="body" sz="quarter" idx="10"/>
          </p:nvPr>
        </p:nvSpPr>
        <p:spPr/>
        <p:txBody>
          <a:bodyPr/>
          <a:lstStyle/>
          <a:p>
            <a:r>
              <a:rPr lang="en-US" b="1" i="1" dirty="0">
                <a:solidFill>
                  <a:schemeClr val="accent6">
                    <a:lumMod val="75000"/>
                  </a:schemeClr>
                </a:solidFill>
              </a:rPr>
              <a:t>Topic 2: The Power of Empathy</a:t>
            </a:r>
            <a:endParaRPr lang="en-CY" i="1" dirty="0"/>
          </a:p>
        </p:txBody>
      </p:sp>
      <p:pic>
        <p:nvPicPr>
          <p:cNvPr id="2" name="Content Placeholder 1">
            <a:extLst>
              <a:ext uri="{FF2B5EF4-FFF2-40B4-BE49-F238E27FC236}">
                <a16:creationId xmlns:a16="http://schemas.microsoft.com/office/drawing/2014/main" id="{C16FF988-7FBE-BA14-547C-4DF7B4608D9A}"/>
              </a:ext>
            </a:extLst>
          </p:cNvPr>
          <p:cNvPicPr>
            <a:picLocks noGrp="1" noChangeAspect="1"/>
          </p:cNvPicPr>
          <p:nvPr>
            <p:ph sz="quarter" idx="12"/>
          </p:nvPr>
        </p:nvPicPr>
        <p:blipFill>
          <a:blip r:embed="rId3"/>
          <a:stretch>
            <a:fillRect/>
          </a:stretch>
        </p:blipFill>
        <p:spPr>
          <a:xfrm>
            <a:off x="9383223" y="5302867"/>
            <a:ext cx="2264985" cy="1039979"/>
          </a:xfrm>
          <a:prstGeom prst="rect">
            <a:avLst/>
          </a:prstGeom>
        </p:spPr>
      </p:pic>
      <p:sp>
        <p:nvSpPr>
          <p:cNvPr id="4" name="TextBox 3">
            <a:extLst>
              <a:ext uri="{FF2B5EF4-FFF2-40B4-BE49-F238E27FC236}">
                <a16:creationId xmlns:a16="http://schemas.microsoft.com/office/drawing/2014/main" id="{57CC95C8-0421-C9B8-341C-7C9E84BC13EE}"/>
              </a:ext>
            </a:extLst>
          </p:cNvPr>
          <p:cNvSpPr txBox="1"/>
          <p:nvPr/>
        </p:nvSpPr>
        <p:spPr>
          <a:xfrm>
            <a:off x="97970" y="1558636"/>
            <a:ext cx="10261766" cy="3954352"/>
          </a:xfrm>
          <a:prstGeom prst="rect">
            <a:avLst/>
          </a:prstGeom>
          <a:noFill/>
        </p:spPr>
        <p:txBody>
          <a:bodyPr wrap="square">
            <a:spAutoFit/>
          </a:bodyPr>
          <a:lstStyle/>
          <a:p>
            <a:pPr marR="0" lvl="0">
              <a:lnSpc>
                <a:spcPct val="107000"/>
              </a:lnSpc>
              <a:spcAft>
                <a:spcPts val="800"/>
              </a:spcAft>
              <a:buSzPts val="1000"/>
              <a:tabLst>
                <a:tab pos="457200" algn="l"/>
              </a:tabLst>
            </a:pPr>
            <a:r>
              <a:rPr lang="en-GB" sz="2400" b="1"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What is Cyber Empathy?</a:t>
            </a:r>
            <a:endParaRPr lang="en-GB" sz="2400" b="1"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Putting on Someone Else's Virtual Glasses</a:t>
            </a:r>
            <a:endParaRPr lang="en-GB" sz="2400" dirty="0">
              <a:solidFill>
                <a:srgbClr val="080301"/>
              </a:solidFill>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Empathy is understanding and sharing how someone else feels. </a:t>
            </a:r>
          </a:p>
          <a:p>
            <a:pPr marR="0" lvl="0" algn="ctr">
              <a:lnSpc>
                <a:spcPct val="107000"/>
              </a:lnSpc>
              <a:spcAft>
                <a:spcPts val="800"/>
              </a:spcAft>
              <a:buSzPts val="1000"/>
              <a:tabLst>
                <a:tab pos="457200" algn="l"/>
              </a:tabLst>
            </a:pPr>
            <a:endPar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endParaRP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Online, we lose facial expressions and tone of voice, </a:t>
            </a:r>
          </a:p>
          <a:p>
            <a:pPr marR="0" lvl="0" algn="ctr">
              <a:lnSpc>
                <a:spcPct val="107000"/>
              </a:lnSpc>
              <a:spcAft>
                <a:spcPts val="800"/>
              </a:spcAft>
              <a:buSzPts val="1000"/>
              <a:tabLst>
                <a:tab pos="457200" algn="l"/>
              </a:tabLst>
            </a:pPr>
            <a:r>
              <a:rPr lang="en-GB" sz="2400" dirty="0">
                <a:solidFill>
                  <a:srgbClr val="080301"/>
                </a:solidFill>
                <a:effectLst/>
                <a:latin typeface="Calibri" panose="020F0502020204030204" pitchFamily="34" charset="0"/>
                <a:ea typeface="Calibri" panose="020F0502020204030204" pitchFamily="34" charset="0"/>
                <a:cs typeface="Times New Roman" panose="02020603050405020304" pitchFamily="18" charset="0"/>
              </a:rPr>
              <a:t>so we have to work harder to be kind!</a:t>
            </a:r>
          </a:p>
        </p:txBody>
      </p:sp>
    </p:spTree>
    <p:extLst>
      <p:ext uri="{BB962C8B-B14F-4D97-AF65-F5344CB8AC3E}">
        <p14:creationId xmlns:p14="http://schemas.microsoft.com/office/powerpoint/2010/main" val="318126840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CARDET Course templat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ARDET Course template - Cover page">
  <a:themeElements>
    <a:clrScheme name="Digital Harmony">
      <a:dk1>
        <a:srgbClr val="080301"/>
      </a:dk1>
      <a:lt1>
        <a:srgbClr val="676462"/>
      </a:lt1>
      <a:dk2>
        <a:srgbClr val="1D1C1A"/>
      </a:dk2>
      <a:lt2>
        <a:srgbClr val="F0F0F0"/>
      </a:lt2>
      <a:accent1>
        <a:srgbClr val="61DEFE"/>
      </a:accent1>
      <a:accent2>
        <a:srgbClr val="FE9DBC"/>
      </a:accent2>
      <a:accent3>
        <a:srgbClr val="7BFF59"/>
      </a:accent3>
      <a:accent4>
        <a:srgbClr val="FEB760"/>
      </a:accent4>
      <a:accent5>
        <a:srgbClr val="7BFF59"/>
      </a:accent5>
      <a:accent6>
        <a:srgbClr val="61DEFE"/>
      </a:accent6>
      <a:hlink>
        <a:srgbClr val="FEB760"/>
      </a:hlink>
      <a:folHlink>
        <a:srgbClr val="7BFF5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3424</TotalTime>
  <Words>2265</Words>
  <Application>Microsoft Office PowerPoint</Application>
  <PresentationFormat>Widescreen</PresentationFormat>
  <Paragraphs>244</Paragraphs>
  <Slides>26</Slides>
  <Notes>20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26</vt:i4>
      </vt:variant>
    </vt:vector>
  </HeadingPairs>
  <TitlesOfParts>
    <vt:vector size="31" baseType="lpstr">
      <vt:lpstr>Arial</vt:lpstr>
      <vt:lpstr>Calibri</vt:lpstr>
      <vt:lpstr>Open Sans</vt:lpstr>
      <vt:lpstr>CARDET Course template</vt:lpstr>
      <vt:lpstr>CARDET Course template - Cover page</vt:lpstr>
      <vt:lpstr>WP3 – Training Material for Students   </vt:lpstr>
      <vt:lpstr>Module 2 (Students) Online Kindness and Cyber Empathy    </vt:lpstr>
      <vt:lpstr>Module 2 (Students): Online Kindness and Cyber Empathy</vt:lpstr>
      <vt:lpstr>Module 2 (Students): Online Kindness and Cyber Empathy</vt:lpstr>
      <vt:lpstr>Module 2 (Students): Online Kindness and Cyber Empathy</vt:lpstr>
      <vt:lpstr>Module 2 (Students): Online Kindness and Cyber Empathy</vt:lpstr>
      <vt:lpstr>Module 2 (Students): Online Kindness and Cyber Empathy</vt:lpstr>
      <vt:lpstr>Module 2 (Students) Online Kindness and Cyber Empathy    </vt:lpstr>
      <vt:lpstr>Module 2 (Students): Online Kindness and Cyber Empathy</vt:lpstr>
      <vt:lpstr>Module 2 (Students): Online Kindness and Cyber Empathy</vt:lpstr>
      <vt:lpstr>Module 2 (Students): Online Kindness and Cyber Empathy</vt:lpstr>
      <vt:lpstr>Module 2 (Students): Online Kindness and Cyber Empathy</vt:lpstr>
      <vt:lpstr>Module 2 (Students): Online Kindness and Cyber Empathy</vt:lpstr>
      <vt:lpstr>Module 2 (Students) Online Kindness and Cyber Empathy    </vt:lpstr>
      <vt:lpstr>Module 2 (Students): Online Kindness and Cyber Empathy</vt:lpstr>
      <vt:lpstr>Module 2 (Students): Online Kindness and Cyber Empathy</vt:lpstr>
      <vt:lpstr>Module 2 (Students): Online Kindness and Cyber Empathy</vt:lpstr>
      <vt:lpstr>Module 2 (Students): Online Kindness and Cyber Empathy</vt:lpstr>
      <vt:lpstr>Module 2 (Students): Online Kindness and Cyber Empathy</vt:lpstr>
      <vt:lpstr>Module 2 (Students) Online Kindness and Cyber Empathy    </vt:lpstr>
      <vt:lpstr>Module 2 (Students): Online Kindness and Cyber Empathy</vt:lpstr>
      <vt:lpstr>Module 2 (Students): Online Kindness and Cyber Empathy</vt:lpstr>
      <vt:lpstr>Module 2 (Students): Online Kindness and Cyber Empathy</vt:lpstr>
      <vt:lpstr>Module 2 (Students): Online Kindness and Cyber Empathy</vt:lpstr>
      <vt:lpstr>Module 2 (Students): Online Kindness and Cyber Empathy</vt:lpstr>
      <vt:lpstr>End of Module 2 (Students) Online Kindness and Cyber Empathy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2Fast4u</dc:creator>
  <cp:lastModifiedBy>Elena Xeni</cp:lastModifiedBy>
  <cp:revision>153</cp:revision>
  <cp:lastPrinted>2018-07-25T11:23:29Z</cp:lastPrinted>
  <dcterms:created xsi:type="dcterms:W3CDTF">2014-07-11T09:12:14Z</dcterms:created>
  <dcterms:modified xsi:type="dcterms:W3CDTF">2026-05-11T07:50:26Z</dcterms:modified>
</cp:coreProperties>
</file>