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6" r:id="rId2"/>
  </p:sldMasterIdLst>
  <p:notesMasterIdLst>
    <p:notesMasterId r:id="rId29"/>
  </p:notesMasterIdLst>
  <p:handoutMasterIdLst>
    <p:handoutMasterId r:id="rId30"/>
  </p:handoutMasterIdLst>
  <p:sldIdLst>
    <p:sldId id="256" r:id="rId3"/>
    <p:sldId id="272" r:id="rId4"/>
    <p:sldId id="277" r:id="rId5"/>
    <p:sldId id="278" r:id="rId6"/>
    <p:sldId id="279" r:id="rId7"/>
    <p:sldId id="312" r:id="rId8"/>
    <p:sldId id="313" r:id="rId9"/>
    <p:sldId id="274" r:id="rId10"/>
    <p:sldId id="264" r:id="rId11"/>
    <p:sldId id="288" r:id="rId12"/>
    <p:sldId id="284" r:id="rId13"/>
    <p:sldId id="286" r:id="rId14"/>
    <p:sldId id="308" r:id="rId15"/>
    <p:sldId id="273" r:id="rId16"/>
    <p:sldId id="287" r:id="rId17"/>
    <p:sldId id="292" r:id="rId18"/>
    <p:sldId id="293" r:id="rId19"/>
    <p:sldId id="294" r:id="rId20"/>
    <p:sldId id="314" r:id="rId21"/>
    <p:sldId id="275" r:id="rId22"/>
    <p:sldId id="296" r:id="rId23"/>
    <p:sldId id="301" r:id="rId24"/>
    <p:sldId id="302" r:id="rId25"/>
    <p:sldId id="295" r:id="rId26"/>
    <p:sldId id="315" r:id="rId27"/>
    <p:sldId id="300" r:id="rId28"/>
  </p:sldIdLst>
  <p:sldSz cx="12192000" cy="6858000"/>
  <p:notesSz cx="6858000" cy="9144000"/>
  <p:custDataLst>
    <p:tags r:id="rId31"/>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AE6E8"/>
    <a:srgbClr val="1F4E83"/>
    <a:srgbClr val="1F4E79"/>
    <a:srgbClr val="F9F9F9"/>
    <a:srgbClr val="A2D2D6"/>
    <a:srgbClr val="00ADBB"/>
    <a:srgbClr val="DDEFBF"/>
    <a:srgbClr val="CBE69E"/>
    <a:srgbClr val="BDFA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09" autoAdjust="0"/>
    <p:restoredTop sz="88571" autoAdjust="0"/>
  </p:normalViewPr>
  <p:slideViewPr>
    <p:cSldViewPr snapToGrid="0">
      <p:cViewPr varScale="1">
        <p:scale>
          <a:sx n="74" d="100"/>
          <a:sy n="74" d="100"/>
        </p:scale>
        <p:origin x="1133" y="62"/>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126" d="100"/>
          <a:sy n="126" d="100"/>
        </p:scale>
        <p:origin x="4320"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9516AB9-92E1-44AF-8FCB-F4272161EA9C}" type="datetimeFigureOut">
              <a:rPr lang="el-GR" smtClean="0"/>
              <a:t>12/5/2026</a:t>
            </a:fld>
            <a:endParaRPr lang="el-G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124A4BF-87CB-4287-95AF-AD449D8A410F}" type="slidenum">
              <a:rPr lang="el-GR" smtClean="0"/>
              <a:t>‹#›</a:t>
            </a:fld>
            <a:endParaRPr lang="el-GR"/>
          </a:p>
        </p:txBody>
      </p:sp>
    </p:spTree>
    <p:extLst>
      <p:ext uri="{BB962C8B-B14F-4D97-AF65-F5344CB8AC3E}">
        <p14:creationId xmlns:p14="http://schemas.microsoft.com/office/powerpoint/2010/main" val="203511658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B2EFE5-E9F2-43A5-8AF8-83A578357172}" type="datetimeFigureOut">
              <a:rPr lang="el-GR" smtClean="0"/>
              <a:t>12/5/2026</a:t>
            </a:fld>
            <a:endParaRPr lang="el-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CF91B0-25AB-4DFA-B184-293DD156034C}" type="slidenum">
              <a:rPr lang="el-GR" smtClean="0"/>
              <a:t>‹#›</a:t>
            </a:fld>
            <a:endParaRPr lang="el-GR"/>
          </a:p>
        </p:txBody>
      </p:sp>
    </p:spTree>
    <p:extLst>
      <p:ext uri="{BB962C8B-B14F-4D97-AF65-F5344CB8AC3E}">
        <p14:creationId xmlns:p14="http://schemas.microsoft.com/office/powerpoint/2010/main" val="3693281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"Welcome everyone! Today we are getting into the topic of intergenerational learning. It’s a process where both generations contribute and learn from, with and about each other. It can be seen as a circle of mutual exchange rather than the traditional top-down hierarchy of somebody older teaching somebody younger. "</a:t>
            </a:r>
          </a:p>
          <a:p>
            <a:endParaRPr lang="LID4096" sz="1200" dirty="0"/>
          </a:p>
        </p:txBody>
      </p:sp>
      <p:sp>
        <p:nvSpPr>
          <p:cNvPr id="4" name="Slide Number Placeholder 3"/>
          <p:cNvSpPr>
            <a:spLocks noGrp="1"/>
          </p:cNvSpPr>
          <p:nvPr>
            <p:ph type="sldNum" sz="quarter" idx="5"/>
          </p:nvPr>
        </p:nvSpPr>
        <p:spPr/>
        <p:txBody>
          <a:bodyPr/>
          <a:lstStyle/>
          <a:p>
            <a:fld id="{C6CF91B0-25AB-4DFA-B184-293DD156034C}" type="slidenum">
              <a:rPr lang="el-GR" smtClean="0"/>
              <a:t>3</a:t>
            </a:fld>
            <a:endParaRPr lang="el-GR"/>
          </a:p>
        </p:txBody>
      </p:sp>
    </p:spTree>
    <p:extLst>
      <p:ext uri="{BB962C8B-B14F-4D97-AF65-F5344CB8AC3E}">
        <p14:creationId xmlns:p14="http://schemas.microsoft.com/office/powerpoint/2010/main" val="3512708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28ACAE-46E4-C84E-DD9F-13A3CCB270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EE4D6E-1EA3-CC1D-F729-BEBEE3013B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AF5FC5-A496-E9AC-3885-575AE71AF81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"Reflection is a core pillar. Ask yourself: did the facilitator build a bridge or just solve a problem? We want to build confidence and relationships, not just digital outputs."</a:t>
            </a:r>
          </a:p>
          <a:p>
            <a:endParaRPr lang="LID4096" dirty="0"/>
          </a:p>
        </p:txBody>
      </p:sp>
      <p:sp>
        <p:nvSpPr>
          <p:cNvPr id="4" name="Slide Number Placeholder 3">
            <a:extLst>
              <a:ext uri="{FF2B5EF4-FFF2-40B4-BE49-F238E27FC236}">
                <a16:creationId xmlns:a16="http://schemas.microsoft.com/office/drawing/2014/main" id="{C69F6D5F-1A9E-EDC3-EDEF-49A90EB4474A}"/>
              </a:ext>
            </a:extLst>
          </p:cNvPr>
          <p:cNvSpPr>
            <a:spLocks noGrp="1"/>
          </p:cNvSpPr>
          <p:nvPr>
            <p:ph type="sldNum" sz="quarter" idx="5"/>
          </p:nvPr>
        </p:nvSpPr>
        <p:spPr/>
        <p:txBody>
          <a:bodyPr/>
          <a:lstStyle/>
          <a:p>
            <a:fld id="{C6CF91B0-25AB-4DFA-B184-293DD156034C}" type="slidenum">
              <a:rPr lang="el-GR" smtClean="0"/>
              <a:t>13</a:t>
            </a:fld>
            <a:endParaRPr lang="el-GR"/>
          </a:p>
        </p:txBody>
      </p:sp>
    </p:spTree>
    <p:extLst>
      <p:ext uri="{BB962C8B-B14F-4D97-AF65-F5344CB8AC3E}">
        <p14:creationId xmlns:p14="http://schemas.microsoft.com/office/powerpoint/2010/main" val="41621970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a:solidFill>
                  <a:schemeClr val="tx1"/>
                </a:solidFill>
                <a:effectLst/>
                <a:latin typeface="+mn-lt"/>
                <a:ea typeface="+mn-ea"/>
                <a:cs typeface="+mn-cs"/>
              </a:rPr>
              <a:t>"Matching is a science; pairing is an art. It starts with knowing your students—their interests, strengths, and learning styles—and ends with observing how they interact in the first few minutes of the session. Matching means selecting students whose skills or knowledge complement each other. Pairing is the art of arranging them so they collaborate effectively and stay engaged."</a:t>
            </a:r>
          </a:p>
          <a:p>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15</a:t>
            </a:fld>
            <a:endParaRPr lang="el-GR"/>
          </a:p>
        </p:txBody>
      </p:sp>
    </p:spTree>
    <p:extLst>
      <p:ext uri="{BB962C8B-B14F-4D97-AF65-F5344CB8AC3E}">
        <p14:creationId xmlns:p14="http://schemas.microsoft.com/office/powerpoint/2010/main" val="15754742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"Don’t just match participants by technical skill. Consider their complementary strengths, cultural background, common interests, and socio-emotional needs. Matching by 'vibe' is powerful—if two participants share a passion, like local football, they’ll naturally find ways to navigate tasks together because they are excited about the content."</a:t>
            </a:r>
          </a:p>
          <a:p>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16</a:t>
            </a:fld>
            <a:endParaRPr lang="el-GR"/>
          </a:p>
        </p:txBody>
      </p:sp>
    </p:spTree>
    <p:extLst>
      <p:ext uri="{BB962C8B-B14F-4D97-AF65-F5344CB8AC3E}">
        <p14:creationId xmlns:p14="http://schemas.microsoft.com/office/powerpoint/2010/main" val="14873891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 first 15 minutes are a trial period. Walk the room. If a pair is silent, they might need an icebreaker or a quick adjustment. It is okay to swap pairs early if the synergy isn't there!"</a:t>
            </a:r>
          </a:p>
          <a:p>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17</a:t>
            </a:fld>
            <a:endParaRPr lang="el-GR"/>
          </a:p>
        </p:txBody>
      </p:sp>
    </p:spTree>
    <p:extLst>
      <p:ext uri="{BB962C8B-B14F-4D97-AF65-F5344CB8AC3E}">
        <p14:creationId xmlns:p14="http://schemas.microsoft.com/office/powerpoint/2010/main" val="24770952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"Look for the subtle clues in their profiles. Why does 'Impatient Ivan' need 'Calm Clara'? Ready, set, match!"</a:t>
            </a:r>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18</a:t>
            </a:fld>
            <a:endParaRPr lang="el-GR"/>
          </a:p>
        </p:txBody>
      </p:sp>
    </p:spTree>
    <p:extLst>
      <p:ext uri="{BB962C8B-B14F-4D97-AF65-F5344CB8AC3E}">
        <p14:creationId xmlns:p14="http://schemas.microsoft.com/office/powerpoint/2010/main" val="19506275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5DF7C-7D1F-2670-7DFE-995EC73806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FC0A44-B2FA-A2BE-F7CF-7F7FC228D9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81AA5E-C344-15B3-A2C4-A4FA7E75669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"Pitch your logic. If your partner sees a risk you missed—like two very dominant personalities—it helps us prepare for actual facilitation challenges!”</a:t>
            </a:r>
          </a:p>
          <a:p>
            <a:endParaRPr lang="LID4096" dirty="0"/>
          </a:p>
        </p:txBody>
      </p:sp>
      <p:sp>
        <p:nvSpPr>
          <p:cNvPr id="4" name="Slide Number Placeholder 3">
            <a:extLst>
              <a:ext uri="{FF2B5EF4-FFF2-40B4-BE49-F238E27FC236}">
                <a16:creationId xmlns:a16="http://schemas.microsoft.com/office/drawing/2014/main" id="{C6A75002-3D3D-BCFF-462E-8BF635E8A22D}"/>
              </a:ext>
            </a:extLst>
          </p:cNvPr>
          <p:cNvSpPr>
            <a:spLocks noGrp="1"/>
          </p:cNvSpPr>
          <p:nvPr>
            <p:ph type="sldNum" sz="quarter" idx="5"/>
          </p:nvPr>
        </p:nvSpPr>
        <p:spPr/>
        <p:txBody>
          <a:bodyPr/>
          <a:lstStyle/>
          <a:p>
            <a:fld id="{C6CF91B0-25AB-4DFA-B184-293DD156034C}" type="slidenum">
              <a:rPr lang="el-GR" smtClean="0"/>
              <a:t>19</a:t>
            </a:fld>
            <a:endParaRPr lang="el-GR"/>
          </a:p>
        </p:txBody>
      </p:sp>
    </p:spTree>
    <p:extLst>
      <p:ext uri="{BB962C8B-B14F-4D97-AF65-F5344CB8AC3E}">
        <p14:creationId xmlns:p14="http://schemas.microsoft.com/office/powerpoint/2010/main" val="5247353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531AFA-94C2-BB33-23E9-57A494859B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789597-C1BC-4999-292C-2D40FA0387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8BDEB8-9C0D-197B-9F83-A8CBE1CAAF3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"Co-creation is a collaborative process where all participants actively shape the learning experience. Everyone contributes ideas, expertise, and perspectives—no one just receives instructions. It’s dialogical and creative: shared responsibility, open communication, and collective problem-solving. At its core, co-creation answers the question: 'How can we create something together that none of us could create alone?' Your role shifts from being a 'Teacher' to a 'Host' of this collaborative conversation."</a:t>
            </a:r>
          </a:p>
          <a:p>
            <a:endParaRPr lang="LID4096" dirty="0"/>
          </a:p>
        </p:txBody>
      </p:sp>
      <p:sp>
        <p:nvSpPr>
          <p:cNvPr id="4" name="Slide Number Placeholder 3">
            <a:extLst>
              <a:ext uri="{FF2B5EF4-FFF2-40B4-BE49-F238E27FC236}">
                <a16:creationId xmlns:a16="http://schemas.microsoft.com/office/drawing/2014/main" id="{9DF5E8C0-86A9-2AE9-7E41-1E5F94CFDA3B}"/>
              </a:ext>
            </a:extLst>
          </p:cNvPr>
          <p:cNvSpPr>
            <a:spLocks noGrp="1"/>
          </p:cNvSpPr>
          <p:nvPr>
            <p:ph type="sldNum" sz="quarter" idx="5"/>
          </p:nvPr>
        </p:nvSpPr>
        <p:spPr/>
        <p:txBody>
          <a:bodyPr/>
          <a:lstStyle/>
          <a:p>
            <a:fld id="{C6CF91B0-25AB-4DFA-B184-293DD156034C}" type="slidenum">
              <a:rPr lang="el-GR" smtClean="0"/>
              <a:t>21</a:t>
            </a:fld>
            <a:endParaRPr lang="el-GR"/>
          </a:p>
        </p:txBody>
      </p:sp>
    </p:spTree>
    <p:extLst>
      <p:ext uri="{BB962C8B-B14F-4D97-AF65-F5344CB8AC3E}">
        <p14:creationId xmlns:p14="http://schemas.microsoft.com/office/powerpoint/2010/main" val="11339902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43812-340B-2B24-FA62-F6597A75D5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5959BC-FF85-8A92-4499-CEA53F064D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4714DC-5B7C-5E41-BE89-FCB9DA067EF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“First, </a:t>
            </a:r>
            <a:r>
              <a:rPr lang="en-GB" sz="1200" b="1" kern="1200" dirty="0">
                <a:solidFill>
                  <a:schemeClr val="tx1"/>
                </a:solidFill>
                <a:effectLst/>
                <a:latin typeface="+mn-lt"/>
                <a:ea typeface="+mn-ea"/>
                <a:cs typeface="+mn-cs"/>
              </a:rPr>
              <a:t>connect</a:t>
            </a:r>
            <a:r>
              <a:rPr lang="en-GB" sz="1200" kern="1200" dirty="0">
                <a:solidFill>
                  <a:schemeClr val="tx1"/>
                </a:solidFill>
                <a:effectLst/>
                <a:latin typeface="+mn-lt"/>
                <a:ea typeface="+mn-ea"/>
                <a:cs typeface="+mn-cs"/>
              </a:rPr>
              <a:t> by welcoming participants and setting a shared purpose. Then </a:t>
            </a:r>
            <a:r>
              <a:rPr lang="en-GB" sz="1200" b="1" kern="1200" dirty="0">
                <a:solidFill>
                  <a:schemeClr val="tx1"/>
                </a:solidFill>
                <a:effectLst/>
                <a:latin typeface="+mn-lt"/>
                <a:ea typeface="+mn-ea"/>
                <a:cs typeface="+mn-cs"/>
              </a:rPr>
              <a:t>discover and explore</a:t>
            </a:r>
            <a:r>
              <a:rPr lang="en-GB" sz="1200" kern="1200" dirty="0">
                <a:solidFill>
                  <a:schemeClr val="tx1"/>
                </a:solidFill>
                <a:effectLst/>
                <a:latin typeface="+mn-lt"/>
                <a:ea typeface="+mn-ea"/>
                <a:cs typeface="+mn-cs"/>
              </a:rPr>
              <a:t> experiences and assumptions. Next, </a:t>
            </a:r>
            <a:r>
              <a:rPr lang="en-GB" sz="1200" b="1" kern="1200" dirty="0">
                <a:solidFill>
                  <a:schemeClr val="tx1"/>
                </a:solidFill>
                <a:effectLst/>
                <a:latin typeface="+mn-lt"/>
                <a:ea typeface="+mn-ea"/>
                <a:cs typeface="+mn-cs"/>
              </a:rPr>
              <a:t>agree and create</a:t>
            </a:r>
            <a:r>
              <a:rPr lang="en-GB" sz="1200" kern="1200" dirty="0">
                <a:solidFill>
                  <a:schemeClr val="tx1"/>
                </a:solidFill>
                <a:effectLst/>
                <a:latin typeface="+mn-lt"/>
                <a:ea typeface="+mn-ea"/>
                <a:cs typeface="+mn-cs"/>
              </a:rPr>
              <a:t> solutions together. Finally</a:t>
            </a:r>
            <a:r>
              <a:rPr lang="en-GB" sz="1200" b="1" kern="1200" dirty="0">
                <a:solidFill>
                  <a:schemeClr val="tx1"/>
                </a:solidFill>
                <a:effectLst/>
                <a:latin typeface="+mn-lt"/>
                <a:ea typeface="+mn-ea"/>
                <a:cs typeface="+mn-cs"/>
              </a:rPr>
              <a:t>, do and reflect</a:t>
            </a:r>
            <a:r>
              <a:rPr lang="en-GB" sz="1200" kern="1200" dirty="0">
                <a:solidFill>
                  <a:schemeClr val="tx1"/>
                </a:solidFill>
                <a:effectLst/>
                <a:latin typeface="+mn-lt"/>
                <a:ea typeface="+mn-ea"/>
                <a:cs typeface="+mn-cs"/>
              </a:rPr>
              <a:t> on the results. The focus is moving from ‘helping’ to true collaboration, with all voices heard."</a:t>
            </a:r>
          </a:p>
          <a:p>
            <a:endParaRPr lang="LID4096" dirty="0"/>
          </a:p>
        </p:txBody>
      </p:sp>
      <p:sp>
        <p:nvSpPr>
          <p:cNvPr id="4" name="Slide Number Placeholder 3">
            <a:extLst>
              <a:ext uri="{FF2B5EF4-FFF2-40B4-BE49-F238E27FC236}">
                <a16:creationId xmlns:a16="http://schemas.microsoft.com/office/drawing/2014/main" id="{42677DBD-AA48-50E9-990D-56FC2F9533D8}"/>
              </a:ext>
            </a:extLst>
          </p:cNvPr>
          <p:cNvSpPr>
            <a:spLocks noGrp="1"/>
          </p:cNvSpPr>
          <p:nvPr>
            <p:ph type="sldNum" sz="quarter" idx="5"/>
          </p:nvPr>
        </p:nvSpPr>
        <p:spPr/>
        <p:txBody>
          <a:bodyPr/>
          <a:lstStyle/>
          <a:p>
            <a:fld id="{C6CF91B0-25AB-4DFA-B184-293DD156034C}" type="slidenum">
              <a:rPr lang="el-GR" smtClean="0"/>
              <a:t>22</a:t>
            </a:fld>
            <a:endParaRPr lang="el-GR"/>
          </a:p>
        </p:txBody>
      </p:sp>
    </p:spTree>
    <p:extLst>
      <p:ext uri="{BB962C8B-B14F-4D97-AF65-F5344CB8AC3E}">
        <p14:creationId xmlns:p14="http://schemas.microsoft.com/office/powerpoint/2010/main" val="5248342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4E1AD3-9E32-D234-B328-B040678250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1AC8A8-FB12-69C3-2F90-B76AB9348A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41E9DF-936B-24F5-3360-C6CF876B905B}"/>
              </a:ext>
            </a:extLst>
          </p:cNvPr>
          <p:cNvSpPr>
            <a:spLocks noGrp="1"/>
          </p:cNvSpPr>
          <p:nvPr>
            <p:ph type="body" idx="1"/>
          </p:nvPr>
        </p:nvSpPr>
        <p:spPr/>
        <p:txBody>
          <a:bodyPr/>
          <a:lstStyle/>
          <a:p>
            <a:r>
              <a:rPr lang="en-GB" sz="1200" kern="1200" dirty="0">
                <a:solidFill>
                  <a:schemeClr val="tx1"/>
                </a:solidFill>
                <a:effectLst/>
                <a:latin typeface="+mn-lt"/>
                <a:ea typeface="+mn-ea"/>
                <a:cs typeface="+mn-cs"/>
              </a:rPr>
              <a:t>"Digital tools can make co-creation more engaging and accessible. </a:t>
            </a:r>
            <a:r>
              <a:rPr lang="en-GB" sz="1200" b="1" kern="1200" dirty="0">
                <a:solidFill>
                  <a:schemeClr val="tx1"/>
                </a:solidFill>
                <a:effectLst/>
                <a:latin typeface="+mn-lt"/>
                <a:ea typeface="+mn-ea"/>
                <a:cs typeface="+mn-cs"/>
              </a:rPr>
              <a:t>Shared Storytelling</a:t>
            </a:r>
            <a:r>
              <a:rPr lang="en-GB" sz="1200" kern="1200" dirty="0">
                <a:solidFill>
                  <a:schemeClr val="tx1"/>
                </a:solidFill>
                <a:effectLst/>
                <a:latin typeface="+mn-lt"/>
                <a:ea typeface="+mn-ea"/>
                <a:cs typeface="+mn-cs"/>
              </a:rPr>
              <a:t> lets participants combine stories and visuals using apps like Book Creator or Canva. </a:t>
            </a:r>
            <a:r>
              <a:rPr lang="en-GB" sz="1200" b="1" kern="1200" dirty="0">
                <a:solidFill>
                  <a:schemeClr val="tx1"/>
                </a:solidFill>
                <a:effectLst/>
                <a:latin typeface="+mn-lt"/>
                <a:ea typeface="+mn-ea"/>
                <a:cs typeface="+mn-cs"/>
              </a:rPr>
              <a:t>Joint Mapmaking</a:t>
            </a:r>
            <a:r>
              <a:rPr lang="en-GB" sz="1200" kern="1200" dirty="0">
                <a:solidFill>
                  <a:schemeClr val="tx1"/>
                </a:solidFill>
                <a:effectLst/>
                <a:latin typeface="+mn-lt"/>
                <a:ea typeface="+mn-ea"/>
                <a:cs typeface="+mn-cs"/>
              </a:rPr>
              <a:t> connects memories or experiences to digital maps, making abstract ideas tangible. </a:t>
            </a:r>
            <a:r>
              <a:rPr lang="en-GB" sz="1200" b="1" kern="1200" dirty="0">
                <a:solidFill>
                  <a:schemeClr val="tx1"/>
                </a:solidFill>
                <a:effectLst/>
                <a:latin typeface="+mn-lt"/>
                <a:ea typeface="+mn-ea"/>
                <a:cs typeface="+mn-cs"/>
              </a:rPr>
              <a:t>Collaborative Design</a:t>
            </a:r>
            <a:r>
              <a:rPr lang="en-GB" sz="1200" kern="1200" dirty="0">
                <a:solidFill>
                  <a:schemeClr val="tx1"/>
                </a:solidFill>
                <a:effectLst/>
                <a:latin typeface="+mn-lt"/>
                <a:ea typeface="+mn-ea"/>
                <a:cs typeface="+mn-cs"/>
              </a:rPr>
              <a:t> tools, like Padlet or </a:t>
            </a:r>
            <a:r>
              <a:rPr lang="en-GB" sz="1200" kern="1200" dirty="0" err="1">
                <a:solidFill>
                  <a:schemeClr val="tx1"/>
                </a:solidFill>
                <a:effectLst/>
                <a:latin typeface="+mn-lt"/>
                <a:ea typeface="+mn-ea"/>
                <a:cs typeface="+mn-cs"/>
              </a:rPr>
              <a:t>Mentimeter</a:t>
            </a:r>
            <a:r>
              <a:rPr lang="en-GB" sz="1200" kern="1200" dirty="0">
                <a:solidFill>
                  <a:schemeClr val="tx1"/>
                </a:solidFill>
                <a:effectLst/>
                <a:latin typeface="+mn-lt"/>
                <a:ea typeface="+mn-ea"/>
                <a:cs typeface="+mn-cs"/>
              </a:rPr>
              <a:t>, help the group vote on themes, share resources, and make decisions together. These methods keep everyone involved and ensure the process is truly collaborative."</a:t>
            </a:r>
            <a:endParaRPr lang="LID4096" dirty="0"/>
          </a:p>
        </p:txBody>
      </p:sp>
      <p:sp>
        <p:nvSpPr>
          <p:cNvPr id="4" name="Slide Number Placeholder 3">
            <a:extLst>
              <a:ext uri="{FF2B5EF4-FFF2-40B4-BE49-F238E27FC236}">
                <a16:creationId xmlns:a16="http://schemas.microsoft.com/office/drawing/2014/main" id="{2D2F01D7-A495-D22E-8D35-8A8127F57A90}"/>
              </a:ext>
            </a:extLst>
          </p:cNvPr>
          <p:cNvSpPr>
            <a:spLocks noGrp="1"/>
          </p:cNvSpPr>
          <p:nvPr>
            <p:ph type="sldNum" sz="quarter" idx="5"/>
          </p:nvPr>
        </p:nvSpPr>
        <p:spPr/>
        <p:txBody>
          <a:bodyPr/>
          <a:lstStyle/>
          <a:p>
            <a:fld id="{C6CF91B0-25AB-4DFA-B184-293DD156034C}" type="slidenum">
              <a:rPr lang="el-GR" smtClean="0"/>
              <a:t>23</a:t>
            </a:fld>
            <a:endParaRPr lang="el-GR"/>
          </a:p>
        </p:txBody>
      </p:sp>
    </p:spTree>
    <p:extLst>
      <p:ext uri="{BB962C8B-B14F-4D97-AF65-F5344CB8AC3E}">
        <p14:creationId xmlns:p14="http://schemas.microsoft.com/office/powerpoint/2010/main" val="4223281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1291DC-F0CC-1745-14CB-4E174D54BB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89AD5B-FFF5-E1CA-191D-6788929798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9CFCA0-8731-AB28-E1F8-F1677F53C54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"This is a speed-run of facilitation. Moderators, your goal is to make sure every voice is heard during the design phase."</a:t>
            </a:r>
          </a:p>
          <a:p>
            <a:endParaRPr lang="LID4096" dirty="0"/>
          </a:p>
        </p:txBody>
      </p:sp>
      <p:sp>
        <p:nvSpPr>
          <p:cNvPr id="4" name="Slide Number Placeholder 3">
            <a:extLst>
              <a:ext uri="{FF2B5EF4-FFF2-40B4-BE49-F238E27FC236}">
                <a16:creationId xmlns:a16="http://schemas.microsoft.com/office/drawing/2014/main" id="{FA17FF55-1279-030E-E80A-07FC05A84FA6}"/>
              </a:ext>
            </a:extLst>
          </p:cNvPr>
          <p:cNvSpPr>
            <a:spLocks noGrp="1"/>
          </p:cNvSpPr>
          <p:nvPr>
            <p:ph type="sldNum" sz="quarter" idx="5"/>
          </p:nvPr>
        </p:nvSpPr>
        <p:spPr/>
        <p:txBody>
          <a:bodyPr/>
          <a:lstStyle/>
          <a:p>
            <a:fld id="{C6CF91B0-25AB-4DFA-B184-293DD156034C}" type="slidenum">
              <a:rPr lang="el-GR" smtClean="0"/>
              <a:t>24</a:t>
            </a:fld>
            <a:endParaRPr lang="el-GR"/>
          </a:p>
        </p:txBody>
      </p:sp>
    </p:spTree>
    <p:extLst>
      <p:ext uri="{BB962C8B-B14F-4D97-AF65-F5344CB8AC3E}">
        <p14:creationId xmlns:p14="http://schemas.microsoft.com/office/powerpoint/2010/main" val="3605420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4A0DBB-5BCC-A831-6A22-8DE7A7AB93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F483CC-0026-68EC-522F-EB093398B4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0933B7-2609-C76F-C842-D6945971C8C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"These five pillars are our foundation. Mutuality ensures everyone benefits. Structure keeps us on track, Accessibility makes our learning environment inclusive thereby giving everybody the chance to participate actively. Reflection allows us to process the experience, and Participation ensures everyone has a voice."</a:t>
            </a:r>
          </a:p>
          <a:p>
            <a:endParaRPr lang="LID4096" sz="1200" dirty="0"/>
          </a:p>
        </p:txBody>
      </p:sp>
      <p:sp>
        <p:nvSpPr>
          <p:cNvPr id="4" name="Slide Number Placeholder 3">
            <a:extLst>
              <a:ext uri="{FF2B5EF4-FFF2-40B4-BE49-F238E27FC236}">
                <a16:creationId xmlns:a16="http://schemas.microsoft.com/office/drawing/2014/main" id="{6446DE97-5675-B591-D5BC-05B9E4D9F94C}"/>
              </a:ext>
            </a:extLst>
          </p:cNvPr>
          <p:cNvSpPr>
            <a:spLocks noGrp="1"/>
          </p:cNvSpPr>
          <p:nvPr>
            <p:ph type="sldNum" sz="quarter" idx="5"/>
          </p:nvPr>
        </p:nvSpPr>
        <p:spPr/>
        <p:txBody>
          <a:bodyPr/>
          <a:lstStyle/>
          <a:p>
            <a:fld id="{C6CF91B0-25AB-4DFA-B184-293DD156034C}" type="slidenum">
              <a:rPr lang="el-GR" smtClean="0"/>
              <a:t>4</a:t>
            </a:fld>
            <a:endParaRPr lang="el-GR"/>
          </a:p>
        </p:txBody>
      </p:sp>
    </p:spTree>
    <p:extLst>
      <p:ext uri="{BB962C8B-B14F-4D97-AF65-F5344CB8AC3E}">
        <p14:creationId xmlns:p14="http://schemas.microsoft.com/office/powerpoint/2010/main" val="39530316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EE57B-0720-B082-E5E8-5F2ABD01DC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8F31CB-7082-092F-B0D8-F23CCEDAC4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B9506A-C234-32C2-EA09-30738F997F2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"As we close, look to the future. What impact will your IGL program have? Write that headline. This is the legacy you are building through Digital Harmony. Great job today!"</a:t>
            </a:r>
          </a:p>
          <a:p>
            <a:endParaRPr lang="LID4096" dirty="0"/>
          </a:p>
        </p:txBody>
      </p:sp>
      <p:sp>
        <p:nvSpPr>
          <p:cNvPr id="4" name="Slide Number Placeholder 3">
            <a:extLst>
              <a:ext uri="{FF2B5EF4-FFF2-40B4-BE49-F238E27FC236}">
                <a16:creationId xmlns:a16="http://schemas.microsoft.com/office/drawing/2014/main" id="{E88ADDAE-12E1-1955-1E5D-77E3BB1FBFDA}"/>
              </a:ext>
            </a:extLst>
          </p:cNvPr>
          <p:cNvSpPr>
            <a:spLocks noGrp="1"/>
          </p:cNvSpPr>
          <p:nvPr>
            <p:ph type="sldNum" sz="quarter" idx="5"/>
          </p:nvPr>
        </p:nvSpPr>
        <p:spPr/>
        <p:txBody>
          <a:bodyPr/>
          <a:lstStyle/>
          <a:p>
            <a:fld id="{C6CF91B0-25AB-4DFA-B184-293DD156034C}" type="slidenum">
              <a:rPr lang="el-GR" smtClean="0"/>
              <a:t>25</a:t>
            </a:fld>
            <a:endParaRPr lang="el-GR"/>
          </a:p>
        </p:txBody>
      </p:sp>
    </p:spTree>
    <p:extLst>
      <p:ext uri="{BB962C8B-B14F-4D97-AF65-F5344CB8AC3E}">
        <p14:creationId xmlns:p14="http://schemas.microsoft.com/office/powerpoint/2010/main" val="6768299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3763B6-8E0F-325E-3034-14452C1C39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6CD451-D339-4637-E32F-FF54D0EC32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030356-C78C-0902-8D18-74CD4940CC4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For your students, intergenerational learning is a powerful exercise in social and emotional learning. When they explain everyday digital practices—like how to search online or use an app—they practise patience, empathy, and clear communication. At the same time, senior participants benefit by feeling less isolated and more confident in engaging with digital tools. What makes IGL special is that both sides learn and grow together, each contributing different strengths.”</a:t>
            </a:r>
          </a:p>
          <a:p>
            <a:endParaRPr lang="LID4096" sz="1200" dirty="0"/>
          </a:p>
        </p:txBody>
      </p:sp>
      <p:sp>
        <p:nvSpPr>
          <p:cNvPr id="4" name="Slide Number Placeholder 3">
            <a:extLst>
              <a:ext uri="{FF2B5EF4-FFF2-40B4-BE49-F238E27FC236}">
                <a16:creationId xmlns:a16="http://schemas.microsoft.com/office/drawing/2014/main" id="{FA6993F2-EE77-FADC-82CB-95A8B859B875}"/>
              </a:ext>
            </a:extLst>
          </p:cNvPr>
          <p:cNvSpPr>
            <a:spLocks noGrp="1"/>
          </p:cNvSpPr>
          <p:nvPr>
            <p:ph type="sldNum" sz="quarter" idx="5"/>
          </p:nvPr>
        </p:nvSpPr>
        <p:spPr/>
        <p:txBody>
          <a:bodyPr/>
          <a:lstStyle/>
          <a:p>
            <a:fld id="{C6CF91B0-25AB-4DFA-B184-293DD156034C}" type="slidenum">
              <a:rPr lang="el-GR" smtClean="0"/>
              <a:t>5</a:t>
            </a:fld>
            <a:endParaRPr lang="el-GR"/>
          </a:p>
        </p:txBody>
      </p:sp>
    </p:spTree>
    <p:extLst>
      <p:ext uri="{BB962C8B-B14F-4D97-AF65-F5344CB8AC3E}">
        <p14:creationId xmlns:p14="http://schemas.microsoft.com/office/powerpoint/2010/main" val="24086438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D72C4-D58B-2006-0A4C-1298D8E63D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0AB2FF-C82E-18C9-2E10-C59CE72D1B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E566CF-7FC7-F84F-0BC6-FC27EDB5B2F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“Let’s start with your own experience. Think of a moment when you learned something </a:t>
            </a:r>
            <a:r>
              <a:rPr lang="en-GB" sz="1200" i="1" kern="1200" dirty="0">
                <a:solidFill>
                  <a:schemeClr val="tx1"/>
                </a:solidFill>
                <a:effectLst/>
                <a:latin typeface="+mn-lt"/>
                <a:ea typeface="+mn-ea"/>
                <a:cs typeface="+mn-cs"/>
              </a:rPr>
              <a:t>from</a:t>
            </a:r>
            <a:r>
              <a:rPr lang="en-GB" sz="1200" kern="1200" dirty="0">
                <a:solidFill>
                  <a:schemeClr val="tx1"/>
                </a:solidFill>
                <a:effectLst/>
                <a:latin typeface="+mn-lt"/>
                <a:ea typeface="+mn-ea"/>
                <a:cs typeface="+mn-cs"/>
              </a:rPr>
              <a:t> or </a:t>
            </a:r>
            <a:r>
              <a:rPr lang="en-GB" sz="1200" i="1" kern="1200" dirty="0">
                <a:solidFill>
                  <a:schemeClr val="tx1"/>
                </a:solidFill>
                <a:effectLst/>
                <a:latin typeface="+mn-lt"/>
                <a:ea typeface="+mn-ea"/>
                <a:cs typeface="+mn-cs"/>
              </a:rPr>
              <a:t>with</a:t>
            </a:r>
            <a:r>
              <a:rPr lang="en-GB" sz="1200" kern="1200" dirty="0">
                <a:solidFill>
                  <a:schemeClr val="tx1"/>
                </a:solidFill>
                <a:effectLst/>
                <a:latin typeface="+mn-lt"/>
                <a:ea typeface="+mn-ea"/>
                <a:cs typeface="+mn-cs"/>
              </a:rPr>
              <a:t> someone from a different generation. It could be one situation or two separate ones. By reflecting on this, we remind ourselves that intergenerational learning is a natural part of everyday life. This activity helps us reconnect with the feeling of mutuality—the shared learning experience we later want to create for our students and senior learners.”</a:t>
            </a:r>
          </a:p>
          <a:p>
            <a:endParaRPr lang="LID4096" dirty="0"/>
          </a:p>
        </p:txBody>
      </p:sp>
      <p:sp>
        <p:nvSpPr>
          <p:cNvPr id="4" name="Slide Number Placeholder 3">
            <a:extLst>
              <a:ext uri="{FF2B5EF4-FFF2-40B4-BE49-F238E27FC236}">
                <a16:creationId xmlns:a16="http://schemas.microsoft.com/office/drawing/2014/main" id="{13857533-A385-7902-1BC2-68D6A4060912}"/>
              </a:ext>
            </a:extLst>
          </p:cNvPr>
          <p:cNvSpPr>
            <a:spLocks noGrp="1"/>
          </p:cNvSpPr>
          <p:nvPr>
            <p:ph type="sldNum" sz="quarter" idx="5"/>
          </p:nvPr>
        </p:nvSpPr>
        <p:spPr/>
        <p:txBody>
          <a:bodyPr/>
          <a:lstStyle/>
          <a:p>
            <a:fld id="{C6CF91B0-25AB-4DFA-B184-293DD156034C}" type="slidenum">
              <a:rPr lang="el-GR" smtClean="0"/>
              <a:t>6</a:t>
            </a:fld>
            <a:endParaRPr lang="el-GR"/>
          </a:p>
        </p:txBody>
      </p:sp>
    </p:spTree>
    <p:extLst>
      <p:ext uri="{BB962C8B-B14F-4D97-AF65-F5344CB8AC3E}">
        <p14:creationId xmlns:p14="http://schemas.microsoft.com/office/powerpoint/2010/main" val="11663360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010978-9669-773E-C097-5E3E90FCF6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D003A0-7DBA-AB03-EB77-D086C03A01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5DD3F0-8DCB-6E13-EFB7-5B586D16C4B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Let’s make the principles more concrete. Around the room, you’ll find posters for the five core principles of intergenerational learning. Your task is to think in terms of </a:t>
            </a:r>
            <a:r>
              <a:rPr lang="en-GB" sz="1200" i="1" kern="1200" dirty="0">
                <a:solidFill>
                  <a:schemeClr val="tx1"/>
                </a:solidFill>
                <a:effectLst/>
                <a:latin typeface="+mn-lt"/>
                <a:ea typeface="+mn-ea"/>
                <a:cs typeface="+mn-cs"/>
              </a:rPr>
              <a:t>green flags</a:t>
            </a:r>
            <a:r>
              <a:rPr lang="en-GB" sz="1200" kern="1200" dirty="0">
                <a:solidFill>
                  <a:schemeClr val="tx1"/>
                </a:solidFill>
                <a:effectLst/>
                <a:latin typeface="+mn-lt"/>
                <a:ea typeface="+mn-ea"/>
                <a:cs typeface="+mn-cs"/>
              </a:rPr>
              <a:t> and </a:t>
            </a:r>
            <a:r>
              <a:rPr lang="en-GB" sz="1200" i="1" kern="1200" dirty="0">
                <a:solidFill>
                  <a:schemeClr val="tx1"/>
                </a:solidFill>
                <a:effectLst/>
                <a:latin typeface="+mn-lt"/>
                <a:ea typeface="+mn-ea"/>
                <a:cs typeface="+mn-cs"/>
              </a:rPr>
              <a:t>red flags</a:t>
            </a:r>
            <a:r>
              <a:rPr lang="en-GB" sz="1200" kern="1200" dirty="0">
                <a:solidFill>
                  <a:schemeClr val="tx1"/>
                </a:solidFill>
                <a:effectLst/>
                <a:latin typeface="+mn-lt"/>
                <a:ea typeface="+mn-ea"/>
                <a:cs typeface="+mn-cs"/>
              </a:rPr>
              <a:t>—clear indicators of whether a principle is being met.</a:t>
            </a:r>
            <a:br>
              <a:rPr lang="en-GB" sz="1200" kern="1200" dirty="0">
                <a:solidFill>
                  <a:schemeClr val="tx1"/>
                </a:solidFill>
                <a:effectLst/>
                <a:latin typeface="+mn-lt"/>
                <a:ea typeface="+mn-ea"/>
                <a:cs typeface="+mn-cs"/>
              </a:rPr>
            </a:br>
            <a:r>
              <a:rPr lang="en-GB" sz="1200" kern="1200" dirty="0">
                <a:solidFill>
                  <a:schemeClr val="tx1"/>
                </a:solidFill>
                <a:effectLst/>
                <a:latin typeface="+mn-lt"/>
                <a:ea typeface="+mn-ea"/>
                <a:cs typeface="+mn-cs"/>
              </a:rPr>
              <a:t>For example, if you see a senior and a student both engaged with the tablet, talking and laughing together, that’s a green flag for </a:t>
            </a:r>
            <a:r>
              <a:rPr lang="en-GB" sz="1200" i="1" kern="1200" dirty="0">
                <a:solidFill>
                  <a:schemeClr val="tx1"/>
                </a:solidFill>
                <a:effectLst/>
                <a:latin typeface="+mn-lt"/>
                <a:ea typeface="+mn-ea"/>
                <a:cs typeface="+mn-cs"/>
              </a:rPr>
              <a:t>mutuality</a:t>
            </a:r>
            <a:r>
              <a:rPr lang="en-GB" sz="1200" kern="1200" dirty="0">
                <a:solidFill>
                  <a:schemeClr val="tx1"/>
                </a:solidFill>
                <a:effectLst/>
                <a:latin typeface="+mn-lt"/>
                <a:ea typeface="+mn-ea"/>
                <a:cs typeface="+mn-cs"/>
              </a:rPr>
              <a:t>. If the student is doing all the clicking while the senior remains passive, that’s a red flag. Please add your own observations to the posters.”</a:t>
            </a:r>
          </a:p>
          <a:p>
            <a:endParaRPr lang="LID4096" dirty="0"/>
          </a:p>
        </p:txBody>
      </p:sp>
      <p:sp>
        <p:nvSpPr>
          <p:cNvPr id="4" name="Slide Number Placeholder 3">
            <a:extLst>
              <a:ext uri="{FF2B5EF4-FFF2-40B4-BE49-F238E27FC236}">
                <a16:creationId xmlns:a16="http://schemas.microsoft.com/office/drawing/2014/main" id="{8FD2A9B7-B20E-53F5-A87D-0D5BE27E8709}"/>
              </a:ext>
            </a:extLst>
          </p:cNvPr>
          <p:cNvSpPr>
            <a:spLocks noGrp="1"/>
          </p:cNvSpPr>
          <p:nvPr>
            <p:ph type="sldNum" sz="quarter" idx="5"/>
          </p:nvPr>
        </p:nvSpPr>
        <p:spPr/>
        <p:txBody>
          <a:bodyPr/>
          <a:lstStyle/>
          <a:p>
            <a:fld id="{C6CF91B0-25AB-4DFA-B184-293DD156034C}" type="slidenum">
              <a:rPr lang="el-GR" smtClean="0"/>
              <a:t>7</a:t>
            </a:fld>
            <a:endParaRPr lang="el-GR"/>
          </a:p>
        </p:txBody>
      </p:sp>
    </p:spTree>
    <p:extLst>
      <p:ext uri="{BB962C8B-B14F-4D97-AF65-F5344CB8AC3E}">
        <p14:creationId xmlns:p14="http://schemas.microsoft.com/office/powerpoint/2010/main" val="35773894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“Your students live in an ‘Undo’ world, where mistakes can be reversed instantly. Seniors, on the other hand, often experience technology as fragile and worry about ‘breaking’ it. Add to this different communication styles, stereotypes about age or competence, and unclear roles, and tensions can arise quickly. Your role as a facilitator is to recognise these differences early and actively bridge these gaps—between speeds, expectations, and perspectives.”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9</a:t>
            </a:fld>
            <a:endParaRPr lang="el-GR"/>
          </a:p>
        </p:txBody>
      </p:sp>
    </p:spTree>
    <p:extLst>
      <p:ext uri="{BB962C8B-B14F-4D97-AF65-F5344CB8AC3E}">
        <p14:creationId xmlns:p14="http://schemas.microsoft.com/office/powerpoint/2010/main" val="33914449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“When working intergenerationally, friction often shows up in small moments. Pay close attention to signals such as students moving too fast, using unfamiliar slang, taking over tasks, or seniors beginning to withdraw. A phrase like </a:t>
            </a:r>
            <a:r>
              <a:rPr lang="en-GB" sz="1200" i="1" kern="1200" dirty="0">
                <a:solidFill>
                  <a:schemeClr val="tx1"/>
                </a:solidFill>
                <a:effectLst/>
                <a:latin typeface="+mn-lt"/>
                <a:ea typeface="+mn-ea"/>
                <a:cs typeface="+mn-cs"/>
              </a:rPr>
              <a:t>‘I’ll just do it’</a:t>
            </a:r>
            <a:r>
              <a:rPr lang="en-GB" sz="1200" kern="1200" dirty="0">
                <a:solidFill>
                  <a:schemeClr val="tx1"/>
                </a:solidFill>
                <a:effectLst/>
                <a:latin typeface="+mn-lt"/>
                <a:ea typeface="+mn-ea"/>
                <a:cs typeface="+mn-cs"/>
              </a:rPr>
              <a:t> is often a warning sign—not of bad intentions, but of a mismatch in pace or confidence. These are the moments where your role as a facilitator becomes crucial: gently slow things down, invite both voices back in, and re-establish shared participation before disengagement sets in.”</a:t>
            </a:r>
          </a:p>
          <a:p>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10</a:t>
            </a:fld>
            <a:endParaRPr lang="el-GR"/>
          </a:p>
        </p:txBody>
      </p:sp>
    </p:spTree>
    <p:extLst>
      <p:ext uri="{BB962C8B-B14F-4D97-AF65-F5344CB8AC3E}">
        <p14:creationId xmlns:p14="http://schemas.microsoft.com/office/powerpoint/2010/main" val="22008454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“Think of facilitation as having a small toolbelt you can draw from. Tools like pausing the activity, rephrasing instructions, reframing a task, or introducing turn-taking can quickly restore balance. One helpful strategy is encouraging students to step back physically—leading with their words rather than their hands. When seniors control the mouse or device, learning stays active. Your role is to notice when to intervene lightly and when to let interaction unfold.”</a:t>
            </a:r>
          </a:p>
          <a:p>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11</a:t>
            </a:fld>
            <a:endParaRPr lang="el-GR"/>
          </a:p>
        </p:txBody>
      </p:sp>
    </p:spTree>
    <p:extLst>
      <p:ext uri="{BB962C8B-B14F-4D97-AF65-F5344CB8AC3E}">
        <p14:creationId xmlns:p14="http://schemas.microsoft.com/office/powerpoint/2010/main" val="16738620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"Now it’s time to practise. In this role play, one person takes on the role of the facilitator, one plays a student, and one plays a senior learner. The goal is not to complete the digital task, but to observe interaction and practise facilitation moves. Pay attention to power imbalances, pace, and participation. As the facilitator, your task is to step in when needed—slowing things down, inviting voices back in, and supporting shared control of the activity.”</a:t>
            </a:r>
          </a:p>
          <a:p>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12</a:t>
            </a:fld>
            <a:endParaRPr lang="el-GR"/>
          </a:p>
        </p:txBody>
      </p:sp>
    </p:spTree>
    <p:extLst>
      <p:ext uri="{BB962C8B-B14F-4D97-AF65-F5344CB8AC3E}">
        <p14:creationId xmlns:p14="http://schemas.microsoft.com/office/powerpoint/2010/main" val="11298251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3.emf"/></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5.emf"/></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Text - 1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solidFill>
                  <a:schemeClr val="tx2"/>
                </a:solidFill>
                <a:latin typeface="Arial" panose="020B0604020202020204" pitchFamily="34" charset="0"/>
                <a:ea typeface="Roboto Slab Medium" pitchFamily="2" charset="0"/>
                <a:cs typeface="Arial" panose="020B0604020202020204" pitchFamily="34" charset="0"/>
              </a:defRPr>
            </a:lvl1pPr>
          </a:lstStyle>
          <a:p>
            <a:r>
              <a:rPr lang="en-US" dirty="0"/>
              <a:t>Slide title goes here</a:t>
            </a:r>
            <a:endParaRPr lang="el-GR" dirty="0"/>
          </a:p>
        </p:txBody>
      </p:sp>
      <p:sp>
        <p:nvSpPr>
          <p:cNvPr id="5" name="Content Placeholder 3"/>
          <p:cNvSpPr>
            <a:spLocks noGrp="1"/>
          </p:cNvSpPr>
          <p:nvPr>
            <p:ph sz="quarter" idx="12" hasCustomPrompt="1"/>
          </p:nvPr>
        </p:nvSpPr>
        <p:spPr>
          <a:xfrm>
            <a:off x="97971" y="881743"/>
            <a:ext cx="11944350" cy="5870121"/>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lvl="0"/>
            <a:r>
              <a:rPr lang="en-US" dirty="0"/>
              <a:t>Content goes here (text / image / diagram / video). Make sure all media/graphics fit the column width, for better display results. </a:t>
            </a:r>
          </a:p>
        </p:txBody>
      </p:sp>
    </p:spTree>
    <p:extLst>
      <p:ext uri="{BB962C8B-B14F-4D97-AF65-F5344CB8AC3E}">
        <p14:creationId xmlns:p14="http://schemas.microsoft.com/office/powerpoint/2010/main" val="2169850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ubtitle Content - 2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atin typeface="Arial" panose="020B0604020202020204" pitchFamily="34" charset="0"/>
                <a:cs typeface="Arial" panose="020B0604020202020204" pitchFamily="34" charset="0"/>
              </a:defRPr>
            </a:lvl1pPr>
          </a:lstStyle>
          <a:p>
            <a:r>
              <a:rPr lang="en-US" dirty="0"/>
              <a:t>Slide title goes here</a:t>
            </a:r>
            <a:endParaRPr lang="el-GR" dirty="0"/>
          </a:p>
        </p:txBody>
      </p:sp>
      <p:sp>
        <p:nvSpPr>
          <p:cNvPr id="6" name="Text Placeholder 9"/>
          <p:cNvSpPr>
            <a:spLocks noGrp="1"/>
          </p:cNvSpPr>
          <p:nvPr>
            <p:ph type="body" sz="quarter" idx="10" hasCustomPrompt="1"/>
          </p:nvPr>
        </p:nvSpPr>
        <p:spPr>
          <a:xfrm>
            <a:off x="97970" y="854672"/>
            <a:ext cx="11944351" cy="550862"/>
          </a:xfrm>
          <a:prstGeom prst="rect">
            <a:avLst/>
          </a:prstGeom>
          <a:noFill/>
        </p:spPr>
        <p:txBody>
          <a:bodyPr anchor="ctr" anchorCtr="0"/>
          <a:lstStyle>
            <a:lvl1pPr>
              <a:defRPr sz="2400" b="0" baseline="0">
                <a:solidFill>
                  <a:schemeClr val="tx1"/>
                </a:solidFill>
                <a:latin typeface="Arial" panose="020B0604020202020204" pitchFamily="34" charset="0"/>
                <a:ea typeface="Open Sans" panose="020B0606030504020204" pitchFamily="34" charset="0"/>
                <a:cs typeface="Arial" panose="020B0604020202020204" pitchFamily="34" charset="0"/>
              </a:defRPr>
            </a:lvl1pPr>
          </a:lstStyle>
          <a:p>
            <a:pPr lvl="0"/>
            <a:r>
              <a:rPr lang="en-US" dirty="0"/>
              <a:t>Subtitle title goes here</a:t>
            </a:r>
            <a:endParaRPr lang="el-GR" dirty="0"/>
          </a:p>
        </p:txBody>
      </p:sp>
      <p:sp>
        <p:nvSpPr>
          <p:cNvPr id="8" name="Content Placeholder 3"/>
          <p:cNvSpPr>
            <a:spLocks noGrp="1"/>
          </p:cNvSpPr>
          <p:nvPr>
            <p:ph sz="quarter" idx="12" hasCustomPrompt="1"/>
          </p:nvPr>
        </p:nvSpPr>
        <p:spPr>
          <a:xfrm>
            <a:off x="97971" y="1462685"/>
            <a:ext cx="11944350" cy="5289179"/>
          </a:xfrm>
          <a:prstGeom prst="rect">
            <a:avLst/>
          </a:prstGeom>
        </p:spPr>
        <p:txBody>
          <a:bodyPr/>
          <a:lstStyle>
            <a:lvl1pPr algn="l">
              <a:defRPr lang="en-US" sz="1800" kern="1200" dirty="0" smtClean="0">
                <a:solidFill>
                  <a:schemeClr val="tx2"/>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Tree>
    <p:extLst>
      <p:ext uri="{BB962C8B-B14F-4D97-AF65-F5344CB8AC3E}">
        <p14:creationId xmlns:p14="http://schemas.microsoft.com/office/powerpoint/2010/main" val="3928767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Content - 2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en-US" dirty="0"/>
              <a:t>Slide title goes here</a:t>
            </a:r>
            <a:endParaRPr lang="el-GR" dirty="0"/>
          </a:p>
        </p:txBody>
      </p:sp>
      <p:sp>
        <p:nvSpPr>
          <p:cNvPr id="5" name="Content Placeholder 3"/>
          <p:cNvSpPr>
            <a:spLocks noGrp="1"/>
          </p:cNvSpPr>
          <p:nvPr>
            <p:ph sz="quarter" idx="11" hasCustomPrompt="1"/>
          </p:nvPr>
        </p:nvSpPr>
        <p:spPr>
          <a:xfrm>
            <a:off x="97971" y="873580"/>
            <a:ext cx="5910944" cy="5902778"/>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
        <p:nvSpPr>
          <p:cNvPr id="8" name="Content Placeholder 3"/>
          <p:cNvSpPr>
            <a:spLocks noGrp="1"/>
          </p:cNvSpPr>
          <p:nvPr>
            <p:ph sz="quarter" idx="12" hasCustomPrompt="1"/>
          </p:nvPr>
        </p:nvSpPr>
        <p:spPr>
          <a:xfrm>
            <a:off x="6131377" y="873580"/>
            <a:ext cx="5910944" cy="5902778"/>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Tree>
    <p:extLst>
      <p:ext uri="{BB962C8B-B14F-4D97-AF65-F5344CB8AC3E}">
        <p14:creationId xmlns:p14="http://schemas.microsoft.com/office/powerpoint/2010/main" val="65450406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ubtitle Text - 1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en-US" dirty="0"/>
              <a:t>Slide title goes here</a:t>
            </a:r>
            <a:endParaRPr lang="el-GR" dirty="0"/>
          </a:p>
        </p:txBody>
      </p:sp>
      <p:sp>
        <p:nvSpPr>
          <p:cNvPr id="7" name="Content Placeholder 3"/>
          <p:cNvSpPr>
            <a:spLocks noGrp="1"/>
          </p:cNvSpPr>
          <p:nvPr>
            <p:ph sz="quarter" idx="11" hasCustomPrompt="1"/>
          </p:nvPr>
        </p:nvSpPr>
        <p:spPr>
          <a:xfrm>
            <a:off x="97971" y="1462684"/>
            <a:ext cx="5910944" cy="5313673"/>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
        <p:nvSpPr>
          <p:cNvPr id="8" name="Content Placeholder 3"/>
          <p:cNvSpPr>
            <a:spLocks noGrp="1"/>
          </p:cNvSpPr>
          <p:nvPr>
            <p:ph sz="quarter" idx="12" hasCustomPrompt="1"/>
          </p:nvPr>
        </p:nvSpPr>
        <p:spPr>
          <a:xfrm>
            <a:off x="6131377" y="1462684"/>
            <a:ext cx="5910944" cy="5313673"/>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
        <p:nvSpPr>
          <p:cNvPr id="10" name="Text Placeholder 9"/>
          <p:cNvSpPr>
            <a:spLocks noGrp="1"/>
          </p:cNvSpPr>
          <p:nvPr>
            <p:ph type="body" sz="quarter" idx="10" hasCustomPrompt="1"/>
          </p:nvPr>
        </p:nvSpPr>
        <p:spPr>
          <a:xfrm>
            <a:off x="97970" y="854672"/>
            <a:ext cx="11944351" cy="550862"/>
          </a:xfrm>
          <a:prstGeom prst="rect">
            <a:avLst/>
          </a:prstGeom>
          <a:noFill/>
        </p:spPr>
        <p:txBody>
          <a:bodyPr anchor="ctr" anchorCtr="0"/>
          <a:lstStyle>
            <a:lvl1pPr>
              <a:defRPr lang="el-GR" sz="2400" b="0" kern="1200" baseline="0" dirty="0">
                <a:solidFill>
                  <a:schemeClr val="tx1"/>
                </a:solidFill>
                <a:latin typeface="Arial" panose="020B0604020202020204" pitchFamily="34" charset="0"/>
                <a:ea typeface="Open Sans" panose="020B0606030504020204" pitchFamily="34" charset="0"/>
                <a:cs typeface="Arial" panose="020B0604020202020204" pitchFamily="34" charset="0"/>
              </a:defRPr>
            </a:lvl1pPr>
          </a:lstStyle>
          <a:p>
            <a:pPr lvl="0"/>
            <a:r>
              <a:rPr lang="en-US" dirty="0"/>
              <a:t>Subtitle title goes here</a:t>
            </a:r>
            <a:endParaRPr lang="el-GR" dirty="0"/>
          </a:p>
        </p:txBody>
      </p:sp>
    </p:spTree>
    <p:extLst>
      <p:ext uri="{BB962C8B-B14F-4D97-AF65-F5344CB8AC3E}">
        <p14:creationId xmlns:p14="http://schemas.microsoft.com/office/powerpoint/2010/main" val="1536706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rgbClr val="FFFFFF"/>
        </a:solidFill>
        <a:effectLst/>
      </p:bgPr>
    </p:bg>
    <p:spTree>
      <p:nvGrpSpPr>
        <p:cNvPr id="1" name=""/>
        <p:cNvGrpSpPr/>
        <p:nvPr/>
      </p:nvGrpSpPr>
      <p:grpSpPr>
        <a:xfrm>
          <a:off x="0" y="0"/>
          <a:ext cx="0" cy="0"/>
          <a:chOff x="0" y="0"/>
          <a:chExt cx="0" cy="0"/>
        </a:xfrm>
      </p:grpSpPr>
      <p:sp>
        <p:nvSpPr>
          <p:cNvPr id="18" name="Rectangle 17"/>
          <p:cNvSpPr/>
          <p:nvPr userDrawn="1"/>
        </p:nvSpPr>
        <p:spPr>
          <a:xfrm>
            <a:off x="1" y="2184266"/>
            <a:ext cx="310895" cy="13311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userDrawn="1"/>
        </p:nvSpPr>
        <p:spPr>
          <a:xfrm>
            <a:off x="2385759" y="6214024"/>
            <a:ext cx="9495344" cy="646331"/>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dirty="0"/>
              <a:t>101195789</a:t>
            </a:r>
            <a:r>
              <a:rPr lang="en-CY" sz="900" kern="1200" dirty="0">
                <a:solidFill>
                  <a:schemeClr val="tx1"/>
                </a:solidFill>
                <a:effectLst/>
                <a:latin typeface="+mn-lt"/>
                <a:ea typeface="+mn-ea"/>
                <a:cs typeface="+mn-cs"/>
              </a:rPr>
              <a:t>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
        <p:nvSpPr>
          <p:cNvPr id="14" name="Title 1"/>
          <p:cNvSpPr>
            <a:spLocks noGrp="1"/>
          </p:cNvSpPr>
          <p:nvPr>
            <p:ph type="ctrTitle" hasCustomPrompt="1"/>
          </p:nvPr>
        </p:nvSpPr>
        <p:spPr>
          <a:xfrm>
            <a:off x="374726" y="2184268"/>
            <a:ext cx="6914821" cy="1334065"/>
          </a:xfrm>
          <a:prstGeom prst="rect">
            <a:avLst/>
          </a:prstGeom>
          <a:noFill/>
        </p:spPr>
        <p:txBody>
          <a:bodyPr anchor="ctr">
            <a:normAutofit/>
          </a:bodyPr>
          <a:lstStyle>
            <a:lvl1pPr algn="l">
              <a:defRPr sz="2000" b="1">
                <a:solidFill>
                  <a:schemeClr val="tx1"/>
                </a:solidFill>
                <a:latin typeface="Arial" panose="020B0604020202020204" pitchFamily="34" charset="0"/>
                <a:ea typeface="Roboto Slab Black" pitchFamily="2" charset="0"/>
                <a:cs typeface="Arial" panose="020B0604020202020204" pitchFamily="34" charset="0"/>
              </a:defRPr>
            </a:lvl1pPr>
          </a:lstStyle>
          <a:p>
            <a:r>
              <a:rPr lang="en-US" dirty="0"/>
              <a:t>Presentation title here</a:t>
            </a:r>
            <a:endParaRPr lang="el-GR" dirty="0"/>
          </a:p>
        </p:txBody>
      </p:sp>
      <p:sp>
        <p:nvSpPr>
          <p:cNvPr id="15" name="Subtitle 2"/>
          <p:cNvSpPr>
            <a:spLocks noGrp="1"/>
          </p:cNvSpPr>
          <p:nvPr>
            <p:ph type="subTitle" idx="1" hasCustomPrompt="1"/>
          </p:nvPr>
        </p:nvSpPr>
        <p:spPr>
          <a:xfrm>
            <a:off x="401324" y="365183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Subtitle goes here</a:t>
            </a:r>
            <a:endParaRPr lang="el-GR" dirty="0"/>
          </a:p>
        </p:txBody>
      </p:sp>
      <p:sp>
        <p:nvSpPr>
          <p:cNvPr id="17" name="Rectangle 16"/>
          <p:cNvSpPr/>
          <p:nvPr userDrawn="1"/>
        </p:nvSpPr>
        <p:spPr>
          <a:xfrm rot="5400000" flipV="1">
            <a:off x="-507419" y="4140073"/>
            <a:ext cx="1331189" cy="3163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3D828EC0-BF20-49B3-A8DE-833F728958E9}"/>
              </a:ext>
            </a:extLst>
          </p:cNvPr>
          <p:cNvPicPr>
            <a:picLocks noChangeAspect="1"/>
          </p:cNvPicPr>
          <p:nvPr userDrawn="1"/>
        </p:nvPicPr>
        <p:blipFill>
          <a:blip r:embed="rId2"/>
          <a:stretch>
            <a:fillRect/>
          </a:stretch>
        </p:blipFill>
        <p:spPr>
          <a:xfrm>
            <a:off x="310897" y="6212262"/>
            <a:ext cx="1886787" cy="401872"/>
          </a:xfrm>
          <a:prstGeom prst="rect">
            <a:avLst/>
          </a:prstGeom>
        </p:spPr>
      </p:pic>
      <p:pic>
        <p:nvPicPr>
          <p:cNvPr id="3" name="Picture 2">
            <a:extLst>
              <a:ext uri="{FF2B5EF4-FFF2-40B4-BE49-F238E27FC236}">
                <a16:creationId xmlns:a16="http://schemas.microsoft.com/office/drawing/2014/main" id="{E4C88B47-D9EB-2A74-FD98-E0F9D2929A57}"/>
              </a:ext>
            </a:extLst>
          </p:cNvPr>
          <p:cNvPicPr>
            <a:picLocks noChangeAspect="1"/>
          </p:cNvPicPr>
          <p:nvPr userDrawn="1"/>
        </p:nvPicPr>
        <p:blipFill>
          <a:blip r:embed="rId3"/>
          <a:stretch>
            <a:fillRect/>
          </a:stretch>
        </p:blipFill>
        <p:spPr>
          <a:xfrm>
            <a:off x="370844" y="332656"/>
            <a:ext cx="1742451" cy="1164495"/>
          </a:xfrm>
          <a:prstGeom prst="rect">
            <a:avLst/>
          </a:prstGeom>
        </p:spPr>
      </p:pic>
      <p:pic>
        <p:nvPicPr>
          <p:cNvPr id="5" name="Picture 4">
            <a:extLst>
              <a:ext uri="{FF2B5EF4-FFF2-40B4-BE49-F238E27FC236}">
                <a16:creationId xmlns:a16="http://schemas.microsoft.com/office/drawing/2014/main" id="{B651AE0A-A680-5D95-6DAA-04F6E821A251}"/>
              </a:ext>
            </a:extLst>
          </p:cNvPr>
          <p:cNvPicPr>
            <a:picLocks noChangeAspect="1"/>
          </p:cNvPicPr>
          <p:nvPr userDrawn="1"/>
        </p:nvPicPr>
        <p:blipFill>
          <a:blip r:embed="rId4"/>
          <a:stretch>
            <a:fillRect/>
          </a:stretch>
        </p:blipFill>
        <p:spPr>
          <a:xfrm>
            <a:off x="6889674" y="1995192"/>
            <a:ext cx="4927600" cy="4000500"/>
          </a:xfrm>
          <a:prstGeom prst="rect">
            <a:avLst/>
          </a:prstGeom>
        </p:spPr>
      </p:pic>
    </p:spTree>
    <p:extLst>
      <p:ext uri="{BB962C8B-B14F-4D97-AF65-F5344CB8AC3E}">
        <p14:creationId xmlns:p14="http://schemas.microsoft.com/office/powerpoint/2010/main" val="54702030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18" name="Rectangle 17"/>
          <p:cNvSpPr/>
          <p:nvPr userDrawn="1"/>
        </p:nvSpPr>
        <p:spPr>
          <a:xfrm>
            <a:off x="1" y="2184266"/>
            <a:ext cx="310895" cy="133118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p:cNvSpPr>
            <a:spLocks noGrp="1"/>
          </p:cNvSpPr>
          <p:nvPr>
            <p:ph type="ctrTitle" hasCustomPrompt="1"/>
          </p:nvPr>
        </p:nvSpPr>
        <p:spPr>
          <a:xfrm>
            <a:off x="374726" y="2184268"/>
            <a:ext cx="6914821" cy="1334065"/>
          </a:xfrm>
          <a:prstGeom prst="rect">
            <a:avLst/>
          </a:prstGeom>
          <a:noFill/>
        </p:spPr>
        <p:txBody>
          <a:bodyPr anchor="ctr">
            <a:normAutofit/>
          </a:bodyPr>
          <a:lstStyle>
            <a:lvl1pPr algn="l">
              <a:defRPr sz="2000" b="1">
                <a:solidFill>
                  <a:schemeClr val="tx2"/>
                </a:solidFill>
                <a:latin typeface="Arial" panose="020B0604020202020204" pitchFamily="34" charset="0"/>
                <a:ea typeface="Roboto Slab Black" pitchFamily="2" charset="0"/>
                <a:cs typeface="Arial" panose="020B0604020202020204" pitchFamily="34" charset="0"/>
              </a:defRPr>
            </a:lvl1pPr>
          </a:lstStyle>
          <a:p>
            <a:r>
              <a:rPr lang="en-US" dirty="0"/>
              <a:t>Presentation title here</a:t>
            </a:r>
            <a:endParaRPr lang="el-GR" dirty="0"/>
          </a:p>
        </p:txBody>
      </p:sp>
      <p:sp>
        <p:nvSpPr>
          <p:cNvPr id="15" name="Subtitle 2"/>
          <p:cNvSpPr>
            <a:spLocks noGrp="1"/>
          </p:cNvSpPr>
          <p:nvPr>
            <p:ph type="subTitle" idx="1" hasCustomPrompt="1"/>
          </p:nvPr>
        </p:nvSpPr>
        <p:spPr>
          <a:xfrm>
            <a:off x="401324" y="365183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Subtitle goes here</a:t>
            </a:r>
            <a:endParaRPr lang="el-GR" dirty="0"/>
          </a:p>
        </p:txBody>
      </p:sp>
      <p:sp>
        <p:nvSpPr>
          <p:cNvPr id="17" name="Rectangle 16"/>
          <p:cNvSpPr/>
          <p:nvPr userDrawn="1"/>
        </p:nvSpPr>
        <p:spPr>
          <a:xfrm rot="5400000" flipV="1">
            <a:off x="-507419" y="4140073"/>
            <a:ext cx="1331189" cy="3163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DDCD6EF-8BAC-4952-C0E4-2EF4ACDC3F96}"/>
              </a:ext>
            </a:extLst>
          </p:cNvPr>
          <p:cNvPicPr>
            <a:picLocks noChangeAspect="1"/>
          </p:cNvPicPr>
          <p:nvPr userDrawn="1"/>
        </p:nvPicPr>
        <p:blipFill>
          <a:blip r:embed="rId2"/>
          <a:stretch>
            <a:fillRect/>
          </a:stretch>
        </p:blipFill>
        <p:spPr>
          <a:xfrm>
            <a:off x="310897" y="6212262"/>
            <a:ext cx="1886787" cy="401872"/>
          </a:xfrm>
          <a:prstGeom prst="rect">
            <a:avLst/>
          </a:prstGeom>
        </p:spPr>
      </p:pic>
      <p:pic>
        <p:nvPicPr>
          <p:cNvPr id="2" name="Picture 1">
            <a:extLst>
              <a:ext uri="{FF2B5EF4-FFF2-40B4-BE49-F238E27FC236}">
                <a16:creationId xmlns:a16="http://schemas.microsoft.com/office/drawing/2014/main" id="{80274D63-4B72-B854-B883-35F07AF39E24}"/>
              </a:ext>
            </a:extLst>
          </p:cNvPr>
          <p:cNvPicPr>
            <a:picLocks noChangeAspect="1"/>
          </p:cNvPicPr>
          <p:nvPr userDrawn="1"/>
        </p:nvPicPr>
        <p:blipFill>
          <a:blip r:embed="rId3"/>
          <a:stretch>
            <a:fillRect/>
          </a:stretch>
        </p:blipFill>
        <p:spPr>
          <a:xfrm>
            <a:off x="401324" y="377037"/>
            <a:ext cx="1984435" cy="909936"/>
          </a:xfrm>
          <a:prstGeom prst="rect">
            <a:avLst/>
          </a:prstGeom>
        </p:spPr>
      </p:pic>
      <p:pic>
        <p:nvPicPr>
          <p:cNvPr id="3" name="Picture 2">
            <a:extLst>
              <a:ext uri="{FF2B5EF4-FFF2-40B4-BE49-F238E27FC236}">
                <a16:creationId xmlns:a16="http://schemas.microsoft.com/office/drawing/2014/main" id="{C669CA67-9A0D-6D23-F5B3-CD3EF82E5624}"/>
              </a:ext>
            </a:extLst>
          </p:cNvPr>
          <p:cNvPicPr>
            <a:picLocks noChangeAspect="1"/>
          </p:cNvPicPr>
          <p:nvPr userDrawn="1"/>
        </p:nvPicPr>
        <p:blipFill>
          <a:blip r:embed="rId4"/>
          <a:stretch>
            <a:fillRect/>
          </a:stretch>
        </p:blipFill>
        <p:spPr>
          <a:xfrm>
            <a:off x="6096000" y="3515455"/>
            <a:ext cx="5702300" cy="2362200"/>
          </a:xfrm>
          <a:prstGeom prst="rect">
            <a:avLst/>
          </a:prstGeom>
        </p:spPr>
      </p:pic>
      <p:sp>
        <p:nvSpPr>
          <p:cNvPr id="8" name="TextBox 7">
            <a:extLst>
              <a:ext uri="{FF2B5EF4-FFF2-40B4-BE49-F238E27FC236}">
                <a16:creationId xmlns:a16="http://schemas.microsoft.com/office/drawing/2014/main" id="{02D42687-9C05-6640-36C5-A7707DA75F1A}"/>
              </a:ext>
            </a:extLst>
          </p:cNvPr>
          <p:cNvSpPr txBox="1"/>
          <p:nvPr userDrawn="1"/>
        </p:nvSpPr>
        <p:spPr>
          <a:xfrm>
            <a:off x="2385759" y="6214024"/>
            <a:ext cx="9495344" cy="646331"/>
          </a:xfrm>
          <a:prstGeom prst="rect">
            <a:avLst/>
          </a:prstGeom>
          <a:noFill/>
          <a:ln>
            <a:noFill/>
          </a:ln>
        </p:spPr>
        <p:txBody>
          <a:bodyPr wrap="square" rtlCol="0">
            <a:spAutoFit/>
          </a:bodyPr>
          <a:lstStyle/>
          <a:p>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kern="1200" dirty="0">
                <a:solidFill>
                  <a:schemeClr val="tx1"/>
                </a:solidFill>
                <a:effectLst/>
                <a:latin typeface="+mn-lt"/>
                <a:ea typeface="+mn-ea"/>
                <a:cs typeface="+mn-cs"/>
              </a:rPr>
              <a:t>01195789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9445815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5" name="Title 1"/>
          <p:cNvSpPr>
            <a:spLocks noGrp="1"/>
          </p:cNvSpPr>
          <p:nvPr>
            <p:ph type="ctrTitle" hasCustomPrompt="1"/>
          </p:nvPr>
        </p:nvSpPr>
        <p:spPr>
          <a:xfrm>
            <a:off x="2179865" y="2937536"/>
            <a:ext cx="7832271" cy="1600197"/>
          </a:xfrm>
          <a:prstGeom prst="rect">
            <a:avLst/>
          </a:prstGeom>
          <a:ln>
            <a:noFill/>
          </a:ln>
        </p:spPr>
        <p:txBody>
          <a:bodyPr anchor="ctr">
            <a:normAutofit/>
          </a:bodyPr>
          <a:lstStyle>
            <a:lvl1pPr algn="ctr">
              <a:defRPr sz="2000" b="0">
                <a:solidFill>
                  <a:schemeClr val="accent2"/>
                </a:solidFill>
                <a:latin typeface="Arial" panose="020B0604020202020204" pitchFamily="34" charset="0"/>
                <a:ea typeface="Roboto Slab Black" pitchFamily="2" charset="0"/>
                <a:cs typeface="Arial" panose="020B0604020202020204" pitchFamily="34" charset="0"/>
              </a:defRPr>
            </a:lvl1pPr>
          </a:lstStyle>
          <a:p>
            <a:r>
              <a:rPr lang="en-US" dirty="0"/>
              <a:t>End Slide</a:t>
            </a:r>
            <a:endParaRPr lang="el-GR" dirty="0"/>
          </a:p>
        </p:txBody>
      </p:sp>
      <p:sp>
        <p:nvSpPr>
          <p:cNvPr id="10" name="Rectangle 9"/>
          <p:cNvSpPr/>
          <p:nvPr userDrawn="1"/>
        </p:nvSpPr>
        <p:spPr>
          <a:xfrm rot="10800000" flipV="1">
            <a:off x="2172707" y="2913643"/>
            <a:ext cx="7839428" cy="4571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CEFD929F-6A11-03BE-03E5-1B1D514FCDCC}"/>
              </a:ext>
            </a:extLst>
          </p:cNvPr>
          <p:cNvPicPr>
            <a:picLocks noChangeAspect="1"/>
          </p:cNvPicPr>
          <p:nvPr userDrawn="1"/>
        </p:nvPicPr>
        <p:blipFill>
          <a:blip r:embed="rId2"/>
          <a:stretch>
            <a:fillRect/>
          </a:stretch>
        </p:blipFill>
        <p:spPr>
          <a:xfrm>
            <a:off x="310897" y="6212262"/>
            <a:ext cx="1886787" cy="401872"/>
          </a:xfrm>
          <a:prstGeom prst="rect">
            <a:avLst/>
          </a:prstGeom>
        </p:spPr>
      </p:pic>
      <p:sp>
        <p:nvSpPr>
          <p:cNvPr id="4" name="TextBox 3">
            <a:extLst>
              <a:ext uri="{FF2B5EF4-FFF2-40B4-BE49-F238E27FC236}">
                <a16:creationId xmlns:a16="http://schemas.microsoft.com/office/drawing/2014/main" id="{893DCE6B-95B9-D86F-C1B6-0D8DE85F154D}"/>
              </a:ext>
            </a:extLst>
          </p:cNvPr>
          <p:cNvSpPr txBox="1"/>
          <p:nvPr userDrawn="1"/>
        </p:nvSpPr>
        <p:spPr>
          <a:xfrm>
            <a:off x="2385759" y="6214024"/>
            <a:ext cx="9495344" cy="646331"/>
          </a:xfrm>
          <a:prstGeom prst="rect">
            <a:avLst/>
          </a:prstGeom>
          <a:noFill/>
          <a:ln>
            <a:noFill/>
          </a:ln>
        </p:spPr>
        <p:txBody>
          <a:bodyPr wrap="square" rtlCol="0">
            <a:spAutoFit/>
          </a:bodyPr>
          <a:lstStyle/>
          <a:p>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kern="1200" dirty="0">
                <a:solidFill>
                  <a:schemeClr val="tx1"/>
                </a:solidFill>
                <a:effectLst/>
                <a:latin typeface="+mn-lt"/>
                <a:ea typeface="+mn-ea"/>
                <a:cs typeface="+mn-cs"/>
              </a:rPr>
              <a:t>01195789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84822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EFD929F-6A11-03BE-03E5-1B1D514FCDCC}"/>
              </a:ext>
            </a:extLst>
          </p:cNvPr>
          <p:cNvPicPr>
            <a:picLocks noChangeAspect="1"/>
          </p:cNvPicPr>
          <p:nvPr userDrawn="1"/>
        </p:nvPicPr>
        <p:blipFill>
          <a:blip r:embed="rId2"/>
          <a:stretch>
            <a:fillRect/>
          </a:stretch>
        </p:blipFill>
        <p:spPr>
          <a:xfrm>
            <a:off x="310897" y="6212262"/>
            <a:ext cx="1886787" cy="401872"/>
          </a:xfrm>
          <a:prstGeom prst="rect">
            <a:avLst/>
          </a:prstGeom>
        </p:spPr>
      </p:pic>
      <p:sp>
        <p:nvSpPr>
          <p:cNvPr id="4" name="TextBox 3">
            <a:extLst>
              <a:ext uri="{FF2B5EF4-FFF2-40B4-BE49-F238E27FC236}">
                <a16:creationId xmlns:a16="http://schemas.microsoft.com/office/drawing/2014/main" id="{893DCE6B-95B9-D86F-C1B6-0D8DE85F154D}"/>
              </a:ext>
            </a:extLst>
          </p:cNvPr>
          <p:cNvSpPr txBox="1"/>
          <p:nvPr userDrawn="1"/>
        </p:nvSpPr>
        <p:spPr>
          <a:xfrm>
            <a:off x="2385759" y="6214024"/>
            <a:ext cx="9495344" cy="646331"/>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dirty="0"/>
              <a:t>101195789</a:t>
            </a:r>
            <a:r>
              <a:rPr lang="en-CY" sz="900" kern="1200" dirty="0">
                <a:solidFill>
                  <a:schemeClr val="tx1"/>
                </a:solidFill>
                <a:effectLst/>
                <a:latin typeface="+mn-lt"/>
                <a:ea typeface="+mn-ea"/>
                <a:cs typeface="+mn-cs"/>
              </a:rPr>
              <a:t>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pic>
        <p:nvPicPr>
          <p:cNvPr id="6" name="Picture 5">
            <a:extLst>
              <a:ext uri="{FF2B5EF4-FFF2-40B4-BE49-F238E27FC236}">
                <a16:creationId xmlns:a16="http://schemas.microsoft.com/office/drawing/2014/main" id="{79EA4C69-9DDB-9F9F-8E98-4BCA8ED06E6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317750" y="1447800"/>
            <a:ext cx="7556500" cy="3962400"/>
          </a:xfrm>
          <a:prstGeom prst="rect">
            <a:avLst/>
          </a:prstGeom>
        </p:spPr>
      </p:pic>
      <p:sp>
        <p:nvSpPr>
          <p:cNvPr id="7" name="Subtitle 2">
            <a:extLst>
              <a:ext uri="{FF2B5EF4-FFF2-40B4-BE49-F238E27FC236}">
                <a16:creationId xmlns:a16="http://schemas.microsoft.com/office/drawing/2014/main" id="{90C4B96E-428F-61C9-6E62-394451C1F93E}"/>
              </a:ext>
            </a:extLst>
          </p:cNvPr>
          <p:cNvSpPr>
            <a:spLocks noGrp="1"/>
          </p:cNvSpPr>
          <p:nvPr>
            <p:ph type="subTitle" idx="1" hasCustomPrompt="1"/>
          </p:nvPr>
        </p:nvSpPr>
        <p:spPr>
          <a:xfrm>
            <a:off x="401324" y="300159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Project Partners:</a:t>
            </a:r>
            <a:endParaRPr lang="el-GR" dirty="0"/>
          </a:p>
        </p:txBody>
      </p:sp>
    </p:spTree>
    <p:extLst>
      <p:ext uri="{BB962C8B-B14F-4D97-AF65-F5344CB8AC3E}">
        <p14:creationId xmlns:p14="http://schemas.microsoft.com/office/powerpoint/2010/main" val="565486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4" name="Rectangle 3"/>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p:cNvSpPr>
            <a:spLocks noGrp="1"/>
          </p:cNvSpPr>
          <p:nvPr>
            <p:ph type="ctrTitle" hasCustomPrompt="1"/>
          </p:nvPr>
        </p:nvSpPr>
        <p:spPr>
          <a:xfrm>
            <a:off x="2179865" y="2774849"/>
            <a:ext cx="7832271" cy="1600197"/>
          </a:xfrm>
          <a:prstGeom prst="rect">
            <a:avLst/>
          </a:prstGeom>
        </p:spPr>
        <p:txBody>
          <a:bodyPr anchor="ctr">
            <a:normAutofit/>
          </a:bodyPr>
          <a:lstStyle>
            <a:lvl1pPr algn="ctr">
              <a:defRPr sz="2000" b="0">
                <a:solidFill>
                  <a:schemeClr val="tx1"/>
                </a:solidFill>
                <a:latin typeface="Arial" panose="020B0604020202020204" pitchFamily="34" charset="0"/>
                <a:ea typeface="Roboto Slab Black" pitchFamily="2" charset="0"/>
                <a:cs typeface="Arial" panose="020B0604020202020204" pitchFamily="34" charset="0"/>
              </a:defRPr>
            </a:lvl1pPr>
          </a:lstStyle>
          <a:p>
            <a:r>
              <a:rPr lang="en-US" dirty="0"/>
              <a:t>Divider Slide</a:t>
            </a:r>
            <a:endParaRPr lang="el-GR" dirty="0"/>
          </a:p>
        </p:txBody>
      </p:sp>
      <p:sp>
        <p:nvSpPr>
          <p:cNvPr id="6" name="Rectangle 5"/>
          <p:cNvSpPr/>
          <p:nvPr userDrawn="1"/>
        </p:nvSpPr>
        <p:spPr>
          <a:xfrm rot="10800000" flipV="1">
            <a:off x="2172708" y="2774849"/>
            <a:ext cx="7839428"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09902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2.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alpha val="0"/>
          </a:schemeClr>
        </a:solidFill>
        <a:effectLst/>
      </p:bgPr>
    </p:bg>
    <p:spTree>
      <p:nvGrpSpPr>
        <p:cNvPr id="1" name=""/>
        <p:cNvGrpSpPr/>
        <p:nvPr/>
      </p:nvGrpSpPr>
      <p:grpSpPr>
        <a:xfrm>
          <a:off x="0" y="0"/>
          <a:ext cx="0" cy="0"/>
          <a:chOff x="0" y="0"/>
          <a:chExt cx="0" cy="0"/>
        </a:xfrm>
      </p:grpSpPr>
      <p:sp>
        <p:nvSpPr>
          <p:cNvPr id="2" name="Rectangle 1"/>
          <p:cNvSpPr/>
          <p:nvPr userDrawn="1"/>
        </p:nvSpPr>
        <p:spPr>
          <a:xfrm>
            <a:off x="0" y="0"/>
            <a:ext cx="12192000" cy="797521"/>
          </a:xfrm>
          <a:prstGeom prst="rect">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latin typeface="Open Sans" panose="020B0606030504020204" pitchFamily="34" charset="0"/>
              <a:ea typeface="Open Sans" panose="020B0606030504020204" pitchFamily="34" charset="0"/>
              <a:cs typeface="Open Sans" panose="020B0606030504020204" pitchFamily="34" charset="0"/>
            </a:endParaRPr>
          </a:p>
        </p:txBody>
      </p:sp>
      <p:sp>
        <p:nvSpPr>
          <p:cNvPr id="8" name="Title Placeholder 7"/>
          <p:cNvSpPr>
            <a:spLocks noGrp="1"/>
          </p:cNvSpPr>
          <p:nvPr>
            <p:ph type="title"/>
          </p:nvPr>
        </p:nvSpPr>
        <p:spPr>
          <a:xfrm>
            <a:off x="97970" y="81642"/>
            <a:ext cx="11944351" cy="715879"/>
          </a:xfrm>
          <a:prstGeom prst="rect">
            <a:avLst/>
          </a:prstGeom>
        </p:spPr>
        <p:txBody>
          <a:bodyPr vert="horz" lIns="54000" tIns="54000" rIns="54000" bIns="54000" rtlCol="0" anchor="ctr">
            <a:noAutofit/>
          </a:bodyPr>
          <a:lstStyle/>
          <a:p>
            <a:r>
              <a:rPr lang="en-US" dirty="0"/>
              <a:t>Slide title goes here</a:t>
            </a:r>
            <a:endParaRPr lang="el-GR" dirty="0"/>
          </a:p>
        </p:txBody>
      </p:sp>
    </p:spTree>
    <p:extLst>
      <p:ext uri="{BB962C8B-B14F-4D97-AF65-F5344CB8AC3E}">
        <p14:creationId xmlns:p14="http://schemas.microsoft.com/office/powerpoint/2010/main" val="1960187723"/>
      </p:ext>
    </p:extLst>
  </p:cSld>
  <p:clrMap bg1="lt1" tx1="dk1" bg2="lt2" tx2="dk2" accent1="accent1" accent2="accent2" accent3="accent3" accent4="accent4" accent5="accent5" accent6="accent6" hlink="hlink" folHlink="folHlink"/>
  <p:sldLayoutIdLst>
    <p:sldLayoutId id="2147483672" r:id="rId1"/>
    <p:sldLayoutId id="2147483669" r:id="rId2"/>
    <p:sldLayoutId id="2147483671" r:id="rId3"/>
    <p:sldLayoutId id="2147483651" r:id="rId4"/>
  </p:sldLayoutIdLst>
  <p:txStyles>
    <p:titleStyle>
      <a:lvl1pPr algn="l" defTabSz="914377" rtl="0" eaLnBrk="1" latinLnBrk="0" hangingPunct="1">
        <a:lnSpc>
          <a:spcPct val="90000"/>
        </a:lnSpc>
        <a:spcBef>
          <a:spcPct val="0"/>
        </a:spcBef>
        <a:buNone/>
        <a:defRPr sz="3800" kern="1200">
          <a:solidFill>
            <a:schemeClr val="tx2"/>
          </a:solidFill>
          <a:latin typeface="Arial" panose="020B0604020202020204" pitchFamily="34" charset="0"/>
          <a:ea typeface="Open Sans" panose="020B0606030504020204" pitchFamily="34" charset="0"/>
          <a:cs typeface="Arial" panose="020B0604020202020204" pitchFamily="34" charset="0"/>
        </a:defRPr>
      </a:lvl1pPr>
    </p:titleStyle>
    <p:bodyStyle>
      <a:lvl1pPr marL="0" indent="0" algn="just" defTabSz="914377" rtl="0" eaLnBrk="1" latinLnBrk="0" hangingPunct="1">
        <a:lnSpc>
          <a:spcPct val="90000"/>
        </a:lnSpc>
        <a:spcBef>
          <a:spcPts val="1000"/>
        </a:spcBef>
        <a:buFont typeface="Arial" panose="020B0604020202020204" pitchFamily="34" charset="0"/>
        <a:buNone/>
        <a:defRPr sz="2200" kern="1200">
          <a:solidFill>
            <a:schemeClr val="bg2"/>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alpha val="50000"/>
          </a:srgb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69144641"/>
      </p:ext>
    </p:extLst>
  </p:cSld>
  <p:clrMap bg1="lt1" tx1="dk1" bg2="lt2" tx2="dk2" accent1="accent1" accent2="accent2" accent3="accent3" accent4="accent4" accent5="accent5" accent6="accent6" hlink="hlink" folHlink="folHlink"/>
  <p:sldLayoutIdLst>
    <p:sldLayoutId id="2147483649" r:id="rId1"/>
    <p:sldLayoutId id="2147483689" r:id="rId2"/>
    <p:sldLayoutId id="2147483687" r:id="rId3"/>
    <p:sldLayoutId id="2147483690" r:id="rId4"/>
    <p:sldLayoutId id="2147483688" r:id="rId5"/>
  </p:sldLayoutIdLst>
  <p:txStyles>
    <p:titleStyle>
      <a:lvl1pPr algn="l" defTabSz="914377"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90EA3-B5A9-B1E8-C2DF-9EE276BBF240}"/>
              </a:ext>
            </a:extLst>
          </p:cNvPr>
          <p:cNvSpPr>
            <a:spLocks noGrp="1"/>
          </p:cNvSpPr>
          <p:nvPr>
            <p:ph type="ctrTitle"/>
          </p:nvPr>
        </p:nvSpPr>
        <p:spPr/>
        <p:txBody>
          <a:bodyPr>
            <a:normAutofit/>
          </a:bodyPr>
          <a:lstStyle/>
          <a:p>
            <a:r>
              <a:rPr lang="en-US" sz="2400" dirty="0"/>
              <a:t>WP3 – Training Material </a:t>
            </a:r>
            <a:r>
              <a:rPr lang="en-US" sz="2400"/>
              <a:t>for Teachers</a:t>
            </a: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077FB08D-68F0-ED39-45CA-2644332A0072}"/>
              </a:ext>
            </a:extLst>
          </p:cNvPr>
          <p:cNvSpPr>
            <a:spLocks noGrp="1"/>
          </p:cNvSpPr>
          <p:nvPr>
            <p:ph type="subTitle" idx="1"/>
          </p:nvPr>
        </p:nvSpPr>
        <p:spPr>
          <a:xfrm>
            <a:off x="374726" y="3662220"/>
            <a:ext cx="7391858" cy="2063171"/>
          </a:xfrm>
        </p:spPr>
        <p:txBody>
          <a:bodyPr>
            <a:normAutofit fontScale="70000" lnSpcReduction="20000"/>
          </a:bodyPr>
          <a:lstStyle/>
          <a:p>
            <a:endParaRPr lang="en-US" sz="5100" dirty="0"/>
          </a:p>
          <a:p>
            <a:r>
              <a:rPr lang="en-US" sz="4000" dirty="0"/>
              <a:t>Module 7</a:t>
            </a:r>
          </a:p>
          <a:p>
            <a:r>
              <a:rPr lang="en-US" sz="4000" dirty="0"/>
              <a:t>Facilitating Intergenerational Learning</a:t>
            </a:r>
            <a:br>
              <a:rPr lang="en-US" sz="4500" dirty="0"/>
            </a:br>
            <a:br>
              <a:rPr lang="en-CY" sz="4500" dirty="0">
                <a:latin typeface="+mj-lt"/>
              </a:rPr>
            </a:br>
            <a:endParaRPr lang="en-US" sz="4500" dirty="0">
              <a:latin typeface="+mj-lt"/>
            </a:endParaRPr>
          </a:p>
          <a:p>
            <a:endParaRPr lang="en-CY" sz="2800" dirty="0"/>
          </a:p>
        </p:txBody>
      </p:sp>
    </p:spTree>
    <p:extLst>
      <p:ext uri="{BB962C8B-B14F-4D97-AF65-F5344CB8AC3E}">
        <p14:creationId xmlns:p14="http://schemas.microsoft.com/office/powerpoint/2010/main" val="120343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7E0FC-404C-F36F-F469-20FEB8A15643}"/>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7E6C2D7B-FD17-471D-B092-085122B23135}"/>
              </a:ext>
            </a:extLst>
          </p:cNvPr>
          <p:cNvSpPr>
            <a:spLocks noGrp="1"/>
          </p:cNvSpPr>
          <p:nvPr>
            <p:ph type="title"/>
          </p:nvPr>
        </p:nvSpPr>
        <p:spPr/>
        <p:txBody>
          <a:bodyPr lIns="91440"/>
          <a:lstStyle/>
          <a:p>
            <a:r>
              <a:rPr lang="en-US" sz="2400" i="1" dirty="0"/>
              <a:t>Module 7 (Teachers): Facilitating Intergenerational Learning</a:t>
            </a:r>
            <a:endParaRPr lang="el-GR" sz="2400" dirty="0"/>
          </a:p>
        </p:txBody>
      </p:sp>
      <p:sp>
        <p:nvSpPr>
          <p:cNvPr id="6" name="Text Placeholder 5">
            <a:extLst>
              <a:ext uri="{FF2B5EF4-FFF2-40B4-BE49-F238E27FC236}">
                <a16:creationId xmlns:a16="http://schemas.microsoft.com/office/drawing/2014/main" id="{FE1087EE-7C99-3EEC-5FDE-D4949F1FBB5C}"/>
              </a:ext>
            </a:extLst>
          </p:cNvPr>
          <p:cNvSpPr>
            <a:spLocks noGrp="1"/>
          </p:cNvSpPr>
          <p:nvPr>
            <p:ph type="body" sz="quarter" idx="10"/>
          </p:nvPr>
        </p:nvSpPr>
        <p:spPr/>
        <p:txBody>
          <a:bodyPr/>
          <a:lstStyle/>
          <a:p>
            <a:endParaRPr lang="en-US" b="1" i="1" dirty="0">
              <a:solidFill>
                <a:schemeClr val="accent6">
                  <a:lumMod val="75000"/>
                </a:schemeClr>
              </a:solidFill>
            </a:endParaRPr>
          </a:p>
          <a:p>
            <a:r>
              <a:rPr lang="en-US" b="1" i="1" dirty="0">
                <a:solidFill>
                  <a:schemeClr val="accent6">
                    <a:lumMod val="75000"/>
                  </a:schemeClr>
                </a:solidFill>
              </a:rPr>
              <a:t>Topic 2: </a:t>
            </a:r>
            <a:r>
              <a:rPr lang="en-GB" b="1" i="1" dirty="0">
                <a:solidFill>
                  <a:schemeClr val="accent6">
                    <a:lumMod val="75000"/>
                  </a:schemeClr>
                </a:solidFill>
              </a:rPr>
              <a:t>Managing IGL (Dynamics &amp; Conflict)</a:t>
            </a:r>
            <a:r>
              <a:rPr lang="en-US" b="1" i="1" dirty="0">
                <a:solidFill>
                  <a:schemeClr val="accent6">
                    <a:lumMod val="75000"/>
                  </a:schemeClr>
                </a:solidFill>
              </a:rPr>
              <a:t> </a:t>
            </a:r>
            <a:endParaRPr lang="en-GB" b="1" i="1" dirty="0">
              <a:solidFill>
                <a:schemeClr val="accent6">
                  <a:lumMod val="75000"/>
                </a:schemeClr>
              </a:solidFill>
            </a:endParaRPr>
          </a:p>
          <a:p>
            <a:endParaRPr lang="en-GB" b="1" i="1" dirty="0">
              <a:solidFill>
                <a:schemeClr val="accent6">
                  <a:lumMod val="75000"/>
                </a:schemeClr>
              </a:solidFill>
            </a:endParaRPr>
          </a:p>
        </p:txBody>
      </p:sp>
      <p:pic>
        <p:nvPicPr>
          <p:cNvPr id="2" name="Content Placeholder 1">
            <a:extLst>
              <a:ext uri="{FF2B5EF4-FFF2-40B4-BE49-F238E27FC236}">
                <a16:creationId xmlns:a16="http://schemas.microsoft.com/office/drawing/2014/main" id="{997FD380-8B63-7793-BE47-DB7AEBA79549}"/>
              </a:ext>
            </a:extLst>
          </p:cNvPr>
          <p:cNvPicPr>
            <a:picLocks noGrp="1" noChangeAspect="1"/>
          </p:cNvPicPr>
          <p:nvPr>
            <p:ph sz="quarter" idx="12"/>
          </p:nvPr>
        </p:nvPicPr>
        <p:blipFill>
          <a:blip r:embed="rId3"/>
          <a:stretch>
            <a:fillRect/>
          </a:stretch>
        </p:blipFill>
        <p:spPr>
          <a:xfrm>
            <a:off x="9902028" y="5781481"/>
            <a:ext cx="2016346" cy="925815"/>
          </a:xfrm>
          <a:prstGeom prst="rect">
            <a:avLst/>
          </a:prstGeom>
        </p:spPr>
      </p:pic>
      <p:sp>
        <p:nvSpPr>
          <p:cNvPr id="4" name="TextBox 3">
            <a:extLst>
              <a:ext uri="{FF2B5EF4-FFF2-40B4-BE49-F238E27FC236}">
                <a16:creationId xmlns:a16="http://schemas.microsoft.com/office/drawing/2014/main" id="{31B4B55E-5F5B-9623-EA92-23B430E403BA}"/>
              </a:ext>
            </a:extLst>
          </p:cNvPr>
          <p:cNvSpPr txBox="1"/>
          <p:nvPr/>
        </p:nvSpPr>
        <p:spPr>
          <a:xfrm>
            <a:off x="97970" y="1558636"/>
            <a:ext cx="11581412" cy="4532651"/>
          </a:xfrm>
          <a:prstGeom prst="rect">
            <a:avLst/>
          </a:prstGeom>
          <a:noFill/>
        </p:spPr>
        <p:txBody>
          <a:bodyPr wrap="square">
            <a:spAutoFit/>
          </a:bodyPr>
          <a:lstStyle/>
          <a:p>
            <a:pPr lvl="0"/>
            <a:r>
              <a:rPr lang="en-GB" sz="2400" b="1" dirty="0"/>
              <a:t>Common Friction Points</a:t>
            </a:r>
            <a:endParaRPr lang="en-GB" sz="2400" dirty="0"/>
          </a:p>
          <a:p>
            <a:pPr lvl="0" algn="ctr"/>
            <a:r>
              <a:rPr lang="en-GB" sz="2400" dirty="0"/>
              <a:t>Spotting Trouble Early</a:t>
            </a:r>
          </a:p>
          <a:p>
            <a:pPr lvl="0" algn="ctr"/>
            <a:endParaRPr lang="en-GB" sz="2400" b="1" dirty="0"/>
          </a:p>
          <a:p>
            <a:pPr lvl="0"/>
            <a:r>
              <a:rPr lang="en-GB" sz="2400" dirty="0"/>
              <a:t>Watch for:</a:t>
            </a:r>
          </a:p>
          <a:p>
            <a:pPr marL="742950" lvl="1" indent="-285750">
              <a:buFont typeface="Wingdings" panose="05000000000000000000" pitchFamily="2" charset="2"/>
              <a:buChar char="q"/>
            </a:pPr>
            <a:r>
              <a:rPr lang="en-GB" sz="2400" b="1" dirty="0"/>
              <a:t>The Pacing Gap:</a:t>
            </a:r>
            <a:r>
              <a:rPr lang="en-GB" sz="2400" dirty="0"/>
              <a:t> Students moving too fast.</a:t>
            </a:r>
          </a:p>
          <a:p>
            <a:pPr marL="742950" lvl="1" indent="-285750">
              <a:buFont typeface="Wingdings" panose="05000000000000000000" pitchFamily="2" charset="2"/>
              <a:buChar char="q"/>
            </a:pPr>
            <a:r>
              <a:rPr lang="en-GB" sz="2400" b="1" dirty="0"/>
              <a:t>The Language Barrier:</a:t>
            </a:r>
            <a:r>
              <a:rPr lang="en-GB" sz="2400" dirty="0"/>
              <a:t> Tech-jargon (e.g., "The Cloud"), slang, overly formal language.</a:t>
            </a:r>
          </a:p>
          <a:p>
            <a:pPr marL="742950" lvl="1" indent="-285750">
              <a:buFont typeface="Wingdings" panose="05000000000000000000" pitchFamily="2" charset="2"/>
              <a:buChar char="q"/>
            </a:pPr>
            <a:r>
              <a:rPr lang="en-GB" sz="2400" b="1" dirty="0"/>
              <a:t>Withdrawal:</a:t>
            </a:r>
            <a:r>
              <a:rPr lang="en-GB" sz="2400" dirty="0"/>
              <a:t> Seniors feeling they are "burdensome."</a:t>
            </a:r>
          </a:p>
          <a:p>
            <a:pPr marL="742950" lvl="1" indent="-285750">
              <a:buFont typeface="Wingdings" panose="05000000000000000000" pitchFamily="2" charset="2"/>
              <a:buChar char="q"/>
            </a:pPr>
            <a:r>
              <a:rPr lang="en-GB" sz="2400" b="1" dirty="0"/>
              <a:t>Role misunderstanding:</a:t>
            </a:r>
            <a:r>
              <a:rPr lang="en-GB" sz="2400" dirty="0"/>
              <a:t> Seniors may take on the traditional role of the teacher.</a:t>
            </a:r>
          </a:p>
          <a:p>
            <a:pPr marL="742950" lvl="1" indent="-285750">
              <a:buFont typeface="Wingdings" panose="05000000000000000000" pitchFamily="2" charset="2"/>
              <a:buChar char="q"/>
            </a:pPr>
            <a:r>
              <a:rPr lang="en-GB" sz="2400" b="1" dirty="0"/>
              <a:t>Stereotypes:</a:t>
            </a:r>
            <a:r>
              <a:rPr lang="en-GB" sz="2400" dirty="0"/>
              <a:t> Stereotypes like “younger generations are lazy” can hinder building connections </a:t>
            </a:r>
          </a:p>
          <a:p>
            <a:pPr marL="342900" lvl="0" indent="-342900">
              <a:buFont typeface="Wingdings" panose="05000000000000000000" pitchFamily="2" charset="2"/>
              <a:buChar char="q"/>
            </a:pP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58181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255C83-5165-A7AF-BCCD-350751E1214B}"/>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44FFBF75-6964-6899-BE80-57268AE7F175}"/>
              </a:ext>
            </a:extLst>
          </p:cNvPr>
          <p:cNvSpPr>
            <a:spLocks noGrp="1"/>
          </p:cNvSpPr>
          <p:nvPr>
            <p:ph type="title"/>
          </p:nvPr>
        </p:nvSpPr>
        <p:spPr/>
        <p:txBody>
          <a:bodyPr lIns="91440"/>
          <a:lstStyle/>
          <a:p>
            <a:r>
              <a:rPr lang="en-US" sz="2400" i="1" dirty="0"/>
              <a:t>Module 7 (Teachers): Facilitating Intergenerational Learning</a:t>
            </a:r>
            <a:endParaRPr lang="el-GR" sz="2400" dirty="0"/>
          </a:p>
        </p:txBody>
      </p:sp>
      <p:sp>
        <p:nvSpPr>
          <p:cNvPr id="6" name="Text Placeholder 5">
            <a:extLst>
              <a:ext uri="{FF2B5EF4-FFF2-40B4-BE49-F238E27FC236}">
                <a16:creationId xmlns:a16="http://schemas.microsoft.com/office/drawing/2014/main" id="{E38A221E-1F19-055B-E1BD-69531DBE3C20}"/>
              </a:ext>
            </a:extLst>
          </p:cNvPr>
          <p:cNvSpPr>
            <a:spLocks noGrp="1"/>
          </p:cNvSpPr>
          <p:nvPr>
            <p:ph type="body" sz="quarter" idx="10"/>
          </p:nvPr>
        </p:nvSpPr>
        <p:spPr/>
        <p:txBody>
          <a:bodyPr/>
          <a:lstStyle/>
          <a:p>
            <a:endParaRPr lang="en-US" b="1" i="1" dirty="0">
              <a:solidFill>
                <a:schemeClr val="accent6">
                  <a:lumMod val="75000"/>
                </a:schemeClr>
              </a:solidFill>
            </a:endParaRPr>
          </a:p>
          <a:p>
            <a:r>
              <a:rPr lang="en-US" b="1" i="1" dirty="0">
                <a:solidFill>
                  <a:schemeClr val="accent6">
                    <a:lumMod val="75000"/>
                  </a:schemeClr>
                </a:solidFill>
              </a:rPr>
              <a:t>Topic 2: </a:t>
            </a:r>
            <a:r>
              <a:rPr lang="en-GB" b="1" i="1" dirty="0">
                <a:solidFill>
                  <a:schemeClr val="accent6">
                    <a:lumMod val="75000"/>
                  </a:schemeClr>
                </a:solidFill>
              </a:rPr>
              <a:t>Managing IGL (Dynamics &amp; Conflict)</a:t>
            </a:r>
            <a:r>
              <a:rPr lang="en-US" b="1" i="1" dirty="0">
                <a:solidFill>
                  <a:schemeClr val="accent6">
                    <a:lumMod val="75000"/>
                  </a:schemeClr>
                </a:solidFill>
              </a:rPr>
              <a:t> </a:t>
            </a:r>
            <a:endParaRPr lang="en-GB" b="1" i="1" dirty="0">
              <a:solidFill>
                <a:schemeClr val="accent6">
                  <a:lumMod val="75000"/>
                </a:schemeClr>
              </a:solidFill>
            </a:endParaRPr>
          </a:p>
          <a:p>
            <a:endParaRPr lang="en-GB" b="1" i="1" dirty="0">
              <a:solidFill>
                <a:schemeClr val="accent6">
                  <a:lumMod val="75000"/>
                </a:schemeClr>
              </a:solidFill>
            </a:endParaRPr>
          </a:p>
        </p:txBody>
      </p:sp>
      <p:pic>
        <p:nvPicPr>
          <p:cNvPr id="2" name="Content Placeholder 1">
            <a:extLst>
              <a:ext uri="{FF2B5EF4-FFF2-40B4-BE49-F238E27FC236}">
                <a16:creationId xmlns:a16="http://schemas.microsoft.com/office/drawing/2014/main" id="{399B014B-249E-A20A-52CD-B79D68A15D57}"/>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4" name="TextBox 3">
            <a:extLst>
              <a:ext uri="{FF2B5EF4-FFF2-40B4-BE49-F238E27FC236}">
                <a16:creationId xmlns:a16="http://schemas.microsoft.com/office/drawing/2014/main" id="{CDF68C0B-EEA0-D975-3C9D-109596C4B01F}"/>
              </a:ext>
            </a:extLst>
          </p:cNvPr>
          <p:cNvSpPr txBox="1"/>
          <p:nvPr/>
        </p:nvSpPr>
        <p:spPr>
          <a:xfrm>
            <a:off x="149679" y="1405534"/>
            <a:ext cx="8879030" cy="4976747"/>
          </a:xfrm>
          <a:prstGeom prst="rect">
            <a:avLst/>
          </a:prstGeom>
          <a:noFill/>
        </p:spPr>
        <p:txBody>
          <a:bodyPr wrap="square">
            <a:spAutoFit/>
          </a:bodyPr>
          <a:lstStyle/>
          <a:p>
            <a:pPr marR="0" lvl="0"/>
            <a:r>
              <a:rPr lang="en-GB" sz="2400" b="1" dirty="0">
                <a:solidFill>
                  <a:srgbClr val="080301"/>
                </a:solidFill>
                <a:effectLst/>
                <a:latin typeface="Calibri" panose="020F0502020204030204" pitchFamily="34" charset="0"/>
                <a:ea typeface="Times New Roman" panose="02020603050405020304" pitchFamily="18" charset="0"/>
              </a:rPr>
              <a:t>The Facilitator’s Toolbelt</a:t>
            </a:r>
          </a:p>
          <a:p>
            <a:pPr marR="0" lvl="0"/>
            <a:endParaRPr lang="en-GB" b="1" dirty="0">
              <a:solidFill>
                <a:srgbClr val="080301"/>
              </a:solidFill>
              <a:latin typeface="Times New Roman" panose="02020603050405020304" pitchFamily="18" charset="0"/>
              <a:ea typeface="Times New Roman" panose="02020603050405020304" pitchFamily="18" charset="0"/>
            </a:endParaRPr>
          </a:p>
          <a:p>
            <a:pPr marR="0" lvl="0" algn="ctr"/>
            <a:r>
              <a:rPr lang="en-GB" sz="2400" dirty="0">
                <a:solidFill>
                  <a:srgbClr val="080301"/>
                </a:solidFill>
                <a:effectLst/>
                <a:latin typeface="Calibri" panose="020F0502020204030204" pitchFamily="34" charset="0"/>
                <a:ea typeface="Times New Roman" panose="02020603050405020304" pitchFamily="18" charset="0"/>
              </a:rPr>
              <a:t>Intervention Strategies</a:t>
            </a:r>
            <a:endParaRPr lang="en-GB" sz="2400" dirty="0">
              <a:solidFill>
                <a:srgbClr val="080301"/>
              </a:solidFill>
              <a:effectLst/>
              <a:latin typeface="Times New Roman" panose="02020603050405020304" pitchFamily="18" charset="0"/>
              <a:ea typeface="Times New Roman" panose="02020603050405020304" pitchFamily="18" charset="0"/>
            </a:endParaRPr>
          </a:p>
          <a:p>
            <a:pPr marR="0" lvl="0"/>
            <a:endParaRPr lang="en-GB" dirty="0">
              <a:solidFill>
                <a:srgbClr val="080301"/>
              </a:solidFill>
              <a:effectLst/>
              <a:latin typeface="Times New Roman" panose="02020603050405020304" pitchFamily="18" charset="0"/>
              <a:ea typeface="Times New Roman" panose="02020603050405020304" pitchFamily="18" charset="0"/>
            </a:endParaRPr>
          </a:p>
          <a:p>
            <a:pPr marL="742950" marR="0" lvl="1" indent="-285750">
              <a:lnSpc>
                <a:spcPct val="115000"/>
              </a:lnSpc>
              <a:buFont typeface="Wingdings" panose="05000000000000000000" pitchFamily="2" charset="2"/>
              <a:buChar char=""/>
            </a:pPr>
            <a:r>
              <a:rPr lang="en-GB" sz="2400" b="1" dirty="0">
                <a:solidFill>
                  <a:srgbClr val="080301"/>
                </a:solidFill>
                <a:effectLst/>
                <a:latin typeface="Calibri" panose="020F0502020204030204" pitchFamily="34" charset="0"/>
                <a:ea typeface="Times New Roman" panose="02020603050405020304" pitchFamily="18" charset="0"/>
              </a:rPr>
              <a:t>Reframing:</a:t>
            </a:r>
            <a:r>
              <a:rPr lang="en-GB" sz="2400" dirty="0">
                <a:solidFill>
                  <a:srgbClr val="080301"/>
                </a:solidFill>
                <a:effectLst/>
                <a:latin typeface="Calibri" panose="020F0502020204030204" pitchFamily="34" charset="0"/>
                <a:ea typeface="Times New Roman" panose="02020603050405020304" pitchFamily="18" charset="0"/>
              </a:rPr>
              <a:t> Putting something negative into a more positive context like "He isn't slow; he is precise."</a:t>
            </a:r>
            <a:endParaRPr lang="en-GB" sz="2400" dirty="0">
              <a:solidFill>
                <a:srgbClr val="080301"/>
              </a:solidFill>
              <a:effectLst/>
              <a:latin typeface="Times New Roman" panose="02020603050405020304" pitchFamily="18" charset="0"/>
              <a:ea typeface="Times New Roman" panose="02020603050405020304" pitchFamily="18" charset="0"/>
            </a:endParaRPr>
          </a:p>
          <a:p>
            <a:pPr marL="742950" marR="0" lvl="1" indent="-285750">
              <a:lnSpc>
                <a:spcPct val="115000"/>
              </a:lnSpc>
              <a:buFont typeface="Wingdings" panose="05000000000000000000" pitchFamily="2" charset="2"/>
              <a:buChar char=""/>
            </a:pPr>
            <a:r>
              <a:rPr lang="en-GB" sz="2400" b="1" dirty="0">
                <a:solidFill>
                  <a:srgbClr val="080301"/>
                </a:solidFill>
                <a:effectLst/>
                <a:latin typeface="Calibri" panose="020F0502020204030204" pitchFamily="34" charset="0"/>
                <a:ea typeface="Times New Roman" panose="02020603050405020304" pitchFamily="18" charset="0"/>
              </a:rPr>
              <a:t>Supporting communication (The Hands-Off Rule):</a:t>
            </a:r>
            <a:r>
              <a:rPr lang="en-GB" sz="2400" dirty="0">
                <a:solidFill>
                  <a:srgbClr val="080301"/>
                </a:solidFill>
                <a:effectLst/>
                <a:latin typeface="Calibri" panose="020F0502020204030204" pitchFamily="34" charset="0"/>
                <a:ea typeface="Times New Roman" panose="02020603050405020304" pitchFamily="18" charset="0"/>
              </a:rPr>
              <a:t> Make students guide with words and practice active listening.</a:t>
            </a:r>
            <a:endParaRPr lang="en-GB" sz="2400" dirty="0">
              <a:solidFill>
                <a:srgbClr val="080301"/>
              </a:solidFill>
              <a:effectLst/>
              <a:latin typeface="Times New Roman" panose="02020603050405020304" pitchFamily="18" charset="0"/>
              <a:ea typeface="Times New Roman" panose="02020603050405020304" pitchFamily="18" charset="0"/>
            </a:endParaRPr>
          </a:p>
          <a:p>
            <a:pPr marL="742950" marR="0" lvl="1" indent="-285750">
              <a:buFont typeface="Wingdings" panose="05000000000000000000" pitchFamily="2" charset="2"/>
              <a:buChar char=""/>
            </a:pPr>
            <a:r>
              <a:rPr lang="en-GB" sz="2400" b="1" dirty="0">
                <a:solidFill>
                  <a:srgbClr val="080301"/>
                </a:solidFill>
                <a:effectLst/>
                <a:latin typeface="Calibri" panose="020F0502020204030204" pitchFamily="34" charset="0"/>
                <a:ea typeface="Times New Roman" panose="02020603050405020304" pitchFamily="18" charset="0"/>
              </a:rPr>
              <a:t>Pause, Reset and Reflect:</a:t>
            </a:r>
            <a:r>
              <a:rPr lang="en-GB" sz="2400" dirty="0">
                <a:solidFill>
                  <a:srgbClr val="080301"/>
                </a:solidFill>
                <a:effectLst/>
                <a:latin typeface="Calibri" panose="020F0502020204030204" pitchFamily="34" charset="0"/>
                <a:ea typeface="Times New Roman" panose="02020603050405020304" pitchFamily="18" charset="0"/>
              </a:rPr>
              <a:t> Stopping pairs that are getting into a conflict and allowing them to take a break to reflect</a:t>
            </a:r>
            <a:endParaRPr lang="en-GB" sz="2400" dirty="0">
              <a:solidFill>
                <a:srgbClr val="080301"/>
              </a:solidFill>
              <a:effectLst/>
              <a:latin typeface="Times New Roman" panose="02020603050405020304" pitchFamily="18" charset="0"/>
              <a:ea typeface="Times New Roman" panose="02020603050405020304" pitchFamily="18" charset="0"/>
            </a:endParaRPr>
          </a:p>
          <a:p>
            <a:pPr marR="0" lvl="0">
              <a:lnSpc>
                <a:spcPct val="150000"/>
              </a:lnSpc>
            </a:pPr>
            <a:endParaRPr lang="en-GB" b="1" dirty="0">
              <a:solidFill>
                <a:srgbClr val="080301"/>
              </a:solidFill>
              <a:effectLst/>
              <a:latin typeface="Calibri" panose="020F0502020204030204" pitchFamily="34" charset="0"/>
              <a:ea typeface="Times New Roman" panose="02020603050405020304" pitchFamily="18" charset="0"/>
            </a:endParaRPr>
          </a:p>
          <a:p>
            <a:pPr marR="0" lvl="0" algn="ctr"/>
            <a:r>
              <a:rPr lang="en-GB" sz="2400" b="1" dirty="0">
                <a:solidFill>
                  <a:srgbClr val="080301"/>
                </a:solidFill>
                <a:effectLst/>
                <a:latin typeface="Calibri" panose="020F0502020204030204" pitchFamily="34" charset="0"/>
                <a:ea typeface="Times New Roman" panose="02020603050405020304" pitchFamily="18" charset="0"/>
              </a:rPr>
              <a:t>Key points:</a:t>
            </a:r>
            <a:endParaRPr lang="en-GB" sz="2400" b="1" dirty="0">
              <a:solidFill>
                <a:srgbClr val="080301"/>
              </a:solidFill>
              <a:latin typeface="Calibri" panose="020F0502020204030204" pitchFamily="34" charset="0"/>
              <a:ea typeface="Times New Roman" panose="02020603050405020304" pitchFamily="18" charset="0"/>
            </a:endParaRPr>
          </a:p>
          <a:p>
            <a:pPr marR="0" lvl="0" algn="ctr"/>
            <a:r>
              <a:rPr lang="en-GB" sz="2400" dirty="0">
                <a:solidFill>
                  <a:srgbClr val="080301"/>
                </a:solidFill>
                <a:effectLst/>
                <a:latin typeface="Calibri" panose="020F0502020204030204" pitchFamily="34" charset="0"/>
                <a:ea typeface="Times New Roman" panose="02020603050405020304" pitchFamily="18" charset="0"/>
              </a:rPr>
              <a:t>Empowerment over completion</a:t>
            </a:r>
            <a:endParaRPr lang="en-GB" sz="2400" dirty="0">
              <a:solidFill>
                <a:srgbClr val="08030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51555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AB3E7-6D4A-4BDB-D66B-208ED41174C0}"/>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29E03AFC-C4D4-DDE8-585E-D5367F04826B}"/>
              </a:ext>
            </a:extLst>
          </p:cNvPr>
          <p:cNvSpPr>
            <a:spLocks noGrp="1"/>
          </p:cNvSpPr>
          <p:nvPr>
            <p:ph type="title"/>
          </p:nvPr>
        </p:nvSpPr>
        <p:spPr/>
        <p:txBody>
          <a:bodyPr lIns="91440"/>
          <a:lstStyle/>
          <a:p>
            <a:r>
              <a:rPr lang="en-US" sz="2400" i="1" dirty="0"/>
              <a:t>Module 7 (Teachers): Facilitating Intergenerational Learning</a:t>
            </a:r>
            <a:endParaRPr lang="el-GR" sz="2400" dirty="0"/>
          </a:p>
        </p:txBody>
      </p:sp>
      <p:sp>
        <p:nvSpPr>
          <p:cNvPr id="6" name="Text Placeholder 5">
            <a:extLst>
              <a:ext uri="{FF2B5EF4-FFF2-40B4-BE49-F238E27FC236}">
                <a16:creationId xmlns:a16="http://schemas.microsoft.com/office/drawing/2014/main" id="{7302E0DD-D589-4B42-C271-5C5C4DE91F23}"/>
              </a:ext>
            </a:extLst>
          </p:cNvPr>
          <p:cNvSpPr>
            <a:spLocks noGrp="1"/>
          </p:cNvSpPr>
          <p:nvPr>
            <p:ph type="body" sz="quarter" idx="10"/>
          </p:nvPr>
        </p:nvSpPr>
        <p:spPr/>
        <p:txBody>
          <a:bodyPr/>
          <a:lstStyle/>
          <a:p>
            <a:endParaRPr lang="en-US" b="1" dirty="0">
              <a:solidFill>
                <a:schemeClr val="accent6">
                  <a:lumMod val="75000"/>
                </a:schemeClr>
              </a:solidFill>
            </a:endParaRPr>
          </a:p>
          <a:p>
            <a:r>
              <a:rPr lang="en-US" b="1" i="1" dirty="0">
                <a:solidFill>
                  <a:schemeClr val="accent6">
                    <a:lumMod val="75000"/>
                  </a:schemeClr>
                </a:solidFill>
              </a:rPr>
              <a:t>Topic 2: </a:t>
            </a:r>
            <a:r>
              <a:rPr lang="en-GB" b="1" i="1" dirty="0">
                <a:solidFill>
                  <a:schemeClr val="accent6">
                    <a:lumMod val="75000"/>
                  </a:schemeClr>
                </a:solidFill>
              </a:rPr>
              <a:t>Managing IGL (Dynamics &amp; Conflict)</a:t>
            </a:r>
            <a:r>
              <a:rPr lang="en-US" b="1" i="1" dirty="0">
                <a:solidFill>
                  <a:schemeClr val="accent6">
                    <a:lumMod val="75000"/>
                  </a:schemeClr>
                </a:solidFill>
              </a:rPr>
              <a:t> </a:t>
            </a:r>
            <a:endParaRPr lang="en-GB" b="1" i="1" dirty="0">
              <a:solidFill>
                <a:schemeClr val="accent6">
                  <a:lumMod val="75000"/>
                </a:schemeClr>
              </a:solidFill>
            </a:endParaRPr>
          </a:p>
          <a:p>
            <a:endParaRPr lang="en-CY" i="1" dirty="0"/>
          </a:p>
        </p:txBody>
      </p:sp>
      <p:pic>
        <p:nvPicPr>
          <p:cNvPr id="2" name="Content Placeholder 1">
            <a:extLst>
              <a:ext uri="{FF2B5EF4-FFF2-40B4-BE49-F238E27FC236}">
                <a16:creationId xmlns:a16="http://schemas.microsoft.com/office/drawing/2014/main" id="{0BB23AC0-C746-6AC0-9563-0E440486C54B}"/>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95D32110-F553-2263-18C7-E3D2B3831B29}"/>
              </a:ext>
            </a:extLst>
          </p:cNvPr>
          <p:cNvSpPr txBox="1"/>
          <p:nvPr/>
        </p:nvSpPr>
        <p:spPr>
          <a:xfrm>
            <a:off x="97970" y="1563010"/>
            <a:ext cx="10957957" cy="4163319"/>
          </a:xfrm>
          <a:prstGeom prst="rect">
            <a:avLst/>
          </a:prstGeom>
          <a:noFill/>
        </p:spPr>
        <p:txBody>
          <a:bodyPr wrap="square">
            <a:spAutoFit/>
          </a:bodyPr>
          <a:lstStyle/>
          <a:p>
            <a:pPr algn="ctr"/>
            <a:r>
              <a:rPr lang="en-GB" sz="2400" b="1" dirty="0">
                <a:solidFill>
                  <a:schemeClr val="accent4">
                    <a:lumMod val="75000"/>
                  </a:schemeClr>
                </a:solidFill>
              </a:rPr>
              <a:t>Activity: The Facilitator’s Lab (Interactive)</a:t>
            </a:r>
            <a:endParaRPr lang="en-GB" sz="2400" dirty="0">
              <a:solidFill>
                <a:schemeClr val="accent4">
                  <a:lumMod val="75000"/>
                </a:schemeClr>
              </a:solidFill>
            </a:endParaRPr>
          </a:p>
          <a:p>
            <a:pPr lvl="0" algn="ctr"/>
            <a:endParaRPr lang="en-GB" sz="2400" b="1" dirty="0"/>
          </a:p>
          <a:p>
            <a:pPr lvl="0" algn="ctr"/>
            <a:r>
              <a:rPr lang="en-GB" sz="2400" b="1" dirty="0"/>
              <a:t>Task:</a:t>
            </a:r>
            <a:r>
              <a:rPr lang="en-GB" sz="2400" dirty="0"/>
              <a:t> The "Turbo Student" Role Play.</a:t>
            </a:r>
          </a:p>
          <a:p>
            <a:pPr lvl="0" algn="ctr"/>
            <a:endParaRPr lang="en-GB" sz="2400" b="1" dirty="0"/>
          </a:p>
          <a:p>
            <a:pPr lvl="0" algn="ctr"/>
            <a:r>
              <a:rPr lang="en-GB" sz="2400" b="1" dirty="0"/>
              <a:t>Interaction:</a:t>
            </a:r>
            <a:r>
              <a:rPr lang="en-GB" sz="2400" dirty="0"/>
              <a:t> </a:t>
            </a:r>
          </a:p>
          <a:p>
            <a:pPr lvl="0" algn="ctr"/>
            <a:r>
              <a:rPr lang="en-GB" sz="2400" dirty="0"/>
              <a:t>In trios: One "Turbo" student (impatient), one "Hesitant" senior, and one Facilitator. </a:t>
            </a:r>
          </a:p>
          <a:p>
            <a:pPr lvl="0" algn="ctr"/>
            <a:r>
              <a:rPr lang="en-GB" sz="2400" dirty="0"/>
              <a:t>Practice a 2-minute intervention using the "Hands-Off Rule."</a:t>
            </a:r>
          </a:p>
          <a:p>
            <a:pPr algn="ctr"/>
            <a:endParaRPr lang="en-GB" sz="2400" dirty="0"/>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577816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FE1495-67B9-C709-94D4-242CC3D0B745}"/>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B2E85BE8-985A-E07B-FC1E-07922188C33D}"/>
              </a:ext>
            </a:extLst>
          </p:cNvPr>
          <p:cNvSpPr>
            <a:spLocks noGrp="1"/>
          </p:cNvSpPr>
          <p:nvPr>
            <p:ph type="title"/>
          </p:nvPr>
        </p:nvSpPr>
        <p:spPr/>
        <p:txBody>
          <a:bodyPr lIns="91440"/>
          <a:lstStyle/>
          <a:p>
            <a:r>
              <a:rPr lang="en-US" sz="2400" i="1" dirty="0"/>
              <a:t>Module 1 (Students): Screen On and Screen Off Time</a:t>
            </a:r>
            <a:endParaRPr lang="el-GR" sz="2400" dirty="0"/>
          </a:p>
        </p:txBody>
      </p:sp>
      <p:sp>
        <p:nvSpPr>
          <p:cNvPr id="6" name="Text Placeholder 5">
            <a:extLst>
              <a:ext uri="{FF2B5EF4-FFF2-40B4-BE49-F238E27FC236}">
                <a16:creationId xmlns:a16="http://schemas.microsoft.com/office/drawing/2014/main" id="{9B072C13-2600-5194-105E-55DDBEF549EF}"/>
              </a:ext>
            </a:extLst>
          </p:cNvPr>
          <p:cNvSpPr>
            <a:spLocks noGrp="1"/>
          </p:cNvSpPr>
          <p:nvPr>
            <p:ph type="body" sz="quarter" idx="10"/>
          </p:nvPr>
        </p:nvSpPr>
        <p:spPr/>
        <p:txBody>
          <a:bodyPr/>
          <a:lstStyle/>
          <a:p>
            <a:endParaRPr lang="en-US" b="1" dirty="0">
              <a:solidFill>
                <a:schemeClr val="accent6">
                  <a:lumMod val="75000"/>
                </a:schemeClr>
              </a:solidFill>
            </a:endParaRPr>
          </a:p>
          <a:p>
            <a:endParaRPr lang="en-US" b="1" i="1" dirty="0">
              <a:solidFill>
                <a:schemeClr val="accent6">
                  <a:lumMod val="75000"/>
                </a:schemeClr>
              </a:solidFill>
            </a:endParaRPr>
          </a:p>
          <a:p>
            <a:r>
              <a:rPr lang="en-US" b="1" i="1" dirty="0">
                <a:solidFill>
                  <a:schemeClr val="accent6">
                    <a:lumMod val="75000"/>
                  </a:schemeClr>
                </a:solidFill>
              </a:rPr>
              <a:t>Topic 2: </a:t>
            </a:r>
            <a:r>
              <a:rPr lang="en-GB" b="1" i="1" dirty="0">
                <a:solidFill>
                  <a:schemeClr val="accent6">
                    <a:lumMod val="75000"/>
                  </a:schemeClr>
                </a:solidFill>
              </a:rPr>
              <a:t>Managing IGL (Dynamics &amp; Conflict)</a:t>
            </a:r>
            <a:r>
              <a:rPr lang="en-US" b="1" i="1" dirty="0">
                <a:solidFill>
                  <a:schemeClr val="accent6">
                    <a:lumMod val="75000"/>
                  </a:schemeClr>
                </a:solidFill>
              </a:rPr>
              <a:t> </a:t>
            </a:r>
            <a:endParaRPr lang="en-GB" b="1" i="1" dirty="0">
              <a:solidFill>
                <a:schemeClr val="accent6">
                  <a:lumMod val="75000"/>
                </a:schemeClr>
              </a:solidFill>
            </a:endParaRPr>
          </a:p>
          <a:p>
            <a:endParaRPr lang="en-GB" b="1" i="1" dirty="0">
              <a:solidFill>
                <a:schemeClr val="accent6">
                  <a:lumMod val="75000"/>
                </a:schemeClr>
              </a:solidFill>
            </a:endParaRPr>
          </a:p>
          <a:p>
            <a:endParaRPr lang="en-CY" i="1" dirty="0"/>
          </a:p>
        </p:txBody>
      </p:sp>
      <p:pic>
        <p:nvPicPr>
          <p:cNvPr id="2" name="Content Placeholder 1">
            <a:extLst>
              <a:ext uri="{FF2B5EF4-FFF2-40B4-BE49-F238E27FC236}">
                <a16:creationId xmlns:a16="http://schemas.microsoft.com/office/drawing/2014/main" id="{8E006259-677A-F5E9-2917-2FBB9520F0F5}"/>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354C4389-E601-0AA5-3B48-DBA58AE10C9C}"/>
              </a:ext>
            </a:extLst>
          </p:cNvPr>
          <p:cNvSpPr txBox="1"/>
          <p:nvPr/>
        </p:nvSpPr>
        <p:spPr>
          <a:xfrm>
            <a:off x="97970" y="1563010"/>
            <a:ext cx="10957957" cy="4901983"/>
          </a:xfrm>
          <a:prstGeom prst="rect">
            <a:avLst/>
          </a:prstGeom>
          <a:noFill/>
        </p:spPr>
        <p:txBody>
          <a:bodyPr wrap="square">
            <a:spAutoFit/>
          </a:bodyPr>
          <a:lstStyle/>
          <a:p>
            <a:pPr algn="ctr"/>
            <a:r>
              <a:rPr lang="en-GB" sz="2400" b="1" dirty="0">
                <a:solidFill>
                  <a:schemeClr val="accent4">
                    <a:lumMod val="75000"/>
                  </a:schemeClr>
                </a:solidFill>
              </a:rPr>
              <a:t>Activity: Role Play Debrief (Interactive)</a:t>
            </a:r>
          </a:p>
          <a:p>
            <a:pPr algn="ctr"/>
            <a:endParaRPr lang="en-GB" sz="2400" dirty="0"/>
          </a:p>
          <a:p>
            <a:pPr lvl="0" algn="ctr"/>
            <a:r>
              <a:rPr lang="en-GB" sz="2400" b="1" dirty="0"/>
              <a:t>Task:</a:t>
            </a:r>
            <a:r>
              <a:rPr lang="en-GB" sz="2400" dirty="0"/>
              <a:t> The "Feeling" Check</a:t>
            </a:r>
          </a:p>
          <a:p>
            <a:pPr lvl="0" algn="ctr"/>
            <a:endParaRPr lang="en-GB" sz="2400" b="1" dirty="0"/>
          </a:p>
          <a:p>
            <a:pPr lvl="0" algn="ctr"/>
            <a:r>
              <a:rPr lang="en-GB" sz="2400" b="1" dirty="0"/>
              <a:t>Interaction:</a:t>
            </a:r>
            <a:r>
              <a:rPr lang="en-GB" sz="2400" dirty="0"/>
              <a:t> </a:t>
            </a:r>
          </a:p>
          <a:p>
            <a:pPr lvl="0" algn="ctr"/>
            <a:endParaRPr lang="en-GB" sz="1200" dirty="0"/>
          </a:p>
          <a:p>
            <a:pPr lvl="0" algn="ctr"/>
            <a:r>
              <a:rPr lang="en-GB" sz="2400" dirty="0"/>
              <a:t>Seniors/Students: “</a:t>
            </a:r>
            <a:r>
              <a:rPr lang="en-GB" sz="2400" i="1" dirty="0"/>
              <a:t>Did the facilitator make you feel like a team?”</a:t>
            </a:r>
            <a:r>
              <a:rPr lang="en-GB" sz="2400" dirty="0"/>
              <a:t> </a:t>
            </a:r>
          </a:p>
          <a:p>
            <a:pPr lvl="0" algn="ctr"/>
            <a:endParaRPr lang="en-GB" sz="2400" dirty="0"/>
          </a:p>
          <a:p>
            <a:pPr lvl="0" algn="ctr"/>
            <a:r>
              <a:rPr lang="en-GB" sz="2400" dirty="0"/>
              <a:t>Facilitators: “</a:t>
            </a:r>
            <a:r>
              <a:rPr lang="en-GB" sz="2400" i="1" dirty="0"/>
              <a:t>What was the hardest part of not doing the tech task yourself?”</a:t>
            </a:r>
            <a:endParaRPr lang="en-GB" sz="2400" dirty="0"/>
          </a:p>
          <a:p>
            <a:pPr algn="ctr"/>
            <a:endParaRPr lang="en-GB" sz="2400" dirty="0"/>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346076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9E000-07C4-0970-E278-5CB759991E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B9E0A8-86C7-0BAD-983C-8CF98D4B45D8}"/>
              </a:ext>
            </a:extLst>
          </p:cNvPr>
          <p:cNvSpPr>
            <a:spLocks noGrp="1"/>
          </p:cNvSpPr>
          <p:nvPr>
            <p:ph type="ctrTitle"/>
          </p:nvPr>
        </p:nvSpPr>
        <p:spPr/>
        <p:txBody>
          <a:bodyPr>
            <a:normAutofit fontScale="90000"/>
          </a:bodyPr>
          <a:lstStyle/>
          <a:p>
            <a:r>
              <a:rPr lang="en-US" sz="2400" b="0" i="1" dirty="0"/>
              <a:t>Module 7 (Teachers): </a:t>
            </a:r>
            <a:br>
              <a:rPr lang="en-US" sz="2400" b="0" i="1" dirty="0"/>
            </a:br>
            <a:r>
              <a:rPr lang="en-US" sz="2400" b="0" i="1" dirty="0"/>
              <a:t>Facilitating Intergenerational Learning </a:t>
            </a:r>
            <a:br>
              <a:rPr lang="en-US" sz="2400" b="0" i="1" dirty="0"/>
            </a:b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E1C0FBEE-9145-2830-DADD-42BC86B066FE}"/>
              </a:ext>
            </a:extLst>
          </p:cNvPr>
          <p:cNvSpPr>
            <a:spLocks noGrp="1"/>
          </p:cNvSpPr>
          <p:nvPr>
            <p:ph type="subTitle" idx="1"/>
          </p:nvPr>
        </p:nvSpPr>
        <p:spPr>
          <a:xfrm>
            <a:off x="374726" y="3662221"/>
            <a:ext cx="7391858" cy="1292830"/>
          </a:xfrm>
        </p:spPr>
        <p:txBody>
          <a:bodyPr>
            <a:normAutofit/>
          </a:bodyPr>
          <a:lstStyle/>
          <a:p>
            <a:endParaRPr lang="en-US" sz="2800" b="1" dirty="0">
              <a:solidFill>
                <a:schemeClr val="accent6">
                  <a:lumMod val="75000"/>
                </a:schemeClr>
              </a:solidFill>
            </a:endParaRPr>
          </a:p>
          <a:p>
            <a:r>
              <a:rPr lang="en-US" sz="2600" b="1" dirty="0">
                <a:solidFill>
                  <a:schemeClr val="accent6">
                    <a:lumMod val="75000"/>
                  </a:schemeClr>
                </a:solidFill>
              </a:rPr>
              <a:t>Topic 3: Matching and Pairing</a:t>
            </a:r>
          </a:p>
          <a:p>
            <a:endParaRPr lang="en-US" sz="2800" b="1" dirty="0">
              <a:solidFill>
                <a:schemeClr val="accent6">
                  <a:lumMod val="75000"/>
                </a:schemeClr>
              </a:solidFill>
            </a:endParaRPr>
          </a:p>
          <a:p>
            <a:endParaRPr lang="en-CY" sz="2800" dirty="0"/>
          </a:p>
        </p:txBody>
      </p:sp>
    </p:spTree>
    <p:extLst>
      <p:ext uri="{BB962C8B-B14F-4D97-AF65-F5344CB8AC3E}">
        <p14:creationId xmlns:p14="http://schemas.microsoft.com/office/powerpoint/2010/main" val="829492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5CDC1E-AE59-7D12-6DFC-40F74B42E0AF}"/>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0C756E9C-3630-07EA-97B3-3F0A0DA41D08}"/>
              </a:ext>
            </a:extLst>
          </p:cNvPr>
          <p:cNvSpPr>
            <a:spLocks noGrp="1"/>
          </p:cNvSpPr>
          <p:nvPr>
            <p:ph type="title"/>
          </p:nvPr>
        </p:nvSpPr>
        <p:spPr/>
        <p:txBody>
          <a:bodyPr lIns="91440"/>
          <a:lstStyle/>
          <a:p>
            <a:r>
              <a:rPr lang="en-US" sz="2400" i="1" dirty="0"/>
              <a:t>Module 7 (Teachers): Facilitating Intergenerational Learning</a:t>
            </a:r>
            <a:endParaRPr lang="el-GR" sz="2400" dirty="0"/>
          </a:p>
        </p:txBody>
      </p:sp>
      <p:sp>
        <p:nvSpPr>
          <p:cNvPr id="6" name="Text Placeholder 5">
            <a:extLst>
              <a:ext uri="{FF2B5EF4-FFF2-40B4-BE49-F238E27FC236}">
                <a16:creationId xmlns:a16="http://schemas.microsoft.com/office/drawing/2014/main" id="{4D6933A7-7FD5-EADA-EF8C-2835BD7FF988}"/>
              </a:ext>
            </a:extLst>
          </p:cNvPr>
          <p:cNvSpPr>
            <a:spLocks noGrp="1"/>
          </p:cNvSpPr>
          <p:nvPr>
            <p:ph type="body" sz="quarter" idx="10"/>
          </p:nvPr>
        </p:nvSpPr>
        <p:spPr/>
        <p:txBody>
          <a:bodyPr/>
          <a:lstStyle/>
          <a:p>
            <a:r>
              <a:rPr lang="en-US" b="1" i="1" dirty="0">
                <a:solidFill>
                  <a:schemeClr val="accent6">
                    <a:lumMod val="75000"/>
                  </a:schemeClr>
                </a:solidFill>
              </a:rPr>
              <a:t>Topic 3: Matching and Pairing</a:t>
            </a:r>
          </a:p>
        </p:txBody>
      </p:sp>
      <p:pic>
        <p:nvPicPr>
          <p:cNvPr id="2" name="Content Placeholder 1">
            <a:extLst>
              <a:ext uri="{FF2B5EF4-FFF2-40B4-BE49-F238E27FC236}">
                <a16:creationId xmlns:a16="http://schemas.microsoft.com/office/drawing/2014/main" id="{A1005BE0-AD0D-F3E3-14CA-AFD352669A26}"/>
              </a:ext>
            </a:extLst>
          </p:cNvPr>
          <p:cNvPicPr>
            <a:picLocks noGrp="1" noChangeAspect="1"/>
          </p:cNvPicPr>
          <p:nvPr>
            <p:ph sz="quarter" idx="12"/>
          </p:nvPr>
        </p:nvPicPr>
        <p:blipFill>
          <a:blip r:embed="rId3"/>
          <a:stretch>
            <a:fillRect/>
          </a:stretch>
        </p:blipFill>
        <p:spPr>
          <a:xfrm>
            <a:off x="10098709" y="5741145"/>
            <a:ext cx="1943612" cy="892419"/>
          </a:xfrm>
          <a:prstGeom prst="rect">
            <a:avLst/>
          </a:prstGeom>
        </p:spPr>
      </p:pic>
      <p:sp>
        <p:nvSpPr>
          <p:cNvPr id="4" name="TextBox 3">
            <a:extLst>
              <a:ext uri="{FF2B5EF4-FFF2-40B4-BE49-F238E27FC236}">
                <a16:creationId xmlns:a16="http://schemas.microsoft.com/office/drawing/2014/main" id="{85458BDB-F3F2-29FA-B251-1A7D0772C554}"/>
              </a:ext>
            </a:extLst>
          </p:cNvPr>
          <p:cNvSpPr txBox="1"/>
          <p:nvPr/>
        </p:nvSpPr>
        <p:spPr>
          <a:xfrm>
            <a:off x="102422" y="1405534"/>
            <a:ext cx="10267705" cy="4347985"/>
          </a:xfrm>
          <a:prstGeom prst="rect">
            <a:avLst/>
          </a:prstGeom>
          <a:noFill/>
        </p:spPr>
        <p:txBody>
          <a:bodyPr wrap="square">
            <a:spAutoFit/>
          </a:bodyPr>
          <a:lstStyle/>
          <a:p>
            <a:pPr lvl="0"/>
            <a:r>
              <a:rPr lang="en-GB" sz="2400" b="1" dirty="0"/>
              <a:t>The Art of the Match</a:t>
            </a:r>
            <a:endParaRPr lang="en-GB" sz="2400" dirty="0"/>
          </a:p>
          <a:p>
            <a:pPr lvl="0"/>
            <a:endParaRPr lang="en-GB" sz="2400" b="1" dirty="0"/>
          </a:p>
          <a:p>
            <a:pPr lvl="0" algn="ctr"/>
            <a:r>
              <a:rPr lang="en-GB" sz="2400" dirty="0"/>
              <a:t>Designing Synergy</a:t>
            </a:r>
          </a:p>
          <a:p>
            <a:pPr lvl="0"/>
            <a:endParaRPr lang="en-GB" sz="2400" b="1" dirty="0"/>
          </a:p>
          <a:p>
            <a:pPr lvl="0"/>
            <a:r>
              <a:rPr lang="en-GB" sz="2400" dirty="0"/>
              <a:t>-Matching is the strategic grouping done </a:t>
            </a:r>
            <a:r>
              <a:rPr lang="en-GB" sz="2400" b="1" dirty="0"/>
              <a:t>before</a:t>
            </a:r>
            <a:r>
              <a:rPr lang="en-GB" sz="2400" dirty="0"/>
              <a:t> the session; </a:t>
            </a:r>
          </a:p>
          <a:p>
            <a:pPr lvl="0"/>
            <a:r>
              <a:rPr lang="en-GB" sz="2400" dirty="0"/>
              <a:t>-Pairing is the lived interaction </a:t>
            </a:r>
            <a:r>
              <a:rPr lang="en-GB" sz="2400" b="1" dirty="0"/>
              <a:t>during</a:t>
            </a:r>
            <a:r>
              <a:rPr lang="en-GB" sz="2400" dirty="0"/>
              <a:t> it. </a:t>
            </a:r>
          </a:p>
          <a:p>
            <a:pPr lvl="0"/>
            <a:r>
              <a:rPr lang="en-GB" sz="2400" dirty="0"/>
              <a:t>-Matching and pairing is an individual process and does not have to be finalized right away! </a:t>
            </a:r>
          </a:p>
          <a:p>
            <a:pPr lvl="0"/>
            <a:r>
              <a:rPr lang="en-GB" sz="2400" dirty="0"/>
              <a:t>Rematches are often necessary and no sign of a bad matching process!</a:t>
            </a:r>
          </a:p>
          <a:p>
            <a:pPr lvl="0"/>
            <a:endParaRPr lang="en-GB" sz="2400" b="1" dirty="0"/>
          </a:p>
          <a:p>
            <a:pPr lvl="0"/>
            <a:endParaRPr lang="en-GB" sz="1200" b="1"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911373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32BB0D-286B-3E45-C683-9056749B1B87}"/>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D7AB90A9-DE05-952E-F816-6349B8824CBE}"/>
              </a:ext>
            </a:extLst>
          </p:cNvPr>
          <p:cNvSpPr>
            <a:spLocks noGrp="1"/>
          </p:cNvSpPr>
          <p:nvPr>
            <p:ph type="title"/>
          </p:nvPr>
        </p:nvSpPr>
        <p:spPr/>
        <p:txBody>
          <a:bodyPr lIns="91440"/>
          <a:lstStyle/>
          <a:p>
            <a:r>
              <a:rPr lang="en-US" sz="2400" i="1" dirty="0"/>
              <a:t>Module 7 (Teachers): Facilitating Intergenerational Learning</a:t>
            </a:r>
            <a:endParaRPr lang="el-GR" sz="2400" dirty="0"/>
          </a:p>
        </p:txBody>
      </p:sp>
      <p:sp>
        <p:nvSpPr>
          <p:cNvPr id="6" name="Text Placeholder 5">
            <a:extLst>
              <a:ext uri="{FF2B5EF4-FFF2-40B4-BE49-F238E27FC236}">
                <a16:creationId xmlns:a16="http://schemas.microsoft.com/office/drawing/2014/main" id="{B2662878-00EE-5A1F-61A4-2D79DE119D19}"/>
              </a:ext>
            </a:extLst>
          </p:cNvPr>
          <p:cNvSpPr>
            <a:spLocks noGrp="1"/>
          </p:cNvSpPr>
          <p:nvPr>
            <p:ph type="body" sz="quarter" idx="10"/>
          </p:nvPr>
        </p:nvSpPr>
        <p:spPr/>
        <p:txBody>
          <a:bodyPr/>
          <a:lstStyle/>
          <a:p>
            <a:r>
              <a:rPr lang="en-US" b="1" i="1" dirty="0">
                <a:solidFill>
                  <a:schemeClr val="accent6">
                    <a:lumMod val="75000"/>
                  </a:schemeClr>
                </a:solidFill>
              </a:rPr>
              <a:t>Topic 3: Matching and Pairing</a:t>
            </a:r>
          </a:p>
        </p:txBody>
      </p:sp>
      <p:pic>
        <p:nvPicPr>
          <p:cNvPr id="2" name="Content Placeholder 1">
            <a:extLst>
              <a:ext uri="{FF2B5EF4-FFF2-40B4-BE49-F238E27FC236}">
                <a16:creationId xmlns:a16="http://schemas.microsoft.com/office/drawing/2014/main" id="{B645CEC8-44A4-0B08-5250-E7D99F40CC3D}"/>
              </a:ext>
            </a:extLst>
          </p:cNvPr>
          <p:cNvPicPr>
            <a:picLocks noGrp="1" noChangeAspect="1"/>
          </p:cNvPicPr>
          <p:nvPr>
            <p:ph sz="quarter" idx="12"/>
          </p:nvPr>
        </p:nvPicPr>
        <p:blipFill>
          <a:blip r:embed="rId3"/>
          <a:stretch>
            <a:fillRect/>
          </a:stretch>
        </p:blipFill>
        <p:spPr>
          <a:xfrm>
            <a:off x="9674051" y="5554109"/>
            <a:ext cx="2327333" cy="1068606"/>
          </a:xfrm>
          <a:prstGeom prst="rect">
            <a:avLst/>
          </a:prstGeom>
        </p:spPr>
      </p:pic>
      <p:sp>
        <p:nvSpPr>
          <p:cNvPr id="4" name="TextBox 3">
            <a:extLst>
              <a:ext uri="{FF2B5EF4-FFF2-40B4-BE49-F238E27FC236}">
                <a16:creationId xmlns:a16="http://schemas.microsoft.com/office/drawing/2014/main" id="{AD8A0EAC-637F-6CBE-41CB-63A5F1B7CB18}"/>
              </a:ext>
            </a:extLst>
          </p:cNvPr>
          <p:cNvSpPr txBox="1"/>
          <p:nvPr/>
        </p:nvSpPr>
        <p:spPr>
          <a:xfrm>
            <a:off x="149679" y="1405534"/>
            <a:ext cx="11041330" cy="4955203"/>
          </a:xfrm>
          <a:prstGeom prst="rect">
            <a:avLst/>
          </a:prstGeom>
          <a:noFill/>
        </p:spPr>
        <p:txBody>
          <a:bodyPr wrap="square">
            <a:spAutoFit/>
          </a:bodyPr>
          <a:lstStyle/>
          <a:p>
            <a:pPr lvl="0"/>
            <a:r>
              <a:rPr lang="en-GB" sz="2400" b="1" dirty="0"/>
              <a:t>Creating Synergy Pairs</a:t>
            </a:r>
          </a:p>
          <a:p>
            <a:pPr lvl="0"/>
            <a:endParaRPr lang="en-GB" sz="2400" dirty="0"/>
          </a:p>
          <a:p>
            <a:pPr lvl="0" algn="ctr"/>
            <a:r>
              <a:rPr lang="en-GB" sz="2400" dirty="0"/>
              <a:t>More Than Just Random Names</a:t>
            </a:r>
          </a:p>
          <a:p>
            <a:pPr lvl="1"/>
            <a:endParaRPr lang="en-GB" sz="800" b="1" dirty="0"/>
          </a:p>
          <a:p>
            <a:pPr lvl="1"/>
            <a:r>
              <a:rPr lang="en-GB" sz="2400" b="1" dirty="0"/>
              <a:t>Criteria for High-Synergy Pairs</a:t>
            </a:r>
          </a:p>
          <a:p>
            <a:pPr marL="742950" lvl="1" indent="-285750">
              <a:buFont typeface="Wingdings" panose="05000000000000000000" pitchFamily="2" charset="2"/>
              <a:buChar char="q"/>
            </a:pPr>
            <a:r>
              <a:rPr lang="en-GB" sz="2400" b="1" dirty="0"/>
              <a:t>Complementary Fit:</a:t>
            </a:r>
            <a:r>
              <a:rPr lang="en-GB" sz="2400" dirty="0"/>
              <a:t> Based on complementary strengths (Tech-pro + Life-expert).</a:t>
            </a:r>
          </a:p>
          <a:p>
            <a:pPr marL="742950" lvl="1" indent="-285750">
              <a:buFont typeface="Wingdings" panose="05000000000000000000" pitchFamily="2" charset="2"/>
              <a:buChar char="q"/>
            </a:pPr>
            <a:r>
              <a:rPr lang="en-GB" sz="2400" b="1" dirty="0"/>
              <a:t>Commonality:</a:t>
            </a:r>
            <a:r>
              <a:rPr lang="en-GB" sz="2400" dirty="0"/>
              <a:t> Shared hobbies (e.g., gardening and taking walks).</a:t>
            </a:r>
          </a:p>
          <a:p>
            <a:pPr marL="742950" lvl="1" indent="-285750">
              <a:buFont typeface="Wingdings" panose="05000000000000000000" pitchFamily="2" charset="2"/>
              <a:buChar char="q"/>
            </a:pPr>
            <a:r>
              <a:rPr lang="en-GB" sz="2400" b="1" dirty="0"/>
              <a:t>Socio-Emotional:</a:t>
            </a:r>
            <a:r>
              <a:rPr lang="en-GB" sz="2400" dirty="0"/>
              <a:t> Pairing personality types (e.g., calm with anxious).</a:t>
            </a:r>
          </a:p>
          <a:p>
            <a:pPr marL="742950" lvl="1" indent="-285750">
              <a:buFont typeface="Wingdings" panose="05000000000000000000" pitchFamily="2" charset="2"/>
              <a:buChar char="q"/>
            </a:pPr>
            <a:r>
              <a:rPr lang="en-GB" sz="2400" b="1" dirty="0"/>
              <a:t>Cultural background:</a:t>
            </a:r>
            <a:r>
              <a:rPr lang="en-GB" sz="2400" dirty="0"/>
              <a:t> Pairing based on cultural knowledge or background.</a:t>
            </a:r>
          </a:p>
          <a:p>
            <a:pPr lvl="1" algn="ctr"/>
            <a:endParaRPr lang="en-GB" sz="2400" b="1" dirty="0"/>
          </a:p>
          <a:p>
            <a:pPr lvl="1" algn="ctr"/>
            <a:r>
              <a:rPr lang="en-GB" sz="2400" b="1" dirty="0"/>
              <a:t>Key points:</a:t>
            </a:r>
            <a:r>
              <a:rPr lang="en-GB" sz="2400" dirty="0"/>
              <a:t> </a:t>
            </a:r>
          </a:p>
          <a:p>
            <a:pPr lvl="1" algn="ctr"/>
            <a:r>
              <a:rPr lang="en-GB" sz="2400" dirty="0"/>
              <a:t>Data-driven pairing leads to better outcomes</a:t>
            </a:r>
          </a:p>
          <a:p>
            <a:pPr lvl="1"/>
            <a:endParaRPr lang="en-GB" sz="2000" dirty="0"/>
          </a:p>
          <a:p>
            <a:pPr lvl="0"/>
            <a:endParaRPr lang="en-GB" sz="2400" dirty="0"/>
          </a:p>
        </p:txBody>
      </p:sp>
    </p:spTree>
    <p:extLst>
      <p:ext uri="{BB962C8B-B14F-4D97-AF65-F5344CB8AC3E}">
        <p14:creationId xmlns:p14="http://schemas.microsoft.com/office/powerpoint/2010/main" val="35372522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B8955D-7192-9252-D6AF-03A853BB9D10}"/>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FDDF933A-363B-02A3-262D-552FA7910BDF}"/>
              </a:ext>
            </a:extLst>
          </p:cNvPr>
          <p:cNvSpPr>
            <a:spLocks noGrp="1"/>
          </p:cNvSpPr>
          <p:nvPr>
            <p:ph type="title"/>
          </p:nvPr>
        </p:nvSpPr>
        <p:spPr/>
        <p:txBody>
          <a:bodyPr lIns="91440"/>
          <a:lstStyle/>
          <a:p>
            <a:r>
              <a:rPr lang="en-US" sz="2400" i="1" dirty="0"/>
              <a:t>Module 7 (Teachers): Facilitating Intergenerational Learning</a:t>
            </a:r>
            <a:endParaRPr lang="el-GR" sz="2400" dirty="0"/>
          </a:p>
        </p:txBody>
      </p:sp>
      <p:sp>
        <p:nvSpPr>
          <p:cNvPr id="6" name="Text Placeholder 5">
            <a:extLst>
              <a:ext uri="{FF2B5EF4-FFF2-40B4-BE49-F238E27FC236}">
                <a16:creationId xmlns:a16="http://schemas.microsoft.com/office/drawing/2014/main" id="{76E80771-0A66-E77C-809B-37C4E01D1208}"/>
              </a:ext>
            </a:extLst>
          </p:cNvPr>
          <p:cNvSpPr>
            <a:spLocks noGrp="1"/>
          </p:cNvSpPr>
          <p:nvPr>
            <p:ph type="body" sz="quarter" idx="10"/>
          </p:nvPr>
        </p:nvSpPr>
        <p:spPr/>
        <p:txBody>
          <a:bodyPr/>
          <a:lstStyle/>
          <a:p>
            <a:r>
              <a:rPr lang="en-US" b="1" i="1" dirty="0">
                <a:solidFill>
                  <a:schemeClr val="accent6">
                    <a:lumMod val="75000"/>
                  </a:schemeClr>
                </a:solidFill>
              </a:rPr>
              <a:t>Topic 3: Matching and Pairing</a:t>
            </a:r>
          </a:p>
        </p:txBody>
      </p:sp>
      <p:pic>
        <p:nvPicPr>
          <p:cNvPr id="2" name="Content Placeholder 1">
            <a:extLst>
              <a:ext uri="{FF2B5EF4-FFF2-40B4-BE49-F238E27FC236}">
                <a16:creationId xmlns:a16="http://schemas.microsoft.com/office/drawing/2014/main" id="{7D68E13D-E5D9-16DE-A77E-0C4CBD5E89E1}"/>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4" name="TextBox 3">
            <a:extLst>
              <a:ext uri="{FF2B5EF4-FFF2-40B4-BE49-F238E27FC236}">
                <a16:creationId xmlns:a16="http://schemas.microsoft.com/office/drawing/2014/main" id="{C078A1B9-4FFB-F7C7-921C-D5EC0753BE02}"/>
              </a:ext>
            </a:extLst>
          </p:cNvPr>
          <p:cNvSpPr txBox="1"/>
          <p:nvPr/>
        </p:nvSpPr>
        <p:spPr>
          <a:xfrm>
            <a:off x="97970" y="1643888"/>
            <a:ext cx="9856521" cy="5262979"/>
          </a:xfrm>
          <a:prstGeom prst="rect">
            <a:avLst/>
          </a:prstGeom>
          <a:noFill/>
        </p:spPr>
        <p:txBody>
          <a:bodyPr wrap="square">
            <a:spAutoFit/>
          </a:bodyPr>
          <a:lstStyle/>
          <a:p>
            <a:pPr lvl="0" algn="ctr"/>
            <a:r>
              <a:rPr lang="en-GB" sz="2400" b="1" dirty="0"/>
              <a:t>The First Meeting</a:t>
            </a:r>
            <a:endParaRPr lang="en-GB" sz="2400" dirty="0"/>
          </a:p>
          <a:p>
            <a:pPr lvl="0" algn="ctr"/>
            <a:endParaRPr lang="en-GB" sz="2400" dirty="0"/>
          </a:p>
          <a:p>
            <a:pPr lvl="0" algn="ctr"/>
            <a:r>
              <a:rPr lang="en-GB" sz="2400" dirty="0"/>
              <a:t>Breaking the Ice</a:t>
            </a:r>
          </a:p>
          <a:p>
            <a:pPr lvl="0" algn="ctr"/>
            <a:endParaRPr lang="en-GB" sz="2400" dirty="0"/>
          </a:p>
          <a:p>
            <a:pPr lvl="0" algn="ctr"/>
            <a:r>
              <a:rPr lang="en-GB" sz="2400" dirty="0"/>
              <a:t>The first 15 minutes of a common activity are a "Trial Period." </a:t>
            </a:r>
          </a:p>
          <a:p>
            <a:pPr lvl="0" algn="ctr"/>
            <a:endParaRPr lang="en-GB" sz="2400" dirty="0"/>
          </a:p>
          <a:p>
            <a:pPr lvl="0" algn="ctr"/>
            <a:r>
              <a:rPr lang="en-GB" sz="2400" dirty="0"/>
              <a:t>As a facilitator, observe body language and verbal flow to see </a:t>
            </a:r>
          </a:p>
          <a:p>
            <a:pPr lvl="0" algn="ctr"/>
            <a:r>
              <a:rPr lang="en-GB" sz="2400" dirty="0"/>
              <a:t>if the matches need adjustment.</a:t>
            </a:r>
          </a:p>
          <a:p>
            <a:pPr lvl="0" algn="ctr"/>
            <a:endParaRPr lang="en-GB" sz="2400" b="1" dirty="0"/>
          </a:p>
          <a:p>
            <a:pPr lvl="0" algn="ctr"/>
            <a:r>
              <a:rPr lang="en-GB" sz="2400" b="1" dirty="0"/>
              <a:t>Key points:</a:t>
            </a:r>
            <a:r>
              <a:rPr lang="en-GB" sz="2400" dirty="0"/>
              <a:t> </a:t>
            </a:r>
          </a:p>
          <a:p>
            <a:pPr lvl="0" algn="ctr"/>
            <a:r>
              <a:rPr lang="en-GB" sz="2400" dirty="0"/>
              <a:t>Observation, "dating phase," and intervention</a:t>
            </a:r>
          </a:p>
          <a:p>
            <a:pPr lvl="0"/>
            <a:endParaRPr lang="en-GB" sz="2400" dirty="0"/>
          </a:p>
          <a:p>
            <a:pPr lvl="0" algn="ctr"/>
            <a:endParaRPr lang="en-GB" sz="2400" dirty="0"/>
          </a:p>
          <a:p>
            <a:pPr lvl="0"/>
            <a:endParaRPr lang="en-GB" sz="2400" dirty="0"/>
          </a:p>
        </p:txBody>
      </p:sp>
    </p:spTree>
    <p:extLst>
      <p:ext uri="{BB962C8B-B14F-4D97-AF65-F5344CB8AC3E}">
        <p14:creationId xmlns:p14="http://schemas.microsoft.com/office/powerpoint/2010/main" val="41384154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AD373D-5923-52F5-8578-743D93A28843}"/>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7B5C8C8D-4E57-2217-F6BE-2676AD6054B1}"/>
              </a:ext>
            </a:extLst>
          </p:cNvPr>
          <p:cNvSpPr>
            <a:spLocks noGrp="1"/>
          </p:cNvSpPr>
          <p:nvPr>
            <p:ph type="title"/>
          </p:nvPr>
        </p:nvSpPr>
        <p:spPr/>
        <p:txBody>
          <a:bodyPr lIns="91440"/>
          <a:lstStyle/>
          <a:p>
            <a:r>
              <a:rPr lang="en-US" sz="2400" i="1" dirty="0"/>
              <a:t>Module 7 (Teachers): Facilitating Intergenerational Learning</a:t>
            </a:r>
            <a:endParaRPr lang="el-GR" sz="2400" dirty="0"/>
          </a:p>
        </p:txBody>
      </p:sp>
      <p:sp>
        <p:nvSpPr>
          <p:cNvPr id="6" name="Text Placeholder 5">
            <a:extLst>
              <a:ext uri="{FF2B5EF4-FFF2-40B4-BE49-F238E27FC236}">
                <a16:creationId xmlns:a16="http://schemas.microsoft.com/office/drawing/2014/main" id="{3B443A7E-6128-E7A9-8B17-6E0063A2D663}"/>
              </a:ext>
            </a:extLst>
          </p:cNvPr>
          <p:cNvSpPr>
            <a:spLocks noGrp="1"/>
          </p:cNvSpPr>
          <p:nvPr>
            <p:ph type="body" sz="quarter" idx="10"/>
          </p:nvPr>
        </p:nvSpPr>
        <p:spPr/>
        <p:txBody>
          <a:bodyPr/>
          <a:lstStyle/>
          <a:p>
            <a:endParaRPr lang="en-US" b="1" i="1" dirty="0">
              <a:solidFill>
                <a:schemeClr val="accent6">
                  <a:lumMod val="75000"/>
                </a:schemeClr>
              </a:solidFill>
            </a:endParaRPr>
          </a:p>
          <a:p>
            <a:endParaRPr lang="en-US" b="1" i="1" dirty="0">
              <a:solidFill>
                <a:schemeClr val="accent6">
                  <a:lumMod val="75000"/>
                </a:schemeClr>
              </a:solidFill>
            </a:endParaRPr>
          </a:p>
          <a:p>
            <a:r>
              <a:rPr lang="en-US" b="1" i="1" dirty="0">
                <a:solidFill>
                  <a:schemeClr val="accent6">
                    <a:lumMod val="75000"/>
                  </a:schemeClr>
                </a:solidFill>
              </a:rPr>
              <a:t>Topic 3: Matching and Pairing</a:t>
            </a:r>
          </a:p>
          <a:p>
            <a:endParaRPr lang="en-CY" i="1" dirty="0"/>
          </a:p>
          <a:p>
            <a:endParaRPr lang="en-CY" i="1" dirty="0"/>
          </a:p>
        </p:txBody>
      </p:sp>
      <p:pic>
        <p:nvPicPr>
          <p:cNvPr id="2" name="Content Placeholder 1">
            <a:extLst>
              <a:ext uri="{FF2B5EF4-FFF2-40B4-BE49-F238E27FC236}">
                <a16:creationId xmlns:a16="http://schemas.microsoft.com/office/drawing/2014/main" id="{38FC5C39-8128-B090-AB90-5EF6A09B8C3C}"/>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3" name="TextBox 2">
            <a:extLst>
              <a:ext uri="{FF2B5EF4-FFF2-40B4-BE49-F238E27FC236}">
                <a16:creationId xmlns:a16="http://schemas.microsoft.com/office/drawing/2014/main" id="{EB24FBEB-E1B3-D6CE-9553-D0E417075EDA}"/>
              </a:ext>
            </a:extLst>
          </p:cNvPr>
          <p:cNvSpPr txBox="1"/>
          <p:nvPr/>
        </p:nvSpPr>
        <p:spPr>
          <a:xfrm>
            <a:off x="176644" y="1693718"/>
            <a:ext cx="10453255" cy="3046988"/>
          </a:xfrm>
          <a:prstGeom prst="rect">
            <a:avLst/>
          </a:prstGeom>
          <a:noFill/>
        </p:spPr>
        <p:txBody>
          <a:bodyPr wrap="square">
            <a:spAutoFit/>
          </a:bodyPr>
          <a:lstStyle/>
          <a:p>
            <a:pPr lvl="0" algn="ctr"/>
            <a:r>
              <a:rPr lang="en-GB" sz="2400" b="1" dirty="0">
                <a:solidFill>
                  <a:schemeClr val="accent4">
                    <a:lumMod val="75000"/>
                  </a:schemeClr>
                </a:solidFill>
              </a:rPr>
              <a:t>Activity: The Matchmaker Challenge (Interactive)</a:t>
            </a:r>
            <a:endParaRPr lang="en-GB" sz="2400" dirty="0">
              <a:solidFill>
                <a:schemeClr val="accent4">
                  <a:lumMod val="75000"/>
                </a:schemeClr>
              </a:solidFill>
            </a:endParaRPr>
          </a:p>
          <a:p>
            <a:pPr lvl="0" algn="ctr"/>
            <a:endParaRPr lang="en-GB" sz="2400" b="1" dirty="0"/>
          </a:p>
          <a:p>
            <a:pPr lvl="0" algn="ctr"/>
            <a:r>
              <a:rPr lang="en-GB" sz="2400" b="1" dirty="0"/>
              <a:t>Task: </a:t>
            </a:r>
            <a:r>
              <a:rPr lang="en-GB" sz="2400" dirty="0"/>
              <a:t>Quick-Fire Pairing</a:t>
            </a:r>
          </a:p>
          <a:p>
            <a:pPr lvl="0" algn="ctr"/>
            <a:endParaRPr lang="en-GB" sz="2400" b="1" dirty="0"/>
          </a:p>
          <a:p>
            <a:pPr lvl="0" algn="ctr"/>
            <a:r>
              <a:rPr lang="en-GB" sz="2400" b="1" dirty="0"/>
              <a:t>Interaction:</a:t>
            </a:r>
            <a:r>
              <a:rPr lang="en-GB" sz="2400" dirty="0"/>
              <a:t> </a:t>
            </a:r>
          </a:p>
          <a:p>
            <a:pPr lvl="0" algn="ctr"/>
            <a:r>
              <a:rPr lang="en-GB" sz="2400" dirty="0"/>
              <a:t>Using 6 Persona Cards (3 students, 3 seniors), create 3 pairs in 5 minutes. </a:t>
            </a:r>
          </a:p>
          <a:p>
            <a:pPr lvl="0" algn="ctr"/>
            <a:r>
              <a:rPr lang="en-GB" sz="2400" dirty="0"/>
              <a:t>You must have a 1-sentence rationale for each.</a:t>
            </a:r>
          </a:p>
          <a:p>
            <a:pPr lvl="0" algn="ct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184705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D09E13-0A2C-4A25-DAD6-D92ECD78FDF7}"/>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F299FB69-135D-54F9-D840-0AF031687865}"/>
              </a:ext>
            </a:extLst>
          </p:cNvPr>
          <p:cNvSpPr>
            <a:spLocks noGrp="1"/>
          </p:cNvSpPr>
          <p:nvPr>
            <p:ph type="title"/>
          </p:nvPr>
        </p:nvSpPr>
        <p:spPr/>
        <p:txBody>
          <a:bodyPr lIns="91440"/>
          <a:lstStyle/>
          <a:p>
            <a:r>
              <a:rPr lang="en-US" sz="2400" i="1" dirty="0"/>
              <a:t>Module 7 (Teachers): Facilitating Intergenerational Learning</a:t>
            </a:r>
            <a:endParaRPr lang="el-GR" sz="2400" dirty="0"/>
          </a:p>
        </p:txBody>
      </p:sp>
      <p:sp>
        <p:nvSpPr>
          <p:cNvPr id="6" name="Text Placeholder 5">
            <a:extLst>
              <a:ext uri="{FF2B5EF4-FFF2-40B4-BE49-F238E27FC236}">
                <a16:creationId xmlns:a16="http://schemas.microsoft.com/office/drawing/2014/main" id="{3474CD6E-AD40-753C-8A0A-4C057BBB1D09}"/>
              </a:ext>
            </a:extLst>
          </p:cNvPr>
          <p:cNvSpPr>
            <a:spLocks noGrp="1"/>
          </p:cNvSpPr>
          <p:nvPr>
            <p:ph type="body" sz="quarter" idx="10"/>
          </p:nvPr>
        </p:nvSpPr>
        <p:spPr/>
        <p:txBody>
          <a:bodyPr/>
          <a:lstStyle/>
          <a:p>
            <a:endParaRPr lang="en-US" b="1" i="1" dirty="0">
              <a:solidFill>
                <a:schemeClr val="accent6">
                  <a:lumMod val="75000"/>
                </a:schemeClr>
              </a:solidFill>
            </a:endParaRPr>
          </a:p>
          <a:p>
            <a:endParaRPr lang="en-US" b="1" i="1" dirty="0">
              <a:solidFill>
                <a:schemeClr val="accent6">
                  <a:lumMod val="75000"/>
                </a:schemeClr>
              </a:solidFill>
            </a:endParaRPr>
          </a:p>
          <a:p>
            <a:r>
              <a:rPr lang="en-US" b="1" i="1" dirty="0">
                <a:solidFill>
                  <a:schemeClr val="accent6">
                    <a:lumMod val="75000"/>
                  </a:schemeClr>
                </a:solidFill>
              </a:rPr>
              <a:t>Topic 3: Matching and Pairing</a:t>
            </a:r>
          </a:p>
          <a:p>
            <a:endParaRPr lang="en-CY" i="1" dirty="0"/>
          </a:p>
          <a:p>
            <a:endParaRPr lang="en-CY" i="1" dirty="0"/>
          </a:p>
        </p:txBody>
      </p:sp>
      <p:pic>
        <p:nvPicPr>
          <p:cNvPr id="2" name="Content Placeholder 1">
            <a:extLst>
              <a:ext uri="{FF2B5EF4-FFF2-40B4-BE49-F238E27FC236}">
                <a16:creationId xmlns:a16="http://schemas.microsoft.com/office/drawing/2014/main" id="{EF716242-9A0F-0329-F909-B2B6514136DA}"/>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3" name="TextBox 2">
            <a:extLst>
              <a:ext uri="{FF2B5EF4-FFF2-40B4-BE49-F238E27FC236}">
                <a16:creationId xmlns:a16="http://schemas.microsoft.com/office/drawing/2014/main" id="{BA8287B8-161F-3697-3630-738BB8C40738}"/>
              </a:ext>
            </a:extLst>
          </p:cNvPr>
          <p:cNvSpPr txBox="1"/>
          <p:nvPr/>
        </p:nvSpPr>
        <p:spPr>
          <a:xfrm>
            <a:off x="176644" y="1693718"/>
            <a:ext cx="10453255" cy="3046988"/>
          </a:xfrm>
          <a:prstGeom prst="rect">
            <a:avLst/>
          </a:prstGeom>
          <a:noFill/>
        </p:spPr>
        <p:txBody>
          <a:bodyPr wrap="square">
            <a:spAutoFit/>
          </a:bodyPr>
          <a:lstStyle/>
          <a:p>
            <a:pPr lvl="0" algn="ctr"/>
            <a:r>
              <a:rPr lang="en-GB" sz="2400" b="1" dirty="0">
                <a:solidFill>
                  <a:schemeClr val="accent4">
                    <a:lumMod val="75000"/>
                  </a:schemeClr>
                </a:solidFill>
              </a:rPr>
              <a:t>Activity: The "Pitch" (Interactive)</a:t>
            </a:r>
            <a:endParaRPr lang="en-GB" sz="2400" dirty="0">
              <a:solidFill>
                <a:schemeClr val="accent4">
                  <a:lumMod val="75000"/>
                </a:schemeClr>
              </a:solidFill>
            </a:endParaRPr>
          </a:p>
          <a:p>
            <a:pPr lvl="0" algn="ctr"/>
            <a:endParaRPr lang="en-GB" sz="2400" b="1" dirty="0"/>
          </a:p>
          <a:p>
            <a:pPr lvl="0" algn="ctr"/>
            <a:r>
              <a:rPr lang="en-GB" sz="2400" b="1" dirty="0"/>
              <a:t>Task:</a:t>
            </a:r>
            <a:r>
              <a:rPr lang="en-GB" sz="2400" dirty="0"/>
              <a:t> Defending the Match</a:t>
            </a:r>
          </a:p>
          <a:p>
            <a:pPr lvl="0" algn="ctr"/>
            <a:endParaRPr lang="en-GB" sz="2400" b="1" dirty="0"/>
          </a:p>
          <a:p>
            <a:pPr lvl="0" algn="ctr"/>
            <a:r>
              <a:rPr lang="en-GB" sz="2400" b="1" dirty="0"/>
              <a:t>Interaction:</a:t>
            </a:r>
            <a:r>
              <a:rPr lang="en-GB" sz="2400" dirty="0"/>
              <a:t> </a:t>
            </a:r>
          </a:p>
          <a:p>
            <a:pPr lvl="0" algn="ctr"/>
            <a:r>
              <a:rPr lang="en-GB" sz="2400" dirty="0"/>
              <a:t>"Pitch" your pairings to a partner. </a:t>
            </a:r>
          </a:p>
          <a:p>
            <a:pPr lvl="0" algn="ctr"/>
            <a:r>
              <a:rPr lang="en-GB" sz="2400" dirty="0"/>
              <a:t>They must play "Devil's Advocate" and find one potential conflict in your pair.</a:t>
            </a:r>
          </a:p>
          <a:p>
            <a:pPr lvl="0" algn="ct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35796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9650E-0553-747D-EFC6-FDB953FF76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557A7A-8CCC-24C0-6FFD-E409081F3D80}"/>
              </a:ext>
            </a:extLst>
          </p:cNvPr>
          <p:cNvSpPr>
            <a:spLocks noGrp="1"/>
          </p:cNvSpPr>
          <p:nvPr>
            <p:ph type="ctrTitle"/>
          </p:nvPr>
        </p:nvSpPr>
        <p:spPr/>
        <p:txBody>
          <a:bodyPr>
            <a:normAutofit fontScale="90000"/>
          </a:bodyPr>
          <a:lstStyle/>
          <a:p>
            <a:br>
              <a:rPr lang="en-US" sz="2800" b="0" i="1" dirty="0">
                <a:latin typeface="+mj-lt"/>
              </a:rPr>
            </a:br>
            <a:r>
              <a:rPr lang="en-US" sz="2700" b="0" i="1" dirty="0"/>
              <a:t>Module 7 (Teachers)</a:t>
            </a:r>
            <a:br>
              <a:rPr lang="el-GR" sz="2700" b="0" i="1" dirty="0"/>
            </a:br>
            <a:r>
              <a:rPr lang="en-US" sz="2700" b="0" i="1" dirty="0"/>
              <a:t>Facilitating Intergenerational Learning</a:t>
            </a:r>
            <a:br>
              <a:rPr lang="en-US" sz="2700" b="0" i="1" dirty="0"/>
            </a:br>
            <a:br>
              <a:rPr lang="en-CY" sz="1800" dirty="0"/>
            </a:b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490332EB-1E18-9827-5E3E-009A9EA1433C}"/>
              </a:ext>
            </a:extLst>
          </p:cNvPr>
          <p:cNvSpPr>
            <a:spLocks noGrp="1"/>
          </p:cNvSpPr>
          <p:nvPr>
            <p:ph type="subTitle" idx="1"/>
          </p:nvPr>
        </p:nvSpPr>
        <p:spPr>
          <a:xfrm>
            <a:off x="374726" y="3662221"/>
            <a:ext cx="7391858" cy="1292830"/>
          </a:xfrm>
        </p:spPr>
        <p:txBody>
          <a:bodyPr>
            <a:normAutofit/>
          </a:bodyPr>
          <a:lstStyle/>
          <a:p>
            <a:r>
              <a:rPr lang="en-US" sz="2400" b="1" dirty="0">
                <a:solidFill>
                  <a:schemeClr val="accent6">
                    <a:lumMod val="75000"/>
                  </a:schemeClr>
                </a:solidFill>
              </a:rPr>
              <a:t>Topic 1: </a:t>
            </a:r>
            <a:r>
              <a:rPr lang="en-GB" sz="2400" b="1" dirty="0">
                <a:solidFill>
                  <a:schemeClr val="accent1">
                    <a:lumMod val="75000"/>
                  </a:schemeClr>
                </a:solidFill>
              </a:rPr>
              <a:t>Foundations of </a:t>
            </a:r>
            <a:r>
              <a:rPr lang="en-US" sz="2400" b="1" dirty="0">
                <a:solidFill>
                  <a:schemeClr val="accent1">
                    <a:lumMod val="75000"/>
                  </a:schemeClr>
                </a:solidFill>
              </a:rPr>
              <a:t>I</a:t>
            </a:r>
            <a:r>
              <a:rPr lang="en-GB" sz="2400" b="1" dirty="0" err="1">
                <a:solidFill>
                  <a:schemeClr val="accent1">
                    <a:lumMod val="75000"/>
                  </a:schemeClr>
                </a:solidFill>
              </a:rPr>
              <a:t>ntergenerational</a:t>
            </a:r>
            <a:r>
              <a:rPr lang="en-GB" sz="2400" b="1" dirty="0">
                <a:solidFill>
                  <a:schemeClr val="accent1">
                    <a:lumMod val="75000"/>
                  </a:schemeClr>
                </a:solidFill>
              </a:rPr>
              <a:t> </a:t>
            </a:r>
            <a:r>
              <a:rPr lang="en-US" sz="2400" b="1" dirty="0">
                <a:solidFill>
                  <a:schemeClr val="accent1">
                    <a:lumMod val="75000"/>
                  </a:schemeClr>
                </a:solidFill>
              </a:rPr>
              <a:t>L</a:t>
            </a:r>
            <a:r>
              <a:rPr lang="en-GB" sz="2400" b="1" dirty="0">
                <a:solidFill>
                  <a:schemeClr val="accent1">
                    <a:lumMod val="75000"/>
                  </a:schemeClr>
                </a:solidFill>
              </a:rPr>
              <a:t>earning &amp; Core Principles </a:t>
            </a:r>
            <a:endParaRPr lang="en-CY" sz="2400" dirty="0"/>
          </a:p>
        </p:txBody>
      </p:sp>
    </p:spTree>
    <p:extLst>
      <p:ext uri="{BB962C8B-B14F-4D97-AF65-F5344CB8AC3E}">
        <p14:creationId xmlns:p14="http://schemas.microsoft.com/office/powerpoint/2010/main" val="35757983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8B1CA0-715A-AC64-47B1-0D705E417C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F51EAD-4B7F-4CB1-E4B4-1017B6B3FADD}"/>
              </a:ext>
            </a:extLst>
          </p:cNvPr>
          <p:cNvSpPr>
            <a:spLocks noGrp="1"/>
          </p:cNvSpPr>
          <p:nvPr>
            <p:ph type="ctrTitle"/>
          </p:nvPr>
        </p:nvSpPr>
        <p:spPr/>
        <p:txBody>
          <a:bodyPr>
            <a:normAutofit fontScale="90000"/>
          </a:bodyPr>
          <a:lstStyle/>
          <a:p>
            <a:r>
              <a:rPr lang="en-US" sz="2700" b="0" i="1" dirty="0"/>
              <a:t>Module 7 (Teachers): </a:t>
            </a:r>
            <a:br>
              <a:rPr lang="en-US" sz="2700" b="0" i="1" dirty="0"/>
            </a:br>
            <a:r>
              <a:rPr lang="en-US" sz="2700" b="0" i="1" dirty="0"/>
              <a:t>Facilitating Intergenerational Learning</a:t>
            </a: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7A563C95-E80A-0F47-54C8-509B944BFF7F}"/>
              </a:ext>
            </a:extLst>
          </p:cNvPr>
          <p:cNvSpPr>
            <a:spLocks noGrp="1"/>
          </p:cNvSpPr>
          <p:nvPr>
            <p:ph type="subTitle" idx="1"/>
          </p:nvPr>
        </p:nvSpPr>
        <p:spPr>
          <a:xfrm>
            <a:off x="374726" y="3755739"/>
            <a:ext cx="7391858" cy="1292830"/>
          </a:xfrm>
        </p:spPr>
        <p:txBody>
          <a:bodyPr>
            <a:normAutofit fontScale="92500" lnSpcReduction="20000"/>
          </a:bodyPr>
          <a:lstStyle/>
          <a:p>
            <a:endParaRPr lang="en-US" sz="2800" b="1" dirty="0">
              <a:solidFill>
                <a:schemeClr val="accent6">
                  <a:lumMod val="75000"/>
                </a:schemeClr>
              </a:solidFill>
            </a:endParaRPr>
          </a:p>
          <a:p>
            <a:endParaRPr lang="en-US" sz="2800" b="1" dirty="0">
              <a:solidFill>
                <a:schemeClr val="accent6">
                  <a:lumMod val="75000"/>
                </a:schemeClr>
              </a:solidFill>
            </a:endParaRPr>
          </a:p>
          <a:p>
            <a:r>
              <a:rPr lang="en-US" sz="3400" b="1" dirty="0">
                <a:solidFill>
                  <a:schemeClr val="accent6">
                    <a:lumMod val="75000"/>
                  </a:schemeClr>
                </a:solidFill>
              </a:rPr>
              <a:t>Topic 4: Co-Creation</a:t>
            </a:r>
            <a:endParaRPr lang="en-US" sz="2800" b="1" dirty="0">
              <a:solidFill>
                <a:schemeClr val="accent6">
                  <a:lumMod val="75000"/>
                </a:schemeClr>
              </a:solidFill>
            </a:endParaRPr>
          </a:p>
          <a:p>
            <a:endParaRPr lang="en-US" sz="2800" b="1" dirty="0">
              <a:solidFill>
                <a:schemeClr val="accent6">
                  <a:lumMod val="75000"/>
                </a:schemeClr>
              </a:solidFill>
            </a:endParaRPr>
          </a:p>
          <a:p>
            <a:endParaRPr lang="en-US" sz="2800" b="1" dirty="0">
              <a:solidFill>
                <a:schemeClr val="accent6">
                  <a:lumMod val="75000"/>
                </a:schemeClr>
              </a:solidFill>
            </a:endParaRPr>
          </a:p>
          <a:p>
            <a:endParaRPr lang="en-CY" sz="2800" dirty="0"/>
          </a:p>
        </p:txBody>
      </p:sp>
    </p:spTree>
    <p:extLst>
      <p:ext uri="{BB962C8B-B14F-4D97-AF65-F5344CB8AC3E}">
        <p14:creationId xmlns:p14="http://schemas.microsoft.com/office/powerpoint/2010/main" val="6173445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6236A-71D2-906D-231A-ADD4DCF22074}"/>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39CD20EA-1536-93E1-9884-A0864030DCC4}"/>
              </a:ext>
            </a:extLst>
          </p:cNvPr>
          <p:cNvSpPr>
            <a:spLocks noGrp="1"/>
          </p:cNvSpPr>
          <p:nvPr>
            <p:ph type="title"/>
          </p:nvPr>
        </p:nvSpPr>
        <p:spPr/>
        <p:txBody>
          <a:bodyPr lIns="91440"/>
          <a:lstStyle/>
          <a:p>
            <a:r>
              <a:rPr lang="en-US" sz="2400" i="1" dirty="0"/>
              <a:t>Module 7 (Teachers): Facilitating Intergenerational Learning</a:t>
            </a:r>
            <a:endParaRPr lang="el-GR" sz="2400" dirty="0"/>
          </a:p>
        </p:txBody>
      </p:sp>
      <p:sp>
        <p:nvSpPr>
          <p:cNvPr id="6" name="Text Placeholder 5">
            <a:extLst>
              <a:ext uri="{FF2B5EF4-FFF2-40B4-BE49-F238E27FC236}">
                <a16:creationId xmlns:a16="http://schemas.microsoft.com/office/drawing/2014/main" id="{61BA7A9D-7D5A-DA6F-D0FA-3DB54D18C361}"/>
              </a:ext>
            </a:extLst>
          </p:cNvPr>
          <p:cNvSpPr>
            <a:spLocks noGrp="1"/>
          </p:cNvSpPr>
          <p:nvPr>
            <p:ph type="body" sz="quarter" idx="10"/>
          </p:nvPr>
        </p:nvSpPr>
        <p:spPr/>
        <p:txBody>
          <a:bodyPr/>
          <a:lstStyle/>
          <a:p>
            <a:endParaRPr lang="en-US" b="1" i="1" dirty="0">
              <a:solidFill>
                <a:schemeClr val="accent6">
                  <a:lumMod val="75000"/>
                </a:schemeClr>
              </a:solidFill>
            </a:endParaRPr>
          </a:p>
          <a:p>
            <a:r>
              <a:rPr lang="en-US" b="1" i="1" dirty="0">
                <a:solidFill>
                  <a:srgbClr val="00B0F0"/>
                </a:solidFill>
              </a:rPr>
              <a:t>Topic 4: Co-Creation</a:t>
            </a:r>
            <a:endParaRPr lang="en-GB" b="1" i="1" dirty="0">
              <a:solidFill>
                <a:srgbClr val="00B0F0"/>
              </a:solidFill>
            </a:endParaRPr>
          </a:p>
          <a:p>
            <a:endParaRPr lang="en-CY" i="1" dirty="0"/>
          </a:p>
        </p:txBody>
      </p:sp>
      <p:pic>
        <p:nvPicPr>
          <p:cNvPr id="2" name="Content Placeholder 1">
            <a:extLst>
              <a:ext uri="{FF2B5EF4-FFF2-40B4-BE49-F238E27FC236}">
                <a16:creationId xmlns:a16="http://schemas.microsoft.com/office/drawing/2014/main" id="{0E3AA27A-E58D-19B7-D714-5390AC7E2C56}"/>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4" name="TextBox 3">
            <a:extLst>
              <a:ext uri="{FF2B5EF4-FFF2-40B4-BE49-F238E27FC236}">
                <a16:creationId xmlns:a16="http://schemas.microsoft.com/office/drawing/2014/main" id="{DE549A36-F3A9-E6B0-E6BC-9508A1132972}"/>
              </a:ext>
            </a:extLst>
          </p:cNvPr>
          <p:cNvSpPr txBox="1"/>
          <p:nvPr/>
        </p:nvSpPr>
        <p:spPr>
          <a:xfrm>
            <a:off x="528449" y="1462685"/>
            <a:ext cx="10428021" cy="4185761"/>
          </a:xfrm>
          <a:prstGeom prst="rect">
            <a:avLst/>
          </a:prstGeom>
          <a:noFill/>
        </p:spPr>
        <p:txBody>
          <a:bodyPr wrap="square">
            <a:spAutoFit/>
          </a:bodyPr>
          <a:lstStyle/>
          <a:p>
            <a:pPr lvl="0" algn="ctr"/>
            <a:r>
              <a:rPr lang="en-GB" sz="2400" b="1" dirty="0"/>
              <a:t>The "Power of With"</a:t>
            </a:r>
            <a:endParaRPr lang="en-GB" sz="2400" dirty="0"/>
          </a:p>
          <a:p>
            <a:pPr lvl="0" algn="ctr"/>
            <a:endParaRPr lang="en-GB" sz="2400" b="1" dirty="0"/>
          </a:p>
          <a:p>
            <a:pPr lvl="0" algn="ctr"/>
            <a:r>
              <a:rPr lang="en-GB" sz="2400" dirty="0"/>
              <a:t>Leading "With," Not "To."</a:t>
            </a:r>
          </a:p>
          <a:p>
            <a:pPr lvl="0" algn="ctr"/>
            <a:endParaRPr lang="en-GB" sz="2400" b="1" dirty="0"/>
          </a:p>
          <a:p>
            <a:pPr lvl="0" algn="ctr"/>
            <a:r>
              <a:rPr lang="en-GB" sz="2400" dirty="0"/>
              <a:t>Co-creation means the project goal is decided together. </a:t>
            </a:r>
          </a:p>
          <a:p>
            <a:pPr lvl="0" algn="ctr"/>
            <a:endParaRPr lang="en-GB" sz="2400" dirty="0"/>
          </a:p>
          <a:p>
            <a:pPr lvl="0" algn="ctr"/>
            <a:r>
              <a:rPr lang="en-GB" sz="2400" dirty="0"/>
              <a:t>The teacher provides the </a:t>
            </a:r>
            <a:r>
              <a:rPr lang="en-GB" sz="2400" b="1" dirty="0"/>
              <a:t>frame</a:t>
            </a:r>
            <a:r>
              <a:rPr lang="en-GB" sz="2400" dirty="0"/>
              <a:t>, but the participants the </a:t>
            </a:r>
            <a:r>
              <a:rPr lang="en-GB" sz="2400" b="1" dirty="0"/>
              <a:t>content. </a:t>
            </a:r>
          </a:p>
          <a:p>
            <a:pPr lvl="0" algn="ctr"/>
            <a:endParaRPr lang="en-GB" sz="2400" b="1" dirty="0"/>
          </a:p>
          <a:p>
            <a:pPr lvl="0" algn="ctr"/>
            <a:r>
              <a:rPr lang="en-GB" sz="2400" b="1" dirty="0"/>
              <a:t>Everybody </a:t>
            </a:r>
            <a:r>
              <a:rPr lang="en-GB" sz="2400" dirty="0"/>
              <a:t>is included in this process.</a:t>
            </a:r>
          </a:p>
          <a:p>
            <a:endParaRPr lang="en-GB" sz="800" dirty="0"/>
          </a:p>
          <a:p>
            <a:r>
              <a:rPr lang="en-GB" dirty="0"/>
              <a:t> </a:t>
            </a:r>
          </a:p>
          <a:p>
            <a:pPr lvl="0"/>
            <a:endParaRPr lang="en-GB" sz="2400" dirty="0"/>
          </a:p>
        </p:txBody>
      </p:sp>
    </p:spTree>
    <p:extLst>
      <p:ext uri="{BB962C8B-B14F-4D97-AF65-F5344CB8AC3E}">
        <p14:creationId xmlns:p14="http://schemas.microsoft.com/office/powerpoint/2010/main" val="35761325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DB7051-A539-77C9-E9C6-C6F03829FC52}"/>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71EC7AB9-5108-4EBE-01ED-1F2EF716B97E}"/>
              </a:ext>
            </a:extLst>
          </p:cNvPr>
          <p:cNvSpPr>
            <a:spLocks noGrp="1"/>
          </p:cNvSpPr>
          <p:nvPr>
            <p:ph type="title"/>
          </p:nvPr>
        </p:nvSpPr>
        <p:spPr/>
        <p:txBody>
          <a:bodyPr lIns="91440"/>
          <a:lstStyle/>
          <a:p>
            <a:r>
              <a:rPr lang="en-US" sz="2400" i="1" dirty="0"/>
              <a:t>Module 7 (Teachers): Facilitating Intergenerational Learning</a:t>
            </a:r>
            <a:endParaRPr lang="el-GR" sz="2400" dirty="0"/>
          </a:p>
        </p:txBody>
      </p:sp>
      <p:sp>
        <p:nvSpPr>
          <p:cNvPr id="6" name="Text Placeholder 5">
            <a:extLst>
              <a:ext uri="{FF2B5EF4-FFF2-40B4-BE49-F238E27FC236}">
                <a16:creationId xmlns:a16="http://schemas.microsoft.com/office/drawing/2014/main" id="{1C6314D8-AE0F-D472-D85B-51471E99F87A}"/>
              </a:ext>
            </a:extLst>
          </p:cNvPr>
          <p:cNvSpPr>
            <a:spLocks noGrp="1"/>
          </p:cNvSpPr>
          <p:nvPr>
            <p:ph type="body" sz="quarter" idx="10"/>
          </p:nvPr>
        </p:nvSpPr>
        <p:spPr/>
        <p:txBody>
          <a:bodyPr/>
          <a:lstStyle/>
          <a:p>
            <a:endParaRPr lang="en-US" b="1" i="1" dirty="0">
              <a:solidFill>
                <a:schemeClr val="accent6">
                  <a:lumMod val="75000"/>
                </a:schemeClr>
              </a:solidFill>
            </a:endParaRPr>
          </a:p>
          <a:p>
            <a:r>
              <a:rPr lang="en-US" b="1" i="1" dirty="0">
                <a:solidFill>
                  <a:srgbClr val="00B0F0"/>
                </a:solidFill>
              </a:rPr>
              <a:t>Topic 4: Co-Creation</a:t>
            </a:r>
            <a:endParaRPr lang="en-GB" b="1" i="1" dirty="0">
              <a:solidFill>
                <a:srgbClr val="00B0F0"/>
              </a:solidFill>
            </a:endParaRPr>
          </a:p>
          <a:p>
            <a:r>
              <a:rPr lang="en-US" b="1" i="1" dirty="0">
                <a:solidFill>
                  <a:schemeClr val="accent1">
                    <a:lumMod val="75000"/>
                  </a:schemeClr>
                </a:solidFill>
              </a:rPr>
              <a:t> </a:t>
            </a:r>
            <a:endParaRPr lang="en-CY" i="1" dirty="0"/>
          </a:p>
        </p:txBody>
      </p:sp>
      <p:pic>
        <p:nvPicPr>
          <p:cNvPr id="2" name="Content Placeholder 1">
            <a:extLst>
              <a:ext uri="{FF2B5EF4-FFF2-40B4-BE49-F238E27FC236}">
                <a16:creationId xmlns:a16="http://schemas.microsoft.com/office/drawing/2014/main" id="{7050727B-0A41-C71C-312A-BE01574ACBC7}"/>
              </a:ext>
            </a:extLst>
          </p:cNvPr>
          <p:cNvPicPr>
            <a:picLocks noGrp="1" noChangeAspect="1"/>
          </p:cNvPicPr>
          <p:nvPr>
            <p:ph sz="quarter" idx="12"/>
          </p:nvPr>
        </p:nvPicPr>
        <p:blipFill>
          <a:blip r:embed="rId3"/>
          <a:stretch>
            <a:fillRect/>
          </a:stretch>
        </p:blipFill>
        <p:spPr>
          <a:xfrm>
            <a:off x="9902769" y="5798262"/>
            <a:ext cx="2005214" cy="920704"/>
          </a:xfrm>
          <a:prstGeom prst="rect">
            <a:avLst/>
          </a:prstGeom>
        </p:spPr>
      </p:pic>
      <p:sp>
        <p:nvSpPr>
          <p:cNvPr id="5" name="TextBox 4">
            <a:extLst>
              <a:ext uri="{FF2B5EF4-FFF2-40B4-BE49-F238E27FC236}">
                <a16:creationId xmlns:a16="http://schemas.microsoft.com/office/drawing/2014/main" id="{33D64D85-AE60-C06F-9785-9329A4B26A31}"/>
              </a:ext>
            </a:extLst>
          </p:cNvPr>
          <p:cNvSpPr txBox="1"/>
          <p:nvPr/>
        </p:nvSpPr>
        <p:spPr>
          <a:xfrm>
            <a:off x="1096240" y="1603605"/>
            <a:ext cx="9149195" cy="3954929"/>
          </a:xfrm>
          <a:prstGeom prst="rect">
            <a:avLst/>
          </a:prstGeom>
          <a:noFill/>
        </p:spPr>
        <p:txBody>
          <a:bodyPr wrap="square">
            <a:spAutoFit/>
          </a:bodyPr>
          <a:lstStyle/>
          <a:p>
            <a:pPr lvl="0"/>
            <a:r>
              <a:rPr lang="en-GB" sz="2400" b="1" dirty="0"/>
              <a:t>The Co-Creation Process</a:t>
            </a:r>
          </a:p>
          <a:p>
            <a:pPr lvl="0"/>
            <a:endParaRPr lang="en-GB" sz="2400" dirty="0"/>
          </a:p>
          <a:p>
            <a:pPr lvl="0" algn="ctr"/>
            <a:r>
              <a:rPr lang="en-GB" sz="2400" dirty="0"/>
              <a:t>Steps to a Shared Project</a:t>
            </a:r>
          </a:p>
          <a:p>
            <a:pPr lvl="0"/>
            <a:endParaRPr lang="en-GB" sz="2400" dirty="0"/>
          </a:p>
          <a:p>
            <a:pPr marL="742950" lvl="1" indent="-285750">
              <a:buFont typeface="Wingdings" panose="05000000000000000000" pitchFamily="2" charset="2"/>
              <a:buChar char="q"/>
            </a:pPr>
            <a:r>
              <a:rPr lang="en-GB" sz="2400" b="1" dirty="0"/>
              <a:t>Ideation:</a:t>
            </a:r>
            <a:r>
              <a:rPr lang="en-GB" sz="2400" dirty="0"/>
              <a:t> Both ages suggest topics.</a:t>
            </a:r>
          </a:p>
          <a:p>
            <a:pPr marL="742950" lvl="1" indent="-285750">
              <a:buFont typeface="Wingdings" panose="05000000000000000000" pitchFamily="2" charset="2"/>
              <a:buChar char="q"/>
            </a:pPr>
            <a:r>
              <a:rPr lang="en-GB" sz="2400" b="1" dirty="0"/>
              <a:t>Synthesis:</a:t>
            </a:r>
            <a:r>
              <a:rPr lang="en-GB" sz="2400" dirty="0"/>
              <a:t> Merging ideas into one goal.</a:t>
            </a:r>
          </a:p>
          <a:p>
            <a:pPr marL="742950" lvl="1" indent="-285750">
              <a:buFont typeface="Wingdings" panose="05000000000000000000" pitchFamily="2" charset="2"/>
              <a:buChar char="q"/>
            </a:pPr>
            <a:r>
              <a:rPr lang="en-GB" sz="2400" b="1" dirty="0"/>
              <a:t>Consensus:</a:t>
            </a:r>
            <a:r>
              <a:rPr lang="en-GB" sz="2400" dirty="0"/>
              <a:t> Ensuring both feel represented.</a:t>
            </a:r>
          </a:p>
          <a:p>
            <a:pPr lvl="0"/>
            <a:endParaRPr lang="en-GB" sz="2400" b="1" dirty="0"/>
          </a:p>
          <a:p>
            <a:pPr lvl="0" algn="ctr"/>
            <a:r>
              <a:rPr lang="en-GB" sz="2400" b="1" dirty="0"/>
              <a:t>Key points:</a:t>
            </a:r>
          </a:p>
          <a:p>
            <a:pPr lvl="0" algn="ctr"/>
            <a:r>
              <a:rPr lang="en-GB" sz="2400" dirty="0"/>
              <a:t>Moving from "helping" to "collaborating."</a:t>
            </a:r>
          </a:p>
          <a:p>
            <a:pPr marR="0" lvl="0"/>
            <a:r>
              <a:rPr lang="en-GB" sz="1100" dirty="0">
                <a:solidFill>
                  <a:srgbClr val="080301"/>
                </a:solidFill>
                <a:effectLst/>
                <a:latin typeface="Calibri" panose="020F0502020204030204" pitchFamily="34" charset="0"/>
                <a:ea typeface="Times New Roman" panose="02020603050405020304" pitchFamily="18" charset="0"/>
              </a:rPr>
              <a:t>.</a:t>
            </a:r>
            <a:endParaRPr lang="en-GB" sz="1200" dirty="0">
              <a:solidFill>
                <a:srgbClr val="08030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405259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429F1F-8D21-934E-A58E-CC0B71D1A136}"/>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253A70C3-D26A-4D60-75CC-53DF4A7A3F72}"/>
              </a:ext>
            </a:extLst>
          </p:cNvPr>
          <p:cNvSpPr>
            <a:spLocks noGrp="1"/>
          </p:cNvSpPr>
          <p:nvPr>
            <p:ph type="title"/>
          </p:nvPr>
        </p:nvSpPr>
        <p:spPr/>
        <p:txBody>
          <a:bodyPr lIns="91440"/>
          <a:lstStyle/>
          <a:p>
            <a:r>
              <a:rPr lang="en-US" sz="2400" i="1" dirty="0"/>
              <a:t>Module 7 (Teachers): Facilitating Intergenerational Learning</a:t>
            </a:r>
            <a:endParaRPr lang="el-GR" sz="2400" dirty="0"/>
          </a:p>
        </p:txBody>
      </p:sp>
      <p:sp>
        <p:nvSpPr>
          <p:cNvPr id="6" name="Text Placeholder 5">
            <a:extLst>
              <a:ext uri="{FF2B5EF4-FFF2-40B4-BE49-F238E27FC236}">
                <a16:creationId xmlns:a16="http://schemas.microsoft.com/office/drawing/2014/main" id="{A8271396-E431-2625-6400-32E98AE1489D}"/>
              </a:ext>
            </a:extLst>
          </p:cNvPr>
          <p:cNvSpPr>
            <a:spLocks noGrp="1"/>
          </p:cNvSpPr>
          <p:nvPr>
            <p:ph type="body" sz="quarter" idx="10"/>
          </p:nvPr>
        </p:nvSpPr>
        <p:spPr/>
        <p:txBody>
          <a:bodyPr/>
          <a:lstStyle/>
          <a:p>
            <a:endParaRPr lang="en-US" b="1" i="1" dirty="0">
              <a:solidFill>
                <a:schemeClr val="accent1">
                  <a:lumMod val="75000"/>
                </a:schemeClr>
              </a:solidFill>
            </a:endParaRPr>
          </a:p>
          <a:p>
            <a:r>
              <a:rPr lang="en-US" b="1" i="1" dirty="0">
                <a:solidFill>
                  <a:srgbClr val="00B0F0"/>
                </a:solidFill>
              </a:rPr>
              <a:t>Topic 4: Co-Creation</a:t>
            </a:r>
            <a:endParaRPr lang="en-GB" b="1" i="1" dirty="0">
              <a:solidFill>
                <a:srgbClr val="00B0F0"/>
              </a:solidFill>
            </a:endParaRPr>
          </a:p>
          <a:p>
            <a:endParaRPr lang="en-GB" b="1" i="1" dirty="0">
              <a:solidFill>
                <a:schemeClr val="accent1">
                  <a:lumMod val="75000"/>
                </a:schemeClr>
              </a:solidFill>
            </a:endParaRPr>
          </a:p>
        </p:txBody>
      </p:sp>
      <p:pic>
        <p:nvPicPr>
          <p:cNvPr id="2" name="Content Placeholder 1">
            <a:extLst>
              <a:ext uri="{FF2B5EF4-FFF2-40B4-BE49-F238E27FC236}">
                <a16:creationId xmlns:a16="http://schemas.microsoft.com/office/drawing/2014/main" id="{734BC586-09CB-397E-50BF-33A33B605BDF}"/>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5" name="TextBox 4">
            <a:extLst>
              <a:ext uri="{FF2B5EF4-FFF2-40B4-BE49-F238E27FC236}">
                <a16:creationId xmlns:a16="http://schemas.microsoft.com/office/drawing/2014/main" id="{02060E6B-CB4E-BA1F-EB4F-68B7A90F6CE7}"/>
              </a:ext>
            </a:extLst>
          </p:cNvPr>
          <p:cNvSpPr txBox="1"/>
          <p:nvPr/>
        </p:nvSpPr>
        <p:spPr>
          <a:xfrm>
            <a:off x="97970" y="1462685"/>
            <a:ext cx="11799621" cy="3416320"/>
          </a:xfrm>
          <a:prstGeom prst="rect">
            <a:avLst/>
          </a:prstGeom>
          <a:noFill/>
        </p:spPr>
        <p:txBody>
          <a:bodyPr wrap="square">
            <a:spAutoFit/>
          </a:bodyPr>
          <a:lstStyle/>
          <a:p>
            <a:pPr marL="0" marR="0">
              <a:buNone/>
            </a:pPr>
            <a:r>
              <a:rPr lang="en-GB" sz="2400" b="1" dirty="0">
                <a:solidFill>
                  <a:srgbClr val="080301"/>
                </a:solidFill>
                <a:effectLst/>
                <a:latin typeface="Calibri" panose="020F0502020204030204" pitchFamily="34" charset="0"/>
                <a:ea typeface="Times New Roman" panose="02020603050405020304" pitchFamily="18" charset="0"/>
              </a:rPr>
              <a:t>Methods for Digital Co-Creation</a:t>
            </a:r>
            <a:endParaRPr lang="el-GR" sz="2400" b="1" dirty="0">
              <a:solidFill>
                <a:srgbClr val="080301"/>
              </a:solidFill>
              <a:effectLst/>
              <a:latin typeface="Calibri" panose="020F0502020204030204" pitchFamily="34" charset="0"/>
              <a:ea typeface="Times New Roman" panose="02020603050405020304" pitchFamily="18" charset="0"/>
            </a:endParaRPr>
          </a:p>
          <a:p>
            <a:pPr marL="0" marR="0">
              <a:buNone/>
            </a:pPr>
            <a:endParaRPr lang="en-GB" sz="2400" dirty="0">
              <a:solidFill>
                <a:srgbClr val="080301"/>
              </a:solidFill>
              <a:effectLst/>
              <a:latin typeface="Times New Roman" panose="02020603050405020304" pitchFamily="18" charset="0"/>
              <a:ea typeface="Times New Roman" panose="02020603050405020304" pitchFamily="18" charset="0"/>
            </a:endParaRPr>
          </a:p>
          <a:p>
            <a:pPr marR="0" lvl="0" algn="ctr"/>
            <a:r>
              <a:rPr lang="en-GB" sz="2400" dirty="0">
                <a:solidFill>
                  <a:srgbClr val="080301"/>
                </a:solidFill>
                <a:effectLst/>
                <a:latin typeface="Calibri" panose="020F0502020204030204" pitchFamily="34" charset="0"/>
                <a:ea typeface="Times New Roman" panose="02020603050405020304" pitchFamily="18" charset="0"/>
              </a:rPr>
              <a:t>The "Working Together" Framework</a:t>
            </a:r>
            <a:endParaRPr lang="en-GB" sz="2400" dirty="0">
              <a:solidFill>
                <a:srgbClr val="080301"/>
              </a:solidFill>
              <a:effectLst/>
              <a:latin typeface="Times New Roman" panose="02020603050405020304" pitchFamily="18" charset="0"/>
              <a:ea typeface="Times New Roman" panose="02020603050405020304" pitchFamily="18" charset="0"/>
            </a:endParaRPr>
          </a:p>
          <a:p>
            <a:pPr marR="0" lvl="0"/>
            <a:endParaRPr lang="en-GB" sz="2400" dirty="0">
              <a:solidFill>
                <a:srgbClr val="080301"/>
              </a:solidFill>
              <a:effectLst/>
              <a:latin typeface="Times New Roman" panose="02020603050405020304" pitchFamily="18" charset="0"/>
              <a:ea typeface="Times New Roman" panose="02020603050405020304" pitchFamily="18" charset="0"/>
            </a:endParaRPr>
          </a:p>
          <a:p>
            <a:pPr marL="742950" marR="0" lvl="1" indent="-285750">
              <a:buFont typeface="Wingdings" panose="05000000000000000000" pitchFamily="2" charset="2"/>
              <a:buChar char=""/>
            </a:pPr>
            <a:r>
              <a:rPr lang="en-GB" sz="2400" b="1" dirty="0">
                <a:solidFill>
                  <a:srgbClr val="080301"/>
                </a:solidFill>
                <a:effectLst/>
                <a:latin typeface="Calibri" panose="020F0502020204030204" pitchFamily="34" charset="0"/>
                <a:ea typeface="Times New Roman" panose="02020603050405020304" pitchFamily="18" charset="0"/>
              </a:rPr>
              <a:t>Shared Storytelling:</a:t>
            </a:r>
            <a:r>
              <a:rPr lang="en-GB" sz="2400" dirty="0">
                <a:solidFill>
                  <a:srgbClr val="080301"/>
                </a:solidFill>
                <a:effectLst/>
                <a:latin typeface="Calibri" panose="020F0502020204030204" pitchFamily="34" charset="0"/>
                <a:ea typeface="Times New Roman" panose="02020603050405020304" pitchFamily="18" charset="0"/>
              </a:rPr>
              <a:t> Using tools like Book</a:t>
            </a:r>
            <a:r>
              <a:rPr lang="en-GB" sz="2400" i="1" dirty="0">
                <a:solidFill>
                  <a:srgbClr val="080301"/>
                </a:solidFill>
                <a:effectLst/>
                <a:latin typeface="Calibri" panose="020F0502020204030204" pitchFamily="34" charset="0"/>
                <a:ea typeface="Times New Roman" panose="02020603050405020304" pitchFamily="18" charset="0"/>
              </a:rPr>
              <a:t> </a:t>
            </a:r>
            <a:r>
              <a:rPr lang="en-GB" sz="2400" dirty="0">
                <a:solidFill>
                  <a:srgbClr val="080301"/>
                </a:solidFill>
                <a:effectLst/>
                <a:latin typeface="Calibri" panose="020F0502020204030204" pitchFamily="34" charset="0"/>
                <a:ea typeface="Times New Roman" panose="02020603050405020304" pitchFamily="18" charset="0"/>
              </a:rPr>
              <a:t>Creator or Canva to merge oral history with digital design.</a:t>
            </a:r>
            <a:endParaRPr lang="en-GB" sz="2400" dirty="0">
              <a:solidFill>
                <a:srgbClr val="080301"/>
              </a:solidFill>
              <a:effectLst/>
              <a:latin typeface="Times New Roman" panose="02020603050405020304" pitchFamily="18" charset="0"/>
              <a:ea typeface="Times New Roman" panose="02020603050405020304" pitchFamily="18" charset="0"/>
            </a:endParaRPr>
          </a:p>
          <a:p>
            <a:pPr marL="742950" marR="0" lvl="1" indent="-285750">
              <a:buFont typeface="Wingdings" panose="05000000000000000000" pitchFamily="2" charset="2"/>
              <a:buChar char=""/>
            </a:pPr>
            <a:r>
              <a:rPr lang="en-GB" sz="2400" b="1" dirty="0">
                <a:solidFill>
                  <a:srgbClr val="080301"/>
                </a:solidFill>
                <a:effectLst/>
                <a:latin typeface="Calibri" panose="020F0502020204030204" pitchFamily="34" charset="0"/>
                <a:ea typeface="Times New Roman" panose="02020603050405020304" pitchFamily="18" charset="0"/>
              </a:rPr>
              <a:t>Joint Mapmaking:</a:t>
            </a:r>
            <a:r>
              <a:rPr lang="en-GB" sz="2400" dirty="0">
                <a:solidFill>
                  <a:srgbClr val="080301"/>
                </a:solidFill>
                <a:effectLst/>
                <a:latin typeface="Calibri" panose="020F0502020204030204" pitchFamily="34" charset="0"/>
                <a:ea typeface="Times New Roman" panose="02020603050405020304" pitchFamily="18" charset="0"/>
              </a:rPr>
              <a:t> Creating </a:t>
            </a:r>
            <a:r>
              <a:rPr lang="en-GB" sz="2400" dirty="0" err="1">
                <a:solidFill>
                  <a:srgbClr val="080301"/>
                </a:solidFill>
                <a:effectLst/>
                <a:latin typeface="Calibri" panose="020F0502020204030204" pitchFamily="34" charset="0"/>
                <a:ea typeface="Times New Roman" panose="02020603050405020304" pitchFamily="18" charset="0"/>
              </a:rPr>
              <a:t>Mapstories</a:t>
            </a:r>
            <a:r>
              <a:rPr lang="en-GB" sz="2400" dirty="0">
                <a:solidFill>
                  <a:srgbClr val="080301"/>
                </a:solidFill>
                <a:effectLst/>
                <a:latin typeface="Calibri" panose="020F0502020204030204" pitchFamily="34" charset="0"/>
                <a:ea typeface="Times New Roman" panose="02020603050405020304" pitchFamily="18" charset="0"/>
              </a:rPr>
              <a:t> to connect memories with students' tech skills.</a:t>
            </a:r>
            <a:endParaRPr lang="en-GB" sz="2400" dirty="0">
              <a:solidFill>
                <a:srgbClr val="080301"/>
              </a:solidFill>
              <a:effectLst/>
              <a:latin typeface="Times New Roman" panose="02020603050405020304" pitchFamily="18" charset="0"/>
              <a:ea typeface="Times New Roman" panose="02020603050405020304" pitchFamily="18" charset="0"/>
            </a:endParaRPr>
          </a:p>
          <a:p>
            <a:pPr marL="742950" marR="0" lvl="1" indent="-285750">
              <a:buFont typeface="Wingdings" panose="05000000000000000000" pitchFamily="2" charset="2"/>
              <a:buChar char=""/>
            </a:pPr>
            <a:r>
              <a:rPr lang="en-GB" sz="2400" b="1" dirty="0">
                <a:solidFill>
                  <a:srgbClr val="080301"/>
                </a:solidFill>
                <a:effectLst/>
                <a:latin typeface="Calibri" panose="020F0502020204030204" pitchFamily="34" charset="0"/>
                <a:ea typeface="Times New Roman" panose="02020603050405020304" pitchFamily="18" charset="0"/>
              </a:rPr>
              <a:t>Collaborative Design:</a:t>
            </a:r>
            <a:r>
              <a:rPr lang="en-GB" sz="2400" dirty="0">
                <a:solidFill>
                  <a:srgbClr val="080301"/>
                </a:solidFill>
                <a:effectLst/>
                <a:latin typeface="Calibri" panose="020F0502020204030204" pitchFamily="34" charset="0"/>
                <a:ea typeface="Times New Roman" panose="02020603050405020304" pitchFamily="18" charset="0"/>
              </a:rPr>
              <a:t> Utilizing Padlet or </a:t>
            </a:r>
            <a:r>
              <a:rPr lang="en-GB" sz="2400" dirty="0" err="1">
                <a:solidFill>
                  <a:srgbClr val="080301"/>
                </a:solidFill>
                <a:effectLst/>
                <a:latin typeface="Calibri" panose="020F0502020204030204" pitchFamily="34" charset="0"/>
                <a:ea typeface="Times New Roman" panose="02020603050405020304" pitchFamily="18" charset="0"/>
              </a:rPr>
              <a:t>Mentimeter</a:t>
            </a:r>
            <a:r>
              <a:rPr lang="en-GB" sz="2400" dirty="0">
                <a:solidFill>
                  <a:srgbClr val="080301"/>
                </a:solidFill>
                <a:effectLst/>
                <a:latin typeface="Calibri" panose="020F0502020204030204" pitchFamily="34" charset="0"/>
                <a:ea typeface="Times New Roman" panose="02020603050405020304" pitchFamily="18" charset="0"/>
              </a:rPr>
              <a:t> to vote on themes and collect shared resources.</a:t>
            </a:r>
            <a:endParaRPr lang="en-GB" sz="2400" dirty="0">
              <a:solidFill>
                <a:srgbClr val="08030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994204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B90B46-07F3-069D-9947-08DBAB5CCA31}"/>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45E512ED-1A29-4EB6-4AB7-1E4E3B37004F}"/>
              </a:ext>
            </a:extLst>
          </p:cNvPr>
          <p:cNvSpPr>
            <a:spLocks noGrp="1"/>
          </p:cNvSpPr>
          <p:nvPr>
            <p:ph type="title"/>
          </p:nvPr>
        </p:nvSpPr>
        <p:spPr/>
        <p:txBody>
          <a:bodyPr lIns="91440"/>
          <a:lstStyle/>
          <a:p>
            <a:r>
              <a:rPr lang="en-US" sz="2400" i="1" dirty="0"/>
              <a:t>Module 7 (Teachers): Facilitating Intergenerational Learning</a:t>
            </a:r>
            <a:endParaRPr lang="el-GR" sz="2400" dirty="0"/>
          </a:p>
        </p:txBody>
      </p:sp>
      <p:sp>
        <p:nvSpPr>
          <p:cNvPr id="6" name="Text Placeholder 5">
            <a:extLst>
              <a:ext uri="{FF2B5EF4-FFF2-40B4-BE49-F238E27FC236}">
                <a16:creationId xmlns:a16="http://schemas.microsoft.com/office/drawing/2014/main" id="{4FBAE7C9-3702-87BB-6D40-B84338DC0034}"/>
              </a:ext>
            </a:extLst>
          </p:cNvPr>
          <p:cNvSpPr>
            <a:spLocks noGrp="1"/>
          </p:cNvSpPr>
          <p:nvPr>
            <p:ph type="body" sz="quarter" idx="10"/>
          </p:nvPr>
        </p:nvSpPr>
        <p:spPr/>
        <p:txBody>
          <a:bodyPr/>
          <a:lstStyle/>
          <a:p>
            <a:endParaRPr lang="en-US" b="1" i="1" dirty="0">
              <a:solidFill>
                <a:schemeClr val="accent1">
                  <a:lumMod val="75000"/>
                </a:schemeClr>
              </a:solidFill>
            </a:endParaRPr>
          </a:p>
          <a:p>
            <a:r>
              <a:rPr lang="en-US" b="1" i="1" dirty="0">
                <a:solidFill>
                  <a:srgbClr val="00B0F0"/>
                </a:solidFill>
              </a:rPr>
              <a:t>Topic 4: Co-Creation</a:t>
            </a:r>
            <a:endParaRPr lang="en-GB" b="1" i="1" dirty="0">
              <a:solidFill>
                <a:srgbClr val="00B0F0"/>
              </a:solidFill>
            </a:endParaRPr>
          </a:p>
          <a:p>
            <a:r>
              <a:rPr lang="en-US" b="1" i="1" dirty="0">
                <a:solidFill>
                  <a:schemeClr val="accent1">
                    <a:lumMod val="75000"/>
                  </a:schemeClr>
                </a:solidFill>
              </a:rPr>
              <a:t> </a:t>
            </a:r>
            <a:endParaRPr lang="en-GB" b="1" i="1" dirty="0">
              <a:solidFill>
                <a:schemeClr val="accent1">
                  <a:lumMod val="75000"/>
                </a:schemeClr>
              </a:solidFill>
            </a:endParaRPr>
          </a:p>
        </p:txBody>
      </p:sp>
      <p:pic>
        <p:nvPicPr>
          <p:cNvPr id="2" name="Content Placeholder 1">
            <a:extLst>
              <a:ext uri="{FF2B5EF4-FFF2-40B4-BE49-F238E27FC236}">
                <a16:creationId xmlns:a16="http://schemas.microsoft.com/office/drawing/2014/main" id="{B40E9957-96B9-5339-75C4-8AFDCEC5B29D}"/>
              </a:ext>
            </a:extLst>
          </p:cNvPr>
          <p:cNvPicPr>
            <a:picLocks noGrp="1" noChangeAspect="1"/>
          </p:cNvPicPr>
          <p:nvPr>
            <p:ph sz="quarter" idx="12"/>
          </p:nvPr>
        </p:nvPicPr>
        <p:blipFill>
          <a:blip r:embed="rId3"/>
          <a:stretch>
            <a:fillRect/>
          </a:stretch>
        </p:blipFill>
        <p:spPr>
          <a:xfrm>
            <a:off x="9601431" y="5469025"/>
            <a:ext cx="2327333" cy="1068606"/>
          </a:xfrm>
          <a:prstGeom prst="rect">
            <a:avLst/>
          </a:prstGeom>
        </p:spPr>
      </p:pic>
      <p:sp>
        <p:nvSpPr>
          <p:cNvPr id="3" name="TextBox 2">
            <a:extLst>
              <a:ext uri="{FF2B5EF4-FFF2-40B4-BE49-F238E27FC236}">
                <a16:creationId xmlns:a16="http://schemas.microsoft.com/office/drawing/2014/main" id="{3AEF50ED-1200-A818-3685-7E09F50B03B9}"/>
              </a:ext>
            </a:extLst>
          </p:cNvPr>
          <p:cNvSpPr txBox="1"/>
          <p:nvPr/>
        </p:nvSpPr>
        <p:spPr>
          <a:xfrm>
            <a:off x="467590" y="1304387"/>
            <a:ext cx="10453255" cy="4563429"/>
          </a:xfrm>
          <a:prstGeom prst="rect">
            <a:avLst/>
          </a:prstGeom>
          <a:noFill/>
        </p:spPr>
        <p:txBody>
          <a:bodyPr wrap="square">
            <a:spAutoFit/>
          </a:bodyPr>
          <a:lstStyle/>
          <a:p>
            <a:pPr lvl="0" algn="ctr"/>
            <a:r>
              <a:rPr lang="en-GB" sz="2400" b="1" dirty="0">
                <a:solidFill>
                  <a:schemeClr val="accent4">
                    <a:lumMod val="75000"/>
                  </a:schemeClr>
                </a:solidFill>
              </a:rPr>
              <a:t>Activity: The Co-Creation Sprint (Interactive)</a:t>
            </a:r>
            <a:endParaRPr lang="en-GB" sz="2400" dirty="0">
              <a:solidFill>
                <a:schemeClr val="accent4">
                  <a:lumMod val="75000"/>
                </a:schemeClr>
              </a:solidFill>
            </a:endParaRPr>
          </a:p>
          <a:p>
            <a:pPr lvl="0"/>
            <a:endParaRPr lang="el-GR" sz="2400" b="1" dirty="0"/>
          </a:p>
          <a:p>
            <a:pPr lvl="0" algn="ctr"/>
            <a:r>
              <a:rPr lang="en-GB" sz="2400" b="1" dirty="0"/>
              <a:t>Task:</a:t>
            </a:r>
            <a:r>
              <a:rPr lang="en-GB" sz="2400" dirty="0"/>
              <a:t> Designing a Joint Task</a:t>
            </a:r>
          </a:p>
          <a:p>
            <a:pPr lvl="0" algn="ctr"/>
            <a:endParaRPr lang="el-GR" sz="2400" b="1" dirty="0"/>
          </a:p>
          <a:p>
            <a:pPr lvl="0" algn="ctr"/>
            <a:r>
              <a:rPr lang="en-GB" sz="2400" b="1" dirty="0"/>
              <a:t>Interaction:</a:t>
            </a:r>
            <a:r>
              <a:rPr lang="en-GB" sz="2400" dirty="0"/>
              <a:t> </a:t>
            </a:r>
            <a:endParaRPr lang="el-GR" sz="2400" dirty="0"/>
          </a:p>
          <a:p>
            <a:pPr lvl="0" algn="ctr"/>
            <a:r>
              <a:rPr lang="en-GB" sz="2400" dirty="0"/>
              <a:t>In groups teachers, design a 1-sentence project idea. </a:t>
            </a:r>
            <a:endParaRPr lang="el-GR" sz="2400" dirty="0"/>
          </a:p>
          <a:p>
            <a:pPr lvl="0" algn="ctr"/>
            <a:r>
              <a:rPr lang="en-GB" sz="2400" dirty="0"/>
              <a:t>Rotate the "Moderator" role every 3 minutes </a:t>
            </a:r>
            <a:endParaRPr lang="el-GR" sz="2400" dirty="0"/>
          </a:p>
          <a:p>
            <a:pPr lvl="0" algn="ctr"/>
            <a:r>
              <a:rPr lang="en-GB" sz="2400" dirty="0"/>
              <a:t>(Brainstorming &gt; Synthesis &gt; Consensus)</a:t>
            </a:r>
          </a:p>
          <a:p>
            <a:pPr lvl="0"/>
            <a:endParaRPr lang="en-GB" sz="2200" dirty="0"/>
          </a:p>
          <a:p>
            <a:pPr lvl="0"/>
            <a:endParaRPr lang="en-GB" sz="1000" b="1" dirty="0"/>
          </a:p>
          <a:p>
            <a:pPr lvl="0" algn="ctr"/>
            <a:endParaRPr lang="en-GB" sz="2400" dirty="0"/>
          </a:p>
          <a:p>
            <a:pPr lvl="0" algn="ctr"/>
            <a:endParaRPr lang="en-GB"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149753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CBF2AE-0CDA-98CD-F9C9-32DE5137B6DB}"/>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C41EF681-6696-42CF-5F15-ADE38AB2382C}"/>
              </a:ext>
            </a:extLst>
          </p:cNvPr>
          <p:cNvSpPr>
            <a:spLocks noGrp="1"/>
          </p:cNvSpPr>
          <p:nvPr>
            <p:ph type="title"/>
          </p:nvPr>
        </p:nvSpPr>
        <p:spPr/>
        <p:txBody>
          <a:bodyPr lIns="91440"/>
          <a:lstStyle/>
          <a:p>
            <a:r>
              <a:rPr lang="en-US" sz="2400" i="1" dirty="0"/>
              <a:t>Module 7 (Teachers): Facilitating Intergenerational Learning</a:t>
            </a:r>
            <a:endParaRPr lang="el-GR" sz="2400" dirty="0"/>
          </a:p>
        </p:txBody>
      </p:sp>
      <p:sp>
        <p:nvSpPr>
          <p:cNvPr id="6" name="Text Placeholder 5">
            <a:extLst>
              <a:ext uri="{FF2B5EF4-FFF2-40B4-BE49-F238E27FC236}">
                <a16:creationId xmlns:a16="http://schemas.microsoft.com/office/drawing/2014/main" id="{825EAA67-1CF3-52A1-7FD5-B91A6EFE6D46}"/>
              </a:ext>
            </a:extLst>
          </p:cNvPr>
          <p:cNvSpPr>
            <a:spLocks noGrp="1"/>
          </p:cNvSpPr>
          <p:nvPr>
            <p:ph type="body" sz="quarter" idx="10"/>
          </p:nvPr>
        </p:nvSpPr>
        <p:spPr/>
        <p:txBody>
          <a:bodyPr/>
          <a:lstStyle/>
          <a:p>
            <a:r>
              <a:rPr lang="en-US" b="1" i="1" dirty="0">
                <a:solidFill>
                  <a:srgbClr val="00B0F0"/>
                </a:solidFill>
              </a:rPr>
              <a:t>Topic 4: Co-Creation</a:t>
            </a:r>
            <a:r>
              <a:rPr lang="en-US" b="1" i="1" dirty="0">
                <a:solidFill>
                  <a:schemeClr val="accent1">
                    <a:lumMod val="75000"/>
                  </a:schemeClr>
                </a:solidFill>
              </a:rPr>
              <a:t> </a:t>
            </a:r>
            <a:endParaRPr lang="en-GB" b="1" i="1" dirty="0">
              <a:solidFill>
                <a:schemeClr val="accent1">
                  <a:lumMod val="75000"/>
                </a:schemeClr>
              </a:solidFill>
            </a:endParaRPr>
          </a:p>
        </p:txBody>
      </p:sp>
      <p:pic>
        <p:nvPicPr>
          <p:cNvPr id="2" name="Content Placeholder 1">
            <a:extLst>
              <a:ext uri="{FF2B5EF4-FFF2-40B4-BE49-F238E27FC236}">
                <a16:creationId xmlns:a16="http://schemas.microsoft.com/office/drawing/2014/main" id="{04556973-67E5-21FA-11B6-56890182BE68}"/>
              </a:ext>
            </a:extLst>
          </p:cNvPr>
          <p:cNvPicPr>
            <a:picLocks noGrp="1" noChangeAspect="1"/>
          </p:cNvPicPr>
          <p:nvPr>
            <p:ph sz="quarter" idx="12"/>
          </p:nvPr>
        </p:nvPicPr>
        <p:blipFill>
          <a:blip r:embed="rId3"/>
          <a:stretch>
            <a:fillRect/>
          </a:stretch>
        </p:blipFill>
        <p:spPr>
          <a:xfrm>
            <a:off x="9601431" y="5469025"/>
            <a:ext cx="2327333" cy="1068606"/>
          </a:xfrm>
          <a:prstGeom prst="rect">
            <a:avLst/>
          </a:prstGeom>
        </p:spPr>
      </p:pic>
      <p:sp>
        <p:nvSpPr>
          <p:cNvPr id="3" name="TextBox 2">
            <a:extLst>
              <a:ext uri="{FF2B5EF4-FFF2-40B4-BE49-F238E27FC236}">
                <a16:creationId xmlns:a16="http://schemas.microsoft.com/office/drawing/2014/main" id="{79297A61-C2A5-247E-5BE5-F8CA51F16886}"/>
              </a:ext>
            </a:extLst>
          </p:cNvPr>
          <p:cNvSpPr txBox="1"/>
          <p:nvPr/>
        </p:nvSpPr>
        <p:spPr>
          <a:xfrm>
            <a:off x="467590" y="1304387"/>
            <a:ext cx="10453255" cy="4224875"/>
          </a:xfrm>
          <a:prstGeom prst="rect">
            <a:avLst/>
          </a:prstGeom>
          <a:noFill/>
        </p:spPr>
        <p:txBody>
          <a:bodyPr wrap="square">
            <a:spAutoFit/>
          </a:bodyPr>
          <a:lstStyle/>
          <a:p>
            <a:pPr lvl="0" algn="ctr"/>
            <a:r>
              <a:rPr lang="en-GB" sz="2400" b="1" dirty="0">
                <a:solidFill>
                  <a:schemeClr val="accent4">
                    <a:lumMod val="75000"/>
                  </a:schemeClr>
                </a:solidFill>
              </a:rPr>
              <a:t>Activity: The 2030 Headline (Interactive)</a:t>
            </a:r>
            <a:endParaRPr lang="en-GB" sz="2400" dirty="0">
              <a:solidFill>
                <a:schemeClr val="accent4">
                  <a:lumMod val="75000"/>
                </a:schemeClr>
              </a:solidFill>
            </a:endParaRPr>
          </a:p>
          <a:p>
            <a:pPr lvl="0" algn="ctr"/>
            <a:endParaRPr lang="el-GR" sz="2400" b="1" dirty="0"/>
          </a:p>
          <a:p>
            <a:pPr lvl="0" algn="ctr"/>
            <a:r>
              <a:rPr lang="en-GB" sz="2400" b="1" dirty="0"/>
              <a:t>Task:</a:t>
            </a:r>
            <a:r>
              <a:rPr lang="en-GB" sz="2400" dirty="0"/>
              <a:t> The Future of Digital Harmony</a:t>
            </a:r>
          </a:p>
          <a:p>
            <a:pPr lvl="0" algn="ctr"/>
            <a:endParaRPr lang="el-GR" sz="2400" b="1" dirty="0"/>
          </a:p>
          <a:p>
            <a:pPr lvl="0" algn="ctr"/>
            <a:r>
              <a:rPr lang="en-GB" sz="2400" b="1" dirty="0"/>
              <a:t>Interaction:</a:t>
            </a:r>
            <a:r>
              <a:rPr lang="en-GB" sz="2400" dirty="0"/>
              <a:t> </a:t>
            </a:r>
            <a:endParaRPr lang="el-GR" sz="2400" dirty="0"/>
          </a:p>
          <a:p>
            <a:pPr lvl="0" algn="ctr"/>
            <a:r>
              <a:rPr lang="en-GB" sz="2400" dirty="0"/>
              <a:t>Imagine it's 2030. </a:t>
            </a:r>
            <a:endParaRPr lang="el-GR" sz="2400" dirty="0"/>
          </a:p>
          <a:p>
            <a:pPr lvl="0" algn="ctr"/>
            <a:r>
              <a:rPr lang="en-GB" sz="2400" dirty="0"/>
              <a:t>What is the headline in your local paper about your IGL program? </a:t>
            </a:r>
            <a:endParaRPr lang="el-GR" sz="2400" dirty="0"/>
          </a:p>
          <a:p>
            <a:pPr lvl="0" algn="ctr"/>
            <a:r>
              <a:rPr lang="en-GB" sz="2400" dirty="0"/>
              <a:t>(e.g., "Seniors find tech-wings, Students find history").</a:t>
            </a:r>
          </a:p>
          <a:p>
            <a:pPr lvl="0" algn="ctr"/>
            <a:endParaRPr lang="en-GB" sz="1000" b="1" dirty="0"/>
          </a:p>
          <a:p>
            <a:pPr lvl="0" algn="ctr"/>
            <a:endParaRPr lang="en-GB" sz="2400" dirty="0"/>
          </a:p>
          <a:p>
            <a:pPr lvl="0" algn="ctr"/>
            <a:endParaRPr lang="en-GB"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97851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AE6D5-4BD4-EF70-9A78-C38B3735BC7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D0F0F46-1404-8612-DA0F-119FF549FBED}"/>
              </a:ext>
            </a:extLst>
          </p:cNvPr>
          <p:cNvSpPr>
            <a:spLocks noGrp="1"/>
          </p:cNvSpPr>
          <p:nvPr>
            <p:ph type="ctrTitle"/>
          </p:nvPr>
        </p:nvSpPr>
        <p:spPr>
          <a:xfrm>
            <a:off x="405246" y="1768632"/>
            <a:ext cx="6821956" cy="1334065"/>
          </a:xfrm>
        </p:spPr>
        <p:txBody>
          <a:bodyPr/>
          <a:lstStyle/>
          <a:p>
            <a:r>
              <a:rPr lang="en-US" b="0" i="1" dirty="0"/>
              <a:t>End Module 7 (Teachers): </a:t>
            </a:r>
            <a:br>
              <a:rPr lang="en-US" b="0" i="1" dirty="0"/>
            </a:br>
            <a:r>
              <a:rPr lang="en-US" b="0" i="1" dirty="0"/>
              <a:t>Facilitating Intergenerational Learning</a:t>
            </a:r>
            <a:endParaRPr lang="LID4096" dirty="0"/>
          </a:p>
        </p:txBody>
      </p:sp>
      <p:pic>
        <p:nvPicPr>
          <p:cNvPr id="8" name="Picture 7">
            <a:extLst>
              <a:ext uri="{FF2B5EF4-FFF2-40B4-BE49-F238E27FC236}">
                <a16:creationId xmlns:a16="http://schemas.microsoft.com/office/drawing/2014/main" id="{EB5DE78C-1BD8-E47F-1854-46AC8DCEDF8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5461" y="2940275"/>
            <a:ext cx="5270539" cy="2763427"/>
          </a:xfrm>
          <a:prstGeom prst="rect">
            <a:avLst/>
          </a:prstGeom>
        </p:spPr>
      </p:pic>
    </p:spTree>
    <p:extLst>
      <p:ext uri="{BB962C8B-B14F-4D97-AF65-F5344CB8AC3E}">
        <p14:creationId xmlns:p14="http://schemas.microsoft.com/office/powerpoint/2010/main" val="657895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97061E-C86D-651E-3E36-B5C1E36940D2}"/>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9A16618C-B37C-7BBA-B60D-F2F1A3AEAB3E}"/>
              </a:ext>
            </a:extLst>
          </p:cNvPr>
          <p:cNvSpPr>
            <a:spLocks noGrp="1"/>
          </p:cNvSpPr>
          <p:nvPr>
            <p:ph type="title"/>
          </p:nvPr>
        </p:nvSpPr>
        <p:spPr/>
        <p:txBody>
          <a:bodyPr lIns="91440"/>
          <a:lstStyle/>
          <a:p>
            <a:r>
              <a:rPr lang="en-US" sz="2400" i="1" dirty="0"/>
              <a:t>Module 7 (Teachers): Facilitating Intergenerational Learning</a:t>
            </a:r>
            <a:endParaRPr lang="el-GR" sz="2400" dirty="0"/>
          </a:p>
        </p:txBody>
      </p:sp>
      <p:sp>
        <p:nvSpPr>
          <p:cNvPr id="6" name="Text Placeholder 5">
            <a:extLst>
              <a:ext uri="{FF2B5EF4-FFF2-40B4-BE49-F238E27FC236}">
                <a16:creationId xmlns:a16="http://schemas.microsoft.com/office/drawing/2014/main" id="{C7E7FAC4-7448-2ADC-CB70-39FC7D3F3AAE}"/>
              </a:ext>
            </a:extLst>
          </p:cNvPr>
          <p:cNvSpPr>
            <a:spLocks noGrp="1"/>
          </p:cNvSpPr>
          <p:nvPr>
            <p:ph type="body" sz="quarter" idx="10"/>
          </p:nvPr>
        </p:nvSpPr>
        <p:spPr/>
        <p:txBody>
          <a:bodyPr/>
          <a:lstStyle/>
          <a:p>
            <a:r>
              <a:rPr lang="en-US" b="1" i="1" dirty="0">
                <a:solidFill>
                  <a:schemeClr val="accent1">
                    <a:lumMod val="75000"/>
                  </a:schemeClr>
                </a:solidFill>
              </a:rPr>
              <a:t>Topic 1: </a:t>
            </a:r>
            <a:r>
              <a:rPr lang="en-GB" b="1" i="1" dirty="0">
                <a:solidFill>
                  <a:schemeClr val="accent1">
                    <a:lumMod val="75000"/>
                  </a:schemeClr>
                </a:solidFill>
              </a:rPr>
              <a:t>Foundations of </a:t>
            </a:r>
            <a:r>
              <a:rPr lang="en-US" b="1" i="1" dirty="0">
                <a:solidFill>
                  <a:schemeClr val="accent1">
                    <a:lumMod val="75000"/>
                  </a:schemeClr>
                </a:solidFill>
              </a:rPr>
              <a:t>I</a:t>
            </a:r>
            <a:r>
              <a:rPr lang="en-GB" b="1" i="1" dirty="0" err="1">
                <a:solidFill>
                  <a:schemeClr val="accent1">
                    <a:lumMod val="75000"/>
                  </a:schemeClr>
                </a:solidFill>
              </a:rPr>
              <a:t>ntergenerational</a:t>
            </a:r>
            <a:r>
              <a:rPr lang="en-GB" b="1" i="1" dirty="0">
                <a:solidFill>
                  <a:schemeClr val="accent1">
                    <a:lumMod val="75000"/>
                  </a:schemeClr>
                </a:solidFill>
              </a:rPr>
              <a:t> </a:t>
            </a:r>
            <a:r>
              <a:rPr lang="en-US" b="1" i="1" dirty="0">
                <a:solidFill>
                  <a:schemeClr val="accent1">
                    <a:lumMod val="75000"/>
                  </a:schemeClr>
                </a:solidFill>
              </a:rPr>
              <a:t>L</a:t>
            </a:r>
            <a:r>
              <a:rPr lang="en-GB" b="1" i="1" dirty="0">
                <a:solidFill>
                  <a:schemeClr val="accent1">
                    <a:lumMod val="75000"/>
                  </a:schemeClr>
                </a:solidFill>
              </a:rPr>
              <a:t>earning &amp; Core Principles </a:t>
            </a:r>
            <a:endParaRPr lang="en-US" b="1" i="1" dirty="0">
              <a:solidFill>
                <a:schemeClr val="accent1">
                  <a:lumMod val="75000"/>
                </a:schemeClr>
              </a:solidFill>
            </a:endParaRPr>
          </a:p>
        </p:txBody>
      </p:sp>
      <p:pic>
        <p:nvPicPr>
          <p:cNvPr id="3" name="Content Placeholder 1">
            <a:extLst>
              <a:ext uri="{FF2B5EF4-FFF2-40B4-BE49-F238E27FC236}">
                <a16:creationId xmlns:a16="http://schemas.microsoft.com/office/drawing/2014/main" id="{3CC66ED3-CDF8-5D92-CC54-5149A01B92CC}"/>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23251F34-C4B2-9B7F-DE60-29070D54B430}"/>
              </a:ext>
            </a:extLst>
          </p:cNvPr>
          <p:cNvSpPr txBox="1"/>
          <p:nvPr/>
        </p:nvSpPr>
        <p:spPr>
          <a:xfrm>
            <a:off x="176644" y="1631373"/>
            <a:ext cx="11336483" cy="4440318"/>
          </a:xfrm>
          <a:prstGeom prst="rect">
            <a:avLst/>
          </a:prstGeom>
          <a:noFill/>
        </p:spPr>
        <p:txBody>
          <a:bodyPr wrap="square">
            <a:spAutoFit/>
          </a:bodyPr>
          <a:lstStyle/>
          <a:p>
            <a:pPr lvl="0"/>
            <a:r>
              <a:rPr lang="en-GB" sz="2400" b="1" dirty="0"/>
              <a:t>What is intergenerational learning (IGL)?</a:t>
            </a:r>
            <a:endParaRPr lang="en-GB" sz="2400" dirty="0"/>
          </a:p>
          <a:p>
            <a:pPr lvl="0"/>
            <a:endParaRPr lang="en-GB" sz="2400" b="1" dirty="0"/>
          </a:p>
          <a:p>
            <a:pPr lvl="0" algn="ctr"/>
            <a:r>
              <a:rPr lang="en-GB" sz="2400" dirty="0"/>
              <a:t>Redefining the classroom hierarchy.</a:t>
            </a:r>
          </a:p>
          <a:p>
            <a:pPr lvl="0"/>
            <a:endParaRPr lang="en-GB" sz="2400" dirty="0"/>
          </a:p>
          <a:p>
            <a:pPr lvl="0" algn="ctr"/>
            <a:r>
              <a:rPr lang="en-GB" sz="2400" dirty="0"/>
              <a:t>IGL is more than just bringing generations together; </a:t>
            </a:r>
          </a:p>
          <a:p>
            <a:pPr lvl="0" algn="ctr"/>
            <a:r>
              <a:rPr lang="en-GB" sz="2400" dirty="0"/>
              <a:t>it is a </a:t>
            </a:r>
            <a:r>
              <a:rPr lang="en-GB" sz="2400" b="1" i="1" dirty="0"/>
              <a:t>reciprocal exchange</a:t>
            </a:r>
            <a:r>
              <a:rPr lang="en-GB" sz="2400" i="1" dirty="0"/>
              <a:t> </a:t>
            </a:r>
            <a:r>
              <a:rPr lang="en-GB" sz="2400" dirty="0"/>
              <a:t>where both age groups </a:t>
            </a:r>
          </a:p>
          <a:p>
            <a:pPr lvl="0" algn="ctr"/>
            <a:r>
              <a:rPr lang="en-GB" sz="2400" dirty="0"/>
              <a:t>are teachers and learners simultaneously.</a:t>
            </a:r>
          </a:p>
          <a:p>
            <a:pPr lvl="0" algn="ctr"/>
            <a:endParaRPr lang="en-GB" sz="2400" b="1" dirty="0"/>
          </a:p>
          <a:p>
            <a:pPr lvl="0" algn="ctr"/>
            <a:r>
              <a:rPr lang="en-GB" sz="2400" dirty="0"/>
              <a:t>Key points: Mutuality, breaking hierarchies, and shared digital discovery.</a:t>
            </a:r>
          </a:p>
          <a:p>
            <a:pPr lvl="0"/>
            <a:endParaRPr lang="en-GB" sz="2400" dirty="0"/>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85987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3AB995-4B6A-ED92-3D9D-5CC49CFD9FB2}"/>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F356F851-1086-1D2B-9019-E3DAA9A03ABB}"/>
              </a:ext>
            </a:extLst>
          </p:cNvPr>
          <p:cNvSpPr>
            <a:spLocks noGrp="1"/>
          </p:cNvSpPr>
          <p:nvPr>
            <p:ph type="title"/>
          </p:nvPr>
        </p:nvSpPr>
        <p:spPr/>
        <p:txBody>
          <a:bodyPr lIns="91440"/>
          <a:lstStyle/>
          <a:p>
            <a:r>
              <a:rPr lang="en-US" sz="2400" i="1" dirty="0"/>
              <a:t>Module 7 (Teachers): Facilitating Intergenerational Learning </a:t>
            </a:r>
            <a:endParaRPr lang="el-GR" sz="2400" dirty="0"/>
          </a:p>
        </p:txBody>
      </p:sp>
      <p:sp>
        <p:nvSpPr>
          <p:cNvPr id="6" name="Text Placeholder 5">
            <a:extLst>
              <a:ext uri="{FF2B5EF4-FFF2-40B4-BE49-F238E27FC236}">
                <a16:creationId xmlns:a16="http://schemas.microsoft.com/office/drawing/2014/main" id="{BE00D98A-C89D-69BD-6ED9-A845AB5973DD}"/>
              </a:ext>
            </a:extLst>
          </p:cNvPr>
          <p:cNvSpPr>
            <a:spLocks noGrp="1"/>
          </p:cNvSpPr>
          <p:nvPr>
            <p:ph type="body" sz="quarter" idx="10"/>
          </p:nvPr>
        </p:nvSpPr>
        <p:spPr/>
        <p:txBody>
          <a:bodyPr/>
          <a:lstStyle/>
          <a:p>
            <a:endParaRPr lang="en-US" b="1" i="1" dirty="0">
              <a:solidFill>
                <a:schemeClr val="accent6">
                  <a:lumMod val="75000"/>
                </a:schemeClr>
              </a:solidFill>
            </a:endParaRPr>
          </a:p>
          <a:p>
            <a:r>
              <a:rPr lang="en-US" b="1" i="1" dirty="0">
                <a:solidFill>
                  <a:schemeClr val="accent6">
                    <a:lumMod val="75000"/>
                  </a:schemeClr>
                </a:solidFill>
              </a:rPr>
              <a:t>Topic</a:t>
            </a:r>
            <a:r>
              <a:rPr lang="el-GR" b="1" i="1" dirty="0">
                <a:solidFill>
                  <a:schemeClr val="accent6">
                    <a:lumMod val="75000"/>
                  </a:schemeClr>
                </a:solidFill>
              </a:rPr>
              <a:t> 1</a:t>
            </a:r>
            <a:r>
              <a:rPr lang="en-US" b="1" i="1" dirty="0">
                <a:solidFill>
                  <a:schemeClr val="accent6">
                    <a:lumMod val="75000"/>
                  </a:schemeClr>
                </a:solidFill>
              </a:rPr>
              <a:t>: </a:t>
            </a:r>
            <a:r>
              <a:rPr lang="en-GB" b="1" i="1" dirty="0">
                <a:solidFill>
                  <a:schemeClr val="accent1">
                    <a:lumMod val="75000"/>
                  </a:schemeClr>
                </a:solidFill>
              </a:rPr>
              <a:t>Foundations of </a:t>
            </a:r>
            <a:r>
              <a:rPr lang="en-US" b="1" i="1" dirty="0">
                <a:solidFill>
                  <a:schemeClr val="accent1">
                    <a:lumMod val="75000"/>
                  </a:schemeClr>
                </a:solidFill>
              </a:rPr>
              <a:t>I</a:t>
            </a:r>
            <a:r>
              <a:rPr lang="en-GB" b="1" i="1" dirty="0" err="1">
                <a:solidFill>
                  <a:schemeClr val="accent1">
                    <a:lumMod val="75000"/>
                  </a:schemeClr>
                </a:solidFill>
              </a:rPr>
              <a:t>ntergenerational</a:t>
            </a:r>
            <a:r>
              <a:rPr lang="en-GB" b="1" i="1" dirty="0">
                <a:solidFill>
                  <a:schemeClr val="accent1">
                    <a:lumMod val="75000"/>
                  </a:schemeClr>
                </a:solidFill>
              </a:rPr>
              <a:t> </a:t>
            </a:r>
            <a:r>
              <a:rPr lang="en-US" b="1" i="1" dirty="0">
                <a:solidFill>
                  <a:schemeClr val="accent1">
                    <a:lumMod val="75000"/>
                  </a:schemeClr>
                </a:solidFill>
              </a:rPr>
              <a:t>L</a:t>
            </a:r>
            <a:r>
              <a:rPr lang="en-GB" b="1" i="1" dirty="0">
                <a:solidFill>
                  <a:schemeClr val="accent1">
                    <a:lumMod val="75000"/>
                  </a:schemeClr>
                </a:solidFill>
              </a:rPr>
              <a:t>earning &amp; Core Principles </a:t>
            </a:r>
            <a:endParaRPr lang="en-US" b="1" i="1" dirty="0">
              <a:solidFill>
                <a:schemeClr val="accent6">
                  <a:lumMod val="75000"/>
                </a:schemeClr>
              </a:solidFill>
            </a:endParaRPr>
          </a:p>
          <a:p>
            <a:endParaRPr lang="en-US" b="1" i="1" dirty="0">
              <a:solidFill>
                <a:schemeClr val="accent6">
                  <a:lumMod val="75000"/>
                </a:schemeClr>
              </a:solidFill>
            </a:endParaRPr>
          </a:p>
        </p:txBody>
      </p:sp>
      <p:pic>
        <p:nvPicPr>
          <p:cNvPr id="3" name="Content Placeholder 1">
            <a:extLst>
              <a:ext uri="{FF2B5EF4-FFF2-40B4-BE49-F238E27FC236}">
                <a16:creationId xmlns:a16="http://schemas.microsoft.com/office/drawing/2014/main" id="{70B39196-1EE7-9405-83A6-60B7814E4187}"/>
              </a:ext>
            </a:extLst>
          </p:cNvPr>
          <p:cNvPicPr>
            <a:picLocks noGrp="1" noChangeAspect="1"/>
          </p:cNvPicPr>
          <p:nvPr>
            <p:ph sz="quarter" idx="12"/>
          </p:nvPr>
        </p:nvPicPr>
        <p:blipFill>
          <a:blip r:embed="rId3"/>
          <a:stretch>
            <a:fillRect/>
          </a:stretch>
        </p:blipFill>
        <p:spPr>
          <a:xfrm>
            <a:off x="9861203" y="5367073"/>
            <a:ext cx="1648460" cy="756899"/>
          </a:xfrm>
          <a:prstGeom prst="rect">
            <a:avLst/>
          </a:prstGeom>
        </p:spPr>
      </p:pic>
      <p:sp>
        <p:nvSpPr>
          <p:cNvPr id="5" name="TextBox 4">
            <a:extLst>
              <a:ext uri="{FF2B5EF4-FFF2-40B4-BE49-F238E27FC236}">
                <a16:creationId xmlns:a16="http://schemas.microsoft.com/office/drawing/2014/main" id="{4FC9AA94-0D9D-0993-916F-AC7F1D11265F}"/>
              </a:ext>
            </a:extLst>
          </p:cNvPr>
          <p:cNvSpPr txBox="1"/>
          <p:nvPr/>
        </p:nvSpPr>
        <p:spPr>
          <a:xfrm>
            <a:off x="232178" y="1462685"/>
            <a:ext cx="10948440" cy="4532651"/>
          </a:xfrm>
          <a:prstGeom prst="rect">
            <a:avLst/>
          </a:prstGeom>
          <a:noFill/>
        </p:spPr>
        <p:txBody>
          <a:bodyPr wrap="square">
            <a:spAutoFit/>
          </a:bodyPr>
          <a:lstStyle/>
          <a:p>
            <a:pPr lvl="0"/>
            <a:r>
              <a:rPr lang="en-GB" sz="2400" b="1" dirty="0"/>
              <a:t>The 5 Didactical Pillars</a:t>
            </a:r>
            <a:endParaRPr lang="en-GB" sz="2400" dirty="0"/>
          </a:p>
          <a:p>
            <a:pPr lvl="0"/>
            <a:endParaRPr lang="en-GB" sz="2400" dirty="0"/>
          </a:p>
          <a:p>
            <a:pPr lvl="0" algn="ctr"/>
            <a:r>
              <a:rPr lang="en-GB" sz="2400" dirty="0"/>
              <a:t>The didactical foundation of every activity.</a:t>
            </a:r>
          </a:p>
          <a:p>
            <a:pPr lvl="0"/>
            <a:endParaRPr lang="en-GB" sz="2400" dirty="0"/>
          </a:p>
          <a:p>
            <a:pPr lvl="0"/>
            <a:r>
              <a:rPr lang="en-GB" sz="2400" dirty="0"/>
              <a:t>Successful IGL relies on:</a:t>
            </a:r>
          </a:p>
          <a:p>
            <a:pPr marL="742950" lvl="1" indent="-285750">
              <a:buFont typeface="Wingdings" panose="05000000000000000000" pitchFamily="2" charset="2"/>
              <a:buChar char="q"/>
            </a:pPr>
            <a:r>
              <a:rPr lang="en-GB" sz="2400" b="1" dirty="0"/>
              <a:t>Mutuality:</a:t>
            </a:r>
            <a:r>
              <a:rPr lang="en-GB" sz="2400" dirty="0"/>
              <a:t> Everyone gives and receives.</a:t>
            </a:r>
          </a:p>
          <a:p>
            <a:pPr marL="742950" lvl="1" indent="-285750">
              <a:buFont typeface="Wingdings" panose="05000000000000000000" pitchFamily="2" charset="2"/>
              <a:buChar char="q"/>
            </a:pPr>
            <a:r>
              <a:rPr lang="en-GB" sz="2400" b="1" dirty="0"/>
              <a:t>Structured Interaction:</a:t>
            </a:r>
            <a:r>
              <a:rPr lang="en-GB" sz="2400" dirty="0"/>
              <a:t> Clear, organized tasks and rules.</a:t>
            </a:r>
          </a:p>
          <a:p>
            <a:pPr marL="742950" lvl="1" indent="-285750">
              <a:buFont typeface="Wingdings" panose="05000000000000000000" pitchFamily="2" charset="2"/>
              <a:buChar char="q"/>
            </a:pPr>
            <a:r>
              <a:rPr lang="en-GB" sz="2400" b="1" dirty="0"/>
              <a:t>Accessibility:</a:t>
            </a:r>
            <a:r>
              <a:rPr lang="en-GB" sz="2400" dirty="0"/>
              <a:t> Removing physical, emotional and digital barriers.</a:t>
            </a:r>
          </a:p>
          <a:p>
            <a:pPr marL="742950" lvl="1" indent="-285750">
              <a:buFont typeface="Wingdings" panose="05000000000000000000" pitchFamily="2" charset="2"/>
              <a:buChar char="q"/>
            </a:pPr>
            <a:r>
              <a:rPr lang="en-GB" sz="2400" b="1" dirty="0"/>
              <a:t>Reflection:</a:t>
            </a:r>
            <a:r>
              <a:rPr lang="en-GB" sz="2400" dirty="0"/>
              <a:t> Thinking about the "we" and thereby learning to value each other.</a:t>
            </a:r>
          </a:p>
          <a:p>
            <a:pPr marL="742950" lvl="1" indent="-285750">
              <a:buFont typeface="Wingdings" panose="05000000000000000000" pitchFamily="2" charset="2"/>
              <a:buChar char="q"/>
            </a:pPr>
            <a:r>
              <a:rPr lang="en-GB" sz="2400" b="1" dirty="0"/>
              <a:t>Participation:</a:t>
            </a:r>
            <a:r>
              <a:rPr lang="en-GB" sz="2400" dirty="0"/>
              <a:t> Active involvement of every participant.</a:t>
            </a:r>
          </a:p>
          <a:p>
            <a:r>
              <a:rPr lang="en-GB" sz="2400"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79227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52CA0-9974-F78D-B9C8-634A57E90BA7}"/>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BBF6C448-8795-9D0C-8015-7C3D9DF495B1}"/>
              </a:ext>
            </a:extLst>
          </p:cNvPr>
          <p:cNvSpPr>
            <a:spLocks noGrp="1"/>
          </p:cNvSpPr>
          <p:nvPr>
            <p:ph type="title"/>
          </p:nvPr>
        </p:nvSpPr>
        <p:spPr/>
        <p:txBody>
          <a:bodyPr lIns="91440"/>
          <a:lstStyle/>
          <a:p>
            <a:r>
              <a:rPr lang="en-US" sz="2400" i="1" dirty="0"/>
              <a:t>Module 7 (Teachers): Facilitating Intergenerational Learning</a:t>
            </a:r>
            <a:endParaRPr lang="el-GR" sz="2400" dirty="0"/>
          </a:p>
        </p:txBody>
      </p:sp>
      <p:sp>
        <p:nvSpPr>
          <p:cNvPr id="6" name="Text Placeholder 5">
            <a:extLst>
              <a:ext uri="{FF2B5EF4-FFF2-40B4-BE49-F238E27FC236}">
                <a16:creationId xmlns:a16="http://schemas.microsoft.com/office/drawing/2014/main" id="{9CA9F4BC-050C-D1E8-077A-49FF67E98168}"/>
              </a:ext>
            </a:extLst>
          </p:cNvPr>
          <p:cNvSpPr>
            <a:spLocks noGrp="1"/>
          </p:cNvSpPr>
          <p:nvPr>
            <p:ph type="body" sz="quarter" idx="10"/>
          </p:nvPr>
        </p:nvSpPr>
        <p:spPr/>
        <p:txBody>
          <a:bodyPr/>
          <a:lstStyle/>
          <a:p>
            <a:endParaRPr lang="en-US" b="1" i="1" dirty="0">
              <a:solidFill>
                <a:schemeClr val="accent6">
                  <a:lumMod val="75000"/>
                </a:schemeClr>
              </a:solidFill>
            </a:endParaRPr>
          </a:p>
          <a:p>
            <a:r>
              <a:rPr lang="en-US" b="1" i="1" dirty="0">
                <a:solidFill>
                  <a:schemeClr val="accent6">
                    <a:lumMod val="75000"/>
                  </a:schemeClr>
                </a:solidFill>
              </a:rPr>
              <a:t>Topic 1: </a:t>
            </a:r>
            <a:r>
              <a:rPr lang="en-GB" b="1" i="1" dirty="0">
                <a:solidFill>
                  <a:schemeClr val="accent1">
                    <a:lumMod val="75000"/>
                  </a:schemeClr>
                </a:solidFill>
              </a:rPr>
              <a:t>Foundations of </a:t>
            </a:r>
            <a:r>
              <a:rPr lang="en-US" b="1" i="1" dirty="0">
                <a:solidFill>
                  <a:schemeClr val="accent1">
                    <a:lumMod val="75000"/>
                  </a:schemeClr>
                </a:solidFill>
              </a:rPr>
              <a:t>I</a:t>
            </a:r>
            <a:r>
              <a:rPr lang="en-GB" b="1" i="1" dirty="0" err="1">
                <a:solidFill>
                  <a:schemeClr val="accent1">
                    <a:lumMod val="75000"/>
                  </a:schemeClr>
                </a:solidFill>
              </a:rPr>
              <a:t>ntergenerational</a:t>
            </a:r>
            <a:r>
              <a:rPr lang="en-GB" b="1" i="1" dirty="0">
                <a:solidFill>
                  <a:schemeClr val="accent1">
                    <a:lumMod val="75000"/>
                  </a:schemeClr>
                </a:solidFill>
              </a:rPr>
              <a:t> </a:t>
            </a:r>
            <a:r>
              <a:rPr lang="en-US" b="1" i="1" dirty="0">
                <a:solidFill>
                  <a:schemeClr val="accent1">
                    <a:lumMod val="75000"/>
                  </a:schemeClr>
                </a:solidFill>
              </a:rPr>
              <a:t>L</a:t>
            </a:r>
            <a:r>
              <a:rPr lang="en-GB" b="1" i="1" dirty="0">
                <a:solidFill>
                  <a:schemeClr val="accent1">
                    <a:lumMod val="75000"/>
                  </a:schemeClr>
                </a:solidFill>
              </a:rPr>
              <a:t>earning &amp; Core Principles </a:t>
            </a:r>
            <a:endParaRPr lang="en-US" b="1" i="1" dirty="0">
              <a:solidFill>
                <a:schemeClr val="accent6">
                  <a:lumMod val="75000"/>
                </a:schemeClr>
              </a:solidFill>
            </a:endParaRPr>
          </a:p>
        </p:txBody>
      </p:sp>
      <p:pic>
        <p:nvPicPr>
          <p:cNvPr id="3" name="Content Placeholder 1">
            <a:extLst>
              <a:ext uri="{FF2B5EF4-FFF2-40B4-BE49-F238E27FC236}">
                <a16:creationId xmlns:a16="http://schemas.microsoft.com/office/drawing/2014/main" id="{CEF9C920-2EF8-2618-4E68-6625325F33E6}"/>
              </a:ext>
            </a:extLst>
          </p:cNvPr>
          <p:cNvPicPr>
            <a:picLocks noGrp="1" noChangeAspect="1"/>
          </p:cNvPicPr>
          <p:nvPr>
            <p:ph sz="quarter" idx="12"/>
          </p:nvPr>
        </p:nvPicPr>
        <p:blipFill>
          <a:blip r:embed="rId3"/>
          <a:stretch>
            <a:fillRect/>
          </a:stretch>
        </p:blipFill>
        <p:spPr>
          <a:xfrm>
            <a:off x="9902767" y="5647627"/>
            <a:ext cx="2002432" cy="919427"/>
          </a:xfrm>
          <a:prstGeom prst="rect">
            <a:avLst/>
          </a:prstGeom>
        </p:spPr>
      </p:pic>
      <p:sp>
        <p:nvSpPr>
          <p:cNvPr id="5" name="TextBox 4">
            <a:extLst>
              <a:ext uri="{FF2B5EF4-FFF2-40B4-BE49-F238E27FC236}">
                <a16:creationId xmlns:a16="http://schemas.microsoft.com/office/drawing/2014/main" id="{87714A5A-59C0-8F2E-7E1D-E5889A20F7F6}"/>
              </a:ext>
            </a:extLst>
          </p:cNvPr>
          <p:cNvSpPr txBox="1"/>
          <p:nvPr/>
        </p:nvSpPr>
        <p:spPr>
          <a:xfrm>
            <a:off x="123204" y="1751062"/>
            <a:ext cx="10001995" cy="3551037"/>
          </a:xfrm>
          <a:prstGeom prst="rect">
            <a:avLst/>
          </a:prstGeom>
          <a:noFill/>
        </p:spPr>
        <p:txBody>
          <a:bodyPr wrap="square">
            <a:spAutoFit/>
          </a:bodyPr>
          <a:lstStyle/>
          <a:p>
            <a:pPr marR="0" lvl="0"/>
            <a:r>
              <a:rPr lang="en-US" sz="2400" b="1" dirty="0">
                <a:solidFill>
                  <a:srgbClr val="080301"/>
                </a:solidFill>
                <a:latin typeface="Calibri" panose="020F0502020204030204" pitchFamily="34" charset="0"/>
                <a:ea typeface="Times New Roman" panose="02020603050405020304" pitchFamily="18" charset="0"/>
              </a:rPr>
              <a:t>Impact on Teachers and Students</a:t>
            </a:r>
            <a:endParaRPr lang="en-GB" sz="2400" dirty="0">
              <a:solidFill>
                <a:srgbClr val="080301"/>
              </a:solidFill>
              <a:effectLst/>
              <a:latin typeface="Times New Roman" panose="02020603050405020304" pitchFamily="18" charset="0"/>
              <a:ea typeface="Times New Roman" panose="02020603050405020304" pitchFamily="18" charset="0"/>
            </a:endParaRPr>
          </a:p>
          <a:p>
            <a:pPr marR="0" lvl="0" algn="ctr">
              <a:lnSpc>
                <a:spcPct val="150000"/>
              </a:lnSpc>
              <a:buSzPts val="1000"/>
              <a:tabLst>
                <a:tab pos="678180" algn="l"/>
              </a:tabLst>
            </a:pPr>
            <a:endParaRPr lang="en-GB" sz="1200" dirty="0">
              <a:solidFill>
                <a:srgbClr val="080301"/>
              </a:solidFill>
              <a:effectLst/>
              <a:latin typeface="Calibri" panose="020F0502020204030204" pitchFamily="34" charset="0"/>
              <a:ea typeface="Times New Roman" panose="02020603050405020304" pitchFamily="18" charset="0"/>
            </a:endParaRPr>
          </a:p>
          <a:p>
            <a:pPr marR="0" lvl="0" algn="ctr">
              <a:lnSpc>
                <a:spcPct val="150000"/>
              </a:lnSpc>
              <a:buSzPts val="1000"/>
              <a:tabLst>
                <a:tab pos="678180" algn="l"/>
              </a:tabLst>
            </a:pPr>
            <a:r>
              <a:rPr lang="en-GB" sz="2400" dirty="0">
                <a:solidFill>
                  <a:srgbClr val="080301"/>
                </a:solidFill>
                <a:effectLst/>
                <a:latin typeface="Calibri" panose="020F0502020204030204" pitchFamily="34" charset="0"/>
                <a:ea typeface="Times New Roman" panose="02020603050405020304" pitchFamily="18" charset="0"/>
              </a:rPr>
              <a:t>Cultivating Connection through Communication.</a:t>
            </a:r>
            <a:endParaRPr lang="en-GB" sz="2400" dirty="0">
              <a:solidFill>
                <a:srgbClr val="080301"/>
              </a:solidFill>
              <a:effectLst/>
              <a:latin typeface="Times New Roman" panose="02020603050405020304" pitchFamily="18" charset="0"/>
              <a:ea typeface="Times New Roman" panose="02020603050405020304" pitchFamily="18" charset="0"/>
            </a:endParaRPr>
          </a:p>
          <a:p>
            <a:pPr marR="0" lvl="0">
              <a:lnSpc>
                <a:spcPct val="115000"/>
              </a:lnSpc>
              <a:buSzPts val="1000"/>
              <a:tabLst>
                <a:tab pos="678180" algn="l"/>
              </a:tabLst>
            </a:pPr>
            <a:endParaRPr lang="en-GB" sz="1200" dirty="0">
              <a:solidFill>
                <a:srgbClr val="080301"/>
              </a:solidFill>
              <a:effectLst/>
              <a:latin typeface="Calibri" panose="020F0502020204030204" pitchFamily="34" charset="0"/>
              <a:ea typeface="Times New Roman" panose="02020603050405020304" pitchFamily="18" charset="0"/>
            </a:endParaRPr>
          </a:p>
          <a:p>
            <a:pPr marR="0" lvl="0" algn="ctr">
              <a:lnSpc>
                <a:spcPct val="115000"/>
              </a:lnSpc>
              <a:buSzPts val="1000"/>
              <a:tabLst>
                <a:tab pos="678180" algn="l"/>
              </a:tabLst>
            </a:pPr>
            <a:r>
              <a:rPr lang="en-GB" sz="2400" dirty="0">
                <a:solidFill>
                  <a:srgbClr val="080301"/>
                </a:solidFill>
                <a:effectLst/>
                <a:latin typeface="Calibri" panose="020F0502020204030204" pitchFamily="34" charset="0"/>
                <a:ea typeface="Times New Roman" panose="02020603050405020304" pitchFamily="18" charset="0"/>
              </a:rPr>
              <a:t>Teachers act as </a:t>
            </a:r>
            <a:r>
              <a:rPr lang="en-GB" sz="2400" b="1" dirty="0">
                <a:solidFill>
                  <a:srgbClr val="080301"/>
                </a:solidFill>
                <a:effectLst/>
                <a:latin typeface="Calibri" panose="020F0502020204030204" pitchFamily="34" charset="0"/>
                <a:ea typeface="Times New Roman" panose="02020603050405020304" pitchFamily="18" charset="0"/>
              </a:rPr>
              <a:t>mediators</a:t>
            </a:r>
            <a:r>
              <a:rPr lang="en-GB" sz="2400" dirty="0">
                <a:solidFill>
                  <a:srgbClr val="080301"/>
                </a:solidFill>
                <a:effectLst/>
                <a:latin typeface="Calibri" panose="020F0502020204030204" pitchFamily="34" charset="0"/>
                <a:ea typeface="Times New Roman" panose="02020603050405020304" pitchFamily="18" charset="0"/>
              </a:rPr>
              <a:t> between different socializations. </a:t>
            </a:r>
          </a:p>
          <a:p>
            <a:pPr marR="0" lvl="0" algn="ctr">
              <a:lnSpc>
                <a:spcPct val="115000"/>
              </a:lnSpc>
              <a:buSzPts val="1000"/>
              <a:tabLst>
                <a:tab pos="678180" algn="l"/>
              </a:tabLst>
            </a:pPr>
            <a:r>
              <a:rPr lang="en-GB" sz="2400" dirty="0">
                <a:solidFill>
                  <a:srgbClr val="080301"/>
                </a:solidFill>
                <a:effectLst/>
                <a:latin typeface="Calibri" panose="020F0502020204030204" pitchFamily="34" charset="0"/>
                <a:ea typeface="Times New Roman" panose="02020603050405020304" pitchFamily="18" charset="0"/>
              </a:rPr>
              <a:t>IGL helps students develop patience, confidence, communication skills </a:t>
            </a:r>
          </a:p>
          <a:p>
            <a:pPr marR="0" lvl="0" algn="ctr">
              <a:lnSpc>
                <a:spcPct val="115000"/>
              </a:lnSpc>
              <a:buSzPts val="1000"/>
              <a:tabLst>
                <a:tab pos="678180" algn="l"/>
              </a:tabLst>
            </a:pPr>
            <a:r>
              <a:rPr lang="en-GB" sz="2400" dirty="0">
                <a:solidFill>
                  <a:srgbClr val="080301"/>
                </a:solidFill>
                <a:effectLst/>
                <a:latin typeface="Calibri" panose="020F0502020204030204" pitchFamily="34" charset="0"/>
                <a:ea typeface="Times New Roman" panose="02020603050405020304" pitchFamily="18" charset="0"/>
              </a:rPr>
              <a:t>and helps seniors overcome tech-anxiety and keeps them socially integrated.</a:t>
            </a:r>
            <a:endParaRPr lang="en-GB" sz="2400" dirty="0">
              <a:solidFill>
                <a:srgbClr val="080301"/>
              </a:solidFill>
              <a:effectLst/>
              <a:latin typeface="Times New Roman" panose="02020603050405020304" pitchFamily="18" charset="0"/>
              <a:ea typeface="Times New Roman" panose="02020603050405020304" pitchFamily="18" charset="0"/>
            </a:endParaRPr>
          </a:p>
          <a:p>
            <a:pPr marR="0" lvl="0" algn="ctr">
              <a:lnSpc>
                <a:spcPct val="150000"/>
              </a:lnSpc>
              <a:buSzPts val="1000"/>
              <a:tabLst>
                <a:tab pos="678180" algn="l"/>
              </a:tabLst>
            </a:pPr>
            <a:endParaRPr lang="en-GB" sz="1200" b="1" dirty="0">
              <a:solidFill>
                <a:srgbClr val="080301"/>
              </a:solidFill>
              <a:effectLst/>
              <a:latin typeface="Calibri" panose="020F0502020204030204" pitchFamily="34" charset="0"/>
              <a:ea typeface="Times New Roman" panose="02020603050405020304" pitchFamily="18" charset="0"/>
            </a:endParaRPr>
          </a:p>
          <a:p>
            <a:pPr marR="0" lvl="0" algn="ctr">
              <a:lnSpc>
                <a:spcPct val="150000"/>
              </a:lnSpc>
              <a:buSzPts val="1000"/>
              <a:tabLst>
                <a:tab pos="678180" algn="l"/>
              </a:tabLst>
            </a:pPr>
            <a:r>
              <a:rPr lang="en-GB" sz="2400" b="1" dirty="0">
                <a:solidFill>
                  <a:srgbClr val="080301"/>
                </a:solidFill>
                <a:effectLst/>
                <a:latin typeface="Calibri" panose="020F0502020204030204" pitchFamily="34" charset="0"/>
                <a:ea typeface="Times New Roman" panose="02020603050405020304" pitchFamily="18" charset="0"/>
              </a:rPr>
              <a:t>Key points:</a:t>
            </a:r>
            <a:r>
              <a:rPr lang="en-GB" sz="2400" dirty="0">
                <a:solidFill>
                  <a:srgbClr val="080301"/>
                </a:solidFill>
                <a:effectLst/>
                <a:latin typeface="Calibri" panose="020F0502020204030204" pitchFamily="34" charset="0"/>
                <a:ea typeface="Times New Roman" panose="02020603050405020304" pitchFamily="18" charset="0"/>
              </a:rPr>
              <a:t> Civic engagement, communication skills, and digital inclusion.</a:t>
            </a:r>
            <a:endParaRPr lang="en-GB" sz="2400" dirty="0">
              <a:solidFill>
                <a:srgbClr val="08030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98868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77DFC-ACD6-6FF9-1B28-B91008442DBC}"/>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073AADF1-BBB9-BC9B-F94B-DBB47BDAD565}"/>
              </a:ext>
            </a:extLst>
          </p:cNvPr>
          <p:cNvSpPr>
            <a:spLocks noGrp="1"/>
          </p:cNvSpPr>
          <p:nvPr>
            <p:ph type="title"/>
          </p:nvPr>
        </p:nvSpPr>
        <p:spPr/>
        <p:txBody>
          <a:bodyPr lIns="91440"/>
          <a:lstStyle/>
          <a:p>
            <a:r>
              <a:rPr lang="en-US" sz="2400" i="1" dirty="0"/>
              <a:t>Module 7 (Teachers): Facilitating Intergenerational Learning</a:t>
            </a:r>
            <a:endParaRPr lang="el-GR" sz="2400" dirty="0"/>
          </a:p>
        </p:txBody>
      </p:sp>
      <p:sp>
        <p:nvSpPr>
          <p:cNvPr id="6" name="Text Placeholder 5">
            <a:extLst>
              <a:ext uri="{FF2B5EF4-FFF2-40B4-BE49-F238E27FC236}">
                <a16:creationId xmlns:a16="http://schemas.microsoft.com/office/drawing/2014/main" id="{C5FBF975-4F4A-5839-2B7B-D667113964C6}"/>
              </a:ext>
            </a:extLst>
          </p:cNvPr>
          <p:cNvSpPr>
            <a:spLocks noGrp="1"/>
          </p:cNvSpPr>
          <p:nvPr>
            <p:ph type="body" sz="quarter" idx="10"/>
          </p:nvPr>
        </p:nvSpPr>
        <p:spPr/>
        <p:txBody>
          <a:bodyPr/>
          <a:lstStyle/>
          <a:p>
            <a:endParaRPr lang="en-US" b="1" dirty="0">
              <a:solidFill>
                <a:schemeClr val="accent6">
                  <a:lumMod val="75000"/>
                </a:schemeClr>
              </a:solidFill>
            </a:endParaRPr>
          </a:p>
          <a:p>
            <a:r>
              <a:rPr lang="en-US" b="1" i="1" dirty="0">
                <a:solidFill>
                  <a:schemeClr val="accent6">
                    <a:lumMod val="75000"/>
                  </a:schemeClr>
                </a:solidFill>
              </a:rPr>
              <a:t>Topic</a:t>
            </a:r>
            <a:r>
              <a:rPr lang="el-GR" b="1" i="1" dirty="0">
                <a:solidFill>
                  <a:schemeClr val="accent6">
                    <a:lumMod val="75000"/>
                  </a:schemeClr>
                </a:solidFill>
              </a:rPr>
              <a:t> 1</a:t>
            </a:r>
            <a:r>
              <a:rPr lang="en-US" b="1" i="1" dirty="0">
                <a:solidFill>
                  <a:schemeClr val="accent6">
                    <a:lumMod val="75000"/>
                  </a:schemeClr>
                </a:solidFill>
              </a:rPr>
              <a:t>: </a:t>
            </a:r>
            <a:r>
              <a:rPr lang="en-GB" b="1" i="1" dirty="0">
                <a:solidFill>
                  <a:schemeClr val="accent1">
                    <a:lumMod val="75000"/>
                  </a:schemeClr>
                </a:solidFill>
              </a:rPr>
              <a:t>Foundations of </a:t>
            </a:r>
            <a:r>
              <a:rPr lang="en-US" b="1" i="1" dirty="0">
                <a:solidFill>
                  <a:schemeClr val="accent1">
                    <a:lumMod val="75000"/>
                  </a:schemeClr>
                </a:solidFill>
              </a:rPr>
              <a:t>I</a:t>
            </a:r>
            <a:r>
              <a:rPr lang="en-GB" b="1" i="1" dirty="0" err="1">
                <a:solidFill>
                  <a:schemeClr val="accent1">
                    <a:lumMod val="75000"/>
                  </a:schemeClr>
                </a:solidFill>
              </a:rPr>
              <a:t>ntergenerational</a:t>
            </a:r>
            <a:r>
              <a:rPr lang="en-GB" b="1" i="1" dirty="0">
                <a:solidFill>
                  <a:schemeClr val="accent1">
                    <a:lumMod val="75000"/>
                  </a:schemeClr>
                </a:solidFill>
              </a:rPr>
              <a:t> </a:t>
            </a:r>
            <a:r>
              <a:rPr lang="en-US" b="1" i="1" dirty="0">
                <a:solidFill>
                  <a:schemeClr val="accent1">
                    <a:lumMod val="75000"/>
                  </a:schemeClr>
                </a:solidFill>
              </a:rPr>
              <a:t>L</a:t>
            </a:r>
            <a:r>
              <a:rPr lang="en-GB" b="1" i="1" dirty="0">
                <a:solidFill>
                  <a:schemeClr val="accent1">
                    <a:lumMod val="75000"/>
                  </a:schemeClr>
                </a:solidFill>
              </a:rPr>
              <a:t>earning &amp; Core Principles </a:t>
            </a:r>
            <a:endParaRPr lang="en-US" b="1" i="1" dirty="0">
              <a:solidFill>
                <a:schemeClr val="accent6">
                  <a:lumMod val="75000"/>
                </a:schemeClr>
              </a:solidFill>
            </a:endParaRPr>
          </a:p>
          <a:p>
            <a:endParaRPr lang="en-CY" i="1" dirty="0"/>
          </a:p>
        </p:txBody>
      </p:sp>
      <p:pic>
        <p:nvPicPr>
          <p:cNvPr id="2" name="Content Placeholder 1">
            <a:extLst>
              <a:ext uri="{FF2B5EF4-FFF2-40B4-BE49-F238E27FC236}">
                <a16:creationId xmlns:a16="http://schemas.microsoft.com/office/drawing/2014/main" id="{07751000-5DFE-6A85-1D53-61EF6D39A3B3}"/>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27FBA441-5D3A-A2E8-22FB-326479CB645B}"/>
              </a:ext>
            </a:extLst>
          </p:cNvPr>
          <p:cNvSpPr txBox="1"/>
          <p:nvPr/>
        </p:nvSpPr>
        <p:spPr>
          <a:xfrm>
            <a:off x="97970" y="1563010"/>
            <a:ext cx="10957957" cy="6656309"/>
          </a:xfrm>
          <a:prstGeom prst="rect">
            <a:avLst/>
          </a:prstGeom>
          <a:noFill/>
        </p:spPr>
        <p:txBody>
          <a:bodyPr wrap="square">
            <a:spAutoFit/>
          </a:bodyPr>
          <a:lstStyle/>
          <a:p>
            <a:pPr algn="ctr"/>
            <a:r>
              <a:rPr lang="en-GB" sz="2400" b="1" dirty="0">
                <a:solidFill>
                  <a:schemeClr val="accent4">
                    <a:lumMod val="75000"/>
                  </a:schemeClr>
                </a:solidFill>
              </a:rPr>
              <a:t>Activity: The "Aha!" Moment (Interactive)</a:t>
            </a:r>
            <a:endParaRPr lang="en-GB" sz="2400" dirty="0">
              <a:solidFill>
                <a:schemeClr val="accent4">
                  <a:lumMod val="75000"/>
                </a:schemeClr>
              </a:solidFill>
            </a:endParaRPr>
          </a:p>
          <a:p>
            <a:pPr lvl="0"/>
            <a:endParaRPr lang="en-GB" b="1" dirty="0"/>
          </a:p>
          <a:p>
            <a:pPr lvl="0" algn="ctr"/>
            <a:r>
              <a:rPr lang="en-GB" sz="2400" b="1" dirty="0"/>
              <a:t>Task:</a:t>
            </a:r>
            <a:r>
              <a:rPr lang="en-GB" sz="2400" dirty="0"/>
              <a:t> Tapping into personal experiences with IGL</a:t>
            </a:r>
          </a:p>
          <a:p>
            <a:pPr lvl="0"/>
            <a:endParaRPr lang="en-GB" sz="2400" b="1" dirty="0"/>
          </a:p>
          <a:p>
            <a:pPr lvl="0" algn="ctr"/>
            <a:r>
              <a:rPr lang="en-GB" sz="2400" b="1" dirty="0"/>
              <a:t>Interaction:</a:t>
            </a:r>
            <a:r>
              <a:rPr lang="en-GB" sz="2400" dirty="0"/>
              <a:t> </a:t>
            </a:r>
          </a:p>
          <a:p>
            <a:pPr lvl="0" algn="ctr"/>
            <a:r>
              <a:rPr lang="en-GB" sz="2400" dirty="0"/>
              <a:t>The teachers reflect on a time they learned something from </a:t>
            </a:r>
          </a:p>
          <a:p>
            <a:pPr lvl="0" algn="ctr"/>
            <a:r>
              <a:rPr lang="en-GB" sz="2400" b="1" dirty="0"/>
              <a:t>and</a:t>
            </a:r>
            <a:r>
              <a:rPr lang="en-GB" sz="2400" dirty="0"/>
              <a:t> with someone much older or younger. </a:t>
            </a:r>
          </a:p>
          <a:p>
            <a:pPr lvl="0" algn="ctr"/>
            <a:r>
              <a:rPr lang="en-GB" sz="2400" dirty="0"/>
              <a:t>It can be two different scenarios or one.</a:t>
            </a:r>
          </a:p>
          <a:p>
            <a:pPr lvl="0" algn="ctr"/>
            <a:endParaRPr lang="en-GB" sz="2400" dirty="0"/>
          </a:p>
          <a:p>
            <a:pPr lvl="0" algn="ctr"/>
            <a:r>
              <a:rPr lang="en-GB" sz="2400" b="1" dirty="0"/>
              <a:t>Green (sticky) note:</a:t>
            </a:r>
            <a:r>
              <a:rPr lang="en-GB" sz="2400" dirty="0"/>
              <a:t> Write what was learned.</a:t>
            </a:r>
          </a:p>
          <a:p>
            <a:pPr lvl="0" algn="ctr"/>
            <a:endParaRPr lang="en-GB" sz="2400" b="1" dirty="0"/>
          </a:p>
          <a:p>
            <a:pPr lvl="0" algn="ctr"/>
            <a:r>
              <a:rPr lang="en-GB" sz="2400" b="1" dirty="0"/>
              <a:t>Yellow (sticky) note:</a:t>
            </a:r>
            <a:r>
              <a:rPr lang="en-GB" sz="2400" dirty="0"/>
              <a:t> Write down how it felt.</a:t>
            </a:r>
          </a:p>
          <a:p>
            <a:pPr lvl="0" algn="ctr"/>
            <a:endParaRPr lang="en-GB" sz="2400" b="1" dirty="0"/>
          </a:p>
          <a:p>
            <a:pPr lvl="0" algn="ctr"/>
            <a:r>
              <a:rPr lang="en-GB" sz="2400" b="1" dirty="0"/>
              <a:t>Note:</a:t>
            </a:r>
            <a:r>
              <a:rPr lang="en-GB" sz="2400" dirty="0"/>
              <a:t> This exercise can also be visualized on a digital board</a:t>
            </a:r>
          </a:p>
          <a:p>
            <a:pPr lvl="0" algn="ctr"/>
            <a:r>
              <a:rPr lang="en-GB" sz="2400" dirty="0"/>
              <a:t>.</a:t>
            </a:r>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06851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33F4E-63E5-5162-85AB-399C60157449}"/>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536CAC0B-3437-AFFB-E691-AEA69D619D0A}"/>
              </a:ext>
            </a:extLst>
          </p:cNvPr>
          <p:cNvSpPr>
            <a:spLocks noGrp="1"/>
          </p:cNvSpPr>
          <p:nvPr>
            <p:ph type="title"/>
          </p:nvPr>
        </p:nvSpPr>
        <p:spPr/>
        <p:txBody>
          <a:bodyPr lIns="91440"/>
          <a:lstStyle/>
          <a:p>
            <a:r>
              <a:rPr lang="en-US" sz="2400" i="1" dirty="0"/>
              <a:t>Module 7 (Teachers): Facilitating Intergenerational Learning</a:t>
            </a:r>
            <a:endParaRPr lang="el-GR" sz="2400" dirty="0"/>
          </a:p>
        </p:txBody>
      </p:sp>
      <p:sp>
        <p:nvSpPr>
          <p:cNvPr id="6" name="Text Placeholder 5">
            <a:extLst>
              <a:ext uri="{FF2B5EF4-FFF2-40B4-BE49-F238E27FC236}">
                <a16:creationId xmlns:a16="http://schemas.microsoft.com/office/drawing/2014/main" id="{9A9E19AC-CBCD-189E-A8DB-5DA0013AACBB}"/>
              </a:ext>
            </a:extLst>
          </p:cNvPr>
          <p:cNvSpPr>
            <a:spLocks noGrp="1"/>
          </p:cNvSpPr>
          <p:nvPr>
            <p:ph type="body" sz="quarter" idx="10"/>
          </p:nvPr>
        </p:nvSpPr>
        <p:spPr/>
        <p:txBody>
          <a:bodyPr/>
          <a:lstStyle/>
          <a:p>
            <a:endParaRPr lang="en-US" b="1" dirty="0">
              <a:solidFill>
                <a:schemeClr val="accent6">
                  <a:lumMod val="75000"/>
                </a:schemeClr>
              </a:solidFill>
            </a:endParaRPr>
          </a:p>
          <a:p>
            <a:r>
              <a:rPr lang="en-US" b="1" i="1" dirty="0">
                <a:solidFill>
                  <a:schemeClr val="accent6">
                    <a:lumMod val="75000"/>
                  </a:schemeClr>
                </a:solidFill>
              </a:rPr>
              <a:t>Topic</a:t>
            </a:r>
            <a:r>
              <a:rPr lang="el-GR" b="1" i="1" dirty="0">
                <a:solidFill>
                  <a:schemeClr val="accent6">
                    <a:lumMod val="75000"/>
                  </a:schemeClr>
                </a:solidFill>
              </a:rPr>
              <a:t> 1</a:t>
            </a:r>
            <a:r>
              <a:rPr lang="en-US" b="1" i="1" dirty="0">
                <a:solidFill>
                  <a:schemeClr val="accent6">
                    <a:lumMod val="75000"/>
                  </a:schemeClr>
                </a:solidFill>
              </a:rPr>
              <a:t>: </a:t>
            </a:r>
            <a:r>
              <a:rPr lang="en-GB" b="1" i="1" dirty="0">
                <a:solidFill>
                  <a:schemeClr val="accent1">
                    <a:lumMod val="75000"/>
                  </a:schemeClr>
                </a:solidFill>
              </a:rPr>
              <a:t>Foundations of </a:t>
            </a:r>
            <a:r>
              <a:rPr lang="en-US" b="1" i="1" dirty="0">
                <a:solidFill>
                  <a:schemeClr val="accent1">
                    <a:lumMod val="75000"/>
                  </a:schemeClr>
                </a:solidFill>
              </a:rPr>
              <a:t>I</a:t>
            </a:r>
            <a:r>
              <a:rPr lang="en-GB" b="1" i="1" dirty="0" err="1">
                <a:solidFill>
                  <a:schemeClr val="accent1">
                    <a:lumMod val="75000"/>
                  </a:schemeClr>
                </a:solidFill>
              </a:rPr>
              <a:t>ntergenerational</a:t>
            </a:r>
            <a:r>
              <a:rPr lang="en-GB" b="1" i="1" dirty="0">
                <a:solidFill>
                  <a:schemeClr val="accent1">
                    <a:lumMod val="75000"/>
                  </a:schemeClr>
                </a:solidFill>
              </a:rPr>
              <a:t> </a:t>
            </a:r>
            <a:r>
              <a:rPr lang="en-US" b="1" i="1" dirty="0">
                <a:solidFill>
                  <a:schemeClr val="accent1">
                    <a:lumMod val="75000"/>
                  </a:schemeClr>
                </a:solidFill>
              </a:rPr>
              <a:t>L</a:t>
            </a:r>
            <a:r>
              <a:rPr lang="en-GB" b="1" i="1" dirty="0">
                <a:solidFill>
                  <a:schemeClr val="accent1">
                    <a:lumMod val="75000"/>
                  </a:schemeClr>
                </a:solidFill>
              </a:rPr>
              <a:t>earning &amp; Core Principles </a:t>
            </a:r>
            <a:endParaRPr lang="en-US" b="1" i="1" dirty="0">
              <a:solidFill>
                <a:schemeClr val="accent6">
                  <a:lumMod val="75000"/>
                </a:schemeClr>
              </a:solidFill>
            </a:endParaRPr>
          </a:p>
          <a:p>
            <a:endParaRPr lang="en-CY" i="1" dirty="0"/>
          </a:p>
        </p:txBody>
      </p:sp>
      <p:pic>
        <p:nvPicPr>
          <p:cNvPr id="2" name="Content Placeholder 1">
            <a:extLst>
              <a:ext uri="{FF2B5EF4-FFF2-40B4-BE49-F238E27FC236}">
                <a16:creationId xmlns:a16="http://schemas.microsoft.com/office/drawing/2014/main" id="{A7A31B78-5570-C16E-4C10-C7C62E6FE270}"/>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DF1C2C97-05ED-C18B-8588-65E987233BE1}"/>
              </a:ext>
            </a:extLst>
          </p:cNvPr>
          <p:cNvSpPr txBox="1"/>
          <p:nvPr/>
        </p:nvSpPr>
        <p:spPr>
          <a:xfrm>
            <a:off x="97970" y="1563010"/>
            <a:ext cx="10957957" cy="4901983"/>
          </a:xfrm>
          <a:prstGeom prst="rect">
            <a:avLst/>
          </a:prstGeom>
          <a:noFill/>
        </p:spPr>
        <p:txBody>
          <a:bodyPr wrap="square">
            <a:spAutoFit/>
          </a:bodyPr>
          <a:lstStyle/>
          <a:p>
            <a:pPr algn="ctr"/>
            <a:r>
              <a:rPr lang="en-GB" sz="2400" b="1" dirty="0">
                <a:solidFill>
                  <a:schemeClr val="accent4">
                    <a:lumMod val="75000"/>
                  </a:schemeClr>
                </a:solidFill>
              </a:rPr>
              <a:t>Activity: The Principles Gallery (Interactive)</a:t>
            </a:r>
            <a:endParaRPr lang="en-GB" sz="2400" dirty="0">
              <a:solidFill>
                <a:schemeClr val="accent4">
                  <a:lumMod val="75000"/>
                </a:schemeClr>
              </a:solidFill>
            </a:endParaRPr>
          </a:p>
          <a:p>
            <a:pPr lvl="0"/>
            <a:endParaRPr lang="en-GB" sz="2400" b="1" dirty="0">
              <a:solidFill>
                <a:schemeClr val="accent4">
                  <a:lumMod val="75000"/>
                </a:schemeClr>
              </a:solidFill>
            </a:endParaRPr>
          </a:p>
          <a:p>
            <a:pPr lvl="0" algn="ctr"/>
            <a:r>
              <a:rPr lang="en-GB" sz="2400" b="1" dirty="0"/>
              <a:t>Task:</a:t>
            </a:r>
            <a:r>
              <a:rPr lang="en-GB" sz="2400" dirty="0"/>
              <a:t> Translating abstract pillars into classroom reality.</a:t>
            </a:r>
          </a:p>
          <a:p>
            <a:pPr lvl="0" algn="ctr"/>
            <a:endParaRPr lang="en-GB" sz="2400" b="1" dirty="0"/>
          </a:p>
          <a:p>
            <a:pPr lvl="0" algn="ctr"/>
            <a:r>
              <a:rPr lang="en-GB" sz="2400" b="1" dirty="0"/>
              <a:t>Interaction:</a:t>
            </a:r>
            <a:r>
              <a:rPr lang="en-GB" sz="2400" dirty="0"/>
              <a:t> Visit 5 posters (one for each pillar).</a:t>
            </a:r>
          </a:p>
          <a:p>
            <a:pPr lvl="0" algn="ctr"/>
            <a:endParaRPr lang="en-GB" sz="2400" b="1" dirty="0"/>
          </a:p>
          <a:p>
            <a:pPr lvl="0" algn="ctr"/>
            <a:r>
              <a:rPr lang="en-GB" sz="2400" b="1" dirty="0"/>
              <a:t>Green Flag:</a:t>
            </a:r>
            <a:r>
              <a:rPr lang="en-GB" sz="2400" dirty="0"/>
              <a:t> Write a sign the principle is working.</a:t>
            </a:r>
            <a:endParaRPr lang="en-GB" sz="2400" b="1" dirty="0"/>
          </a:p>
          <a:p>
            <a:pPr lvl="0" algn="ctr"/>
            <a:endParaRPr lang="en-GB" sz="2400" b="1" dirty="0"/>
          </a:p>
          <a:p>
            <a:pPr lvl="0" algn="ctr"/>
            <a:r>
              <a:rPr lang="en-GB" sz="2400" b="1" dirty="0"/>
              <a:t>Red Flag:</a:t>
            </a:r>
            <a:r>
              <a:rPr lang="en-GB" sz="2400" dirty="0"/>
              <a:t> Write a sign the principle is missing.</a:t>
            </a:r>
          </a:p>
          <a:p>
            <a:pPr algn="ctr"/>
            <a:r>
              <a:rPr lang="en-GB" sz="2400" dirty="0"/>
              <a:t>.</a:t>
            </a:r>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23661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AF002-6A00-7ED7-B9D5-B0F0C6A802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5B61C5-BD98-22EA-5EEF-2FC5E8761AE5}"/>
              </a:ext>
            </a:extLst>
          </p:cNvPr>
          <p:cNvSpPr>
            <a:spLocks noGrp="1"/>
          </p:cNvSpPr>
          <p:nvPr>
            <p:ph type="ctrTitle"/>
          </p:nvPr>
        </p:nvSpPr>
        <p:spPr/>
        <p:txBody>
          <a:bodyPr>
            <a:normAutofit fontScale="90000"/>
          </a:bodyPr>
          <a:lstStyle/>
          <a:p>
            <a:r>
              <a:rPr lang="en-US" sz="2700" b="0" i="1" dirty="0"/>
              <a:t>Module 7 (Teachers)</a:t>
            </a:r>
            <a:br>
              <a:rPr lang="en-US" sz="2700" b="0" i="1" dirty="0"/>
            </a:br>
            <a:r>
              <a:rPr lang="en-US" sz="2700" b="0" i="1" dirty="0"/>
              <a:t>Facilitating Intergenerational Learning</a:t>
            </a: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404E309A-3CF8-C9C5-C9E3-EF57AA70DBA4}"/>
              </a:ext>
            </a:extLst>
          </p:cNvPr>
          <p:cNvSpPr>
            <a:spLocks noGrp="1"/>
          </p:cNvSpPr>
          <p:nvPr>
            <p:ph type="subTitle" idx="1"/>
          </p:nvPr>
        </p:nvSpPr>
        <p:spPr>
          <a:xfrm>
            <a:off x="374726" y="3662221"/>
            <a:ext cx="7391858" cy="1292830"/>
          </a:xfrm>
        </p:spPr>
        <p:txBody>
          <a:bodyPr>
            <a:normAutofit/>
          </a:bodyPr>
          <a:lstStyle/>
          <a:p>
            <a:r>
              <a:rPr lang="en-US" sz="2400" b="1" dirty="0">
                <a:solidFill>
                  <a:schemeClr val="accent6">
                    <a:lumMod val="75000"/>
                  </a:schemeClr>
                </a:solidFill>
              </a:rPr>
              <a:t>Topic 2: </a:t>
            </a:r>
            <a:r>
              <a:rPr lang="en-GB" sz="2400" b="1" dirty="0">
                <a:solidFill>
                  <a:schemeClr val="accent6">
                    <a:lumMod val="75000"/>
                  </a:schemeClr>
                </a:solidFill>
              </a:rPr>
              <a:t>Managing IGL (Dynamics &amp; Conflict)</a:t>
            </a:r>
            <a:r>
              <a:rPr lang="en-US" sz="2400" b="1" dirty="0">
                <a:solidFill>
                  <a:schemeClr val="accent6">
                    <a:lumMod val="75000"/>
                  </a:schemeClr>
                </a:solidFill>
              </a:rPr>
              <a:t> </a:t>
            </a:r>
            <a:endParaRPr lang="en-GB" sz="2400" b="1" dirty="0">
              <a:solidFill>
                <a:schemeClr val="accent6">
                  <a:lumMod val="75000"/>
                </a:schemeClr>
              </a:solidFill>
            </a:endParaRPr>
          </a:p>
          <a:p>
            <a:endParaRPr lang="en-CY" sz="2800" dirty="0"/>
          </a:p>
        </p:txBody>
      </p:sp>
    </p:spTree>
    <p:extLst>
      <p:ext uri="{BB962C8B-B14F-4D97-AF65-F5344CB8AC3E}">
        <p14:creationId xmlns:p14="http://schemas.microsoft.com/office/powerpoint/2010/main" val="1230124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3"/>
          <p:cNvSpPr>
            <a:spLocks noGrp="1"/>
          </p:cNvSpPr>
          <p:nvPr>
            <p:ph type="title"/>
          </p:nvPr>
        </p:nvSpPr>
        <p:spPr/>
        <p:txBody>
          <a:bodyPr lIns="91440"/>
          <a:lstStyle/>
          <a:p>
            <a:r>
              <a:rPr lang="en-US" sz="2400" i="1" dirty="0"/>
              <a:t>Module 7 (Teachers): Facilitating Intergenerational Learning</a:t>
            </a:r>
            <a:endParaRPr lang="el-GR" sz="2400" dirty="0"/>
          </a:p>
        </p:txBody>
      </p:sp>
      <p:sp>
        <p:nvSpPr>
          <p:cNvPr id="6" name="Text Placeholder 5"/>
          <p:cNvSpPr>
            <a:spLocks noGrp="1"/>
          </p:cNvSpPr>
          <p:nvPr>
            <p:ph type="body" sz="quarter" idx="10"/>
          </p:nvPr>
        </p:nvSpPr>
        <p:spPr/>
        <p:txBody>
          <a:bodyPr/>
          <a:lstStyle/>
          <a:p>
            <a:endParaRPr lang="en-US" b="1" dirty="0">
              <a:solidFill>
                <a:schemeClr val="accent6">
                  <a:lumMod val="75000"/>
                </a:schemeClr>
              </a:solidFill>
            </a:endParaRPr>
          </a:p>
          <a:p>
            <a:r>
              <a:rPr lang="en-US" b="1" i="1" dirty="0">
                <a:solidFill>
                  <a:schemeClr val="accent6">
                    <a:lumMod val="75000"/>
                  </a:schemeClr>
                </a:solidFill>
              </a:rPr>
              <a:t>Topic 2: </a:t>
            </a:r>
            <a:r>
              <a:rPr lang="en-GB" b="1" i="1" dirty="0">
                <a:solidFill>
                  <a:schemeClr val="accent6">
                    <a:lumMod val="75000"/>
                  </a:schemeClr>
                </a:solidFill>
              </a:rPr>
              <a:t>Managing IGL (Dynamics &amp; Conflict)</a:t>
            </a:r>
            <a:r>
              <a:rPr lang="en-US" b="1" i="1" dirty="0">
                <a:solidFill>
                  <a:schemeClr val="accent6">
                    <a:lumMod val="75000"/>
                  </a:schemeClr>
                </a:solidFill>
              </a:rPr>
              <a:t> </a:t>
            </a:r>
            <a:endParaRPr lang="en-GB" b="1" i="1" dirty="0">
              <a:solidFill>
                <a:schemeClr val="accent6">
                  <a:lumMod val="75000"/>
                </a:schemeClr>
              </a:solidFill>
            </a:endParaRPr>
          </a:p>
          <a:p>
            <a:endParaRPr lang="en-CY" i="1" dirty="0"/>
          </a:p>
        </p:txBody>
      </p:sp>
      <p:pic>
        <p:nvPicPr>
          <p:cNvPr id="2" name="Content Placeholder 1">
            <a:extLst>
              <a:ext uri="{FF2B5EF4-FFF2-40B4-BE49-F238E27FC236}">
                <a16:creationId xmlns:a16="http://schemas.microsoft.com/office/drawing/2014/main" id="{C16FF988-7FBE-BA14-547C-4DF7B4608D9A}"/>
              </a:ext>
            </a:extLst>
          </p:cNvPr>
          <p:cNvPicPr>
            <a:picLocks noGrp="1" noChangeAspect="1"/>
          </p:cNvPicPr>
          <p:nvPr>
            <p:ph sz="quarter" idx="12"/>
          </p:nvPr>
        </p:nvPicPr>
        <p:blipFill>
          <a:blip r:embed="rId3"/>
          <a:stretch>
            <a:fillRect/>
          </a:stretch>
        </p:blipFill>
        <p:spPr>
          <a:xfrm>
            <a:off x="9383223" y="5302867"/>
            <a:ext cx="2264985" cy="1039979"/>
          </a:xfrm>
          <a:prstGeom prst="rect">
            <a:avLst/>
          </a:prstGeom>
        </p:spPr>
      </p:pic>
      <p:sp>
        <p:nvSpPr>
          <p:cNvPr id="4" name="TextBox 3">
            <a:extLst>
              <a:ext uri="{FF2B5EF4-FFF2-40B4-BE49-F238E27FC236}">
                <a16:creationId xmlns:a16="http://schemas.microsoft.com/office/drawing/2014/main" id="{57CC95C8-0421-C9B8-341C-7C9E84BC13EE}"/>
              </a:ext>
            </a:extLst>
          </p:cNvPr>
          <p:cNvSpPr txBox="1"/>
          <p:nvPr/>
        </p:nvSpPr>
        <p:spPr>
          <a:xfrm>
            <a:off x="97970" y="1558636"/>
            <a:ext cx="10261766" cy="4532651"/>
          </a:xfrm>
          <a:prstGeom prst="rect">
            <a:avLst/>
          </a:prstGeom>
          <a:noFill/>
        </p:spPr>
        <p:txBody>
          <a:bodyPr wrap="square">
            <a:spAutoFit/>
          </a:bodyPr>
          <a:lstStyle/>
          <a:p>
            <a:pPr lvl="0"/>
            <a:r>
              <a:rPr lang="en-GB" sz="2400" b="1" dirty="0"/>
              <a:t>Navigating the Age Gap</a:t>
            </a:r>
          </a:p>
          <a:p>
            <a:pPr lvl="0"/>
            <a:endParaRPr lang="en-GB" sz="2400" dirty="0"/>
          </a:p>
          <a:p>
            <a:pPr lvl="0" algn="ctr"/>
            <a:r>
              <a:rPr lang="en-GB" sz="2400" dirty="0"/>
              <a:t>Different Worlds, Different Tempos</a:t>
            </a:r>
          </a:p>
          <a:p>
            <a:pPr lvl="0" algn="ctr"/>
            <a:endParaRPr lang="en-GB" sz="2400" dirty="0"/>
          </a:p>
          <a:p>
            <a:pPr lvl="0" algn="ctr"/>
            <a:r>
              <a:rPr lang="en-GB" sz="2400" dirty="0"/>
              <a:t>Seniors may fear "breaking" technology, while students value "trial-and-error" speed.</a:t>
            </a:r>
          </a:p>
          <a:p>
            <a:pPr lvl="0" algn="ctr"/>
            <a:r>
              <a:rPr lang="en-GB" sz="2400" dirty="0"/>
              <a:t>Your role is to bridge these socialization styles.</a:t>
            </a:r>
          </a:p>
          <a:p>
            <a:pPr lvl="0" algn="ctr"/>
            <a:endParaRPr lang="en-GB" sz="2400" b="1" dirty="0"/>
          </a:p>
          <a:p>
            <a:pPr lvl="0" algn="ctr"/>
            <a:r>
              <a:rPr lang="en-GB" sz="2400" b="1" dirty="0"/>
              <a:t>Key points:</a:t>
            </a:r>
            <a:r>
              <a:rPr lang="en-GB" sz="2400" dirty="0"/>
              <a:t> </a:t>
            </a:r>
          </a:p>
          <a:p>
            <a:pPr lvl="0" algn="ctr"/>
            <a:r>
              <a:rPr lang="en-GB" sz="2400" dirty="0"/>
              <a:t>Understanding fear vs. fluency and managing expectations</a:t>
            </a:r>
          </a:p>
          <a:p>
            <a:pPr lvl="0"/>
            <a:endParaRPr lang="en-GB" sz="2400" b="1"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8126840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CARDET Course template">
  <a:themeElements>
    <a:clrScheme name="Digital Harmony">
      <a:dk1>
        <a:srgbClr val="080301"/>
      </a:dk1>
      <a:lt1>
        <a:srgbClr val="676462"/>
      </a:lt1>
      <a:dk2>
        <a:srgbClr val="1D1C1A"/>
      </a:dk2>
      <a:lt2>
        <a:srgbClr val="F0F0F0"/>
      </a:lt2>
      <a:accent1>
        <a:srgbClr val="61DEFE"/>
      </a:accent1>
      <a:accent2>
        <a:srgbClr val="FE9DBC"/>
      </a:accent2>
      <a:accent3>
        <a:srgbClr val="7BFF59"/>
      </a:accent3>
      <a:accent4>
        <a:srgbClr val="FEB760"/>
      </a:accent4>
      <a:accent5>
        <a:srgbClr val="7BFF59"/>
      </a:accent5>
      <a:accent6>
        <a:srgbClr val="61DEFE"/>
      </a:accent6>
      <a:hlink>
        <a:srgbClr val="FEB760"/>
      </a:hlink>
      <a:folHlink>
        <a:srgbClr val="7BFF59"/>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ARDET Course template - Cover page">
  <a:themeElements>
    <a:clrScheme name="Digital Harmony">
      <a:dk1>
        <a:srgbClr val="080301"/>
      </a:dk1>
      <a:lt1>
        <a:srgbClr val="676462"/>
      </a:lt1>
      <a:dk2>
        <a:srgbClr val="1D1C1A"/>
      </a:dk2>
      <a:lt2>
        <a:srgbClr val="F0F0F0"/>
      </a:lt2>
      <a:accent1>
        <a:srgbClr val="61DEFE"/>
      </a:accent1>
      <a:accent2>
        <a:srgbClr val="FE9DBC"/>
      </a:accent2>
      <a:accent3>
        <a:srgbClr val="7BFF59"/>
      </a:accent3>
      <a:accent4>
        <a:srgbClr val="FEB760"/>
      </a:accent4>
      <a:accent5>
        <a:srgbClr val="7BFF59"/>
      </a:accent5>
      <a:accent6>
        <a:srgbClr val="61DEFE"/>
      </a:accent6>
      <a:hlink>
        <a:srgbClr val="FEB760"/>
      </a:hlink>
      <a:folHlink>
        <a:srgbClr val="7BFF5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3723</TotalTime>
  <Words>2826</Words>
  <Application>Microsoft Office PowerPoint</Application>
  <PresentationFormat>Widescreen</PresentationFormat>
  <Paragraphs>320</Paragraphs>
  <Slides>26</Slides>
  <Notes>20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26</vt:i4>
      </vt:variant>
    </vt:vector>
  </HeadingPairs>
  <TitlesOfParts>
    <vt:vector size="33" baseType="lpstr">
      <vt:lpstr>Arial</vt:lpstr>
      <vt:lpstr>Calibri</vt:lpstr>
      <vt:lpstr>Open Sans</vt:lpstr>
      <vt:lpstr>Times New Roman</vt:lpstr>
      <vt:lpstr>Wingdings</vt:lpstr>
      <vt:lpstr>CARDET Course template</vt:lpstr>
      <vt:lpstr>CARDET Course template - Cover page</vt:lpstr>
      <vt:lpstr>WP3 – Training Material for Teachers   </vt:lpstr>
      <vt:lpstr> Module 7 (Teachers) Facilitating Intergenerational Learning      </vt:lpstr>
      <vt:lpstr>Module 7 (Teachers): Facilitating Intergenerational Learning</vt:lpstr>
      <vt:lpstr>Module 7 (Teachers): Facilitating Intergenerational Learning </vt:lpstr>
      <vt:lpstr>Module 7 (Teachers): Facilitating Intergenerational Learning</vt:lpstr>
      <vt:lpstr>Module 7 (Teachers): Facilitating Intergenerational Learning</vt:lpstr>
      <vt:lpstr>Module 7 (Teachers): Facilitating Intergenerational Learning</vt:lpstr>
      <vt:lpstr>Module 7 (Teachers) Facilitating Intergenerational Learning    </vt:lpstr>
      <vt:lpstr>Module 7 (Teachers): Facilitating Intergenerational Learning</vt:lpstr>
      <vt:lpstr>Module 7 (Teachers): Facilitating Intergenerational Learning</vt:lpstr>
      <vt:lpstr>Module 7 (Teachers): Facilitating Intergenerational Learning</vt:lpstr>
      <vt:lpstr>Module 7 (Teachers): Facilitating Intergenerational Learning</vt:lpstr>
      <vt:lpstr>Module 1 (Students): Screen On and Screen Off Time</vt:lpstr>
      <vt:lpstr>Module 7 (Teachers):  Facilitating Intergenerational Learning      </vt:lpstr>
      <vt:lpstr>Module 7 (Teachers): Facilitating Intergenerational Learning</vt:lpstr>
      <vt:lpstr>Module 7 (Teachers): Facilitating Intergenerational Learning</vt:lpstr>
      <vt:lpstr>Module 7 (Teachers): Facilitating Intergenerational Learning</vt:lpstr>
      <vt:lpstr>Module 7 (Teachers): Facilitating Intergenerational Learning</vt:lpstr>
      <vt:lpstr>Module 7 (Teachers): Facilitating Intergenerational Learning</vt:lpstr>
      <vt:lpstr>Module 7 (Teachers):  Facilitating Intergenerational Learning    </vt:lpstr>
      <vt:lpstr>Module 7 (Teachers): Facilitating Intergenerational Learning</vt:lpstr>
      <vt:lpstr>Module 7 (Teachers): Facilitating Intergenerational Learning</vt:lpstr>
      <vt:lpstr>Module 7 (Teachers): Facilitating Intergenerational Learning</vt:lpstr>
      <vt:lpstr>Module 7 (Teachers): Facilitating Intergenerational Learning</vt:lpstr>
      <vt:lpstr>Module 7 (Teachers): Facilitating Intergenerational Learning</vt:lpstr>
      <vt:lpstr>End Module 7 (Teachers):  Facilitating Intergenerational Learning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2Fast4u</dc:creator>
  <cp:lastModifiedBy>Elena Xeni</cp:lastModifiedBy>
  <cp:revision>194</cp:revision>
  <cp:lastPrinted>2018-07-25T11:23:29Z</cp:lastPrinted>
  <dcterms:created xsi:type="dcterms:W3CDTF">2014-07-11T09:12:14Z</dcterms:created>
  <dcterms:modified xsi:type="dcterms:W3CDTF">2026-05-12T07:55:02Z</dcterms:modified>
</cp:coreProperties>
</file>