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9"/>
  </p:notesMasterIdLst>
  <p:handoutMasterIdLst>
    <p:handoutMasterId r:id="rId30"/>
  </p:handoutMasterIdLst>
  <p:sldIdLst>
    <p:sldId id="256" r:id="rId3"/>
    <p:sldId id="272" r:id="rId4"/>
    <p:sldId id="277" r:id="rId5"/>
    <p:sldId id="278" r:id="rId6"/>
    <p:sldId id="279" r:id="rId7"/>
    <p:sldId id="312" r:id="rId8"/>
    <p:sldId id="313" r:id="rId9"/>
    <p:sldId id="274" r:id="rId10"/>
    <p:sldId id="264" r:id="rId11"/>
    <p:sldId id="288" r:id="rId12"/>
    <p:sldId id="284" r:id="rId13"/>
    <p:sldId id="286" r:id="rId14"/>
    <p:sldId id="308" r:id="rId15"/>
    <p:sldId id="273" r:id="rId16"/>
    <p:sldId id="287" r:id="rId17"/>
    <p:sldId id="292" r:id="rId18"/>
    <p:sldId id="293" r:id="rId19"/>
    <p:sldId id="294" r:id="rId20"/>
    <p:sldId id="314" r:id="rId21"/>
    <p:sldId id="275" r:id="rId22"/>
    <p:sldId id="296" r:id="rId23"/>
    <p:sldId id="301" r:id="rId24"/>
    <p:sldId id="302" r:id="rId25"/>
    <p:sldId id="295" r:id="rId26"/>
    <p:sldId id="315" r:id="rId27"/>
    <p:sldId id="300" r:id="rId28"/>
  </p:sldIdLst>
  <p:sldSz cx="12192000" cy="6858000"/>
  <p:notesSz cx="6858000" cy="9144000"/>
  <p:custDataLst>
    <p:tags r:id="rId3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12/5/2026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12/5/2026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"Hi everyone! Today we are talking about your life online. You know how sometimes a joke doesn’t feel like a joke anymore? If someone is being mean on purpose, over and over again, using a phone or a game, that’s cyberbullying. It’s like a shadow that follows you home because it’s on your screen. But guess what? Once we see it, we can stop it."</a:t>
            </a:r>
          </a:p>
          <a:p>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8ACAE-46E4-C84E-DD9F-13A3CCB270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EE4D6E-1EA3-CC1D-F729-BEBEE3013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AF5FC5-A496-E9AC-3885-575AE71AF81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are an Engineer! You build the community. You don't have to be a hero; you just have to be a friend. If you see something mean, don't 'Like' it. That's Step 1. Step 2? Send a private message to the person being teased to let them know you're on their side."</a:t>
            </a:r>
          </a:p>
          <a:p>
            <a:endParaRPr lang="LID4096" dirty="0"/>
          </a:p>
        </p:txBody>
      </p:sp>
      <p:sp>
        <p:nvSpPr>
          <p:cNvPr id="4" name="Slide Number Placeholder 3">
            <a:extLst>
              <a:ext uri="{FF2B5EF4-FFF2-40B4-BE49-F238E27FC236}">
                <a16:creationId xmlns:a16="http://schemas.microsoft.com/office/drawing/2014/main" id="{C69F6D5F-1A9E-EDC3-EDEF-49A90EB4474A}"/>
              </a:ext>
            </a:extLst>
          </p:cNvPr>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4162197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14</a:t>
            </a:fld>
            <a:endParaRPr lang="el-GR"/>
          </a:p>
        </p:txBody>
      </p:sp>
    </p:spTree>
    <p:extLst>
      <p:ext uri="{BB962C8B-B14F-4D97-AF65-F5344CB8AC3E}">
        <p14:creationId xmlns:p14="http://schemas.microsoft.com/office/powerpoint/2010/main" val="4196392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"Ever feel 'Yuck' after being online? Maybe you saw someone’s perfect vacation and felt jealous, or someone ignored your message. This is 'Online Stress.' It's like your brain’s battery is running low. It happens to everyone, even teachers!"</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1575474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"When we are angry, our fingers want to type fast and say mean things. That’s when we lose our power. I want you to find your 'Internal Pause Button.' If you feel your heart beating fast, stop. Don't type. Just pause."</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1487389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"How do we cool down? Try these tools. Deep breaths tell your brain everything is okay. A screen break lets you see the real world. And talking to a trusted friend helps share the load.“ Writing down your feelings helps, too!</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2477095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try finding our internal calmness! Watch the project’s logo on the screen. Breathe in as you stare at it... hold... and blow out. Can you feel your shoulders dropping? You can do this anywhere—even during a tough video game or a chat argument!"</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19506275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5DF7C-7D1F-2670-7DFE-995EC73806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FC0A44-B2FA-A2BE-F7CF-7F7FC228D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81AA5E-C344-15B3-A2C4-A4FA7E756695}"/>
              </a:ext>
            </a:extLst>
          </p:cNvPr>
          <p:cNvSpPr>
            <a:spLocks noGrp="1"/>
          </p:cNvSpPr>
          <p:nvPr>
            <p:ph type="body" idx="1"/>
          </p:nvPr>
        </p:nvSpPr>
        <p:spPr/>
        <p:txBody>
          <a:bodyPr/>
          <a:lstStyle/>
          <a:p>
            <a:r>
              <a:rPr lang="en-US" dirty="0"/>
              <a:t>Which is your </a:t>
            </a:r>
            <a:r>
              <a:rPr lang="en-US" dirty="0" err="1"/>
              <a:t>favourite</a:t>
            </a:r>
            <a:r>
              <a:rPr lang="en-US"/>
              <a:t> strategy? </a:t>
            </a:r>
            <a:r>
              <a:rPr lang="en-US" dirty="0"/>
              <a:t>As you become your boss of your emotions, your </a:t>
            </a:r>
            <a:r>
              <a:rPr lang="en-US" dirty="0" err="1"/>
              <a:t>favourite</a:t>
            </a:r>
            <a:r>
              <a:rPr lang="en-US" dirty="0"/>
              <a:t> strategy is key to keep you in control!</a:t>
            </a:r>
            <a:endParaRPr lang="LID4096" dirty="0"/>
          </a:p>
        </p:txBody>
      </p:sp>
      <p:sp>
        <p:nvSpPr>
          <p:cNvPr id="4" name="Slide Number Placeholder 3">
            <a:extLst>
              <a:ext uri="{FF2B5EF4-FFF2-40B4-BE49-F238E27FC236}">
                <a16:creationId xmlns:a16="http://schemas.microsoft.com/office/drawing/2014/main" id="{C6A75002-3D3D-BCFF-462E-8BF635E8A22D}"/>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5247353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31AFA-94C2-BB33-23E9-57A494859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789597-C1BC-4999-292C-2D40FA038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BDEB8-9C0D-197B-9F83-A8CBE1CAAF3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 aren't just a user; you are a Citizen of the Internet. That means you have rights, but you also have a job to be respectful. Your 'Digital Identity' is who the world thinks you are based on what you post. What do you want your ID card to say about you?"</a:t>
            </a:r>
            <a:endParaRPr lang="LID4096" dirty="0"/>
          </a:p>
        </p:txBody>
      </p:sp>
      <p:sp>
        <p:nvSpPr>
          <p:cNvPr id="4" name="Slide Number Placeholder 3">
            <a:extLst>
              <a:ext uri="{FF2B5EF4-FFF2-40B4-BE49-F238E27FC236}">
                <a16:creationId xmlns:a16="http://schemas.microsoft.com/office/drawing/2014/main" id="{9DF5E8C0-86A9-2AE9-7E41-1E5F94CFDA3B}"/>
              </a:ext>
            </a:extLst>
          </p:cNvPr>
          <p:cNvSpPr>
            <a:spLocks noGrp="1"/>
          </p:cNvSpPr>
          <p:nvPr>
            <p:ph type="sldNum" sz="quarter" idx="5"/>
          </p:nvPr>
        </p:nvSpPr>
        <p:spPr/>
        <p:txBody>
          <a:bodyPr/>
          <a:lstStyle/>
          <a:p>
            <a:fld id="{C6CF91B0-25AB-4DFA-B184-293DD156034C}" type="slidenum">
              <a:rPr lang="el-GR" smtClean="0"/>
              <a:t>21</a:t>
            </a:fld>
            <a:endParaRPr lang="el-GR"/>
          </a:p>
        </p:txBody>
      </p:sp>
    </p:spTree>
    <p:extLst>
      <p:ext uri="{BB962C8B-B14F-4D97-AF65-F5344CB8AC3E}">
        <p14:creationId xmlns:p14="http://schemas.microsoft.com/office/powerpoint/2010/main" val="11339902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43812-340B-2B24-FA62-F6597A75D5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5959BC-FF85-8A92-4499-CEA53F064D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714DC-5B7C-5E41-BE89-FCB9DA067EF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 great community doesn't just happen; we build it! We build it by including the person who is quiet, by respecting people's privacy, and by checking if a story is true before we share it. We are all on the same team."</a:t>
            </a:r>
          </a:p>
          <a:p>
            <a:endParaRPr lang="LID4096" dirty="0"/>
          </a:p>
        </p:txBody>
      </p:sp>
      <p:sp>
        <p:nvSpPr>
          <p:cNvPr id="4" name="Slide Number Placeholder 3">
            <a:extLst>
              <a:ext uri="{FF2B5EF4-FFF2-40B4-BE49-F238E27FC236}">
                <a16:creationId xmlns:a16="http://schemas.microsoft.com/office/drawing/2014/main" id="{42677DBD-AA48-50E9-990D-56FC2F9533D8}"/>
              </a:ext>
            </a:extLst>
          </p:cNvPr>
          <p:cNvSpPr>
            <a:spLocks noGrp="1"/>
          </p:cNvSpPr>
          <p:nvPr>
            <p:ph type="sldNum" sz="quarter" idx="5"/>
          </p:nvPr>
        </p:nvSpPr>
        <p:spPr/>
        <p:txBody>
          <a:bodyPr/>
          <a:lstStyle/>
          <a:p>
            <a:fld id="{C6CF91B0-25AB-4DFA-B184-293DD156034C}" type="slidenum">
              <a:rPr lang="el-GR" smtClean="0"/>
              <a:t>22</a:t>
            </a:fld>
            <a:endParaRPr lang="el-GR"/>
          </a:p>
        </p:txBody>
      </p:sp>
    </p:spTree>
    <p:extLst>
      <p:ext uri="{BB962C8B-B14F-4D97-AF65-F5344CB8AC3E}">
        <p14:creationId xmlns:p14="http://schemas.microsoft.com/office/powerpoint/2010/main" val="5248342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E1AD3-9E32-D234-B328-B04067825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AC8A8-FB12-69C3-2F90-B76AB9348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1E9DF-936B-24F5-3360-C6CF876B90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"Think of your life online like a trail you're leaving behind. Ten years from now, people might still see the trail you're making today. Are your footprints leading toward kindness and being a good friend? Let's make sure they are!"</a:t>
            </a:r>
          </a:p>
          <a:p>
            <a:endParaRPr lang="LID4096" dirty="0"/>
          </a:p>
        </p:txBody>
      </p:sp>
      <p:sp>
        <p:nvSpPr>
          <p:cNvPr id="4" name="Slide Number Placeholder 3">
            <a:extLst>
              <a:ext uri="{FF2B5EF4-FFF2-40B4-BE49-F238E27FC236}">
                <a16:creationId xmlns:a16="http://schemas.microsoft.com/office/drawing/2014/main" id="{2D2F01D7-A495-D22E-8D35-8A8127F57A90}"/>
              </a:ext>
            </a:extLst>
          </p:cNvPr>
          <p:cNvSpPr>
            <a:spLocks noGrp="1"/>
          </p:cNvSpPr>
          <p:nvPr>
            <p:ph type="sldNum" sz="quarter" idx="5"/>
          </p:nvPr>
        </p:nvSpPr>
        <p:spPr/>
        <p:txBody>
          <a:bodyPr/>
          <a:lstStyle/>
          <a:p>
            <a:fld id="{C6CF91B0-25AB-4DFA-B184-293DD156034C}" type="slidenum">
              <a:rPr lang="el-GR" smtClean="0"/>
              <a:t>23</a:t>
            </a:fld>
            <a:endParaRPr lang="el-GR"/>
          </a:p>
        </p:txBody>
      </p:sp>
    </p:spTree>
    <p:extLst>
      <p:ext uri="{BB962C8B-B14F-4D97-AF65-F5344CB8AC3E}">
        <p14:creationId xmlns:p14="http://schemas.microsoft.com/office/powerpoint/2010/main" val="422328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A0DBB-5BCC-A831-6A22-8DE7A7AB9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483CC-0026-68EC-522F-EB093398B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933B7-2609-C76F-C842-D6945971C8C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"Cyberbullying has many faces. 'Flaming' is when people start a big, angry fight online. 'Exclusion' is when you’re purposely left out of a group chat to make you feel lonely. 'Outing' is sharing someone’s private secrets. If you see these happening, you’ve just spotted a 'Digital Shadow'."</a:t>
            </a:r>
          </a:p>
          <a:p>
            <a:endParaRPr lang="LID4096" sz="1200" dirty="0"/>
          </a:p>
        </p:txBody>
      </p:sp>
      <p:sp>
        <p:nvSpPr>
          <p:cNvPr id="4" name="Slide Number Placeholder 3">
            <a:extLst>
              <a:ext uri="{FF2B5EF4-FFF2-40B4-BE49-F238E27FC236}">
                <a16:creationId xmlns:a16="http://schemas.microsoft.com/office/drawing/2014/main" id="{6446DE97-5675-B591-D5BC-05B9E4D9F94C}"/>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3953031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291DC-F0CC-1745-14CB-4E174D54B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9AD5B-FFF5-E1CA-191D-678892979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CFCA0-8731-AB28-E1F8-F1677F53C54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"If you were the Boss of the Class Chat, what rules would you make to keep everyone happy? Work together! Maybe 'No mean nicknames' or 'Compliment one person a day.' Let's create our own Digital Harmony Code!"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a:extLst>
              <a:ext uri="{FF2B5EF4-FFF2-40B4-BE49-F238E27FC236}">
                <a16:creationId xmlns:a16="http://schemas.microsoft.com/office/drawing/2014/main" id="{FA17FF55-1279-030E-E80A-07FC05A84FA6}"/>
              </a:ext>
            </a:extLst>
          </p:cNvPr>
          <p:cNvSpPr>
            <a:spLocks noGrp="1"/>
          </p:cNvSpPr>
          <p:nvPr>
            <p:ph type="sldNum" sz="quarter" idx="5"/>
          </p:nvPr>
        </p:nvSpPr>
        <p:spPr/>
        <p:txBody>
          <a:bodyPr/>
          <a:lstStyle/>
          <a:p>
            <a:fld id="{C6CF91B0-25AB-4DFA-B184-293DD156034C}" type="slidenum">
              <a:rPr lang="el-GR" smtClean="0"/>
              <a:t>24</a:t>
            </a:fld>
            <a:endParaRPr lang="el-GR"/>
          </a:p>
        </p:txBody>
      </p:sp>
    </p:spTree>
    <p:extLst>
      <p:ext uri="{BB962C8B-B14F-4D97-AF65-F5344CB8AC3E}">
        <p14:creationId xmlns:p14="http://schemas.microsoft.com/office/powerpoint/2010/main" val="3605420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E57B-0720-B082-E5E8-5F2ABD01DC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8F31CB-7082-092F-B0D8-F23CCEDAC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B9506A-C234-32C2-EA09-30738F997F2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"Final task! Write down your 3 promises. 'I promise to pause,' 'I promise to help,' 'I promise to be me.' Sign it like a real contract. You are now a Guardian of Digital Harmony. Great job today, everyone!"</a:t>
            </a:r>
            <a:endParaRPr lang="LID4096" dirty="0"/>
          </a:p>
        </p:txBody>
      </p:sp>
      <p:sp>
        <p:nvSpPr>
          <p:cNvPr id="4" name="Slide Number Placeholder 3">
            <a:extLst>
              <a:ext uri="{FF2B5EF4-FFF2-40B4-BE49-F238E27FC236}">
                <a16:creationId xmlns:a16="http://schemas.microsoft.com/office/drawing/2014/main" id="{E88ADDAE-12E1-1955-1E5D-77E3BB1FBFDA}"/>
              </a:ext>
            </a:extLst>
          </p:cNvPr>
          <p:cNvSpPr>
            <a:spLocks noGrp="1"/>
          </p:cNvSpPr>
          <p:nvPr>
            <p:ph type="sldNum" sz="quarter" idx="5"/>
          </p:nvPr>
        </p:nvSpPr>
        <p:spPr/>
        <p:txBody>
          <a:bodyPr/>
          <a:lstStyle/>
          <a:p>
            <a:fld id="{C6CF91B0-25AB-4DFA-B184-293DD156034C}" type="slidenum">
              <a:rPr lang="el-GR" smtClean="0"/>
              <a:t>25</a:t>
            </a:fld>
            <a:endParaRPr lang="el-GR"/>
          </a:p>
        </p:txBody>
      </p:sp>
    </p:spTree>
    <p:extLst>
      <p:ext uri="{BB962C8B-B14F-4D97-AF65-F5344CB8AC3E}">
        <p14:creationId xmlns:p14="http://schemas.microsoft.com/office/powerpoint/2010/main" val="676829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763B6-8E0F-325E-3034-14452C1C3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CD451-D339-4637-E32F-FF54D0EC3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30356-C78C-0902-8D18-74CD4940CC4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"Why is it so tough? Because online, things spread to the whole school in seconds. And because it’s written down, it stays there like a footprint in wet cement. Also, when we don't see someone's face, we might forget they have a real heart. We need to remember: there’s a real person behind that avatar."</a:t>
            </a:r>
          </a:p>
          <a:p>
            <a:endParaRPr lang="LID4096" sz="1200" dirty="0"/>
          </a:p>
        </p:txBody>
      </p:sp>
      <p:sp>
        <p:nvSpPr>
          <p:cNvPr id="4" name="Slide Number Placeholder 3">
            <a:extLst>
              <a:ext uri="{FF2B5EF4-FFF2-40B4-BE49-F238E27FC236}">
                <a16:creationId xmlns:a16="http://schemas.microsoft.com/office/drawing/2014/main" id="{FA6993F2-EE77-FADC-82CB-95A8B859B875}"/>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240864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D72C4-D58B-2006-0A4C-1298D8E6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AB2FF-C82E-18C9-2E10-C59CE72D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66CF-7FC7-F84F-0BC6-FC27EDB5B2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"Okay, Judges! Listen to this: 'Someone accidentally sends a silly photo to the wrong person.' Is that a shadow? Now listen to this: 'Three people send mean messages to Sarah every day about her hair.' Shout out what you think! Why is the second one more serious?"</a:t>
            </a:r>
          </a:p>
          <a:p>
            <a:endParaRPr lang="LID4096" dirty="0"/>
          </a:p>
        </p:txBody>
      </p:sp>
      <p:sp>
        <p:nvSpPr>
          <p:cNvPr id="4" name="Slide Number Placeholder 3">
            <a:extLst>
              <a:ext uri="{FF2B5EF4-FFF2-40B4-BE49-F238E27FC236}">
                <a16:creationId xmlns:a16="http://schemas.microsoft.com/office/drawing/2014/main" id="{13857533-A385-7902-1BC2-68D6A4060912}"/>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16633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10978-9669-773E-C097-5E3E90FCF6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003A0-7DBA-AB03-EB77-D086C03A01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5DD3F0-8DCB-6E13-EFB7-5B586D16C4B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"Words are light when we speak them, but they can feel like stones when we read them. I want you to write one word on your sticky note. How does it feel to be picked on? Now, let’s put them on the wall. Look at that 'Mountain of Feelings.' This is why our kindness matters."</a:t>
            </a:r>
          </a:p>
          <a:p>
            <a:endParaRPr lang="LID4096" dirty="0"/>
          </a:p>
        </p:txBody>
      </p:sp>
      <p:sp>
        <p:nvSpPr>
          <p:cNvPr id="4" name="Slide Number Placeholder 3">
            <a:extLst>
              <a:ext uri="{FF2B5EF4-FFF2-40B4-BE49-F238E27FC236}">
                <a16:creationId xmlns:a16="http://schemas.microsoft.com/office/drawing/2014/main" id="{8FD2A9B7-B20E-53F5-A87D-0D5BE27E8709}"/>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357738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"Empathy is your secret superpower. It’s like putting on 'Heart-Glasses.' They help you see that the person on the other side of the screen might be having a hard day. Even if you can't hear their voice, your Heart-Glasses tell you how they feel."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3391444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"Imagine dropping a tiny pebble into a pond. The ripples go everywhere! One kind comment like 'Hey, nice job!' or 'Are you okay?' can change the whole mood of a group chat. You have the power to start a kindness ripple today."</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2200845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"Your friend is being teased right now in the chat. Everyone is laughing. What can YOU do? Turn to your </a:t>
            </a:r>
            <a:r>
              <a:rPr lang="en-GB" sz="1200" kern="1200" dirty="0" err="1">
                <a:solidFill>
                  <a:schemeClr val="tx1"/>
                </a:solidFill>
                <a:effectLst/>
                <a:latin typeface="+mn-lt"/>
                <a:ea typeface="+mn-ea"/>
                <a:cs typeface="+mn-cs"/>
              </a:rPr>
              <a:t>neighbor</a:t>
            </a:r>
            <a:r>
              <a:rPr lang="en-GB" sz="1200" kern="1200" dirty="0">
                <a:solidFill>
                  <a:schemeClr val="tx1"/>
                </a:solidFill>
                <a:effectLst/>
                <a:latin typeface="+mn-lt"/>
                <a:ea typeface="+mn-ea"/>
                <a:cs typeface="+mn-cs"/>
              </a:rPr>
              <a:t> and practice. Would you say 'Hey guys, let's stop,' or would you message your friend privately? Let’s hear your best Upstander moves!"</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1673862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"We all love memes! But before you hit share, I want you to do the 'Heart-Check.' If this was a photo of YOU, would you want the whole school to see it? If the answer is no, can you be the one to stop the chain and delete it? That's true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1129825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Teachers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429000"/>
            <a:ext cx="7391858" cy="1292830"/>
          </a:xfrm>
        </p:spPr>
        <p:txBody>
          <a:bodyPr>
            <a:normAutofit/>
          </a:bodyPr>
          <a:lstStyle/>
          <a:p>
            <a:r>
              <a:rPr lang="en-US" sz="2800"/>
              <a:t>Module 8</a:t>
            </a:r>
          </a:p>
          <a:p>
            <a:r>
              <a:rPr lang="en-US" sz="2800"/>
              <a:t>Digital </a:t>
            </a:r>
            <a:r>
              <a:rPr lang="en-US" sz="2800" dirty="0"/>
              <a:t>Well-being in the Classroom</a:t>
            </a:r>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E0FC-404C-F36F-F469-20FEB8A156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E6C2D7B-FD17-471D-B092-085122B23135}"/>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FE1087EE-7C99-3EEC-5FDE-D4949F1FBB5C}"/>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2: The Power </a:t>
            </a:r>
            <a:r>
              <a:rPr lang="en-US" b="1" dirty="0">
                <a:solidFill>
                  <a:schemeClr val="accent1">
                    <a:lumMod val="75000"/>
                  </a:schemeClr>
                </a:solidFill>
              </a:rPr>
              <a:t>of Empathy</a:t>
            </a:r>
            <a:endParaRPr lang="en-GB" b="1" dirty="0">
              <a:solidFill>
                <a:schemeClr val="accent1">
                  <a:lumMod val="75000"/>
                </a:schemeClr>
              </a:solidFill>
            </a:endParaRPr>
          </a:p>
          <a:p>
            <a:endParaRPr lang="en-GB" b="1" i="1" dirty="0">
              <a:solidFill>
                <a:schemeClr val="accent6">
                  <a:lumMod val="75000"/>
                </a:schemeClr>
              </a:solidFill>
            </a:endParaRPr>
          </a:p>
          <a:p>
            <a:endParaRPr lang="en-GB"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997FD380-8B63-7793-BE47-DB7AEBA79549}"/>
              </a:ext>
            </a:extLst>
          </p:cNvPr>
          <p:cNvPicPr>
            <a:picLocks noGrp="1" noChangeAspect="1"/>
          </p:cNvPicPr>
          <p:nvPr>
            <p:ph sz="quarter" idx="12"/>
          </p:nvPr>
        </p:nvPicPr>
        <p:blipFill>
          <a:blip r:embed="rId3"/>
          <a:stretch>
            <a:fillRect/>
          </a:stretch>
        </p:blipFill>
        <p:spPr>
          <a:xfrm>
            <a:off x="9902028" y="5781481"/>
            <a:ext cx="2016346" cy="925815"/>
          </a:xfrm>
          <a:prstGeom prst="rect">
            <a:avLst/>
          </a:prstGeom>
        </p:spPr>
      </p:pic>
      <p:sp>
        <p:nvSpPr>
          <p:cNvPr id="4" name="TextBox 3">
            <a:extLst>
              <a:ext uri="{FF2B5EF4-FFF2-40B4-BE49-F238E27FC236}">
                <a16:creationId xmlns:a16="http://schemas.microsoft.com/office/drawing/2014/main" id="{31B4B55E-5F5B-9623-EA92-23B430E403BA}"/>
              </a:ext>
            </a:extLst>
          </p:cNvPr>
          <p:cNvSpPr txBox="1"/>
          <p:nvPr/>
        </p:nvSpPr>
        <p:spPr>
          <a:xfrm>
            <a:off x="97970" y="1558636"/>
            <a:ext cx="11581412" cy="3055324"/>
          </a:xfrm>
          <a:prstGeom prst="rect">
            <a:avLst/>
          </a:prstGeom>
          <a:noFill/>
        </p:spPr>
        <p:txBody>
          <a:bodyPr wrap="square">
            <a:spAutoFit/>
          </a:bodyPr>
          <a:lstStyle/>
          <a:p>
            <a:pPr lvl="0"/>
            <a:r>
              <a:rPr lang="en-GB" sz="2400" b="1" dirty="0"/>
              <a:t>Why Empathy is a Superpower</a:t>
            </a:r>
          </a:p>
          <a:p>
            <a:pPr lvl="0" algn="ctr"/>
            <a:endParaRPr lang="en-GB" sz="2400" dirty="0"/>
          </a:p>
          <a:p>
            <a:pPr lvl="0" algn="ctr"/>
            <a:r>
              <a:rPr lang="en-GB" sz="2400" dirty="0"/>
              <a:t>The Ripple Effect of Kindness</a:t>
            </a:r>
          </a:p>
          <a:p>
            <a:pPr lvl="1" algn="ctr"/>
            <a:endParaRPr lang="en-GB" sz="2400" dirty="0"/>
          </a:p>
          <a:p>
            <a:pPr lvl="1" algn="ctr"/>
            <a:r>
              <a:rPr lang="en-GB" sz="2400" dirty="0"/>
              <a:t>One kind comment can stop a fight. </a:t>
            </a:r>
          </a:p>
          <a:p>
            <a:pPr lvl="1" algn="ctr"/>
            <a:endParaRPr lang="en-GB" sz="2400" dirty="0"/>
          </a:p>
          <a:p>
            <a:pPr lvl="1" algn="ctr"/>
            <a:r>
              <a:rPr lang="en-GB" sz="2400" dirty="0"/>
              <a:t>Empathy helps us </a:t>
            </a:r>
            <a:r>
              <a:rPr lang="en-GB" sz="2400" b="1" dirty="0"/>
              <a:t>Pause</a:t>
            </a:r>
            <a:r>
              <a:rPr lang="en-GB" sz="2400" dirty="0"/>
              <a:t> before we post.</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8181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55C83-5165-A7AF-BCCD-350751E1214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4FFBF75-6964-6899-BE80-57268AE7F175}"/>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E38A221E-1F19-055B-E1BD-69531DBE3C20}"/>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2: The Power of Empathy</a:t>
            </a:r>
            <a:endParaRPr lang="en-GB" b="1" i="1" dirty="0">
              <a:solidFill>
                <a:schemeClr val="accent1">
                  <a:lumMod val="75000"/>
                </a:schemeClr>
              </a:solidFill>
            </a:endParaRPr>
          </a:p>
          <a:p>
            <a:endParaRPr lang="en-GB" b="1" i="1" dirty="0">
              <a:solidFill>
                <a:schemeClr val="accent6">
                  <a:lumMod val="75000"/>
                </a:schemeClr>
              </a:solidFill>
            </a:endParaRPr>
          </a:p>
          <a:p>
            <a:endParaRPr lang="en-GB"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399B014B-249E-A20A-52CD-B79D68A15D57}"/>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CDF68C0B-EEA0-D975-3C9D-109596C4B01F}"/>
              </a:ext>
            </a:extLst>
          </p:cNvPr>
          <p:cNvSpPr txBox="1"/>
          <p:nvPr/>
        </p:nvSpPr>
        <p:spPr>
          <a:xfrm>
            <a:off x="149679" y="1405534"/>
            <a:ext cx="8879030" cy="4431983"/>
          </a:xfrm>
          <a:prstGeom prst="rect">
            <a:avLst/>
          </a:prstGeom>
          <a:noFill/>
        </p:spPr>
        <p:txBody>
          <a:bodyPr wrap="square">
            <a:spAutoFit/>
          </a:bodyPr>
          <a:lstStyle/>
          <a:p>
            <a:pPr lvl="0"/>
            <a:r>
              <a:rPr lang="en-GB" sz="2400" b="1" dirty="0"/>
              <a:t>You are the Upstander</a:t>
            </a:r>
          </a:p>
          <a:p>
            <a:pPr lvl="0" algn="ctr"/>
            <a:endParaRPr lang="en-GB" sz="2400" b="1" dirty="0"/>
          </a:p>
          <a:p>
            <a:pPr lvl="0" algn="ctr"/>
            <a:r>
              <a:rPr lang="en-GB" sz="2400" dirty="0"/>
              <a:t>Don't Just Watch, Help!</a:t>
            </a:r>
          </a:p>
          <a:p>
            <a:pPr lvl="0" algn="ctr"/>
            <a:endParaRPr lang="en-GB" sz="2400" dirty="0"/>
          </a:p>
          <a:p>
            <a:pPr lvl="0" algn="ctr"/>
            <a:endParaRPr lang="en-GB" sz="2400" dirty="0"/>
          </a:p>
          <a:p>
            <a:pPr lvl="0" algn="ctr"/>
            <a:r>
              <a:rPr lang="en-GB" sz="2400" dirty="0"/>
              <a:t>Support the person being targeted. </a:t>
            </a:r>
          </a:p>
          <a:p>
            <a:pPr lvl="0" algn="ctr"/>
            <a:endParaRPr lang="en-GB" sz="2400" dirty="0"/>
          </a:p>
          <a:p>
            <a:pPr lvl="0" algn="ctr"/>
            <a:r>
              <a:rPr lang="en-GB" sz="2400" dirty="0"/>
              <a:t>Tell a trusted adult. </a:t>
            </a:r>
          </a:p>
          <a:p>
            <a:pPr lvl="0" algn="ctr"/>
            <a:endParaRPr lang="en-GB" sz="2400" dirty="0"/>
          </a:p>
          <a:p>
            <a:pPr lvl="0" algn="ctr"/>
            <a:r>
              <a:rPr lang="en-GB" sz="2400" dirty="0"/>
              <a:t>Don't "like" or "share" mean posts.</a:t>
            </a:r>
          </a:p>
          <a:p>
            <a:pPr marR="0" lvl="0" algn="ctr"/>
            <a:endParaRPr lang="en-GB" sz="2400" b="1" dirty="0">
              <a:solidFill>
                <a:srgbClr val="080301"/>
              </a:solidFill>
              <a:effectLst/>
              <a:latin typeface="Calibri" panose="020F0502020204030204" pitchFamily="34" charset="0"/>
              <a:ea typeface="Times New Roman" panose="02020603050405020304" pitchFamily="18" charset="0"/>
            </a:endParaRPr>
          </a:p>
          <a:p>
            <a:pPr marR="0" lvl="0"/>
            <a:endParaRPr lang="en-GB" b="1" dirty="0">
              <a:solidFill>
                <a:srgbClr val="08030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5155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AB3E7-6D4A-4BDB-D66B-208ED41174C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9E03AFC-C4D4-DDE8-585E-D5367F04826B}"/>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7302E0DD-D589-4B42-C271-5C5C4DE91F23}"/>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2: The Power of Empathy</a:t>
            </a:r>
            <a:endParaRPr lang="en-GB" b="1" i="1" dirty="0">
              <a:solidFill>
                <a:schemeClr val="accent1">
                  <a:lumMod val="75000"/>
                </a:schemeClr>
              </a:solidFill>
            </a:endParaRPr>
          </a:p>
          <a:p>
            <a:endParaRPr lang="en-GB"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BB23AC0-C746-6AC0-9563-0E440486C54B}"/>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95D32110-F553-2263-18C7-E3D2B3831B29}"/>
              </a:ext>
            </a:extLst>
          </p:cNvPr>
          <p:cNvSpPr txBox="1"/>
          <p:nvPr/>
        </p:nvSpPr>
        <p:spPr>
          <a:xfrm>
            <a:off x="97970" y="1563010"/>
            <a:ext cx="10957957" cy="4163319"/>
          </a:xfrm>
          <a:prstGeom prst="rect">
            <a:avLst/>
          </a:prstGeom>
          <a:noFill/>
        </p:spPr>
        <p:txBody>
          <a:bodyPr wrap="square">
            <a:spAutoFit/>
          </a:bodyPr>
          <a:lstStyle/>
          <a:p>
            <a:pPr algn="ctr"/>
            <a:r>
              <a:rPr lang="en-GB" sz="2400" b="1" dirty="0">
                <a:solidFill>
                  <a:schemeClr val="accent4">
                    <a:lumMod val="75000"/>
                  </a:schemeClr>
                </a:solidFill>
              </a:rPr>
              <a:t>Activity: "Meme Check" (Interactive)</a:t>
            </a:r>
          </a:p>
          <a:p>
            <a:pPr algn="ctr"/>
            <a:endParaRPr lang="en-GB" sz="2400" b="1" dirty="0"/>
          </a:p>
          <a:p>
            <a:pPr algn="ctr"/>
            <a:r>
              <a:rPr lang="en-GB" sz="2400" b="1" dirty="0"/>
              <a:t>Task:</a:t>
            </a:r>
            <a:r>
              <a:rPr lang="en-GB" sz="2400" dirty="0"/>
              <a:t> Is it funny or is it mean?</a:t>
            </a:r>
          </a:p>
          <a:p>
            <a:pPr lvl="1" algn="ctr"/>
            <a:endParaRPr lang="en-GB" sz="2400" b="1" dirty="0"/>
          </a:p>
          <a:p>
            <a:pPr lvl="1" algn="ctr"/>
            <a:r>
              <a:rPr lang="en-GB" sz="2400" b="1" dirty="0"/>
              <a:t>Interaction:</a:t>
            </a:r>
            <a:r>
              <a:rPr lang="en-GB" sz="2400" dirty="0"/>
              <a:t> </a:t>
            </a:r>
          </a:p>
          <a:p>
            <a:pPr lvl="1" algn="ctr"/>
            <a:r>
              <a:rPr lang="en-GB" sz="2400" dirty="0"/>
              <a:t>A mock-up of a "silly" meme targets a person you know. </a:t>
            </a:r>
          </a:p>
          <a:p>
            <a:pPr lvl="1" algn="ctr"/>
            <a:endParaRPr lang="en-GB" sz="2400" dirty="0"/>
          </a:p>
          <a:p>
            <a:pPr lvl="1" algn="ctr"/>
            <a:r>
              <a:rPr lang="en-GB" sz="2400" i="1" dirty="0"/>
              <a:t>"How would the person in the picture feel?"</a:t>
            </a: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7781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E1495-67B9-C709-94D4-242CC3D0B74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2E85BE8-985A-E07B-FC1E-07922188C33D}"/>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9B072C13-2600-5194-105E-55DDBEF549EF}"/>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i="1" dirty="0">
              <a:solidFill>
                <a:schemeClr val="accent6">
                  <a:lumMod val="75000"/>
                </a:schemeClr>
              </a:solidFill>
            </a:endParaRPr>
          </a:p>
          <a:p>
            <a:r>
              <a:rPr lang="en-US" b="1" dirty="0">
                <a:solidFill>
                  <a:schemeClr val="accent1">
                    <a:lumMod val="75000"/>
                  </a:schemeClr>
                </a:solidFill>
              </a:rPr>
              <a:t>Topic 2: The Power of Empathy</a:t>
            </a:r>
            <a:endParaRPr lang="en-GB" b="1" dirty="0">
              <a:solidFill>
                <a:schemeClr val="accent6">
                  <a:lumMod val="75000"/>
                </a:schemeClr>
              </a:solidFill>
            </a:endParaRPr>
          </a:p>
          <a:p>
            <a:endParaRPr lang="en-GB"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8E006259-677A-F5E9-2917-2FBB9520F0F5}"/>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354C4389-E601-0AA5-3B48-DBA58AE10C9C}"/>
              </a:ext>
            </a:extLst>
          </p:cNvPr>
          <p:cNvSpPr txBox="1"/>
          <p:nvPr/>
        </p:nvSpPr>
        <p:spPr>
          <a:xfrm>
            <a:off x="97970" y="1563010"/>
            <a:ext cx="10957957" cy="5271315"/>
          </a:xfrm>
          <a:prstGeom prst="rect">
            <a:avLst/>
          </a:prstGeom>
          <a:noFill/>
        </p:spPr>
        <p:txBody>
          <a:bodyPr wrap="square">
            <a:spAutoFit/>
          </a:bodyPr>
          <a:lstStyle/>
          <a:p>
            <a:pPr algn="ctr"/>
            <a:r>
              <a:rPr lang="en-GB" sz="2400" b="1" dirty="0">
                <a:solidFill>
                  <a:schemeClr val="accent4">
                    <a:lumMod val="75000"/>
                  </a:schemeClr>
                </a:solidFill>
              </a:rPr>
              <a:t>Activity: "The Kind Reply" (Group)</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Be a Kindness Engineer</a:t>
            </a:r>
          </a:p>
          <a:p>
            <a:pPr lvl="1" algn="ctr"/>
            <a:endParaRPr lang="en-GB" sz="2400" b="1" dirty="0"/>
          </a:p>
          <a:p>
            <a:pPr lvl="1" algn="ctr"/>
            <a:r>
              <a:rPr lang="en-GB" sz="2400" b="1" dirty="0"/>
              <a:t>Interaction:</a:t>
            </a:r>
            <a:r>
              <a:rPr lang="en-GB" sz="2400" dirty="0"/>
              <a:t> </a:t>
            </a:r>
          </a:p>
          <a:p>
            <a:pPr lvl="1" algn="ctr"/>
            <a:r>
              <a:rPr lang="en-GB" sz="2400" dirty="0"/>
              <a:t>In pairs, you are given a "Hurtful Post." </a:t>
            </a:r>
          </a:p>
          <a:p>
            <a:pPr lvl="1" algn="ctr"/>
            <a:r>
              <a:rPr lang="en-GB" sz="2400" dirty="0"/>
              <a:t>You should write the most supportive private message </a:t>
            </a:r>
          </a:p>
          <a:p>
            <a:pPr lvl="1" algn="ctr"/>
            <a:r>
              <a:rPr lang="en-GB" sz="2400" dirty="0"/>
              <a:t>they can think of to the victim.</a:t>
            </a:r>
          </a:p>
          <a:p>
            <a:pPr algn="ctr"/>
            <a:endParaRPr lang="en-GB" sz="2400" b="1" dirty="0">
              <a:solidFill>
                <a:schemeClr val="accent4">
                  <a:lumMod val="75000"/>
                </a:schemeClr>
              </a:solidFill>
            </a:endParaRPr>
          </a:p>
          <a:p>
            <a:pPr algn="ctr"/>
            <a:endParaRPr lang="en-GB" sz="2400" dirty="0"/>
          </a:p>
          <a:p>
            <a:pPr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4607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9E000-07C4-0970-E278-5CB759991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E0A8-86C7-0BAD-983C-8CF98D4B45D8}"/>
              </a:ext>
            </a:extLst>
          </p:cNvPr>
          <p:cNvSpPr>
            <a:spLocks noGrp="1"/>
          </p:cNvSpPr>
          <p:nvPr>
            <p:ph type="ctrTitle"/>
          </p:nvPr>
        </p:nvSpPr>
        <p:spPr/>
        <p:txBody>
          <a:bodyPr>
            <a:normAutofit fontScale="90000"/>
          </a:bodyPr>
          <a:lstStyle/>
          <a:p>
            <a:r>
              <a:rPr lang="en-US" sz="2400" b="0" i="1" dirty="0"/>
              <a:t>Module 8 (Teachers): </a:t>
            </a:r>
            <a:br>
              <a:rPr lang="en-US" sz="2400" b="0" i="1" dirty="0"/>
            </a:br>
            <a:r>
              <a:rPr lang="en-US" sz="2400" b="0" i="1" dirty="0"/>
              <a:t>Digital Well-being in the Classroom </a:t>
            </a:r>
            <a:br>
              <a:rPr lang="en-US" sz="24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E1C0FBEE-9145-2830-DADD-42BC86B066FE}"/>
              </a:ext>
            </a:extLst>
          </p:cNvPr>
          <p:cNvSpPr>
            <a:spLocks noGrp="1"/>
          </p:cNvSpPr>
          <p:nvPr>
            <p:ph type="subTitle" idx="1"/>
          </p:nvPr>
        </p:nvSpPr>
        <p:spPr>
          <a:xfrm>
            <a:off x="374726" y="3662221"/>
            <a:ext cx="7391858" cy="1292830"/>
          </a:xfrm>
        </p:spPr>
        <p:txBody>
          <a:bodyPr>
            <a:normAutofit/>
          </a:bodyPr>
          <a:lstStyle/>
          <a:p>
            <a:endParaRPr lang="en-US" sz="2800" b="1" dirty="0">
              <a:solidFill>
                <a:schemeClr val="accent6">
                  <a:lumMod val="75000"/>
                </a:schemeClr>
              </a:solidFill>
            </a:endParaRPr>
          </a:p>
          <a:p>
            <a:r>
              <a:rPr lang="en-US" sz="2400" b="1" dirty="0">
                <a:solidFill>
                  <a:schemeClr val="accent1">
                    <a:lumMod val="75000"/>
                  </a:schemeClr>
                </a:solidFill>
              </a:rPr>
              <a:t>Topic 3: Emotional Regulation</a:t>
            </a:r>
          </a:p>
          <a:p>
            <a:endParaRPr lang="en-CY" sz="2800" dirty="0"/>
          </a:p>
        </p:txBody>
      </p:sp>
    </p:spTree>
    <p:extLst>
      <p:ext uri="{BB962C8B-B14F-4D97-AF65-F5344CB8AC3E}">
        <p14:creationId xmlns:p14="http://schemas.microsoft.com/office/powerpoint/2010/main" val="82949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CDC1E-AE59-7D12-6DFC-40F74B42E0A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C756E9C-3630-07EA-97B3-3F0A0DA41D08}"/>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4D6933A7-7FD5-EADA-EF8C-2835BD7FF988}"/>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1">
                    <a:lumMod val="75000"/>
                  </a:schemeClr>
                </a:solidFill>
              </a:rPr>
              <a:t>Topic 3: Emotional Regulation</a:t>
            </a:r>
          </a:p>
          <a:p>
            <a:endParaRPr lang="en-US"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A1005BE0-AD0D-F3E3-14CA-AFD352669A26}"/>
              </a:ext>
            </a:extLst>
          </p:cNvPr>
          <p:cNvPicPr>
            <a:picLocks noGrp="1" noChangeAspect="1"/>
          </p:cNvPicPr>
          <p:nvPr>
            <p:ph sz="quarter" idx="12"/>
          </p:nvPr>
        </p:nvPicPr>
        <p:blipFill>
          <a:blip r:embed="rId3"/>
          <a:stretch>
            <a:fillRect/>
          </a:stretch>
        </p:blipFill>
        <p:spPr>
          <a:xfrm>
            <a:off x="10098709" y="5741145"/>
            <a:ext cx="1943612" cy="892419"/>
          </a:xfrm>
          <a:prstGeom prst="rect">
            <a:avLst/>
          </a:prstGeom>
        </p:spPr>
      </p:pic>
      <p:sp>
        <p:nvSpPr>
          <p:cNvPr id="4" name="TextBox 3">
            <a:extLst>
              <a:ext uri="{FF2B5EF4-FFF2-40B4-BE49-F238E27FC236}">
                <a16:creationId xmlns:a16="http://schemas.microsoft.com/office/drawing/2014/main" id="{85458BDB-F3F2-29FA-B251-1A7D0772C554}"/>
              </a:ext>
            </a:extLst>
          </p:cNvPr>
          <p:cNvSpPr txBox="1"/>
          <p:nvPr/>
        </p:nvSpPr>
        <p:spPr>
          <a:xfrm>
            <a:off x="102422" y="1405534"/>
            <a:ext cx="10267705" cy="4347985"/>
          </a:xfrm>
          <a:prstGeom prst="rect">
            <a:avLst/>
          </a:prstGeom>
          <a:noFill/>
        </p:spPr>
        <p:txBody>
          <a:bodyPr wrap="square">
            <a:spAutoFit/>
          </a:bodyPr>
          <a:lstStyle/>
          <a:p>
            <a:pPr lvl="0"/>
            <a:r>
              <a:rPr lang="en-GB" sz="2400" b="1" dirty="0"/>
              <a:t>Managing Your "Digital Battery"</a:t>
            </a:r>
            <a:endParaRPr lang="en-GB" sz="2400" dirty="0"/>
          </a:p>
          <a:p>
            <a:pPr lvl="1" algn="ctr"/>
            <a:endParaRPr lang="en-GB" sz="2400" b="1" dirty="0"/>
          </a:p>
          <a:p>
            <a:pPr lvl="1" algn="ctr"/>
            <a:r>
              <a:rPr lang="en-GB" sz="2400" dirty="0"/>
              <a:t>When the Screen Gets Too Loud</a:t>
            </a:r>
          </a:p>
          <a:p>
            <a:pPr lvl="1" algn="ctr"/>
            <a:endParaRPr lang="en-GB" sz="2400" dirty="0"/>
          </a:p>
          <a:p>
            <a:pPr lvl="1" algn="ctr"/>
            <a:endParaRPr lang="en-GB" sz="2400" dirty="0"/>
          </a:p>
          <a:p>
            <a:pPr lvl="1" algn="ctr"/>
            <a:r>
              <a:rPr lang="en-GB" sz="2400" dirty="0"/>
              <a:t>Comparing yourself to others or seeing "perfect" lives </a:t>
            </a:r>
          </a:p>
          <a:p>
            <a:pPr lvl="1" algn="ctr"/>
            <a:r>
              <a:rPr lang="en-GB" sz="2400" dirty="0"/>
              <a:t>can make you feel anxious or jealous. </a:t>
            </a:r>
          </a:p>
          <a:p>
            <a:pPr lvl="1" algn="ctr"/>
            <a:endParaRPr lang="en-GB" sz="2400" dirty="0"/>
          </a:p>
          <a:p>
            <a:pPr lvl="1" algn="ctr"/>
            <a:r>
              <a:rPr lang="en-GB" sz="2400" dirty="0"/>
              <a:t>It’s okay to feel this way!</a:t>
            </a:r>
          </a:p>
          <a:p>
            <a:pPr lvl="0"/>
            <a:endParaRPr lang="en-GB" sz="2400" b="1" dirty="0"/>
          </a:p>
          <a:p>
            <a:pPr lvl="0"/>
            <a:endParaRPr lang="en-GB" sz="12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1137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2BB0D-286B-3E45-C683-9056749B1B8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7AB90A9-DE05-952E-F816-6349B8824CBE}"/>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B2662878-00EE-5A1F-61A4-2D79DE119D19}"/>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1">
                    <a:lumMod val="75000"/>
                  </a:schemeClr>
                </a:solidFill>
              </a:rPr>
              <a:t>Topic 3: Emotional Regulation</a:t>
            </a:r>
          </a:p>
          <a:p>
            <a:endParaRPr lang="en-US"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B645CEC8-44A4-0B08-5250-E7D99F40CC3D}"/>
              </a:ext>
            </a:extLst>
          </p:cNvPr>
          <p:cNvPicPr>
            <a:picLocks noGrp="1" noChangeAspect="1"/>
          </p:cNvPicPr>
          <p:nvPr>
            <p:ph sz="quarter" idx="12"/>
          </p:nvPr>
        </p:nvPicPr>
        <p:blipFill>
          <a:blip r:embed="rId3"/>
          <a:stretch>
            <a:fillRect/>
          </a:stretch>
        </p:blipFill>
        <p:spPr>
          <a:xfrm>
            <a:off x="9674051" y="5554109"/>
            <a:ext cx="2327333" cy="1068606"/>
          </a:xfrm>
          <a:prstGeom prst="rect">
            <a:avLst/>
          </a:prstGeom>
        </p:spPr>
      </p:pic>
      <p:sp>
        <p:nvSpPr>
          <p:cNvPr id="4" name="TextBox 3">
            <a:extLst>
              <a:ext uri="{FF2B5EF4-FFF2-40B4-BE49-F238E27FC236}">
                <a16:creationId xmlns:a16="http://schemas.microsoft.com/office/drawing/2014/main" id="{AD8A0EAC-637F-6CBE-41CB-63A5F1B7CB18}"/>
              </a:ext>
            </a:extLst>
          </p:cNvPr>
          <p:cNvSpPr txBox="1"/>
          <p:nvPr/>
        </p:nvSpPr>
        <p:spPr>
          <a:xfrm>
            <a:off x="149679" y="1405534"/>
            <a:ext cx="11041330" cy="3724096"/>
          </a:xfrm>
          <a:prstGeom prst="rect">
            <a:avLst/>
          </a:prstGeom>
          <a:noFill/>
        </p:spPr>
        <p:txBody>
          <a:bodyPr wrap="square">
            <a:spAutoFit/>
          </a:bodyPr>
          <a:lstStyle/>
          <a:p>
            <a:pPr lvl="0"/>
            <a:r>
              <a:rPr lang="en-GB" sz="2400" b="1" dirty="0"/>
              <a:t>The 3-Step Reset</a:t>
            </a:r>
          </a:p>
          <a:p>
            <a:pPr lvl="0"/>
            <a:endParaRPr lang="en-GB" sz="2400" b="1" dirty="0"/>
          </a:p>
          <a:p>
            <a:pPr lvl="0" algn="ctr"/>
            <a:r>
              <a:rPr lang="en-GB" sz="2400" dirty="0"/>
              <a:t>Stay in Control</a:t>
            </a:r>
          </a:p>
          <a:p>
            <a:pPr lvl="1"/>
            <a:endParaRPr lang="en-GB" sz="2400" dirty="0"/>
          </a:p>
          <a:p>
            <a:pPr marL="800100" lvl="1" indent="-342900">
              <a:buAutoNum type="arabicPeriod"/>
            </a:pPr>
            <a:r>
              <a:rPr lang="en-GB" sz="2400" b="1" dirty="0"/>
              <a:t>Deep Breaths:</a:t>
            </a:r>
            <a:r>
              <a:rPr lang="en-GB" sz="2400" dirty="0"/>
              <a:t> Calm your brain. </a:t>
            </a:r>
          </a:p>
          <a:p>
            <a:pPr marL="800100" lvl="1" indent="-342900">
              <a:buAutoNum type="arabicPeriod"/>
            </a:pPr>
            <a:r>
              <a:rPr lang="en-GB" sz="2400" b="1" dirty="0"/>
              <a:t>Screen Break:</a:t>
            </a:r>
            <a:r>
              <a:rPr lang="en-GB" sz="2400" dirty="0"/>
              <a:t> Walk away for 5 minutes.</a:t>
            </a:r>
          </a:p>
          <a:p>
            <a:pPr marL="800100" lvl="1" indent="-342900">
              <a:buAutoNum type="arabicPeriod"/>
            </a:pPr>
            <a:r>
              <a:rPr lang="en-GB" sz="2400" b="1" dirty="0"/>
              <a:t>Talk it Out:</a:t>
            </a:r>
            <a:r>
              <a:rPr lang="en-GB" sz="2400" dirty="0"/>
              <a:t> Tell a friend.</a:t>
            </a:r>
          </a:p>
          <a:p>
            <a:pPr lvl="0"/>
            <a:endParaRPr lang="en-GB" sz="2400" dirty="0"/>
          </a:p>
          <a:p>
            <a:pPr lvl="1"/>
            <a:endParaRPr lang="en-GB" sz="2000" dirty="0"/>
          </a:p>
          <a:p>
            <a:pPr lvl="0"/>
            <a:endParaRPr lang="en-GB" sz="2400" dirty="0"/>
          </a:p>
        </p:txBody>
      </p:sp>
    </p:spTree>
    <p:extLst>
      <p:ext uri="{BB962C8B-B14F-4D97-AF65-F5344CB8AC3E}">
        <p14:creationId xmlns:p14="http://schemas.microsoft.com/office/powerpoint/2010/main" val="3537252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8955D-7192-9252-D6AF-03A853BB9D1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DDF933A-363B-02A3-262D-552FA7910BDF}"/>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76E80771-0A66-E77C-809B-37C4E01D1208}"/>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1">
                    <a:lumMod val="75000"/>
                  </a:schemeClr>
                </a:solidFill>
              </a:rPr>
              <a:t>Topic 3: Emotional Regulation</a:t>
            </a:r>
          </a:p>
          <a:p>
            <a:endParaRPr lang="en-US"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7D68E13D-E5D9-16DE-A77E-0C4CBD5E89E1}"/>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C078A1B9-4FFB-F7C7-921C-D5EC0753BE02}"/>
              </a:ext>
            </a:extLst>
          </p:cNvPr>
          <p:cNvSpPr txBox="1"/>
          <p:nvPr/>
        </p:nvSpPr>
        <p:spPr>
          <a:xfrm>
            <a:off x="181097" y="1405534"/>
            <a:ext cx="9856521" cy="3785652"/>
          </a:xfrm>
          <a:prstGeom prst="rect">
            <a:avLst/>
          </a:prstGeom>
          <a:noFill/>
        </p:spPr>
        <p:txBody>
          <a:bodyPr wrap="square">
            <a:spAutoFit/>
          </a:bodyPr>
          <a:lstStyle/>
          <a:p>
            <a:pPr lvl="0"/>
            <a:r>
              <a:rPr lang="en-GB" sz="2400" b="1" dirty="0"/>
              <a:t>Journaling Your Journey</a:t>
            </a:r>
            <a:endParaRPr lang="en-GB" sz="2400" dirty="0"/>
          </a:p>
          <a:p>
            <a:pPr lvl="1"/>
            <a:endParaRPr lang="en-GB" sz="2400" dirty="0"/>
          </a:p>
          <a:p>
            <a:pPr lvl="1" algn="ctr"/>
            <a:r>
              <a:rPr lang="en-GB" sz="2400" dirty="0"/>
              <a:t>Be Your Own Best Friend</a:t>
            </a:r>
          </a:p>
          <a:p>
            <a:pPr lvl="1" algn="ctr"/>
            <a:endParaRPr lang="en-GB" sz="2400" dirty="0"/>
          </a:p>
          <a:p>
            <a:pPr lvl="1" algn="ctr"/>
            <a:r>
              <a:rPr lang="en-GB" sz="2400" dirty="0"/>
              <a:t>Writing down your feelings helps you understand </a:t>
            </a:r>
            <a:r>
              <a:rPr lang="en-GB" sz="2400" i="1" dirty="0"/>
              <a:t>why</a:t>
            </a:r>
            <a:r>
              <a:rPr lang="en-GB" sz="2400" dirty="0"/>
              <a:t> you are upset. </a:t>
            </a:r>
          </a:p>
          <a:p>
            <a:pPr lvl="1" algn="ctr"/>
            <a:endParaRPr lang="en-GB" sz="2400" dirty="0"/>
          </a:p>
          <a:p>
            <a:pPr lvl="1" algn="ctr"/>
            <a:r>
              <a:rPr lang="en-GB" sz="2400" dirty="0"/>
              <a:t>It stops us from reacting impulsively (lashing out).</a:t>
            </a:r>
          </a:p>
          <a:p>
            <a:pPr lvl="0"/>
            <a:endParaRPr lang="en-GB" sz="2400" dirty="0"/>
          </a:p>
          <a:p>
            <a:pPr lvl="0" algn="ctr"/>
            <a:endParaRPr lang="en-GB" sz="2400" dirty="0"/>
          </a:p>
          <a:p>
            <a:pPr lvl="0"/>
            <a:endParaRPr lang="en-GB" sz="2400" dirty="0"/>
          </a:p>
        </p:txBody>
      </p:sp>
    </p:spTree>
    <p:extLst>
      <p:ext uri="{BB962C8B-B14F-4D97-AF65-F5344CB8AC3E}">
        <p14:creationId xmlns:p14="http://schemas.microsoft.com/office/powerpoint/2010/main" val="4138415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D373D-5923-52F5-8578-743D93A288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B5C8C8D-4E57-2217-F6BE-2676AD6054B1}"/>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3B443A7E-6128-E7A9-8B17-6E0063A2D663}"/>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3: Emotional Regulation</a:t>
            </a:r>
          </a:p>
          <a:p>
            <a:endParaRPr lang="en-CY" i="1" dirty="0"/>
          </a:p>
          <a:p>
            <a:endParaRPr lang="en-CY" i="1" dirty="0"/>
          </a:p>
        </p:txBody>
      </p:sp>
      <p:pic>
        <p:nvPicPr>
          <p:cNvPr id="2" name="Content Placeholder 1">
            <a:extLst>
              <a:ext uri="{FF2B5EF4-FFF2-40B4-BE49-F238E27FC236}">
                <a16:creationId xmlns:a16="http://schemas.microsoft.com/office/drawing/2014/main" id="{38FC5C39-8128-B090-AB90-5EF6A09B8C3C}"/>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EB24FBEB-E1B3-D6CE-9553-D0E417075EDA}"/>
              </a:ext>
            </a:extLst>
          </p:cNvPr>
          <p:cNvSpPr txBox="1"/>
          <p:nvPr/>
        </p:nvSpPr>
        <p:spPr>
          <a:xfrm>
            <a:off x="97970" y="1537854"/>
            <a:ext cx="10453255" cy="3046988"/>
          </a:xfrm>
          <a:prstGeom prst="rect">
            <a:avLst/>
          </a:prstGeom>
          <a:noFill/>
        </p:spPr>
        <p:txBody>
          <a:bodyPr wrap="square">
            <a:spAutoFit/>
          </a:bodyPr>
          <a:lstStyle/>
          <a:p>
            <a:pPr lvl="0" algn="ctr"/>
            <a:r>
              <a:rPr lang="en-GB" sz="2400" b="1" dirty="0">
                <a:solidFill>
                  <a:schemeClr val="accent4">
                    <a:lumMod val="75000"/>
                  </a:schemeClr>
                </a:solidFill>
              </a:rPr>
              <a:t>Activity: "The 2-Minute Breathing Challenge" (Individual)</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Find your "Internal Calm."</a:t>
            </a:r>
          </a:p>
          <a:p>
            <a:pPr lvl="1" algn="ctr"/>
            <a:endParaRPr lang="en-GB" sz="2400" b="1" dirty="0"/>
          </a:p>
          <a:p>
            <a:pPr lvl="1" algn="ctr"/>
            <a:r>
              <a:rPr lang="en-GB" sz="2400" b="1" dirty="0"/>
              <a:t>Interaction:</a:t>
            </a:r>
            <a:r>
              <a:rPr lang="en-GB" sz="2400" dirty="0"/>
              <a:t> Follow the logo of the project on the slide.</a:t>
            </a:r>
          </a:p>
          <a:p>
            <a:pPr lvl="0" algn="ctr"/>
            <a:endParaRPr lang="en-GB" sz="2400" dirty="0">
              <a:solidFill>
                <a:schemeClr val="accent4">
                  <a:lumMod val="75000"/>
                </a:schemeClr>
              </a:solidFill>
            </a:endParaRPr>
          </a:p>
          <a:p>
            <a:pPr lvl="0" algn="ctr"/>
            <a:endParaRPr lang="en-GB" sz="2400" b="1" dirty="0"/>
          </a:p>
          <a:p>
            <a:pPr lvl="0" algn="ct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8470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09E13-0A2C-4A25-DAD6-D92ECD78FDF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299FB69-135D-54F9-D840-0AF031687865}"/>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3474CD6E-AD40-753C-8A0A-4C057BBB1D09}"/>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1">
                    <a:lumMod val="75000"/>
                  </a:schemeClr>
                </a:solidFill>
              </a:rPr>
              <a:t>Topic 3: Emotional Regulation</a:t>
            </a:r>
          </a:p>
          <a:p>
            <a:endParaRPr lang="en-CY" i="1" dirty="0"/>
          </a:p>
          <a:p>
            <a:endParaRPr lang="en-CY" i="1" dirty="0"/>
          </a:p>
        </p:txBody>
      </p:sp>
      <p:pic>
        <p:nvPicPr>
          <p:cNvPr id="2" name="Content Placeholder 1">
            <a:extLst>
              <a:ext uri="{FF2B5EF4-FFF2-40B4-BE49-F238E27FC236}">
                <a16:creationId xmlns:a16="http://schemas.microsoft.com/office/drawing/2014/main" id="{EF716242-9A0F-0329-F909-B2B6514136DA}"/>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BA8287B8-161F-3697-3630-738BB8C40738}"/>
              </a:ext>
            </a:extLst>
          </p:cNvPr>
          <p:cNvSpPr txBox="1"/>
          <p:nvPr/>
        </p:nvSpPr>
        <p:spPr>
          <a:xfrm>
            <a:off x="748144" y="1769291"/>
            <a:ext cx="10453255" cy="4893647"/>
          </a:xfrm>
          <a:prstGeom prst="rect">
            <a:avLst/>
          </a:prstGeom>
          <a:noFill/>
        </p:spPr>
        <p:txBody>
          <a:bodyPr wrap="square">
            <a:spAutoFit/>
          </a:bodyPr>
          <a:lstStyle/>
          <a:p>
            <a:pPr lvl="0" algn="ctr"/>
            <a:r>
              <a:rPr lang="en-GB" sz="2400" b="1" dirty="0">
                <a:solidFill>
                  <a:schemeClr val="accent4">
                    <a:lumMod val="75000"/>
                  </a:schemeClr>
                </a:solidFill>
              </a:rPr>
              <a:t>Activity: "Strategy Vote" (Interactive)</a:t>
            </a:r>
            <a:endParaRPr lang="en-GB" sz="2400" dirty="0">
              <a:solidFill>
                <a:schemeClr val="accent4">
                  <a:lumMod val="75000"/>
                </a:schemeClr>
              </a:solidFill>
            </a:endParaRPr>
          </a:p>
          <a:p>
            <a:pPr lvl="1"/>
            <a:endParaRPr lang="en-GB" sz="2400" b="1" dirty="0"/>
          </a:p>
          <a:p>
            <a:pPr lvl="1" algn="ctr"/>
            <a:r>
              <a:rPr lang="en-GB" sz="2400" b="1" dirty="0"/>
              <a:t>Task:</a:t>
            </a:r>
            <a:r>
              <a:rPr lang="en-GB" sz="2400" dirty="0"/>
              <a:t> Which strategy is YOUR favourite?</a:t>
            </a:r>
          </a:p>
          <a:p>
            <a:pPr lvl="1"/>
            <a:endParaRPr lang="en-GB" sz="2400" b="1" dirty="0"/>
          </a:p>
          <a:p>
            <a:pPr lvl="1"/>
            <a:r>
              <a:rPr lang="en-GB" sz="2400" b="1" dirty="0"/>
              <a:t>Interaction:</a:t>
            </a:r>
            <a:r>
              <a:rPr lang="en-GB" sz="2400" dirty="0"/>
              <a:t> </a:t>
            </a:r>
          </a:p>
          <a:p>
            <a:pPr lvl="1"/>
            <a:r>
              <a:rPr lang="en-GB" sz="2400" dirty="0"/>
              <a:t>Use a show of hands: </a:t>
            </a:r>
          </a:p>
          <a:p>
            <a:pPr marL="800100" lvl="1" indent="-342900">
              <a:buAutoNum type="alphaUcParenR"/>
            </a:pPr>
            <a:r>
              <a:rPr lang="en-GB" sz="2400" i="1" dirty="0"/>
              <a:t>Screen Break</a:t>
            </a:r>
          </a:p>
          <a:p>
            <a:pPr marL="800100" lvl="1" indent="-342900">
              <a:buAutoNum type="alphaUcParenR"/>
            </a:pPr>
            <a:r>
              <a:rPr lang="en-GB" sz="2400" i="1" dirty="0"/>
              <a:t>Deep Breathing</a:t>
            </a:r>
          </a:p>
          <a:p>
            <a:pPr marL="800100" lvl="1" indent="-342900">
              <a:buAutoNum type="alphaUcParenR"/>
            </a:pPr>
            <a:r>
              <a:rPr lang="en-GB" sz="2400" i="1" dirty="0"/>
              <a:t>Journaling, </a:t>
            </a:r>
          </a:p>
          <a:p>
            <a:pPr marL="800100" lvl="1" indent="-342900">
              <a:buAutoNum type="alphaUcParenR"/>
            </a:pPr>
            <a:r>
              <a:rPr lang="en-GB" sz="2400" i="1" dirty="0"/>
              <a:t>Talking to an Adult.</a:t>
            </a:r>
            <a:endParaRPr lang="en-GB" sz="2400" dirty="0"/>
          </a:p>
          <a:p>
            <a:pPr lvl="0" algn="ctr"/>
            <a:endParaRPr lang="en-GB" sz="2400" dirty="0">
              <a:solidFill>
                <a:schemeClr val="accent4">
                  <a:lumMod val="75000"/>
                </a:schemeClr>
              </a:solidFill>
            </a:endParaRPr>
          </a:p>
          <a:p>
            <a:pPr lvl="0" algn="ctr"/>
            <a:endParaRPr lang="en-GB" sz="2400" b="1" dirty="0"/>
          </a:p>
          <a:p>
            <a:pPr lvl="0" algn="ct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5796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8 (Teachers)</a:t>
            </a:r>
            <a:br>
              <a:rPr lang="el-GR" sz="2700" b="0" i="1" dirty="0"/>
            </a:br>
            <a:r>
              <a:rPr lang="en-US" sz="2700" b="0" i="1" dirty="0"/>
              <a:t>Digital Well-being in the Classroom</a:t>
            </a:r>
            <a:br>
              <a:rPr lang="en-US" sz="2700" b="0" i="1" dirty="0"/>
            </a:b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1: Decoding Cyberbullying</a:t>
            </a: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B1CA0-715A-AC64-47B1-0D705E417C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51EAD-4B7F-4CB1-E4B4-1017B6B3FADD}"/>
              </a:ext>
            </a:extLst>
          </p:cNvPr>
          <p:cNvSpPr>
            <a:spLocks noGrp="1"/>
          </p:cNvSpPr>
          <p:nvPr>
            <p:ph type="ctrTitle"/>
          </p:nvPr>
        </p:nvSpPr>
        <p:spPr/>
        <p:txBody>
          <a:bodyPr>
            <a:normAutofit fontScale="90000"/>
          </a:bodyPr>
          <a:lstStyle/>
          <a:p>
            <a:r>
              <a:rPr lang="en-US" sz="2400" b="0" i="1" dirty="0"/>
              <a:t>Module 8 (Teachers): </a:t>
            </a:r>
            <a:br>
              <a:rPr lang="en-US" sz="2400" b="0" i="1" dirty="0"/>
            </a:br>
            <a:r>
              <a:rPr lang="en-US" sz="2400" b="0" i="1" dirty="0"/>
              <a:t>Digital Well-being in the Classroom</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7A563C95-E80A-0F47-54C8-509B944BFF7F}"/>
              </a:ext>
            </a:extLst>
          </p:cNvPr>
          <p:cNvSpPr>
            <a:spLocks noGrp="1"/>
          </p:cNvSpPr>
          <p:nvPr>
            <p:ph type="subTitle" idx="1"/>
          </p:nvPr>
        </p:nvSpPr>
        <p:spPr>
          <a:xfrm>
            <a:off x="374726" y="3755739"/>
            <a:ext cx="7391858" cy="1292830"/>
          </a:xfrm>
        </p:spPr>
        <p:txBody>
          <a:bodyPr>
            <a:normAutofit fontScale="92500" lnSpcReduction="10000"/>
          </a:bodyPr>
          <a:lstStyle/>
          <a:p>
            <a:endParaRPr lang="en-US" sz="2800" b="1" dirty="0">
              <a:solidFill>
                <a:schemeClr val="accent6">
                  <a:lumMod val="75000"/>
                </a:schemeClr>
              </a:solidFill>
            </a:endParaRPr>
          </a:p>
          <a:p>
            <a:endParaRPr lang="en-US" sz="2800" b="1" dirty="0">
              <a:solidFill>
                <a:schemeClr val="accent6">
                  <a:lumMod val="75000"/>
                </a:schemeClr>
              </a:solidFill>
            </a:endParaRPr>
          </a:p>
          <a:p>
            <a:r>
              <a:rPr lang="en-US" sz="2600" b="1" dirty="0">
                <a:solidFill>
                  <a:schemeClr val="accent1">
                    <a:lumMod val="75000"/>
                  </a:schemeClr>
                </a:solidFill>
              </a:rPr>
              <a:t>Topic 4: Digital Citizenship</a:t>
            </a: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617344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6236A-71D2-906D-231A-ADD4DCF2207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9CD20EA-1536-93E1-9884-A0864030DCC4}"/>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61BA7A9D-7D5A-DA6F-D0FA-3DB54D18C361}"/>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1">
                    <a:lumMod val="75000"/>
                  </a:schemeClr>
                </a:solidFill>
              </a:rPr>
              <a:t>Topic 4: Digital Citizenship</a:t>
            </a:r>
          </a:p>
          <a:p>
            <a:endParaRPr lang="en-CY" i="1" dirty="0"/>
          </a:p>
        </p:txBody>
      </p:sp>
      <p:pic>
        <p:nvPicPr>
          <p:cNvPr id="2" name="Content Placeholder 1">
            <a:extLst>
              <a:ext uri="{FF2B5EF4-FFF2-40B4-BE49-F238E27FC236}">
                <a16:creationId xmlns:a16="http://schemas.microsoft.com/office/drawing/2014/main" id="{0E3AA27A-E58D-19B7-D714-5390AC7E2C56}"/>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DE549A36-F3A9-E6B0-E6BC-9508A1132972}"/>
              </a:ext>
            </a:extLst>
          </p:cNvPr>
          <p:cNvSpPr txBox="1"/>
          <p:nvPr/>
        </p:nvSpPr>
        <p:spPr>
          <a:xfrm>
            <a:off x="528449" y="1462685"/>
            <a:ext cx="10428021" cy="4555093"/>
          </a:xfrm>
          <a:prstGeom prst="rect">
            <a:avLst/>
          </a:prstGeom>
          <a:noFill/>
        </p:spPr>
        <p:txBody>
          <a:bodyPr wrap="square">
            <a:spAutoFit/>
          </a:bodyPr>
          <a:lstStyle/>
          <a:p>
            <a:pPr lvl="0"/>
            <a:r>
              <a:rPr lang="en-GB" sz="2400" b="1" dirty="0"/>
              <a:t>Your Digital Identity</a:t>
            </a:r>
          </a:p>
          <a:p>
            <a:pPr lvl="0"/>
            <a:endParaRPr lang="en-GB" sz="2400" b="1" dirty="0"/>
          </a:p>
          <a:p>
            <a:pPr lvl="0" algn="ctr"/>
            <a:r>
              <a:rPr lang="en-GB" sz="2400" dirty="0"/>
              <a:t>You are What You Post</a:t>
            </a:r>
          </a:p>
          <a:p>
            <a:pPr lvl="0" algn="ctr"/>
            <a:endParaRPr lang="en-GB" sz="2400" dirty="0"/>
          </a:p>
          <a:p>
            <a:pPr lvl="0" algn="ctr"/>
            <a:endParaRPr lang="en-GB" sz="2400" dirty="0"/>
          </a:p>
          <a:p>
            <a:pPr lvl="0" algn="ctr"/>
            <a:r>
              <a:rPr lang="en-GB" sz="2400" dirty="0"/>
              <a:t>Being a good digital citizen means being ethical, safe, and respectful. </a:t>
            </a:r>
          </a:p>
          <a:p>
            <a:pPr lvl="0" algn="ctr"/>
            <a:endParaRPr lang="en-GB" sz="2400" dirty="0"/>
          </a:p>
          <a:p>
            <a:pPr lvl="0" algn="ctr"/>
            <a:r>
              <a:rPr lang="en-GB" sz="2400" dirty="0"/>
              <a:t>Every click is a part of your reputation.</a:t>
            </a:r>
          </a:p>
          <a:p>
            <a:pPr lvl="0" algn="ctr"/>
            <a:endParaRPr lang="en-GB" sz="2400" dirty="0"/>
          </a:p>
          <a:p>
            <a:pPr lvl="0" algn="ctr"/>
            <a:endParaRPr lang="en-GB" sz="2400" b="1" dirty="0"/>
          </a:p>
          <a:p>
            <a:endParaRPr lang="en-GB" sz="800" dirty="0"/>
          </a:p>
          <a:p>
            <a:r>
              <a:rPr lang="en-GB" dirty="0"/>
              <a:t> </a:t>
            </a:r>
          </a:p>
          <a:p>
            <a:pPr lvl="0"/>
            <a:endParaRPr lang="en-GB" sz="2400" dirty="0"/>
          </a:p>
        </p:txBody>
      </p:sp>
    </p:spTree>
    <p:extLst>
      <p:ext uri="{BB962C8B-B14F-4D97-AF65-F5344CB8AC3E}">
        <p14:creationId xmlns:p14="http://schemas.microsoft.com/office/powerpoint/2010/main" val="3576132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B7051-A539-77C9-E9C6-C6F03829FC5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1EC7AB9-5108-4EBE-01ED-1F2EF716B97E}"/>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1C6314D8-AE0F-D472-D85B-51471E99F87A}"/>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1">
                    <a:lumMod val="75000"/>
                  </a:schemeClr>
                </a:solidFill>
              </a:rPr>
              <a:t>Topic 4: Digital Citizenship</a:t>
            </a:r>
          </a:p>
          <a:p>
            <a:endParaRPr lang="en-CY" i="1" dirty="0"/>
          </a:p>
        </p:txBody>
      </p:sp>
      <p:pic>
        <p:nvPicPr>
          <p:cNvPr id="2" name="Content Placeholder 1">
            <a:extLst>
              <a:ext uri="{FF2B5EF4-FFF2-40B4-BE49-F238E27FC236}">
                <a16:creationId xmlns:a16="http://schemas.microsoft.com/office/drawing/2014/main" id="{7050727B-0A41-C71C-312A-BE01574ACBC7}"/>
              </a:ext>
            </a:extLst>
          </p:cNvPr>
          <p:cNvPicPr>
            <a:picLocks noGrp="1" noChangeAspect="1"/>
          </p:cNvPicPr>
          <p:nvPr>
            <p:ph sz="quarter" idx="12"/>
          </p:nvPr>
        </p:nvPicPr>
        <p:blipFill>
          <a:blip r:embed="rId3"/>
          <a:stretch>
            <a:fillRect/>
          </a:stretch>
        </p:blipFill>
        <p:spPr>
          <a:xfrm>
            <a:off x="9902769" y="5798262"/>
            <a:ext cx="2005214" cy="920704"/>
          </a:xfrm>
          <a:prstGeom prst="rect">
            <a:avLst/>
          </a:prstGeom>
        </p:spPr>
      </p:pic>
      <p:sp>
        <p:nvSpPr>
          <p:cNvPr id="4" name="TextBox 3">
            <a:extLst>
              <a:ext uri="{FF2B5EF4-FFF2-40B4-BE49-F238E27FC236}">
                <a16:creationId xmlns:a16="http://schemas.microsoft.com/office/drawing/2014/main" id="{22A42640-B229-BDCC-6672-139D30456ADE}"/>
              </a:ext>
            </a:extLst>
          </p:cNvPr>
          <p:cNvSpPr txBox="1"/>
          <p:nvPr/>
        </p:nvSpPr>
        <p:spPr>
          <a:xfrm>
            <a:off x="97970" y="1405534"/>
            <a:ext cx="10781312" cy="4452116"/>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Protecting Your Community</a:t>
            </a:r>
          </a:p>
          <a:p>
            <a:pPr marR="0" lvl="0">
              <a:lnSpc>
                <a:spcPct val="107000"/>
              </a:lnSpc>
              <a:spcAft>
                <a:spcPts val="800"/>
              </a:spcAft>
              <a:buSzPts val="1000"/>
              <a:tabLst>
                <a:tab pos="457200" algn="l"/>
              </a:tabLst>
            </a:pPr>
            <a:endPar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Building a Safe Online Home</a:t>
            </a: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Respect others' privacy. </a:t>
            </a: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Think critically (Is this news real?). </a:t>
            </a: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Include others in group chats.</a:t>
            </a:r>
          </a:p>
        </p:txBody>
      </p:sp>
    </p:spTree>
    <p:extLst>
      <p:ext uri="{BB962C8B-B14F-4D97-AF65-F5344CB8AC3E}">
        <p14:creationId xmlns:p14="http://schemas.microsoft.com/office/powerpoint/2010/main" val="540525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9F1F-8D21-934E-A58E-CC0B71D1A13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53A70C3-D26A-4D60-75CC-53DF4A7A3F72}"/>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A8271396-E431-2625-6400-32E98AE1489D}"/>
              </a:ext>
            </a:extLst>
          </p:cNvPr>
          <p:cNvSpPr>
            <a:spLocks noGrp="1"/>
          </p:cNvSpPr>
          <p:nvPr>
            <p:ph type="body" sz="quarter" idx="10"/>
          </p:nvPr>
        </p:nvSpPr>
        <p:spPr/>
        <p:txBody>
          <a:bodyPr/>
          <a:lstStyle/>
          <a:p>
            <a:endParaRPr lang="en-US" b="1" i="1" dirty="0">
              <a:solidFill>
                <a:schemeClr val="accent1">
                  <a:lumMod val="75000"/>
                </a:schemeClr>
              </a:solidFill>
            </a:endParaRPr>
          </a:p>
          <a:p>
            <a:r>
              <a:rPr lang="en-US" b="1" i="1" dirty="0">
                <a:solidFill>
                  <a:schemeClr val="accent1">
                    <a:lumMod val="75000"/>
                  </a:schemeClr>
                </a:solidFill>
              </a:rPr>
              <a:t>Topic 4: Digital Citizenship</a:t>
            </a:r>
          </a:p>
          <a:p>
            <a:endParaRPr lang="en-GB" b="1" i="1" dirty="0">
              <a:solidFill>
                <a:schemeClr val="accent1">
                  <a:lumMod val="75000"/>
                </a:schemeClr>
              </a:solidFill>
            </a:endParaRPr>
          </a:p>
        </p:txBody>
      </p:sp>
      <p:pic>
        <p:nvPicPr>
          <p:cNvPr id="2" name="Content Placeholder 1">
            <a:extLst>
              <a:ext uri="{FF2B5EF4-FFF2-40B4-BE49-F238E27FC236}">
                <a16:creationId xmlns:a16="http://schemas.microsoft.com/office/drawing/2014/main" id="{734BC586-09CB-397E-50BF-33A33B605BDF}"/>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5" name="TextBox 4">
            <a:extLst>
              <a:ext uri="{FF2B5EF4-FFF2-40B4-BE49-F238E27FC236}">
                <a16:creationId xmlns:a16="http://schemas.microsoft.com/office/drawing/2014/main" id="{02060E6B-CB4E-BA1F-EB4F-68B7A90F6CE7}"/>
              </a:ext>
            </a:extLst>
          </p:cNvPr>
          <p:cNvSpPr txBox="1"/>
          <p:nvPr/>
        </p:nvSpPr>
        <p:spPr>
          <a:xfrm>
            <a:off x="97970" y="1462685"/>
            <a:ext cx="11799621" cy="3416320"/>
          </a:xfrm>
          <a:prstGeom prst="rect">
            <a:avLst/>
          </a:prstGeom>
          <a:noFill/>
        </p:spPr>
        <p:txBody>
          <a:bodyPr wrap="square">
            <a:spAutoFit/>
          </a:bodyPr>
          <a:lstStyle/>
          <a:p>
            <a:pPr lvl="0"/>
            <a:r>
              <a:rPr lang="en-GB" sz="2400" b="1" dirty="0"/>
              <a:t>The Future You</a:t>
            </a:r>
          </a:p>
          <a:p>
            <a:pPr lvl="0"/>
            <a:endParaRPr lang="en-GB" sz="2400" b="1" dirty="0"/>
          </a:p>
          <a:p>
            <a:pPr lvl="0" algn="ctr"/>
            <a:r>
              <a:rPr lang="en-GB" sz="2400" dirty="0"/>
              <a:t>Your Footprint Matters</a:t>
            </a:r>
          </a:p>
          <a:p>
            <a:pPr lvl="0" algn="ctr"/>
            <a:endParaRPr lang="en-GB" sz="2400" dirty="0"/>
          </a:p>
          <a:p>
            <a:pPr lvl="0" algn="ctr"/>
            <a:r>
              <a:rPr lang="en-GB" sz="2400" dirty="0"/>
              <a:t>What you post today can affect your school, friendships, and future jobs.</a:t>
            </a:r>
          </a:p>
          <a:p>
            <a:pPr lvl="0" algn="ctr"/>
            <a:endParaRPr lang="en-GB" sz="2400" dirty="0"/>
          </a:p>
          <a:p>
            <a:pPr lvl="0" algn="ctr"/>
            <a:r>
              <a:rPr lang="en-GB" sz="2400" dirty="0"/>
              <a:t>Post things you are proud of!</a:t>
            </a:r>
          </a:p>
          <a:p>
            <a:pPr marL="0" marR="0">
              <a:buNone/>
            </a:pPr>
            <a:endParaRPr lang="el-GR" sz="2400" b="1" dirty="0">
              <a:solidFill>
                <a:srgbClr val="080301"/>
              </a:solidFill>
              <a:effectLst/>
              <a:latin typeface="Calibri" panose="020F0502020204030204" pitchFamily="34" charset="0"/>
              <a:ea typeface="Times New Roman" panose="02020603050405020304" pitchFamily="18" charset="0"/>
            </a:endParaRPr>
          </a:p>
          <a:p>
            <a:pPr marL="0" marR="0">
              <a:buNone/>
            </a:pPr>
            <a:endParaRPr lang="en-GB" sz="2400" dirty="0">
              <a:solidFill>
                <a:srgbClr val="08030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99420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90B46-07F3-069D-9947-08DBAB5CCA3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5E512ED-1A29-4EB6-4AB7-1E4E3B37004F}"/>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4FBAE7C9-3702-87BB-6D40-B84338DC0034}"/>
              </a:ext>
            </a:extLst>
          </p:cNvPr>
          <p:cNvSpPr>
            <a:spLocks noGrp="1"/>
          </p:cNvSpPr>
          <p:nvPr>
            <p:ph type="body" sz="quarter" idx="10"/>
          </p:nvPr>
        </p:nvSpPr>
        <p:spPr/>
        <p:txBody>
          <a:bodyPr/>
          <a:lstStyle/>
          <a:p>
            <a:endParaRPr lang="en-US" b="1" i="1" dirty="0">
              <a:solidFill>
                <a:schemeClr val="accent1">
                  <a:lumMod val="75000"/>
                </a:schemeClr>
              </a:solidFill>
            </a:endParaRPr>
          </a:p>
          <a:p>
            <a:r>
              <a:rPr lang="en-US" b="1" i="1" dirty="0">
                <a:solidFill>
                  <a:schemeClr val="accent1">
                    <a:lumMod val="75000"/>
                  </a:schemeClr>
                </a:solidFill>
              </a:rPr>
              <a:t>Topic 4: Digital Citizenship</a:t>
            </a:r>
            <a:endParaRPr lang="en-GB" b="1" i="1" dirty="0">
              <a:solidFill>
                <a:srgbClr val="00B0F0"/>
              </a:solidFill>
            </a:endParaRPr>
          </a:p>
          <a:p>
            <a:r>
              <a:rPr lang="en-US" b="1" i="1" dirty="0">
                <a:solidFill>
                  <a:schemeClr val="accent1">
                    <a:lumMod val="75000"/>
                  </a:schemeClr>
                </a:solidFill>
              </a:rPr>
              <a:t> </a:t>
            </a:r>
            <a:endParaRPr lang="en-GB" b="1" i="1" dirty="0">
              <a:solidFill>
                <a:schemeClr val="accent1">
                  <a:lumMod val="75000"/>
                </a:schemeClr>
              </a:solidFill>
            </a:endParaRPr>
          </a:p>
        </p:txBody>
      </p:sp>
      <p:pic>
        <p:nvPicPr>
          <p:cNvPr id="2" name="Content Placeholder 1">
            <a:extLst>
              <a:ext uri="{FF2B5EF4-FFF2-40B4-BE49-F238E27FC236}">
                <a16:creationId xmlns:a16="http://schemas.microsoft.com/office/drawing/2014/main" id="{B40E9957-96B9-5339-75C4-8AFDCEC5B29D}"/>
              </a:ext>
            </a:extLst>
          </p:cNvPr>
          <p:cNvPicPr>
            <a:picLocks noGrp="1" noChangeAspect="1"/>
          </p:cNvPicPr>
          <p:nvPr>
            <p:ph sz="quarter" idx="12"/>
          </p:nvPr>
        </p:nvPicPr>
        <p:blipFill>
          <a:blip r:embed="rId3"/>
          <a:stretch>
            <a:fillRect/>
          </a:stretch>
        </p:blipFill>
        <p:spPr>
          <a:xfrm>
            <a:off x="9601431" y="5469025"/>
            <a:ext cx="2327333" cy="1068606"/>
          </a:xfrm>
          <a:prstGeom prst="rect">
            <a:avLst/>
          </a:prstGeom>
        </p:spPr>
      </p:pic>
      <p:sp>
        <p:nvSpPr>
          <p:cNvPr id="3" name="TextBox 2">
            <a:extLst>
              <a:ext uri="{FF2B5EF4-FFF2-40B4-BE49-F238E27FC236}">
                <a16:creationId xmlns:a16="http://schemas.microsoft.com/office/drawing/2014/main" id="{3AEF50ED-1200-A818-3685-7E09F50B03B9}"/>
              </a:ext>
            </a:extLst>
          </p:cNvPr>
          <p:cNvSpPr txBox="1"/>
          <p:nvPr/>
        </p:nvSpPr>
        <p:spPr>
          <a:xfrm>
            <a:off x="467590" y="1304387"/>
            <a:ext cx="10453255" cy="5302092"/>
          </a:xfrm>
          <a:prstGeom prst="rect">
            <a:avLst/>
          </a:prstGeom>
          <a:noFill/>
        </p:spPr>
        <p:txBody>
          <a:bodyPr wrap="square">
            <a:spAutoFit/>
          </a:bodyPr>
          <a:lstStyle/>
          <a:p>
            <a:pPr lvl="0" algn="ctr"/>
            <a:endParaRPr lang="en-GB" sz="2400" b="1" dirty="0">
              <a:solidFill>
                <a:schemeClr val="accent4">
                  <a:lumMod val="75000"/>
                </a:schemeClr>
              </a:solidFill>
            </a:endParaRPr>
          </a:p>
          <a:p>
            <a:pPr lvl="0" algn="ctr"/>
            <a:r>
              <a:rPr lang="en-GB" sz="2400" b="1" dirty="0">
                <a:solidFill>
                  <a:schemeClr val="accent4">
                    <a:lumMod val="75000"/>
                  </a:schemeClr>
                </a:solidFill>
              </a:rPr>
              <a:t>Activity: "The Classroom Code" (Interactive)</a:t>
            </a:r>
            <a:endParaRPr lang="en-GB" sz="2400" dirty="0">
              <a:solidFill>
                <a:schemeClr val="accent4">
                  <a:lumMod val="75000"/>
                </a:schemeClr>
              </a:solidFill>
            </a:endParaRPr>
          </a:p>
          <a:p>
            <a:pPr lvl="1"/>
            <a:endParaRPr lang="en-GB" sz="2400" b="1" dirty="0"/>
          </a:p>
          <a:p>
            <a:pPr lvl="1" algn="ctr"/>
            <a:r>
              <a:rPr lang="en-GB" sz="2400" b="1" dirty="0"/>
              <a:t>Task:</a:t>
            </a:r>
            <a:r>
              <a:rPr lang="en-GB" sz="2400" dirty="0"/>
              <a:t> Design Our Rules</a:t>
            </a:r>
          </a:p>
          <a:p>
            <a:pPr lvl="1" algn="ctr"/>
            <a:endParaRPr lang="en-GB" sz="2400" b="1" dirty="0"/>
          </a:p>
          <a:p>
            <a:pPr lvl="1" algn="ctr"/>
            <a:r>
              <a:rPr lang="en-GB" sz="2400" b="1" dirty="0"/>
              <a:t>Interaction:</a:t>
            </a:r>
            <a:r>
              <a:rPr lang="en-GB" sz="2400" dirty="0"/>
              <a:t> </a:t>
            </a:r>
          </a:p>
          <a:p>
            <a:pPr lvl="1" algn="ctr"/>
            <a:r>
              <a:rPr lang="en-GB" sz="2400" dirty="0"/>
              <a:t>Brainstorm 3 rules for your school group chat. </a:t>
            </a:r>
          </a:p>
          <a:p>
            <a:pPr lvl="1" algn="ctr"/>
            <a:r>
              <a:rPr lang="en-GB" sz="2400" dirty="0"/>
              <a:t>(e.g.,: "No venting in public," "Celebrate everyone's wins").</a:t>
            </a:r>
          </a:p>
          <a:p>
            <a:pPr lvl="0" algn="ctr"/>
            <a:endParaRPr lang="en-GB" sz="2400" dirty="0">
              <a:solidFill>
                <a:schemeClr val="accent4">
                  <a:lumMod val="75000"/>
                </a:schemeClr>
              </a:solidFill>
            </a:endParaRPr>
          </a:p>
          <a:p>
            <a:pPr lvl="0"/>
            <a:endParaRPr lang="el-GR" sz="2400" b="1" dirty="0"/>
          </a:p>
          <a:p>
            <a:pPr lvl="0"/>
            <a:endParaRPr lang="en-GB" sz="2200" dirty="0"/>
          </a:p>
          <a:p>
            <a:pPr lvl="0"/>
            <a:endParaRPr lang="en-GB" sz="1000" b="1" dirty="0"/>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49753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BF2AE-0CDA-98CD-F9C9-32DE5137B6D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C41EF681-6696-42CF-5F15-ADE38AB2382C}"/>
              </a:ext>
            </a:extLst>
          </p:cNvPr>
          <p:cNvSpPr>
            <a:spLocks noGrp="1"/>
          </p:cNvSpPr>
          <p:nvPr>
            <p:ph type="title"/>
          </p:nvPr>
        </p:nvSpPr>
        <p:spPr/>
        <p:txBody>
          <a:bodyPr lIns="91440"/>
          <a:lstStyle/>
          <a:p>
            <a:r>
              <a:rPr lang="en-US" sz="2400" i="1" dirty="0"/>
              <a:t>Module 8 (Teachers): Digital Well-being in the Classroom</a:t>
            </a:r>
            <a:endParaRPr lang="el-GR" sz="2400" dirty="0"/>
          </a:p>
        </p:txBody>
      </p:sp>
      <p:pic>
        <p:nvPicPr>
          <p:cNvPr id="2" name="Content Placeholder 1">
            <a:extLst>
              <a:ext uri="{FF2B5EF4-FFF2-40B4-BE49-F238E27FC236}">
                <a16:creationId xmlns:a16="http://schemas.microsoft.com/office/drawing/2014/main" id="{04556973-67E5-21FA-11B6-56890182BE68}"/>
              </a:ext>
            </a:extLst>
          </p:cNvPr>
          <p:cNvPicPr>
            <a:picLocks noGrp="1" noChangeAspect="1"/>
          </p:cNvPicPr>
          <p:nvPr>
            <p:ph sz="quarter" idx="12"/>
          </p:nvPr>
        </p:nvPicPr>
        <p:blipFill>
          <a:blip r:embed="rId3"/>
          <a:stretch>
            <a:fillRect/>
          </a:stretch>
        </p:blipFill>
        <p:spPr>
          <a:xfrm>
            <a:off x="9601431" y="5469025"/>
            <a:ext cx="2327333" cy="1068606"/>
          </a:xfrm>
          <a:prstGeom prst="rect">
            <a:avLst/>
          </a:prstGeom>
        </p:spPr>
      </p:pic>
      <p:sp>
        <p:nvSpPr>
          <p:cNvPr id="3" name="TextBox 2">
            <a:extLst>
              <a:ext uri="{FF2B5EF4-FFF2-40B4-BE49-F238E27FC236}">
                <a16:creationId xmlns:a16="http://schemas.microsoft.com/office/drawing/2014/main" id="{79297A61-C2A5-247E-5BE5-F8CA51F16886}"/>
              </a:ext>
            </a:extLst>
          </p:cNvPr>
          <p:cNvSpPr txBox="1"/>
          <p:nvPr/>
        </p:nvSpPr>
        <p:spPr>
          <a:xfrm>
            <a:off x="467590" y="1304387"/>
            <a:ext cx="10453255" cy="4963538"/>
          </a:xfrm>
          <a:prstGeom prst="rect">
            <a:avLst/>
          </a:prstGeom>
          <a:noFill/>
        </p:spPr>
        <p:txBody>
          <a:bodyPr wrap="square">
            <a:spAutoFit/>
          </a:bodyPr>
          <a:lstStyle/>
          <a:p>
            <a:pPr lvl="0" algn="ctr"/>
            <a:endParaRPr lang="en-GB" sz="2400" b="1" dirty="0">
              <a:solidFill>
                <a:schemeClr val="accent4">
                  <a:lumMod val="75000"/>
                </a:schemeClr>
              </a:solidFill>
            </a:endParaRPr>
          </a:p>
          <a:p>
            <a:pPr lvl="0" algn="ctr"/>
            <a:r>
              <a:rPr lang="en-GB" sz="2400" b="1" dirty="0">
                <a:solidFill>
                  <a:schemeClr val="accent4">
                    <a:lumMod val="75000"/>
                  </a:schemeClr>
                </a:solidFill>
              </a:rPr>
              <a:t>Activity: “Your Personal Pledge" (Self-based)</a:t>
            </a:r>
          </a:p>
          <a:p>
            <a:pPr lvl="0" algn="ctr"/>
            <a:endParaRPr lang="en-GB" sz="2400" dirty="0"/>
          </a:p>
          <a:p>
            <a:pPr lvl="1" algn="ctr"/>
            <a:r>
              <a:rPr lang="en-GB" sz="2400" b="1" dirty="0"/>
              <a:t>Task:</a:t>
            </a:r>
            <a:r>
              <a:rPr lang="en-GB" sz="2400" dirty="0"/>
              <a:t> Make it Official</a:t>
            </a:r>
          </a:p>
          <a:p>
            <a:pPr lvl="1" algn="ctr"/>
            <a:endParaRPr lang="en-GB" sz="2400" b="1" dirty="0"/>
          </a:p>
          <a:p>
            <a:pPr lvl="1" algn="ctr"/>
            <a:r>
              <a:rPr lang="en-GB" sz="2400" b="1" dirty="0"/>
              <a:t>Interaction:</a:t>
            </a:r>
            <a:r>
              <a:rPr lang="en-GB" sz="2400" dirty="0"/>
              <a:t> </a:t>
            </a:r>
          </a:p>
          <a:p>
            <a:pPr lvl="1" algn="ctr"/>
            <a:r>
              <a:rPr lang="en-GB" sz="2400" dirty="0"/>
              <a:t>Write your 3–5 personal pledges </a:t>
            </a:r>
          </a:p>
          <a:p>
            <a:pPr lvl="1" algn="ctr"/>
            <a:r>
              <a:rPr lang="en-GB" sz="2400" dirty="0"/>
              <a:t>(e.g., "I will …..) </a:t>
            </a:r>
          </a:p>
          <a:p>
            <a:pPr lvl="1" algn="ctr"/>
            <a:r>
              <a:rPr lang="en-GB" sz="2400" dirty="0"/>
              <a:t>on a "Pledge Card" to take home.</a:t>
            </a:r>
          </a:p>
          <a:p>
            <a:pPr lvl="0" algn="ctr"/>
            <a:endParaRPr lang="en-GB" sz="2400" dirty="0">
              <a:solidFill>
                <a:schemeClr val="accent4">
                  <a:lumMod val="75000"/>
                </a:schemeClr>
              </a:solidFill>
            </a:endParaRPr>
          </a:p>
          <a:p>
            <a:pPr lvl="0" algn="ctr"/>
            <a:endParaRPr lang="en-GB" sz="1000" b="1" dirty="0"/>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Placeholder 4">
            <a:extLst>
              <a:ext uri="{FF2B5EF4-FFF2-40B4-BE49-F238E27FC236}">
                <a16:creationId xmlns:a16="http://schemas.microsoft.com/office/drawing/2014/main" id="{3B40B788-25A1-2DEA-880E-D495D5BCC5B4}"/>
              </a:ext>
            </a:extLst>
          </p:cNvPr>
          <p:cNvSpPr>
            <a:spLocks noGrp="1"/>
          </p:cNvSpPr>
          <p:nvPr>
            <p:ph type="body" sz="quarter" idx="10"/>
          </p:nvPr>
        </p:nvSpPr>
        <p:spPr/>
        <p:txBody>
          <a:bodyPr/>
          <a:lstStyle/>
          <a:p>
            <a:r>
              <a:rPr lang="en-US" b="1" i="1" dirty="0">
                <a:solidFill>
                  <a:schemeClr val="accent1">
                    <a:lumMod val="75000"/>
                  </a:schemeClr>
                </a:solidFill>
              </a:rPr>
              <a:t>Topic 4: Digital Citizenship</a:t>
            </a:r>
          </a:p>
        </p:txBody>
      </p:sp>
    </p:spTree>
    <p:extLst>
      <p:ext uri="{BB962C8B-B14F-4D97-AF65-F5344CB8AC3E}">
        <p14:creationId xmlns:p14="http://schemas.microsoft.com/office/powerpoint/2010/main" val="99785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lstStyle/>
          <a:p>
            <a:r>
              <a:rPr lang="en-US" b="0" i="1" dirty="0"/>
              <a:t>End of Module 8 (Teachers): </a:t>
            </a:r>
            <a:br>
              <a:rPr lang="en-US" b="0" i="1" dirty="0"/>
            </a:br>
            <a:r>
              <a:rPr lang="en-US" b="0" i="1" dirty="0"/>
              <a:t>Digital Well-being in the Classroom</a:t>
            </a:r>
            <a:endParaRPr lang="LID4096" b="0"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endParaRPr lang="el-GR" b="1" i="1" dirty="0">
              <a:solidFill>
                <a:schemeClr val="accent1">
                  <a:lumMod val="75000"/>
                </a:schemeClr>
              </a:solidFill>
            </a:endParaRPr>
          </a:p>
          <a:p>
            <a:r>
              <a:rPr lang="en-US" b="1" i="1" dirty="0">
                <a:solidFill>
                  <a:schemeClr val="accent1">
                    <a:lumMod val="75000"/>
                  </a:schemeClr>
                </a:solidFill>
              </a:rPr>
              <a:t>Topic 1: Decoding Cyberbullying</a:t>
            </a: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49679" y="1405534"/>
            <a:ext cx="11336483" cy="4809650"/>
          </a:xfrm>
          <a:prstGeom prst="rect">
            <a:avLst/>
          </a:prstGeom>
          <a:noFill/>
        </p:spPr>
        <p:txBody>
          <a:bodyPr wrap="square">
            <a:spAutoFit/>
          </a:bodyPr>
          <a:lstStyle/>
          <a:p>
            <a:pPr lvl="0"/>
            <a:r>
              <a:rPr lang="en-GB" sz="2400" b="1" dirty="0"/>
              <a:t>What is Cyberbullying?</a:t>
            </a:r>
          </a:p>
          <a:p>
            <a:pPr lvl="0"/>
            <a:endParaRPr lang="en-GB" sz="2400" dirty="0"/>
          </a:p>
          <a:p>
            <a:pPr lvl="1" algn="ctr"/>
            <a:r>
              <a:rPr lang="en-GB" sz="2400" dirty="0"/>
              <a:t>Being a Digital Detective</a:t>
            </a:r>
          </a:p>
          <a:p>
            <a:pPr lvl="1"/>
            <a:endParaRPr lang="en-GB" sz="2400" dirty="0"/>
          </a:p>
          <a:p>
            <a:pPr lvl="1"/>
            <a:endParaRPr lang="en-GB" sz="2400" dirty="0"/>
          </a:p>
          <a:p>
            <a:pPr lvl="1" algn="ctr"/>
            <a:r>
              <a:rPr lang="en-GB" sz="2400" dirty="0"/>
              <a:t>It’s repeated, intentional harm using screens. </a:t>
            </a:r>
          </a:p>
          <a:p>
            <a:pPr lvl="1" algn="ctr"/>
            <a:endParaRPr lang="en-GB" sz="2400" dirty="0"/>
          </a:p>
          <a:p>
            <a:pPr lvl="1" algn="ctr"/>
            <a:r>
              <a:rPr lang="en-GB" sz="2400" dirty="0"/>
              <a:t>It can happen anywhere, anytime.</a:t>
            </a:r>
          </a:p>
          <a:p>
            <a:pPr lvl="1" algn="ctr"/>
            <a:endParaRPr lang="en-GB" sz="2400" b="1" dirty="0"/>
          </a:p>
          <a:p>
            <a:pPr lvl="1" algn="ctr"/>
            <a:r>
              <a:rPr lang="en-GB" sz="2400" b="1" dirty="0"/>
              <a:t>Key points:</a:t>
            </a:r>
            <a:r>
              <a:rPr lang="en-GB" sz="2400" dirty="0"/>
              <a:t> Spreading </a:t>
            </a:r>
            <a:r>
              <a:rPr lang="en-GB" sz="2400" dirty="0" err="1"/>
              <a:t>rumors</a:t>
            </a:r>
            <a:r>
              <a:rPr lang="en-GB" sz="2400" dirty="0"/>
              <a:t>, mean DMs, or sharing private photos.</a:t>
            </a:r>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B995-4B6A-ED92-3D9D-5CC49CFD9FB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356F851-1086-1D2B-9019-E3DAA9A03ABB}"/>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BE00D98A-C89D-69BD-6ED9-A845AB5973DD}"/>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l-GR" b="1" i="1" dirty="0">
              <a:solidFill>
                <a:schemeClr val="accent6">
                  <a:lumMod val="75000"/>
                </a:schemeClr>
              </a:solidFill>
            </a:endParaRPr>
          </a:p>
          <a:p>
            <a:r>
              <a:rPr lang="en-US" b="1" i="1" dirty="0">
                <a:solidFill>
                  <a:schemeClr val="accent1">
                    <a:lumMod val="75000"/>
                  </a:schemeClr>
                </a:solidFill>
              </a:rPr>
              <a:t>Topic 1: Decoding Cyberbullying</a:t>
            </a:r>
          </a:p>
          <a:p>
            <a:endParaRPr lang="en-US"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70B39196-1EE7-9405-83A6-60B7814E4187}"/>
              </a:ext>
            </a:extLst>
          </p:cNvPr>
          <p:cNvPicPr>
            <a:picLocks noGrp="1" noChangeAspect="1"/>
          </p:cNvPicPr>
          <p:nvPr>
            <p:ph sz="quarter" idx="12"/>
          </p:nvPr>
        </p:nvPicPr>
        <p:blipFill>
          <a:blip r:embed="rId3"/>
          <a:stretch>
            <a:fillRect/>
          </a:stretch>
        </p:blipFill>
        <p:spPr>
          <a:xfrm>
            <a:off x="9861203" y="5367073"/>
            <a:ext cx="1648460" cy="756899"/>
          </a:xfrm>
          <a:prstGeom prst="rect">
            <a:avLst/>
          </a:prstGeom>
        </p:spPr>
      </p:pic>
      <p:sp>
        <p:nvSpPr>
          <p:cNvPr id="4" name="TextBox 3">
            <a:extLst>
              <a:ext uri="{FF2B5EF4-FFF2-40B4-BE49-F238E27FC236}">
                <a16:creationId xmlns:a16="http://schemas.microsoft.com/office/drawing/2014/main" id="{5E62CBBD-8353-291A-AD37-8B1B31C191C9}"/>
              </a:ext>
            </a:extLst>
          </p:cNvPr>
          <p:cNvSpPr txBox="1"/>
          <p:nvPr/>
        </p:nvSpPr>
        <p:spPr>
          <a:xfrm>
            <a:off x="97969" y="1405534"/>
            <a:ext cx="9763233" cy="3456587"/>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rPr>
              <a:t>T</a:t>
            </a: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he Different Faces of Online Harm</a:t>
            </a:r>
            <a:endPar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Aft>
                <a:spcPts val="800"/>
              </a:spcAft>
              <a:buSzPts val="1000"/>
              <a:tabLst>
                <a:tab pos="457200" algn="l"/>
              </a:tabLst>
            </a:pPr>
            <a:endPar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Spotting the Signs</a:t>
            </a: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Aft>
                <a:spcPts val="800"/>
              </a:spcAft>
              <a:buSzPts val="1000"/>
              <a:buFont typeface="Wingdings" panose="05000000000000000000" pitchFamily="2" charset="2"/>
              <a:buChar char=""/>
              <a:tabLst>
                <a:tab pos="13716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Flaming:</a:t>
            </a: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 Angry "online fights."</a:t>
            </a:r>
          </a:p>
          <a:p>
            <a:pPr marL="1143000" marR="0" lvl="2" indent="-228600">
              <a:lnSpc>
                <a:spcPct val="107000"/>
              </a:lnSpc>
              <a:spcAft>
                <a:spcPts val="800"/>
              </a:spcAft>
              <a:buSzPts val="1000"/>
              <a:buFont typeface="Wingdings" panose="05000000000000000000" pitchFamily="2" charset="2"/>
              <a:buChar char=""/>
              <a:tabLst>
                <a:tab pos="13716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Exclusion:</a:t>
            </a: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 Leaving someone out of the group chat on purpose.</a:t>
            </a:r>
          </a:p>
          <a:p>
            <a:pPr marL="1143000" marR="0" lvl="2" indent="-228600">
              <a:lnSpc>
                <a:spcPct val="107000"/>
              </a:lnSpc>
              <a:spcAft>
                <a:spcPts val="800"/>
              </a:spcAft>
              <a:buSzPts val="1000"/>
              <a:buFont typeface="Wingdings" panose="05000000000000000000" pitchFamily="2" charset="2"/>
              <a:buChar char=""/>
              <a:tabLst>
                <a:tab pos="13716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Outing:</a:t>
            </a: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 Sharing someone’s secrets or private drawings.</a:t>
            </a:r>
          </a:p>
        </p:txBody>
      </p:sp>
    </p:spTree>
    <p:extLst>
      <p:ext uri="{BB962C8B-B14F-4D97-AF65-F5344CB8AC3E}">
        <p14:creationId xmlns:p14="http://schemas.microsoft.com/office/powerpoint/2010/main" val="207922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52CA0-9974-F78D-B9C8-634A57E90BA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BF6C448-8795-9D0C-8015-7C3D9DF495B1}"/>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9CA9F4BC-050C-D1E8-077A-49FF67E98168}"/>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l-GR" b="1" i="1" dirty="0">
              <a:solidFill>
                <a:schemeClr val="accent6">
                  <a:lumMod val="75000"/>
                </a:schemeClr>
              </a:solidFill>
            </a:endParaRPr>
          </a:p>
          <a:p>
            <a:r>
              <a:rPr lang="en-US" b="1" i="1" dirty="0">
                <a:solidFill>
                  <a:schemeClr val="accent1">
                    <a:lumMod val="75000"/>
                  </a:schemeClr>
                </a:solidFill>
              </a:rPr>
              <a:t>Topic 1: Decoding Cyberbullying</a:t>
            </a:r>
          </a:p>
          <a:p>
            <a:endParaRPr lang="el-GR"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CEF9C920-2EF8-2618-4E68-6625325F33E6}"/>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87714A5A-59C0-8F2E-7E1D-E5889A20F7F6}"/>
              </a:ext>
            </a:extLst>
          </p:cNvPr>
          <p:cNvSpPr txBox="1"/>
          <p:nvPr/>
        </p:nvSpPr>
        <p:spPr>
          <a:xfrm>
            <a:off x="97970" y="1469837"/>
            <a:ext cx="10001995" cy="3295389"/>
          </a:xfrm>
          <a:prstGeom prst="rect">
            <a:avLst/>
          </a:prstGeom>
          <a:noFill/>
        </p:spPr>
        <p:txBody>
          <a:bodyPr wrap="square">
            <a:spAutoFit/>
          </a:bodyPr>
          <a:lstStyle/>
          <a:p>
            <a:pPr lvl="0"/>
            <a:r>
              <a:rPr lang="en-GB" sz="2400" b="1" dirty="0"/>
              <a:t>Why it Matters – Why it hurts more online</a:t>
            </a:r>
            <a:endParaRPr lang="en-GB" sz="2400" dirty="0"/>
          </a:p>
          <a:p>
            <a:pPr lvl="1"/>
            <a:endParaRPr lang="en-GB" sz="2400" dirty="0"/>
          </a:p>
          <a:p>
            <a:pPr lvl="1" algn="ctr"/>
            <a:r>
              <a:rPr lang="en-GB" sz="2400" dirty="0"/>
              <a:t>The "Offline" Heart</a:t>
            </a:r>
          </a:p>
          <a:p>
            <a:pPr lvl="1"/>
            <a:endParaRPr lang="en-GB" sz="2400" dirty="0"/>
          </a:p>
          <a:p>
            <a:pPr lvl="1" algn="ctr"/>
            <a:r>
              <a:rPr lang="en-GB" sz="2400" dirty="0"/>
              <a:t>Online words leave "Digital Footprints" that stay forever. </a:t>
            </a:r>
          </a:p>
          <a:p>
            <a:pPr lvl="1" algn="ctr"/>
            <a:endParaRPr lang="en-GB" sz="2400" dirty="0"/>
          </a:p>
          <a:p>
            <a:pPr lvl="1" algn="ctr"/>
            <a:r>
              <a:rPr lang="en-GB" sz="2400" dirty="0"/>
              <a:t>They can make people feel lonely, anxious, </a:t>
            </a:r>
          </a:p>
          <a:p>
            <a:pPr lvl="1" algn="ctr"/>
            <a:r>
              <a:rPr lang="en-GB" sz="2400" dirty="0"/>
              <a:t>or sad even when the phone is off.</a:t>
            </a: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498868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7DFC-ACD6-6FF9-1B28-B91008442DB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73AADF1-BBB9-BC9B-F94B-DBB47BDAD565}"/>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C5FBF975-4F4A-5839-2B7B-D667113964C6}"/>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r>
              <a:rPr lang="en-US" b="1" i="1" dirty="0">
                <a:solidFill>
                  <a:schemeClr val="accent1">
                    <a:lumMod val="75000"/>
                  </a:schemeClr>
                </a:solidFill>
              </a:rPr>
              <a:t>Topic 1: Decoding Cyberbullying</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7751000-5DFE-6A85-1D53-61EF6D39A3B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7FBA441-5D3A-A2E8-22FB-326479CB645B}"/>
              </a:ext>
            </a:extLst>
          </p:cNvPr>
          <p:cNvSpPr txBox="1"/>
          <p:nvPr/>
        </p:nvSpPr>
        <p:spPr>
          <a:xfrm>
            <a:off x="97970" y="1563010"/>
            <a:ext cx="10957957" cy="6286977"/>
          </a:xfrm>
          <a:prstGeom prst="rect">
            <a:avLst/>
          </a:prstGeom>
          <a:noFill/>
        </p:spPr>
        <p:txBody>
          <a:bodyPr wrap="square">
            <a:spAutoFit/>
          </a:bodyPr>
          <a:lstStyle/>
          <a:p>
            <a:pPr algn="ctr"/>
            <a:r>
              <a:rPr lang="en-GB" sz="2400" b="1" dirty="0">
                <a:solidFill>
                  <a:schemeClr val="accent4">
                    <a:lumMod val="75000"/>
                  </a:schemeClr>
                </a:solidFill>
              </a:rPr>
              <a:t>Activity: “You are the Judge" (Interactive)</a:t>
            </a:r>
            <a:endParaRPr lang="el-GR" sz="2400" b="1" dirty="0">
              <a:solidFill>
                <a:schemeClr val="accent4">
                  <a:lumMod val="75000"/>
                </a:schemeClr>
              </a:solidFill>
            </a:endParaRPr>
          </a:p>
          <a:p>
            <a:pPr algn="ctr"/>
            <a:endParaRPr lang="en-GB" dirty="0"/>
          </a:p>
          <a:p>
            <a:pPr lvl="1" algn="ctr"/>
            <a:r>
              <a:rPr lang="en-GB" sz="2400" b="1" dirty="0"/>
              <a:t>Task:</a:t>
            </a:r>
            <a:r>
              <a:rPr lang="en-GB" sz="2400" dirty="0"/>
              <a:t> Match the action to the name!</a:t>
            </a:r>
            <a:endParaRPr lang="el-GR" sz="2400" dirty="0"/>
          </a:p>
          <a:p>
            <a:pPr lvl="1" algn="ctr"/>
            <a:endParaRPr lang="en-GB" sz="2400" dirty="0"/>
          </a:p>
          <a:p>
            <a:pPr lvl="1" algn="ctr"/>
            <a:r>
              <a:rPr lang="en-GB" sz="2400" b="1" dirty="0"/>
              <a:t>Interaction:</a:t>
            </a:r>
            <a:r>
              <a:rPr lang="en-GB" sz="2400" dirty="0"/>
              <a:t> </a:t>
            </a:r>
            <a:endParaRPr lang="el-GR" sz="2400" dirty="0"/>
          </a:p>
          <a:p>
            <a:pPr lvl="1" algn="ctr"/>
            <a:r>
              <a:rPr lang="en-GB" sz="2400" dirty="0"/>
              <a:t>Scenario 1 </a:t>
            </a:r>
            <a:endParaRPr lang="el-GR" sz="2400" dirty="0"/>
          </a:p>
          <a:p>
            <a:pPr lvl="1" algn="ctr"/>
            <a:r>
              <a:rPr lang="en-GB" sz="2400" dirty="0"/>
              <a:t>“</a:t>
            </a:r>
            <a:r>
              <a:rPr lang="en-US" sz="2400" dirty="0"/>
              <a:t>Someone accidentally sends a silly photo to the wrong person”</a:t>
            </a:r>
          </a:p>
          <a:p>
            <a:pPr lvl="1" algn="ctr"/>
            <a:endParaRPr lang="en-GB" sz="2400" dirty="0"/>
          </a:p>
          <a:p>
            <a:pPr lvl="1" algn="ctr"/>
            <a:r>
              <a:rPr lang="en-GB" sz="2400" dirty="0"/>
              <a:t>Scenario 2</a:t>
            </a:r>
          </a:p>
          <a:p>
            <a:pPr lvl="1" algn="ctr"/>
            <a:r>
              <a:rPr lang="en-GB" sz="2400" dirty="0"/>
              <a:t>”Three people send mean messages to Sarah every day about her hair”</a:t>
            </a:r>
            <a:endParaRPr lang="el-GR" sz="2400" dirty="0"/>
          </a:p>
          <a:p>
            <a:pPr lvl="1" algn="ctr"/>
            <a:endParaRPr lang="en-GB" sz="2400" dirty="0"/>
          </a:p>
          <a:p>
            <a:pPr lvl="1" algn="ctr"/>
            <a:r>
              <a:rPr lang="en-GB" sz="2400" dirty="0"/>
              <a:t>Shout out if it’s </a:t>
            </a:r>
            <a:r>
              <a:rPr lang="en-GB" sz="2400" i="1" dirty="0"/>
              <a:t>Denigration, Harassment,</a:t>
            </a:r>
            <a:r>
              <a:rPr lang="en-GB" sz="2400" dirty="0"/>
              <a:t> or </a:t>
            </a:r>
            <a:r>
              <a:rPr lang="en-GB" sz="2400" i="1" dirty="0"/>
              <a:t>Exclusion</a:t>
            </a:r>
            <a:r>
              <a:rPr lang="en-GB" sz="2400" dirty="0"/>
              <a:t>.</a:t>
            </a:r>
          </a:p>
          <a:p>
            <a:pPr lvl="1" algn="ctr"/>
            <a:r>
              <a:rPr lang="en-GB" sz="2400" dirty="0"/>
              <a:t>Why is the second scenario more serious?</a:t>
            </a:r>
          </a:p>
          <a:p>
            <a:pPr lvl="0"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685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33F4E-63E5-5162-85AB-399C6015744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536CAC0B-3437-AFFB-E691-AEA69D619D0A}"/>
              </a:ext>
            </a:extLst>
          </p:cNvPr>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a:extLst>
              <a:ext uri="{FF2B5EF4-FFF2-40B4-BE49-F238E27FC236}">
                <a16:creationId xmlns:a16="http://schemas.microsoft.com/office/drawing/2014/main" id="{9A9E19AC-CBCD-189E-A8DB-5DA0013AACBB}"/>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1">
                    <a:lumMod val="75000"/>
                  </a:schemeClr>
                </a:solidFill>
              </a:rPr>
              <a:t>Topic 1: Decoding Cyberbullying</a:t>
            </a:r>
          </a:p>
          <a:p>
            <a:endParaRPr lang="en-CY" i="1" dirty="0"/>
          </a:p>
        </p:txBody>
      </p:sp>
      <p:pic>
        <p:nvPicPr>
          <p:cNvPr id="2" name="Content Placeholder 1">
            <a:extLst>
              <a:ext uri="{FF2B5EF4-FFF2-40B4-BE49-F238E27FC236}">
                <a16:creationId xmlns:a16="http://schemas.microsoft.com/office/drawing/2014/main" id="{A7A31B78-5570-C16E-4C10-C7C62E6FE270}"/>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DF1C2C97-05ED-C18B-8588-65E987233BE1}"/>
              </a:ext>
            </a:extLst>
          </p:cNvPr>
          <p:cNvSpPr txBox="1"/>
          <p:nvPr/>
        </p:nvSpPr>
        <p:spPr>
          <a:xfrm>
            <a:off x="253833" y="1708483"/>
            <a:ext cx="10957957" cy="4163319"/>
          </a:xfrm>
          <a:prstGeom prst="rect">
            <a:avLst/>
          </a:prstGeom>
          <a:noFill/>
        </p:spPr>
        <p:txBody>
          <a:bodyPr wrap="square">
            <a:spAutoFit/>
          </a:bodyPr>
          <a:lstStyle/>
          <a:p>
            <a:pPr algn="ctr"/>
            <a:r>
              <a:rPr lang="en-GB" sz="2400" b="1" dirty="0">
                <a:solidFill>
                  <a:schemeClr val="accent4">
                    <a:lumMod val="75000"/>
                  </a:schemeClr>
                </a:solidFill>
              </a:rPr>
              <a:t>Activity: “Your Words, Your Weight" (Group)</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a:t>
            </a:r>
          </a:p>
          <a:p>
            <a:pPr lvl="1" algn="ctr"/>
            <a:r>
              <a:rPr lang="en-GB" sz="2400" dirty="0"/>
              <a:t>If a mean comment was a physical weight, how heavy would it be?</a:t>
            </a:r>
          </a:p>
          <a:p>
            <a:pPr lvl="1" algn="ctr"/>
            <a:endParaRPr lang="en-GB" sz="2400" b="1" dirty="0"/>
          </a:p>
          <a:p>
            <a:pPr lvl="1" algn="ctr"/>
            <a:r>
              <a:rPr lang="en-GB" sz="2400" b="1" dirty="0"/>
              <a:t>Interaction:</a:t>
            </a:r>
          </a:p>
          <a:p>
            <a:pPr lvl="1" algn="ctr"/>
            <a:r>
              <a:rPr lang="en-GB" sz="2400" dirty="0"/>
              <a:t>Write one feeling word on a sticky note</a:t>
            </a:r>
          </a:p>
          <a:p>
            <a:pPr lvl="1" algn="ctr"/>
            <a:r>
              <a:rPr lang="en-GB" sz="2400" dirty="0"/>
              <a:t>and stick it to the board to build a "Mountain of Feelings."</a:t>
            </a:r>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66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AF002-6A00-7ED7-B9D5-B0F0C6A80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B61C5-BD98-22EA-5EEF-2FC5E8761AE5}"/>
              </a:ext>
            </a:extLst>
          </p:cNvPr>
          <p:cNvSpPr>
            <a:spLocks noGrp="1"/>
          </p:cNvSpPr>
          <p:nvPr>
            <p:ph type="ctrTitle"/>
          </p:nvPr>
        </p:nvSpPr>
        <p:spPr/>
        <p:txBody>
          <a:bodyPr>
            <a:normAutofit fontScale="90000"/>
          </a:bodyPr>
          <a:lstStyle/>
          <a:p>
            <a:r>
              <a:rPr lang="en-US" sz="2400" b="0" i="1" dirty="0"/>
              <a:t>Module 8 (Teachers): </a:t>
            </a:r>
            <a:br>
              <a:rPr lang="en-US" sz="2400" b="0" i="1" dirty="0"/>
            </a:br>
            <a:r>
              <a:rPr lang="en-US" sz="2400" b="0" i="1" dirty="0"/>
              <a:t>Digital Well-being in the Classroom</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04E309A-3CF8-C9C5-C9E3-EF57AA70DBA4}"/>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2: The Power of Empathy</a:t>
            </a:r>
            <a:endParaRPr lang="en-GB" sz="2400" b="1" dirty="0">
              <a:solidFill>
                <a:schemeClr val="accent1">
                  <a:lumMod val="75000"/>
                </a:schemeClr>
              </a:solidFill>
            </a:endParaRPr>
          </a:p>
          <a:p>
            <a:endParaRPr lang="en-CY" sz="2800" dirty="0"/>
          </a:p>
        </p:txBody>
      </p:sp>
    </p:spTree>
    <p:extLst>
      <p:ext uri="{BB962C8B-B14F-4D97-AF65-F5344CB8AC3E}">
        <p14:creationId xmlns:p14="http://schemas.microsoft.com/office/powerpoint/2010/main" val="123012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lIns="91440"/>
          <a:lstStyle/>
          <a:p>
            <a:r>
              <a:rPr lang="en-US" sz="2400" i="1" dirty="0"/>
              <a:t>Module 8 (Teachers): Digital Well-being in the Classroom</a:t>
            </a:r>
            <a:endParaRPr lang="el-GR" sz="2400" dirty="0"/>
          </a:p>
        </p:txBody>
      </p:sp>
      <p:sp>
        <p:nvSpPr>
          <p:cNvPr id="6" name="Text Placeholder 5"/>
          <p:cNvSpPr>
            <a:spLocks noGrp="1"/>
          </p:cNvSpPr>
          <p:nvPr>
            <p:ph type="body" sz="quarter" idx="10"/>
          </p:nvPr>
        </p:nvSpPr>
        <p:spPr>
          <a:xfrm>
            <a:off x="97970" y="902647"/>
            <a:ext cx="11944351" cy="550862"/>
          </a:xfrm>
        </p:spPr>
        <p:txBody>
          <a:bodyPr/>
          <a:lstStyle/>
          <a:p>
            <a:endParaRPr lang="en-US" b="1" dirty="0">
              <a:solidFill>
                <a:schemeClr val="accent6">
                  <a:lumMod val="75000"/>
                </a:schemeClr>
              </a:solidFill>
            </a:endParaRPr>
          </a:p>
          <a:p>
            <a:r>
              <a:rPr lang="en-US" b="1" i="1" dirty="0">
                <a:solidFill>
                  <a:schemeClr val="accent1">
                    <a:lumMod val="75000"/>
                  </a:schemeClr>
                </a:solidFill>
              </a:rPr>
              <a:t>Topic 2: The Power of Empathy</a:t>
            </a:r>
            <a:endParaRPr lang="en-GB" b="1" i="1" dirty="0">
              <a:solidFill>
                <a:schemeClr val="accent1">
                  <a:lumMod val="75000"/>
                </a:schemeClr>
              </a:solidFill>
            </a:endParaRPr>
          </a:p>
          <a:p>
            <a:r>
              <a:rPr lang="en-US" b="1" i="1" dirty="0">
                <a:solidFill>
                  <a:schemeClr val="accent6">
                    <a:lumMod val="75000"/>
                  </a:schemeClr>
                </a:solidFill>
              </a:rPr>
              <a:t> </a:t>
            </a:r>
            <a:endParaRPr lang="en-CY" i="1" dirty="0"/>
          </a:p>
        </p:txBody>
      </p:sp>
      <p:pic>
        <p:nvPicPr>
          <p:cNvPr id="2" name="Content Placeholder 1">
            <a:extLst>
              <a:ext uri="{FF2B5EF4-FFF2-40B4-BE49-F238E27FC236}">
                <a16:creationId xmlns:a16="http://schemas.microsoft.com/office/drawing/2014/main" id="{C16FF988-7FBE-BA14-547C-4DF7B4608D9A}"/>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57CC95C8-0421-C9B8-341C-7C9E84BC13EE}"/>
              </a:ext>
            </a:extLst>
          </p:cNvPr>
          <p:cNvSpPr txBox="1"/>
          <p:nvPr/>
        </p:nvSpPr>
        <p:spPr>
          <a:xfrm>
            <a:off x="97970" y="1558636"/>
            <a:ext cx="10261766" cy="4532651"/>
          </a:xfrm>
          <a:prstGeom prst="rect">
            <a:avLst/>
          </a:prstGeom>
          <a:noFill/>
        </p:spPr>
        <p:txBody>
          <a:bodyPr wrap="square">
            <a:spAutoFit/>
          </a:bodyPr>
          <a:lstStyle/>
          <a:p>
            <a:pPr lvl="0" algn="ctr"/>
            <a:r>
              <a:rPr lang="en-GB" sz="2400" b="1" dirty="0"/>
              <a:t>What is Cyber Empathy?</a:t>
            </a:r>
          </a:p>
          <a:p>
            <a:pPr lvl="0" algn="ctr"/>
            <a:endParaRPr lang="en-GB" sz="2400" dirty="0"/>
          </a:p>
          <a:p>
            <a:pPr lvl="1" algn="ctr"/>
            <a:r>
              <a:rPr lang="en-GB" sz="2400" dirty="0"/>
              <a:t>Putting on Someone Else's Virtual Glasses</a:t>
            </a:r>
          </a:p>
          <a:p>
            <a:pPr lvl="1" algn="ctr"/>
            <a:endParaRPr lang="en-GB" sz="2400" dirty="0"/>
          </a:p>
          <a:p>
            <a:pPr lvl="1" algn="ctr"/>
            <a:r>
              <a:rPr lang="en-GB" sz="2400" dirty="0"/>
              <a:t>Empathy is understanding and sharing how someone else feels. </a:t>
            </a:r>
          </a:p>
          <a:p>
            <a:pPr lvl="1" algn="ctr"/>
            <a:endParaRPr lang="en-GB" sz="2400" dirty="0"/>
          </a:p>
          <a:p>
            <a:pPr lvl="1" algn="ctr"/>
            <a:r>
              <a:rPr lang="en-GB" sz="2400" dirty="0"/>
              <a:t>Online, we lose facial expressions and tone of voice, </a:t>
            </a:r>
          </a:p>
          <a:p>
            <a:pPr lvl="1" algn="ctr"/>
            <a:r>
              <a:rPr lang="en-GB" sz="2400" dirty="0"/>
              <a:t>so we have to work harder to be kind!</a:t>
            </a:r>
          </a:p>
          <a:p>
            <a:pPr lvl="0"/>
            <a:endParaRPr lang="en-GB" sz="2400" b="1" dirty="0"/>
          </a:p>
          <a:p>
            <a:pPr lvl="0"/>
            <a:endParaRPr lang="en-GB" sz="2400" dirty="0"/>
          </a:p>
          <a:p>
            <a:pPr lvl="0"/>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2684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4025</TotalTime>
  <Words>2286</Words>
  <Application>Microsoft Office PowerPoint</Application>
  <PresentationFormat>Widescreen</PresentationFormat>
  <Paragraphs>322</Paragraphs>
  <Slides>26</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Open Sans</vt:lpstr>
      <vt:lpstr>Times New Roman</vt:lpstr>
      <vt:lpstr>Wingdings</vt:lpstr>
      <vt:lpstr>CARDET Course template</vt:lpstr>
      <vt:lpstr>CARDET Course template - Cover page</vt:lpstr>
      <vt:lpstr>WP3 – Training Material for Teachers   </vt:lpstr>
      <vt:lpstr> Module 8 (Teachers) Digital Well-being in the Classroom      </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    </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      </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    </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Module 8 (Teachers): Digital Well-being in the Classroom</vt:lpstr>
      <vt:lpstr>End of Module 8 (Teachers):  Digital Well-being in the Classroom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199</cp:revision>
  <cp:lastPrinted>2018-07-25T11:23:29Z</cp:lastPrinted>
  <dcterms:created xsi:type="dcterms:W3CDTF">2014-07-11T09:12:14Z</dcterms:created>
  <dcterms:modified xsi:type="dcterms:W3CDTF">2026-05-12T07:55:20Z</dcterms:modified>
</cp:coreProperties>
</file>