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3"/>
  </p:notesMasterIdLst>
  <p:handoutMasterIdLst>
    <p:handoutMasterId r:id="rId24"/>
  </p:handoutMasterIdLst>
  <p:sldIdLst>
    <p:sldId id="256" r:id="rId3"/>
    <p:sldId id="272" r:id="rId4"/>
    <p:sldId id="277" r:id="rId5"/>
    <p:sldId id="316" r:id="rId6"/>
    <p:sldId id="317" r:id="rId7"/>
    <p:sldId id="312" r:id="rId8"/>
    <p:sldId id="318" r:id="rId9"/>
    <p:sldId id="274" r:id="rId10"/>
    <p:sldId id="264" r:id="rId11"/>
    <p:sldId id="319" r:id="rId12"/>
    <p:sldId id="320" r:id="rId13"/>
    <p:sldId id="321" r:id="rId14"/>
    <p:sldId id="322" r:id="rId15"/>
    <p:sldId id="273" r:id="rId16"/>
    <p:sldId id="323" r:id="rId17"/>
    <p:sldId id="325" r:id="rId18"/>
    <p:sldId id="326" r:id="rId19"/>
    <p:sldId id="324" r:id="rId20"/>
    <p:sldId id="327" r:id="rId21"/>
    <p:sldId id="300" r:id="rId22"/>
  </p:sldIdLst>
  <p:sldSz cx="12192000" cy="6858000"/>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88571" autoAdjust="0"/>
  </p:normalViewPr>
  <p:slideViewPr>
    <p:cSldViewPr snapToGrid="0">
      <p:cViewPr varScale="1">
        <p:scale>
          <a:sx n="74" d="100"/>
          <a:sy n="74" d="100"/>
        </p:scale>
        <p:origin x="1133"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12/5/2026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12/5/2026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"Welcome. Today we aren't just planning a tech lesson; we are designing a bridge between generations. This module is about moving from simple help to meaningful connection."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942DD-31A4-75ED-CAE6-507C89F33D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FF8237-168A-A146-1588-FB37BDF79F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AC5C40-50EA-156C-40C2-ED92037A6AA2}"/>
              </a:ext>
            </a:extLst>
          </p:cNvPr>
          <p:cNvSpPr>
            <a:spLocks noGrp="1"/>
          </p:cNvSpPr>
          <p:nvPr>
            <p:ph type="body" idx="1"/>
          </p:nvPr>
        </p:nvSpPr>
        <p:spPr/>
        <p:txBody>
          <a:bodyPr/>
          <a:lstStyle/>
          <a:p>
            <a:pPr rtl="0" fontAlgn="base"/>
            <a:r>
              <a:rPr lang="en-GB" sz="1200" b="0" i="0" u="none" strike="noStrike" kern="1200" dirty="0">
                <a:solidFill>
                  <a:schemeClr val="tx1"/>
                </a:solidFill>
                <a:effectLst/>
                <a:latin typeface="+mn-lt"/>
                <a:ea typeface="+mn-ea"/>
                <a:cs typeface="+mn-cs"/>
              </a:rPr>
              <a:t>"Instead of 'playing with iPads,' try 'creating a 3-slide photo album.' SMART goals give both generations a sense of real achievement."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9A22D987-58FB-F8F2-6320-2D9D5F4B36E1}"/>
              </a:ext>
            </a:extLst>
          </p:cNvPr>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2883556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14</a:t>
            </a:fld>
            <a:endParaRPr lang="el-GR"/>
          </a:p>
        </p:txBody>
      </p:sp>
    </p:spTree>
    <p:extLst>
      <p:ext uri="{BB962C8B-B14F-4D97-AF65-F5344CB8AC3E}">
        <p14:creationId xmlns:p14="http://schemas.microsoft.com/office/powerpoint/2010/main" val="4196392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748CC-02D6-CCBC-BC3A-4E3F877789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B60D3B-1B74-87D2-CFE8-3984EA0846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9C48D8-A1C3-8039-B59D-C26989EC52A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"We don't just measure 'clicks.' we measure 'smiles' and 'confidence.' Evaluation tells the story of why your project matters to the school and the community."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BE6247BB-F23E-9C6E-427B-9A6F1A3DF58E}"/>
              </a:ext>
            </a:extLst>
          </p:cNvPr>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3265323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07BB1-3218-66D4-4599-545C4C7655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CD99F9-C175-9C14-4A4D-8BA59C5AD4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56FFC5-67D3-DFB5-308F-A1E89185748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"Numbers (Quantitative) give us the scale, but stories (Qualitative) give us the soul. You need both to show the true impact of Digital Harmony."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7A4BA1F3-9F6B-4480-ACA3-D26A0710D52B}"/>
              </a:ext>
            </a:extLst>
          </p:cNvPr>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295219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D76E4-6326-DC53-3E3F-A34BB8DEB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BD3E38-4C8F-49BB-F506-45E1844595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B526AF-0C36-8C43-333E-6C1CF2AA78C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 "Don't let the project just fade away. Host a celebration! Showing the results to others validates the hard work of both the students and the seniors."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8888C746-81EA-0FCF-94C4-9AA68A10334F}"/>
              </a:ext>
            </a:extLst>
          </p:cNvPr>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3122568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1722F-D34B-E6A8-5722-65B16F5A1D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500792-628B-8478-6195-80BA31F99A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3482B7-9495-6CD1-E454-2EC82E0BBAA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"Not every tool fits every goal. If you want to measure friendship, a multiple-choice test is the wrong tool. Let's practice choosing the right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F188A582-9170-BFBF-64AA-FF52EF545996}"/>
              </a:ext>
            </a:extLst>
          </p:cNvPr>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39180947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E821C-A33A-CC0C-09BC-91DA2430E8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CA8836-2F59-0628-46D9-346E5CD2DF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09BC4E-53AE-E1CA-1B5D-A6DBE5105EB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 "The best data often comes from just listening. This activity shows you how a single, powerful question can reveal the deep impact your project had on a person's life."</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F2B1D662-9ABB-238B-ACE6-F6D53B8D37C4}"/>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1688155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AA943-D7A1-E262-7229-F99E44F837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70BDBF-F2BD-9448-C6A6-4B283431CB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A7C620-9544-0C5A-E9FA-A030939724A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"Think of these as the legs of a stool. If you forget the social-emotional part, the project collapses. We need to plan for feelings as much as for Wi-Fi."</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sz="1200" dirty="0"/>
          </a:p>
        </p:txBody>
      </p:sp>
      <p:sp>
        <p:nvSpPr>
          <p:cNvPr id="4" name="Slide Number Placeholder 3">
            <a:extLst>
              <a:ext uri="{FF2B5EF4-FFF2-40B4-BE49-F238E27FC236}">
                <a16:creationId xmlns:a16="http://schemas.microsoft.com/office/drawing/2014/main" id="{4563FEF4-16CA-21B3-CE2E-600B9D9E1C82}"/>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552444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367CF-EFF0-67F1-58BF-3C09F4A32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C64711-3889-039A-50E9-D1E272B5D4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1E1315-DB80-6803-8D4F-4BA5D2B3350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"In Digital Harmony, no one is just a 'helper.' The student learns about history or patience, and the senior learns digital skills. They co-create the path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sz="1200" dirty="0"/>
          </a:p>
        </p:txBody>
      </p:sp>
      <p:sp>
        <p:nvSpPr>
          <p:cNvPr id="4" name="Slide Number Placeholder 3">
            <a:extLst>
              <a:ext uri="{FF2B5EF4-FFF2-40B4-BE49-F238E27FC236}">
                <a16:creationId xmlns:a16="http://schemas.microsoft.com/office/drawing/2014/main" id="{FE2B3C93-715A-013C-8341-CAB8C00588D9}"/>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3528335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D72C4-D58B-2006-0A4C-1298D8E63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AB2FF-C82E-18C9-2E10-C59CE72D1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566CF-7FC7-F84F-0BC6-FC27EDB5B2F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 "Let's be honest about our biases. Do we think seniors are 'afraid' of tech? If we design for 'fear,' we limit their potential. Let's design for 'curiosity' instead."</a:t>
            </a:r>
          </a:p>
          <a:p>
            <a:endParaRPr lang="LID4096" dirty="0"/>
          </a:p>
        </p:txBody>
      </p:sp>
      <p:sp>
        <p:nvSpPr>
          <p:cNvPr id="4" name="Slide Number Placeholder 3">
            <a:extLst>
              <a:ext uri="{FF2B5EF4-FFF2-40B4-BE49-F238E27FC236}">
                <a16:creationId xmlns:a16="http://schemas.microsoft.com/office/drawing/2014/main" id="{13857533-A385-7902-1BC2-68D6A4060912}"/>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1166336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EA517-625D-97E0-C361-4C4AC92611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EC3D5B-8CD0-0AC8-00DD-76E80A167A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BD7CCC-5743-0BD0-C55C-077D597F0D9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 "Anxiety is the biggest barrier. By mapping these expectations early, you show participants that they aren't alone in their worries."</a:t>
            </a:r>
          </a:p>
          <a:p>
            <a:endParaRPr lang="LID4096" dirty="0"/>
          </a:p>
        </p:txBody>
      </p:sp>
      <p:sp>
        <p:nvSpPr>
          <p:cNvPr id="4" name="Slide Number Placeholder 3">
            <a:extLst>
              <a:ext uri="{FF2B5EF4-FFF2-40B4-BE49-F238E27FC236}">
                <a16:creationId xmlns:a16="http://schemas.microsoft.com/office/drawing/2014/main" id="{1846F99D-45A0-9EFA-9420-6F236209E5E0}"/>
              </a:ext>
            </a:extLst>
          </p:cNvPr>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1800994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 "Keep it simple. An MVP—Minimum Viable Project—is better than a huge project that never finishes. What is the one thing you want them to create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3391444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9A4EF-C656-0811-EA3F-E887B502EC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04190C-1A98-5994-4072-798B7FD18B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52B6DC-039B-3B21-8394-5C0856DA967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"Accessibility isn't an extra; it's the foundation. If they can't see the screen or hear you, they can't learn. UDL makes things better for everyone."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669DD00C-F68D-9ACC-5133-D8FBDDA5C524}"/>
              </a:ext>
            </a:extLst>
          </p:cNvPr>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4040944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F2296-BCC6-4481-290A-426114AF78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5B9914-033A-165C-3187-B1C76CC0E9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F2E460-8174-DD45-3289-A01F86DF1B5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"Structure creates safety. Participants should know what to expect. Always protect the 60 minutes of pair work—that's where the magic happens."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D047EAFA-1C84-640C-0852-58E537836EB2}"/>
              </a:ext>
            </a:extLst>
          </p:cNvPr>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13454777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E8730-FB5C-F197-499A-7E90597578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081EFB-28DA-B1C0-B16C-01DD3A0AEB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797150-C82E-962D-146F-0B879E2546F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"How do we find a common theme? Clustering! It teaches participants to find common ground between their different worlds through digital media."</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D5E3262F-A12C-611B-BEFF-566A11763F25}"/>
              </a:ext>
            </a:extLst>
          </p:cNvPr>
          <p:cNvSpPr>
            <a:spLocks noGrp="1"/>
          </p:cNvSpPr>
          <p:nvPr>
            <p:ph type="sldNum" sz="quarter" idx="5"/>
          </p:nvPr>
        </p:nvSpPr>
        <p:spPr/>
        <p:txBody>
          <a:bodyPr/>
          <a:lstStyle/>
          <a:p>
            <a:fld id="{C6CF91B0-25AB-4DFA-B184-293DD156034C}" type="slidenum">
              <a:rPr lang="el-GR" smtClean="0"/>
              <a:t>12</a:t>
            </a:fld>
            <a:endParaRPr lang="el-GR"/>
          </a:p>
        </p:txBody>
      </p:sp>
    </p:spTree>
    <p:extLst>
      <p:ext uri="{BB962C8B-B14F-4D97-AF65-F5344CB8AC3E}">
        <p14:creationId xmlns:p14="http://schemas.microsoft.com/office/powerpoint/2010/main" val="1535680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a:t>
            </a:r>
            <a:r>
              <a:rPr lang="en-US" sz="2400"/>
              <a:t>for Teachers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662221"/>
            <a:ext cx="7391858" cy="1292830"/>
          </a:xfrm>
        </p:spPr>
        <p:txBody>
          <a:bodyPr>
            <a:normAutofit/>
          </a:bodyPr>
          <a:lstStyle/>
          <a:p>
            <a:r>
              <a:rPr lang="en-US" sz="2800" dirty="0"/>
              <a:t>Module 9</a:t>
            </a:r>
          </a:p>
          <a:p>
            <a:r>
              <a:rPr lang="it-IT" sz="2800" dirty="0"/>
              <a:t>Project Design and Evaluation</a:t>
            </a:r>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07827-07DC-294C-E9A9-FAFDCABF483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833CC73-B224-B745-A5E6-A610F9ADF82B}"/>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BD5263BD-773B-05DB-3D62-5E34915D0D8A}"/>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2: Planning and Implementation</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22C9305D-D245-63BE-12A3-945704CEA9A8}"/>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3ECECCC9-BCC4-8997-8289-86B3E69C65A1}"/>
              </a:ext>
            </a:extLst>
          </p:cNvPr>
          <p:cNvSpPr txBox="1"/>
          <p:nvPr/>
        </p:nvSpPr>
        <p:spPr>
          <a:xfrm>
            <a:off x="97970" y="1558636"/>
            <a:ext cx="10261766" cy="3424655"/>
          </a:xfrm>
          <a:prstGeom prst="rect">
            <a:avLst/>
          </a:prstGeom>
          <a:noFill/>
        </p:spPr>
        <p:txBody>
          <a:bodyPr wrap="square">
            <a:spAutoFit/>
          </a:bodyPr>
          <a:lstStyle/>
          <a:p>
            <a:pPr fontAlgn="base"/>
            <a:r>
              <a:rPr lang="en-GB" sz="2400" b="1" dirty="0"/>
              <a:t>Universal Design for Learning (UDL)</a:t>
            </a:r>
          </a:p>
          <a:p>
            <a:pPr lvl="1" fontAlgn="base"/>
            <a:endParaRPr lang="en-GB" sz="2400" dirty="0"/>
          </a:p>
          <a:p>
            <a:pPr lvl="1" algn="ctr" fontAlgn="base"/>
            <a:r>
              <a:rPr lang="en-GB" sz="2400" dirty="0"/>
              <a:t>Making Tech Accessible for All.</a:t>
            </a:r>
            <a:endParaRPr lang="en-GB" sz="2400" b="1" dirty="0"/>
          </a:p>
          <a:p>
            <a:pPr lvl="1" algn="ctr" fontAlgn="base"/>
            <a:endParaRPr lang="en-GB" sz="2400" dirty="0"/>
          </a:p>
          <a:p>
            <a:pPr lvl="1" algn="ctr" fontAlgn="base"/>
            <a:r>
              <a:rPr lang="en-GB" sz="2400" dirty="0"/>
              <a:t>Use large fonts, high-contrast visuals, simplified instructions, </a:t>
            </a:r>
          </a:p>
          <a:p>
            <a:pPr lvl="1" algn="ctr" fontAlgn="base"/>
            <a:r>
              <a:rPr lang="en-GB" sz="2400" dirty="0"/>
              <a:t>and a quiet, comfortable environment.</a:t>
            </a:r>
            <a:endParaRPr lang="en-GB" sz="2400" b="1" dirty="0"/>
          </a:p>
          <a:p>
            <a:pPr lvl="0"/>
            <a:endParaRPr lang="en-GB" sz="2400" dirty="0"/>
          </a:p>
          <a:p>
            <a:pPr lvl="0"/>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3102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E3889-9A91-E8BA-E7C0-31CAB23F4EAA}"/>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5A8FB26-FFCA-3147-4E11-243C7DF8BE75}"/>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AC89DC5D-B83D-ED7B-4708-061B441262C0}"/>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2: Planning and Implementation</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D6B5A92E-B122-433E-1D6F-17159788D1EB}"/>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26A51686-B565-72AB-367F-8CFA0341B604}"/>
              </a:ext>
            </a:extLst>
          </p:cNvPr>
          <p:cNvSpPr txBox="1"/>
          <p:nvPr/>
        </p:nvSpPr>
        <p:spPr>
          <a:xfrm>
            <a:off x="97970" y="1558636"/>
            <a:ext cx="10261766" cy="4163319"/>
          </a:xfrm>
          <a:prstGeom prst="rect">
            <a:avLst/>
          </a:prstGeom>
          <a:noFill/>
        </p:spPr>
        <p:txBody>
          <a:bodyPr wrap="square">
            <a:spAutoFit/>
          </a:bodyPr>
          <a:lstStyle/>
          <a:p>
            <a:pPr fontAlgn="base"/>
            <a:r>
              <a:rPr lang="en-GB" sz="2400" b="1" dirty="0"/>
              <a:t>Structuring a Session</a:t>
            </a:r>
          </a:p>
          <a:p>
            <a:pPr lvl="1" fontAlgn="base"/>
            <a:endParaRPr lang="en-GB" sz="2400" dirty="0"/>
          </a:p>
          <a:p>
            <a:pPr lvl="1" algn="ctr" fontAlgn="base"/>
            <a:r>
              <a:rPr lang="en-GB" sz="2400" dirty="0"/>
              <a:t>The 90-Minute Rhythm</a:t>
            </a:r>
            <a:endParaRPr lang="en-GB" sz="2400" b="1" dirty="0"/>
          </a:p>
          <a:p>
            <a:pPr lvl="1" fontAlgn="base"/>
            <a:endParaRPr lang="en-GB" sz="2400" dirty="0"/>
          </a:p>
          <a:p>
            <a:pPr lvl="1" algn="ctr" fontAlgn="base"/>
            <a:r>
              <a:rPr lang="en-GB" sz="2400" dirty="0"/>
              <a:t>Warm-up (10m), </a:t>
            </a:r>
          </a:p>
          <a:p>
            <a:pPr lvl="1" algn="ctr" fontAlgn="base"/>
            <a:r>
              <a:rPr lang="en-GB" sz="2400" dirty="0"/>
              <a:t>Task Introduction (10m), </a:t>
            </a:r>
          </a:p>
          <a:p>
            <a:pPr lvl="1" algn="ctr" fontAlgn="base"/>
            <a:r>
              <a:rPr lang="en-GB" sz="2400" dirty="0"/>
              <a:t>Collaborative Pair Work (60m), and </a:t>
            </a:r>
          </a:p>
          <a:p>
            <a:pPr lvl="1" algn="ctr" fontAlgn="base"/>
            <a:r>
              <a:rPr lang="en-GB" sz="2400" dirty="0"/>
              <a:t>Reflection/Closure (10m).</a:t>
            </a:r>
            <a:endParaRPr lang="en-GB" sz="2400" b="1" dirty="0"/>
          </a:p>
          <a:p>
            <a:pPr lvl="0"/>
            <a:endParaRPr lang="en-GB" sz="2400" dirty="0"/>
          </a:p>
          <a:p>
            <a:pPr lvl="0"/>
            <a:endParaRPr lang="en-GB" sz="2400" b="1" dirty="0"/>
          </a:p>
          <a:p>
            <a:pPr marR="0" lvl="0">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751956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C6049-D170-A262-E9E2-90C60C76BB8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ECF79613-08B9-9FB2-C9FC-B9679BD129B4}"/>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89E45E0F-1E34-CEDD-1839-79016FB56DA5}"/>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2: Planning and Implementation</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89912838-4F5B-00A7-EEF3-7C14E3101663}"/>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3" name="TextBox 2">
            <a:extLst>
              <a:ext uri="{FF2B5EF4-FFF2-40B4-BE49-F238E27FC236}">
                <a16:creationId xmlns:a16="http://schemas.microsoft.com/office/drawing/2014/main" id="{B5B9DFCD-981F-8E86-44B6-08EE0747B9BB}"/>
              </a:ext>
            </a:extLst>
          </p:cNvPr>
          <p:cNvSpPr txBox="1"/>
          <p:nvPr/>
        </p:nvSpPr>
        <p:spPr>
          <a:xfrm>
            <a:off x="97970" y="1563010"/>
            <a:ext cx="10957957" cy="4532651"/>
          </a:xfrm>
          <a:prstGeom prst="rect">
            <a:avLst/>
          </a:prstGeom>
          <a:noFill/>
        </p:spPr>
        <p:txBody>
          <a:bodyPr wrap="square">
            <a:spAutoFit/>
          </a:bodyPr>
          <a:lstStyle/>
          <a:p>
            <a:pPr algn="ctr"/>
            <a:r>
              <a:rPr lang="en-GB" sz="2400" b="1" dirty="0">
                <a:solidFill>
                  <a:schemeClr val="accent4">
                    <a:lumMod val="75000"/>
                  </a:schemeClr>
                </a:solidFill>
              </a:rPr>
              <a:t>Activity: The Clustering Technique (Interactive)</a:t>
            </a:r>
          </a:p>
          <a:p>
            <a:pPr lvl="1" algn="ctr" fontAlgn="base"/>
            <a:endParaRPr lang="en-GB" sz="2400" dirty="0">
              <a:solidFill>
                <a:schemeClr val="accent4">
                  <a:lumMod val="75000"/>
                </a:schemeClr>
              </a:solidFill>
            </a:endParaRPr>
          </a:p>
          <a:p>
            <a:pPr lvl="1" algn="ctr" fontAlgn="base"/>
            <a:r>
              <a:rPr lang="en-GB" sz="2400" dirty="0"/>
              <a:t>Creating the Theme</a:t>
            </a:r>
          </a:p>
          <a:p>
            <a:pPr lvl="1" algn="ctr" fontAlgn="base"/>
            <a:endParaRPr lang="en-GB" sz="2400" dirty="0"/>
          </a:p>
          <a:p>
            <a:pPr lvl="1" algn="ctr" fontAlgn="base"/>
            <a:endParaRPr lang="en-GB" sz="2400" dirty="0"/>
          </a:p>
          <a:p>
            <a:pPr lvl="1" algn="ctr" fontAlgn="base"/>
            <a:r>
              <a:rPr lang="en-GB" sz="2400" dirty="0"/>
              <a:t>Group different interests</a:t>
            </a:r>
          </a:p>
          <a:p>
            <a:pPr lvl="1" algn="ctr" fontAlgn="base"/>
            <a:r>
              <a:rPr lang="en-GB" sz="2400" dirty="0"/>
              <a:t>(e.g., Cooking + TikTok + Old Photos). </a:t>
            </a:r>
          </a:p>
          <a:p>
            <a:pPr lvl="1" algn="ctr" fontAlgn="base"/>
            <a:endParaRPr lang="en-GB" sz="2400" dirty="0"/>
          </a:p>
          <a:p>
            <a:pPr lvl="1" algn="ctr" fontAlgn="base"/>
            <a:r>
              <a:rPr lang="en-GB" sz="2400" dirty="0"/>
              <a:t>How can they become one digital project</a:t>
            </a:r>
            <a:endParaRPr lang="en-GB" sz="2400" b="1"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0136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A0435-02FA-55DF-ED04-15E334C585C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4B16E52-15EB-7A81-5993-463FF5B6DB61}"/>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5BF975B2-69ED-205D-F62A-1C33B8621C5C}"/>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2: Planning and Implementation</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D398E35E-43DB-2216-4623-5538964F2587}"/>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3" name="TextBox 2">
            <a:extLst>
              <a:ext uri="{FF2B5EF4-FFF2-40B4-BE49-F238E27FC236}">
                <a16:creationId xmlns:a16="http://schemas.microsoft.com/office/drawing/2014/main" id="{61FF94AD-AF44-498C-FF8B-AEB7C262DE73}"/>
              </a:ext>
            </a:extLst>
          </p:cNvPr>
          <p:cNvSpPr txBox="1"/>
          <p:nvPr/>
        </p:nvSpPr>
        <p:spPr>
          <a:xfrm>
            <a:off x="97970" y="1563010"/>
            <a:ext cx="10957957" cy="4532651"/>
          </a:xfrm>
          <a:prstGeom prst="rect">
            <a:avLst/>
          </a:prstGeom>
          <a:noFill/>
        </p:spPr>
        <p:txBody>
          <a:bodyPr wrap="square">
            <a:spAutoFit/>
          </a:bodyPr>
          <a:lstStyle/>
          <a:p>
            <a:pPr algn="ctr" fontAlgn="base"/>
            <a:endParaRPr lang="en-GB" sz="2400" b="1" dirty="0">
              <a:solidFill>
                <a:schemeClr val="accent4">
                  <a:lumMod val="75000"/>
                </a:schemeClr>
              </a:solidFill>
            </a:endParaRPr>
          </a:p>
          <a:p>
            <a:pPr algn="ctr" fontAlgn="base"/>
            <a:r>
              <a:rPr lang="en-GB" sz="2400" b="1" dirty="0">
                <a:solidFill>
                  <a:schemeClr val="accent4">
                    <a:lumMod val="75000"/>
                  </a:schemeClr>
                </a:solidFill>
              </a:rPr>
              <a:t>Activity: Drafting SMART Goals (Interactive)</a:t>
            </a:r>
          </a:p>
          <a:p>
            <a:pPr lvl="1" algn="ctr" fontAlgn="base"/>
            <a:endParaRPr lang="en-GB" sz="2400" dirty="0"/>
          </a:p>
          <a:p>
            <a:pPr lvl="1" algn="ctr" fontAlgn="base"/>
            <a:r>
              <a:rPr lang="en-GB" sz="2400" dirty="0"/>
              <a:t>Setting Clear Milestones</a:t>
            </a:r>
            <a:endParaRPr lang="en-GB" sz="2400" b="1" dirty="0"/>
          </a:p>
          <a:p>
            <a:pPr lvl="1" algn="ctr" fontAlgn="base"/>
            <a:endParaRPr lang="en-GB" sz="2400" b="1" dirty="0"/>
          </a:p>
          <a:p>
            <a:pPr lvl="1" algn="ctr" fontAlgn="base"/>
            <a:r>
              <a:rPr lang="en-GB" sz="2400" dirty="0"/>
              <a:t>Practice turning a vague idea into a </a:t>
            </a:r>
          </a:p>
          <a:p>
            <a:pPr lvl="1" algn="ctr" fontAlgn="base"/>
            <a:r>
              <a:rPr lang="en-GB" sz="2400" dirty="0"/>
              <a:t>Specific, Measurable, Achievable, Relevant, and Time-bound goal.</a:t>
            </a:r>
            <a:endParaRPr lang="en-GB" sz="2400" b="1" dirty="0"/>
          </a:p>
          <a:p>
            <a:pPr algn="ctr"/>
            <a:endParaRPr lang="en-GB" sz="2400" b="1" dirty="0">
              <a:solidFill>
                <a:schemeClr val="accent4">
                  <a:lumMod val="75000"/>
                </a:schemeClr>
              </a:solidFill>
            </a:endParaRPr>
          </a:p>
          <a:p>
            <a:pPr algn="ctr"/>
            <a:endParaRPr lang="en-GB" sz="2400" b="1"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6589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9E000-07C4-0970-E278-5CB759991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9E0A8-86C7-0BAD-983C-8CF98D4B45D8}"/>
              </a:ext>
            </a:extLst>
          </p:cNvPr>
          <p:cNvSpPr>
            <a:spLocks noGrp="1"/>
          </p:cNvSpPr>
          <p:nvPr>
            <p:ph type="ctrTitle"/>
          </p:nvPr>
        </p:nvSpPr>
        <p:spPr/>
        <p:txBody>
          <a:bodyPr>
            <a:normAutofit fontScale="90000"/>
          </a:bodyPr>
          <a:lstStyle/>
          <a:p>
            <a:r>
              <a:rPr lang="en-US" sz="2400" b="0" i="1" dirty="0"/>
              <a:t>Module 9 (Teachers): </a:t>
            </a:r>
            <a:br>
              <a:rPr lang="en-US" sz="2400" b="0" i="1" dirty="0"/>
            </a:br>
            <a:r>
              <a:rPr lang="it-IT" sz="2400" b="0" i="1" dirty="0"/>
              <a:t>Project Design and Evaluation</a:t>
            </a:r>
            <a:br>
              <a:rPr lang="en-US" sz="2400" b="0" i="1"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E1C0FBEE-9145-2830-DADD-42BC86B066FE}"/>
              </a:ext>
            </a:extLst>
          </p:cNvPr>
          <p:cNvSpPr>
            <a:spLocks noGrp="1"/>
          </p:cNvSpPr>
          <p:nvPr>
            <p:ph type="subTitle" idx="1"/>
          </p:nvPr>
        </p:nvSpPr>
        <p:spPr>
          <a:xfrm>
            <a:off x="374726" y="3662221"/>
            <a:ext cx="7391858" cy="1292830"/>
          </a:xfrm>
        </p:spPr>
        <p:txBody>
          <a:bodyPr>
            <a:normAutofit/>
          </a:bodyPr>
          <a:lstStyle/>
          <a:p>
            <a:endParaRPr lang="en-US" sz="2800" b="1" dirty="0">
              <a:solidFill>
                <a:schemeClr val="accent6">
                  <a:lumMod val="75000"/>
                </a:schemeClr>
              </a:solidFill>
            </a:endParaRPr>
          </a:p>
          <a:p>
            <a:r>
              <a:rPr lang="en-US" sz="2400" b="1" dirty="0">
                <a:solidFill>
                  <a:schemeClr val="accent1">
                    <a:lumMod val="75000"/>
                  </a:schemeClr>
                </a:solidFill>
              </a:rPr>
              <a:t>Topic 3: Evaluation and Impact</a:t>
            </a:r>
          </a:p>
          <a:p>
            <a:endParaRPr lang="en-CY" sz="2800" dirty="0"/>
          </a:p>
        </p:txBody>
      </p:sp>
    </p:spTree>
    <p:extLst>
      <p:ext uri="{BB962C8B-B14F-4D97-AF65-F5344CB8AC3E}">
        <p14:creationId xmlns:p14="http://schemas.microsoft.com/office/powerpoint/2010/main" val="82949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9E193-449B-B840-89F3-7BAFDB4A179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E070A86-27BF-E19B-E0D6-9BE74AE53C85}"/>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CB0EE85D-A25A-D0F4-FD2B-55214E91ADB2}"/>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3: Evaluation and Impact</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C13BCDE4-B9BB-221C-4255-37548972E052}"/>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88A423D9-191C-FBFC-7017-B89CCA57EFAA}"/>
              </a:ext>
            </a:extLst>
          </p:cNvPr>
          <p:cNvSpPr txBox="1"/>
          <p:nvPr/>
        </p:nvSpPr>
        <p:spPr>
          <a:xfrm>
            <a:off x="97970" y="1558636"/>
            <a:ext cx="10261766" cy="3424655"/>
          </a:xfrm>
          <a:prstGeom prst="rect">
            <a:avLst/>
          </a:prstGeom>
          <a:noFill/>
        </p:spPr>
        <p:txBody>
          <a:bodyPr wrap="square">
            <a:spAutoFit/>
          </a:bodyPr>
          <a:lstStyle/>
          <a:p>
            <a:pPr fontAlgn="base"/>
            <a:r>
              <a:rPr lang="en-GB" sz="2400" b="1" dirty="0"/>
              <a:t>Measuring Success</a:t>
            </a:r>
          </a:p>
          <a:p>
            <a:pPr fontAlgn="base"/>
            <a:endParaRPr lang="en-GB" sz="2400" b="1" dirty="0"/>
          </a:p>
          <a:p>
            <a:pPr lvl="1" algn="ctr" fontAlgn="base"/>
            <a:r>
              <a:rPr lang="en-GB" sz="2400" dirty="0"/>
              <a:t>Why Evaluation Matters</a:t>
            </a:r>
          </a:p>
          <a:p>
            <a:pPr lvl="1" algn="ctr" fontAlgn="base"/>
            <a:endParaRPr lang="en-GB" sz="2400" b="1" dirty="0"/>
          </a:p>
          <a:p>
            <a:pPr lvl="1" algn="ctr" fontAlgn="base"/>
            <a:r>
              <a:rPr lang="en-GB" sz="2400" dirty="0"/>
              <a:t>We evaluate to see if we improved digital skills, </a:t>
            </a:r>
          </a:p>
          <a:p>
            <a:pPr lvl="1" algn="ctr" fontAlgn="base"/>
            <a:r>
              <a:rPr lang="en-GB" sz="2400" dirty="0"/>
              <a:t>but also to see if we reduced loneliness and built community.</a:t>
            </a:r>
            <a:endParaRPr lang="en-GB" sz="2400" b="1" dirty="0"/>
          </a:p>
          <a:p>
            <a:pPr lvl="0"/>
            <a:endParaRPr lang="en-GB" sz="2400" dirty="0"/>
          </a:p>
          <a:p>
            <a:pPr lvl="0"/>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4597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143C5-3C6D-2086-12BC-EFCA2C0E1C9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B770A9F-8FFB-16A1-1AF4-1AF3825DDDA4}"/>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9C3E0CBB-74A4-1543-CCFA-6DC10D05A10F}"/>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3: Evaluation and Impact</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06560452-6BBE-669D-762C-029182586E15}"/>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C7795574-3337-6C96-81A2-16820B4E4203}"/>
              </a:ext>
            </a:extLst>
          </p:cNvPr>
          <p:cNvSpPr txBox="1"/>
          <p:nvPr/>
        </p:nvSpPr>
        <p:spPr>
          <a:xfrm>
            <a:off x="97970" y="1558636"/>
            <a:ext cx="10261766" cy="3270767"/>
          </a:xfrm>
          <a:prstGeom prst="rect">
            <a:avLst/>
          </a:prstGeom>
          <a:noFill/>
        </p:spPr>
        <p:txBody>
          <a:bodyPr wrap="square">
            <a:spAutoFit/>
          </a:bodyPr>
          <a:lstStyle/>
          <a:p>
            <a:pPr fontAlgn="base"/>
            <a:r>
              <a:rPr lang="en-GB" sz="2400" b="1" dirty="0"/>
              <a:t>Evidence Collection</a:t>
            </a:r>
          </a:p>
          <a:p>
            <a:pPr fontAlgn="base"/>
            <a:endParaRPr lang="en-GB" sz="1400" b="1" dirty="0"/>
          </a:p>
          <a:p>
            <a:pPr lvl="1" algn="ctr" fontAlgn="base"/>
            <a:r>
              <a:rPr lang="en-GB" sz="2400" dirty="0"/>
              <a:t>Quantitative vs. Qualitative Data</a:t>
            </a:r>
          </a:p>
          <a:p>
            <a:pPr lvl="1" algn="ctr" fontAlgn="base"/>
            <a:endParaRPr lang="en-GB" sz="2400" b="1" dirty="0"/>
          </a:p>
          <a:p>
            <a:pPr lvl="1" algn="ctr" fontAlgn="base"/>
            <a:r>
              <a:rPr lang="en-GB" sz="2400" dirty="0"/>
              <a:t>Use surveys and rubrics (numbers) alongside reflection journals </a:t>
            </a:r>
          </a:p>
          <a:p>
            <a:pPr lvl="1" algn="ctr" fontAlgn="base"/>
            <a:r>
              <a:rPr lang="en-GB" sz="2400" dirty="0"/>
              <a:t>and interviews (stories).</a:t>
            </a:r>
            <a:endParaRPr lang="en-GB" sz="2400" b="1" dirty="0"/>
          </a:p>
          <a:p>
            <a:pPr lvl="0" algn="ctr"/>
            <a:endParaRPr lang="en-GB" sz="2400" dirty="0"/>
          </a:p>
          <a:p>
            <a:pPr lvl="0" algn="ctr"/>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7617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43F51-D5D3-35A9-9BD3-6E83A6668CD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88F6DFF-272B-751D-7939-EF02C7C77DB1}"/>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5E39AF3A-DC1F-C357-8FA8-230F9EBE16B5}"/>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3: Evaluation and Impact</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438D97DE-A4E9-D498-626C-F4FA3C432630}"/>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AA05F521-6F64-E3D8-3638-1F21C058E2DF}"/>
              </a:ext>
            </a:extLst>
          </p:cNvPr>
          <p:cNvSpPr txBox="1"/>
          <p:nvPr/>
        </p:nvSpPr>
        <p:spPr>
          <a:xfrm>
            <a:off x="97970" y="1558636"/>
            <a:ext cx="10261766" cy="4163319"/>
          </a:xfrm>
          <a:prstGeom prst="rect">
            <a:avLst/>
          </a:prstGeom>
          <a:noFill/>
        </p:spPr>
        <p:txBody>
          <a:bodyPr wrap="square">
            <a:spAutoFit/>
          </a:bodyPr>
          <a:lstStyle/>
          <a:p>
            <a:pPr fontAlgn="base"/>
            <a:r>
              <a:rPr lang="en-GB" sz="2400" b="1" dirty="0"/>
              <a:t>The Final Impact Report</a:t>
            </a:r>
          </a:p>
          <a:p>
            <a:pPr lvl="1" fontAlgn="base"/>
            <a:endParaRPr lang="en-GB" sz="2400" b="1" dirty="0"/>
          </a:p>
          <a:p>
            <a:pPr lvl="1" algn="ctr" fontAlgn="base"/>
            <a:r>
              <a:rPr lang="en-GB" sz="2400" dirty="0"/>
              <a:t>Sharing the Story of Change.</a:t>
            </a:r>
            <a:endParaRPr lang="en-GB" sz="2400" b="1" dirty="0"/>
          </a:p>
          <a:p>
            <a:pPr lvl="1" algn="ctr" fontAlgn="base"/>
            <a:endParaRPr lang="en-GB" sz="2400" b="1" dirty="0"/>
          </a:p>
          <a:p>
            <a:pPr lvl="1" algn="ctr" fontAlgn="base"/>
            <a:endParaRPr lang="en-GB" sz="2400" b="1" dirty="0"/>
          </a:p>
          <a:p>
            <a:pPr lvl="1" algn="ctr" fontAlgn="base"/>
            <a:r>
              <a:rPr lang="en-GB" sz="2400" dirty="0"/>
              <a:t>Consolidate your findings. </a:t>
            </a:r>
          </a:p>
          <a:p>
            <a:pPr lvl="1" algn="ctr" fontAlgn="base"/>
            <a:r>
              <a:rPr lang="en-GB" sz="2400" dirty="0"/>
              <a:t>Showcase the final digital products </a:t>
            </a:r>
          </a:p>
          <a:p>
            <a:pPr lvl="1" algn="ctr" fontAlgn="base"/>
            <a:r>
              <a:rPr lang="en-GB" sz="2400" dirty="0"/>
              <a:t>and celebrate with a community ceremony.</a:t>
            </a:r>
            <a:endParaRPr lang="en-GB" sz="2400" b="1" dirty="0"/>
          </a:p>
          <a:p>
            <a:pPr lvl="0" algn="ctr"/>
            <a:endParaRPr lang="en-GB" sz="2400" dirty="0"/>
          </a:p>
          <a:p>
            <a:pPr lvl="0" algn="ctr"/>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4567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14151-1A48-4331-A5F8-6087319BE65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97E7F03-A4B3-FE79-2D7E-61DCE35DA5C4}"/>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EA04E2E4-54E7-D28A-BAE4-2477EF1B14DB}"/>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3: Evaluation and Impact</a:t>
            </a: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8B7DA93A-2BEC-FBA2-6F6A-8255AC3756EE}"/>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3" name="TextBox 2">
            <a:extLst>
              <a:ext uri="{FF2B5EF4-FFF2-40B4-BE49-F238E27FC236}">
                <a16:creationId xmlns:a16="http://schemas.microsoft.com/office/drawing/2014/main" id="{C1F97AC2-614B-A350-BAD1-90D881C0C358}"/>
              </a:ext>
            </a:extLst>
          </p:cNvPr>
          <p:cNvSpPr txBox="1"/>
          <p:nvPr/>
        </p:nvSpPr>
        <p:spPr>
          <a:xfrm>
            <a:off x="97970" y="1563010"/>
            <a:ext cx="10957957" cy="4901983"/>
          </a:xfrm>
          <a:prstGeom prst="rect">
            <a:avLst/>
          </a:prstGeom>
          <a:noFill/>
        </p:spPr>
        <p:txBody>
          <a:bodyPr wrap="square">
            <a:spAutoFit/>
          </a:bodyPr>
          <a:lstStyle/>
          <a:p>
            <a:pPr algn="ctr" fontAlgn="base"/>
            <a:endParaRPr lang="en-GB" sz="2400" b="1" dirty="0">
              <a:solidFill>
                <a:schemeClr val="accent4">
                  <a:lumMod val="75000"/>
                </a:schemeClr>
              </a:solidFill>
            </a:endParaRPr>
          </a:p>
          <a:p>
            <a:pPr algn="ctr" fontAlgn="base"/>
            <a:r>
              <a:rPr lang="en-GB" sz="2400" b="1" dirty="0">
                <a:solidFill>
                  <a:schemeClr val="accent4">
                    <a:lumMod val="75000"/>
                  </a:schemeClr>
                </a:solidFill>
              </a:rPr>
              <a:t>Activity: The Tool Selection Matrix (Interactive)</a:t>
            </a:r>
          </a:p>
          <a:p>
            <a:pPr lvl="1" algn="ctr" fontAlgn="base"/>
            <a:endParaRPr lang="en-GB" sz="2400" dirty="0"/>
          </a:p>
          <a:p>
            <a:pPr lvl="1" algn="ctr" fontAlgn="base"/>
            <a:r>
              <a:rPr lang="en-GB" sz="2400" dirty="0"/>
              <a:t>Picking the Right Evaluation Tool.</a:t>
            </a:r>
            <a:endParaRPr lang="en-GB" sz="2400" b="1" dirty="0"/>
          </a:p>
          <a:p>
            <a:pPr lvl="1" algn="ctr" fontAlgn="base"/>
            <a:endParaRPr lang="en-GB" sz="2400" dirty="0"/>
          </a:p>
          <a:p>
            <a:pPr lvl="1" algn="ctr" fontAlgn="base"/>
            <a:r>
              <a:rPr lang="en-GB" sz="2400" dirty="0"/>
              <a:t>Choose the best tool for measuring "Confidence" </a:t>
            </a:r>
          </a:p>
          <a:p>
            <a:pPr lvl="1" algn="ctr" fontAlgn="base"/>
            <a:r>
              <a:rPr lang="en-GB" sz="2400" dirty="0"/>
              <a:t>vs. </a:t>
            </a:r>
          </a:p>
          <a:p>
            <a:pPr lvl="1" algn="ctr" fontAlgn="base"/>
            <a:r>
              <a:rPr lang="en-GB" sz="2400" dirty="0"/>
              <a:t>"Technical Skill." </a:t>
            </a:r>
          </a:p>
          <a:p>
            <a:pPr lvl="1" algn="ctr" fontAlgn="base"/>
            <a:r>
              <a:rPr lang="en-GB" sz="2400" dirty="0"/>
              <a:t>(Rubrics, Surveys, or Observations?)</a:t>
            </a:r>
            <a:endParaRPr lang="en-GB" sz="2400" b="1" dirty="0"/>
          </a:p>
          <a:p>
            <a:pPr algn="ctr"/>
            <a:endParaRPr lang="en-GB" sz="2400" b="1"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1772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B071A-271E-65BC-CEFB-D525C7C0DB38}"/>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6062B46C-F987-254A-D3A3-B01D8005FE8E}"/>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a:extLst>
              <a:ext uri="{FF2B5EF4-FFF2-40B4-BE49-F238E27FC236}">
                <a16:creationId xmlns:a16="http://schemas.microsoft.com/office/drawing/2014/main" id="{BA11FBAE-6BBA-7EFC-1325-A4D955D0236D}"/>
              </a:ext>
            </a:extLst>
          </p:cNvPr>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2</a:t>
            </a:r>
            <a:r>
              <a:rPr lang="en-US" b="1" i="1">
                <a:solidFill>
                  <a:schemeClr val="accent1">
                    <a:lumMod val="75000"/>
                  </a:schemeClr>
                </a:solidFill>
              </a:rPr>
              <a:t>: Evaluation </a:t>
            </a:r>
            <a:r>
              <a:rPr lang="en-US" b="1" i="1" dirty="0">
                <a:solidFill>
                  <a:schemeClr val="accent1">
                    <a:lumMod val="75000"/>
                  </a:schemeClr>
                </a:solidFill>
              </a:rPr>
              <a:t>and Impact</a:t>
            </a: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98D31D8F-785D-EBC7-42FF-C515234D9C83}"/>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3" name="TextBox 2">
            <a:extLst>
              <a:ext uri="{FF2B5EF4-FFF2-40B4-BE49-F238E27FC236}">
                <a16:creationId xmlns:a16="http://schemas.microsoft.com/office/drawing/2014/main" id="{5EDF3FFA-EB1B-87A7-5610-253F9CFC84D5}"/>
              </a:ext>
            </a:extLst>
          </p:cNvPr>
          <p:cNvSpPr txBox="1"/>
          <p:nvPr/>
        </p:nvSpPr>
        <p:spPr>
          <a:xfrm>
            <a:off x="97970" y="1563010"/>
            <a:ext cx="10957957" cy="4532651"/>
          </a:xfrm>
          <a:prstGeom prst="rect">
            <a:avLst/>
          </a:prstGeom>
          <a:noFill/>
        </p:spPr>
        <p:txBody>
          <a:bodyPr wrap="square">
            <a:spAutoFit/>
          </a:bodyPr>
          <a:lstStyle/>
          <a:p>
            <a:pPr algn="ctr" fontAlgn="base"/>
            <a:endParaRPr lang="en-GB" sz="2400" b="1" dirty="0">
              <a:solidFill>
                <a:schemeClr val="accent4">
                  <a:lumMod val="75000"/>
                </a:schemeClr>
              </a:solidFill>
            </a:endParaRPr>
          </a:p>
          <a:p>
            <a:pPr algn="ctr" fontAlgn="base"/>
            <a:r>
              <a:rPr lang="en-GB" sz="2400" b="1" dirty="0">
                <a:solidFill>
                  <a:schemeClr val="accent4">
                    <a:lumMod val="75000"/>
                  </a:schemeClr>
                </a:solidFill>
              </a:rPr>
              <a:t>Activity: The One Question Interview (Interactive)</a:t>
            </a:r>
          </a:p>
          <a:p>
            <a:pPr lvl="1" algn="ctr" fontAlgn="base"/>
            <a:endParaRPr lang="en-GB" sz="2400" dirty="0"/>
          </a:p>
          <a:p>
            <a:pPr lvl="1" algn="ctr" fontAlgn="base"/>
            <a:r>
              <a:rPr lang="en-GB" sz="2400" dirty="0"/>
              <a:t>Quick Qualitative Feedback</a:t>
            </a:r>
            <a:endParaRPr lang="en-GB" sz="2400" b="1" dirty="0"/>
          </a:p>
          <a:p>
            <a:pPr lvl="1" algn="ctr" fontAlgn="base"/>
            <a:endParaRPr lang="en-GB" sz="2400" dirty="0"/>
          </a:p>
          <a:p>
            <a:pPr lvl="1" algn="ctr" fontAlgn="base"/>
            <a:r>
              <a:rPr lang="en-GB" sz="2400" dirty="0"/>
              <a:t>Practice in pairs: </a:t>
            </a:r>
          </a:p>
          <a:p>
            <a:pPr lvl="1" algn="ctr" fontAlgn="base"/>
            <a:r>
              <a:rPr lang="en-GB" sz="2400" dirty="0"/>
              <a:t>Ask "What was the most surprising thing you learned today?" </a:t>
            </a:r>
          </a:p>
          <a:p>
            <a:pPr lvl="1" algn="ctr" fontAlgn="base"/>
            <a:r>
              <a:rPr lang="en-GB" sz="2400" dirty="0"/>
              <a:t>and record the answer.</a:t>
            </a:r>
            <a:endParaRPr lang="en-GB" sz="2400" b="1" dirty="0"/>
          </a:p>
          <a:p>
            <a:pPr algn="ctr"/>
            <a:endParaRPr lang="en-GB" sz="2400" b="1"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6373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br>
              <a:rPr lang="en-US" sz="2800" b="0" i="1" dirty="0">
                <a:latin typeface="+mj-lt"/>
              </a:rPr>
            </a:br>
            <a:r>
              <a:rPr lang="en-US" sz="2700" b="0" i="1" dirty="0"/>
              <a:t>Module 9 (Teachers):</a:t>
            </a:r>
            <a:br>
              <a:rPr lang="en-US" sz="2700" b="0" i="1" dirty="0"/>
            </a:br>
            <a:r>
              <a:rPr lang="it-IT" sz="2700" b="0" i="1" dirty="0"/>
              <a:t>Project Design and Evaluation</a:t>
            </a:r>
            <a:br>
              <a:rPr lang="en-US" sz="2700" b="0" i="1" dirty="0"/>
            </a:b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lnSpcReduction="10000"/>
          </a:bodyPr>
          <a:lstStyle/>
          <a:p>
            <a:r>
              <a:rPr lang="en-US" sz="2400" b="1" dirty="0">
                <a:solidFill>
                  <a:schemeClr val="accent1">
                    <a:lumMod val="75000"/>
                  </a:schemeClr>
                </a:solidFill>
              </a:rPr>
              <a:t>Topic 1: </a:t>
            </a:r>
            <a:r>
              <a:rPr lang="en-GB" sz="2400" b="1" dirty="0">
                <a:solidFill>
                  <a:schemeClr val="accent1">
                    <a:lumMod val="75000"/>
                  </a:schemeClr>
                </a:solidFill>
              </a:rPr>
              <a:t>Foundations of Intergenerational </a:t>
            </a:r>
          </a:p>
          <a:p>
            <a:r>
              <a:rPr lang="en-GB" sz="2400" b="1" dirty="0">
                <a:solidFill>
                  <a:schemeClr val="accent1">
                    <a:lumMod val="75000"/>
                  </a:schemeClr>
                </a:solidFill>
              </a:rPr>
              <a:t>Project Design</a:t>
            </a:r>
            <a:endParaRPr lang="en-US" sz="2400" b="1" dirty="0">
              <a:solidFill>
                <a:schemeClr val="accent1">
                  <a:lumMod val="75000"/>
                </a:schemeClr>
              </a:solidFill>
            </a:endParaRP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lstStyle/>
          <a:p>
            <a:r>
              <a:rPr lang="en-US" b="0" i="1" dirty="0"/>
              <a:t>End of Module 9 (Teachers): </a:t>
            </a:r>
            <a:br>
              <a:rPr lang="en-US" b="0" i="1" dirty="0"/>
            </a:br>
            <a:r>
              <a:rPr lang="it-IT" b="0" i="1" dirty="0"/>
              <a:t>Project Design and Evaluation</a:t>
            </a:r>
            <a:endParaRPr lang="LID4096" b="0"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a:xfrm>
            <a:off x="97970" y="910332"/>
            <a:ext cx="11944351" cy="550862"/>
          </a:xfrm>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1: </a:t>
            </a:r>
            <a:r>
              <a:rPr lang="en-GB" b="1" i="1" dirty="0">
                <a:solidFill>
                  <a:schemeClr val="accent1">
                    <a:lumMod val="75000"/>
                  </a:schemeClr>
                </a:solidFill>
              </a:rPr>
              <a:t>Foundations of Intergenerational Project Design</a:t>
            </a:r>
          </a:p>
          <a:p>
            <a:endParaRPr lang="en-US" b="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70706" y="1574005"/>
            <a:ext cx="11336483" cy="4440318"/>
          </a:xfrm>
          <a:prstGeom prst="rect">
            <a:avLst/>
          </a:prstGeom>
          <a:noFill/>
        </p:spPr>
        <p:txBody>
          <a:bodyPr wrap="square">
            <a:spAutoFit/>
          </a:bodyPr>
          <a:lstStyle/>
          <a:p>
            <a:pPr fontAlgn="base"/>
            <a:r>
              <a:rPr lang="en-GB" sz="2400" b="1" dirty="0"/>
              <a:t>Beyond the Classroom Walls</a:t>
            </a:r>
          </a:p>
          <a:p>
            <a:pPr algn="ctr" fontAlgn="base"/>
            <a:endParaRPr lang="en-GB" sz="2400" b="1" dirty="0"/>
          </a:p>
          <a:p>
            <a:pPr lvl="1" algn="ctr" fontAlgn="base"/>
            <a:r>
              <a:rPr lang="en-GB" sz="2400" dirty="0"/>
              <a:t>What is Intergenerational Digital Design?</a:t>
            </a:r>
          </a:p>
          <a:p>
            <a:pPr lvl="1" algn="ctr" fontAlgn="base"/>
            <a:endParaRPr lang="en-GB" sz="2400" dirty="0"/>
          </a:p>
          <a:p>
            <a:pPr lvl="1" algn="ctr" fontAlgn="base"/>
            <a:endParaRPr lang="en-GB" sz="2400" dirty="0"/>
          </a:p>
          <a:p>
            <a:pPr lvl="1" algn="ctr" fontAlgn="base"/>
            <a:r>
              <a:rPr lang="en-GB" sz="2400" dirty="0"/>
              <a:t>It is a pedagogical approach where students and older adults learn together. </a:t>
            </a:r>
          </a:p>
          <a:p>
            <a:pPr lvl="1" algn="ctr" fontAlgn="base"/>
            <a:endParaRPr lang="en-GB" sz="2400" dirty="0"/>
          </a:p>
          <a:p>
            <a:pPr lvl="1" algn="ctr" fontAlgn="base"/>
            <a:r>
              <a:rPr lang="en-GB" sz="2400" dirty="0"/>
              <a:t>It focuses on empathy, digital literacy, and shared purpose.</a:t>
            </a:r>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2C82E-AB8C-B14B-B7DE-46071375BC9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ADA0BB7-A80B-0FB2-51F6-8B4CF412E274}"/>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dirty="0"/>
          </a:p>
        </p:txBody>
      </p:sp>
      <p:sp>
        <p:nvSpPr>
          <p:cNvPr id="6" name="Text Placeholder 5">
            <a:extLst>
              <a:ext uri="{FF2B5EF4-FFF2-40B4-BE49-F238E27FC236}">
                <a16:creationId xmlns:a16="http://schemas.microsoft.com/office/drawing/2014/main" id="{867636D5-C3BD-F5C4-8436-2D581297AA83}"/>
              </a:ext>
            </a:extLst>
          </p:cNvPr>
          <p:cNvSpPr>
            <a:spLocks noGrp="1"/>
          </p:cNvSpPr>
          <p:nvPr>
            <p:ph type="body" sz="quarter" idx="10"/>
          </p:nvPr>
        </p:nvSpPr>
        <p:spPr>
          <a:xfrm>
            <a:off x="97970" y="910332"/>
            <a:ext cx="11944351" cy="550862"/>
          </a:xfrm>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1: </a:t>
            </a:r>
            <a:r>
              <a:rPr lang="en-GB" b="1" i="1" dirty="0">
                <a:solidFill>
                  <a:schemeClr val="accent1">
                    <a:lumMod val="75000"/>
                  </a:schemeClr>
                </a:solidFill>
              </a:rPr>
              <a:t>Foundations of Intergenerational Project Design</a:t>
            </a:r>
          </a:p>
          <a:p>
            <a:endParaRPr lang="en-US" b="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2DD72F31-DE51-1072-DADA-E2FC3CDA6D35}"/>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64644D7A-ACBC-79D8-DEF6-9840FEBBB7B3}"/>
              </a:ext>
            </a:extLst>
          </p:cNvPr>
          <p:cNvSpPr txBox="1"/>
          <p:nvPr/>
        </p:nvSpPr>
        <p:spPr>
          <a:xfrm>
            <a:off x="266020" y="1574005"/>
            <a:ext cx="11336483" cy="4440318"/>
          </a:xfrm>
          <a:prstGeom prst="rect">
            <a:avLst/>
          </a:prstGeom>
          <a:noFill/>
        </p:spPr>
        <p:txBody>
          <a:bodyPr wrap="square">
            <a:spAutoFit/>
          </a:bodyPr>
          <a:lstStyle/>
          <a:p>
            <a:pPr fontAlgn="base"/>
            <a:r>
              <a:rPr lang="en-GB" sz="2400" b="1" dirty="0"/>
              <a:t>The Three Pillars of IGL</a:t>
            </a:r>
          </a:p>
          <a:p>
            <a:pPr algn="ctr" fontAlgn="base"/>
            <a:endParaRPr lang="en-GB" sz="2400" b="1" dirty="0"/>
          </a:p>
          <a:p>
            <a:pPr lvl="1" algn="ctr" fontAlgn="base"/>
            <a:r>
              <a:rPr lang="en-GB" sz="2400" dirty="0"/>
              <a:t>Balancing the Experience</a:t>
            </a:r>
          </a:p>
          <a:p>
            <a:pPr lvl="1" algn="ctr" fontAlgn="base"/>
            <a:endParaRPr lang="en-GB" sz="2400" b="1" dirty="0"/>
          </a:p>
          <a:p>
            <a:pPr lvl="1" algn="ctr" fontAlgn="base"/>
            <a:endParaRPr lang="en-GB" sz="2400" dirty="0"/>
          </a:p>
          <a:p>
            <a:pPr lvl="1" algn="ctr" fontAlgn="base"/>
            <a:r>
              <a:rPr lang="en-GB" sz="2400" dirty="0"/>
              <a:t>Successful projects balance Pedagogical goals (learning),</a:t>
            </a:r>
          </a:p>
          <a:p>
            <a:pPr lvl="1" algn="ctr" fontAlgn="base"/>
            <a:r>
              <a:rPr lang="en-GB" sz="2400" dirty="0"/>
              <a:t>Social/Emotional goals (trust), </a:t>
            </a:r>
          </a:p>
          <a:p>
            <a:pPr lvl="1" algn="ctr" fontAlgn="base"/>
            <a:r>
              <a:rPr lang="en-GB" sz="2400" dirty="0"/>
              <a:t>and Practical goals (accessibility).</a:t>
            </a:r>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1609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F619D-8207-2167-2AAC-5F2B7936459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653FD22D-8D43-6900-B283-1A23C82FA6C8}"/>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dirty="0"/>
          </a:p>
        </p:txBody>
      </p:sp>
      <p:sp>
        <p:nvSpPr>
          <p:cNvPr id="6" name="Text Placeholder 5">
            <a:extLst>
              <a:ext uri="{FF2B5EF4-FFF2-40B4-BE49-F238E27FC236}">
                <a16:creationId xmlns:a16="http://schemas.microsoft.com/office/drawing/2014/main" id="{99F50369-4260-C5BB-250F-6A999F68E4B2}"/>
              </a:ext>
            </a:extLst>
          </p:cNvPr>
          <p:cNvSpPr>
            <a:spLocks noGrp="1"/>
          </p:cNvSpPr>
          <p:nvPr>
            <p:ph type="body" sz="quarter" idx="10"/>
          </p:nvPr>
        </p:nvSpPr>
        <p:spPr>
          <a:xfrm>
            <a:off x="97970" y="910332"/>
            <a:ext cx="11944351" cy="550862"/>
          </a:xfrm>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1: </a:t>
            </a:r>
            <a:r>
              <a:rPr lang="en-GB" b="1" i="1" dirty="0">
                <a:solidFill>
                  <a:schemeClr val="accent1">
                    <a:lumMod val="75000"/>
                  </a:schemeClr>
                </a:solidFill>
              </a:rPr>
              <a:t>Foundations of Intergenerational Project Design</a:t>
            </a:r>
          </a:p>
          <a:p>
            <a:endParaRPr lang="en-US" b="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5BA3FD8-9CB0-4FF2-EC6F-9DB504B38C8F}"/>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5C739B9D-F309-9FB3-D736-C17709CA7B65}"/>
              </a:ext>
            </a:extLst>
          </p:cNvPr>
          <p:cNvSpPr txBox="1"/>
          <p:nvPr/>
        </p:nvSpPr>
        <p:spPr>
          <a:xfrm>
            <a:off x="97970" y="1574005"/>
            <a:ext cx="11336483" cy="4440318"/>
          </a:xfrm>
          <a:prstGeom prst="rect">
            <a:avLst/>
          </a:prstGeom>
          <a:noFill/>
        </p:spPr>
        <p:txBody>
          <a:bodyPr wrap="square">
            <a:spAutoFit/>
          </a:bodyPr>
          <a:lstStyle/>
          <a:p>
            <a:pPr fontAlgn="base"/>
            <a:r>
              <a:rPr lang="en-GB" sz="2400" b="1" dirty="0"/>
              <a:t>Mutuality and Co-Creation</a:t>
            </a:r>
          </a:p>
          <a:p>
            <a:pPr lvl="1" fontAlgn="base"/>
            <a:endParaRPr lang="en-GB" sz="2400" b="1" dirty="0"/>
          </a:p>
          <a:p>
            <a:pPr lvl="1" algn="ctr" fontAlgn="base"/>
            <a:r>
              <a:rPr lang="en-GB" sz="2400" dirty="0"/>
              <a:t>Leading Together</a:t>
            </a:r>
            <a:endParaRPr lang="en-GB" sz="2400" b="1" dirty="0"/>
          </a:p>
          <a:p>
            <a:pPr lvl="1" fontAlgn="base"/>
            <a:endParaRPr lang="en-GB" sz="2400" dirty="0"/>
          </a:p>
          <a:p>
            <a:pPr lvl="1" fontAlgn="base"/>
            <a:endParaRPr lang="en-GB" sz="2400" dirty="0"/>
          </a:p>
          <a:p>
            <a:pPr lvl="1" algn="ctr" fontAlgn="base"/>
            <a:r>
              <a:rPr lang="en-GB" sz="2400" dirty="0"/>
              <a:t>Mutuality means everyone is a teacher and a learner. </a:t>
            </a:r>
          </a:p>
          <a:p>
            <a:pPr lvl="1" algn="ctr" fontAlgn="base"/>
            <a:endParaRPr lang="en-GB" sz="2400" dirty="0"/>
          </a:p>
          <a:p>
            <a:pPr lvl="1" algn="ctr" fontAlgn="base"/>
            <a:r>
              <a:rPr lang="en-GB" sz="2400" dirty="0"/>
              <a:t>Co-creation means participants help decide what the project will be about.</a:t>
            </a:r>
          </a:p>
          <a:p>
            <a:pPr lvl="0" algn="ctr"/>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8994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77DFC-ACD6-6FF9-1B28-B91008442DB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73AADF1-BBB9-BC9B-F94B-DBB47BDAD565}"/>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dirty="0"/>
          </a:p>
        </p:txBody>
      </p:sp>
      <p:sp>
        <p:nvSpPr>
          <p:cNvPr id="6" name="Text Placeholder 5">
            <a:extLst>
              <a:ext uri="{FF2B5EF4-FFF2-40B4-BE49-F238E27FC236}">
                <a16:creationId xmlns:a16="http://schemas.microsoft.com/office/drawing/2014/main" id="{C5FBF975-4F4A-5839-2B7B-D667113964C6}"/>
              </a:ext>
            </a:extLst>
          </p:cNvPr>
          <p:cNvSpPr>
            <a:spLocks noGrp="1"/>
          </p:cNvSpPr>
          <p:nvPr>
            <p:ph type="body" sz="quarter" idx="10"/>
          </p:nvPr>
        </p:nvSpPr>
        <p:spPr>
          <a:xfrm>
            <a:off x="123824" y="904834"/>
            <a:ext cx="11944351" cy="550862"/>
          </a:xfrm>
        </p:spPr>
        <p:txBody>
          <a:bodyPr/>
          <a:lstStyle/>
          <a:p>
            <a:endParaRPr lang="en-US" b="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1: </a:t>
            </a:r>
            <a:r>
              <a:rPr lang="en-GB" b="1" i="1" dirty="0">
                <a:solidFill>
                  <a:schemeClr val="accent1">
                    <a:lumMod val="75000"/>
                  </a:schemeClr>
                </a:solidFill>
              </a:rPr>
              <a:t>Foundations of Intergenerational Project Design</a:t>
            </a:r>
          </a:p>
          <a:p>
            <a:r>
              <a:rPr lang="en-US" b="1" i="1" dirty="0">
                <a:solidFill>
                  <a:schemeClr val="accent1">
                    <a:lumMod val="75000"/>
                  </a:schemeClr>
                </a:solidFill>
              </a:rPr>
              <a:t> </a:t>
            </a:r>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7751000-5DFE-6A85-1D53-61EF6D39A3B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7FBA441-5D3A-A2E8-22FB-326479CB645B}"/>
              </a:ext>
            </a:extLst>
          </p:cNvPr>
          <p:cNvSpPr txBox="1"/>
          <p:nvPr/>
        </p:nvSpPr>
        <p:spPr>
          <a:xfrm>
            <a:off x="264224" y="1455696"/>
            <a:ext cx="10957957" cy="5548314"/>
          </a:xfrm>
          <a:prstGeom prst="rect">
            <a:avLst/>
          </a:prstGeom>
          <a:noFill/>
        </p:spPr>
        <p:txBody>
          <a:bodyPr wrap="square">
            <a:spAutoFit/>
          </a:bodyPr>
          <a:lstStyle/>
          <a:p>
            <a:pPr algn="ctr" fontAlgn="base"/>
            <a:endParaRPr lang="en-GB" sz="2400" b="1" dirty="0">
              <a:solidFill>
                <a:schemeClr val="accent4">
                  <a:lumMod val="75000"/>
                </a:schemeClr>
              </a:solidFill>
            </a:endParaRPr>
          </a:p>
          <a:p>
            <a:pPr algn="ctr" fontAlgn="base"/>
            <a:r>
              <a:rPr lang="en-GB" sz="2400" b="1" dirty="0">
                <a:solidFill>
                  <a:schemeClr val="accent4">
                    <a:lumMod val="75000"/>
                  </a:schemeClr>
                </a:solidFill>
              </a:rPr>
              <a:t>Activity: The Assumption Audit (Interactive)</a:t>
            </a:r>
          </a:p>
          <a:p>
            <a:pPr lvl="1" algn="ctr" fontAlgn="base"/>
            <a:endParaRPr lang="en-GB" sz="2400" dirty="0"/>
          </a:p>
          <a:p>
            <a:pPr lvl="1" algn="ctr" fontAlgn="base"/>
            <a:r>
              <a:rPr lang="en-GB" sz="2400" dirty="0"/>
              <a:t>Checking our Biases</a:t>
            </a:r>
          </a:p>
          <a:p>
            <a:pPr lvl="1" algn="ctr" fontAlgn="base"/>
            <a:endParaRPr lang="en-GB" sz="2400" dirty="0"/>
          </a:p>
          <a:p>
            <a:pPr lvl="1" algn="ctr" fontAlgn="base"/>
            <a:endParaRPr lang="en-GB" sz="2400" dirty="0"/>
          </a:p>
          <a:p>
            <a:pPr lvl="1" algn="ctr" fontAlgn="base"/>
            <a:r>
              <a:rPr lang="en-GB" sz="2400" dirty="0"/>
              <a:t>Identify one stereotype about "seniors and tech." </a:t>
            </a:r>
          </a:p>
          <a:p>
            <a:pPr lvl="1" algn="ctr" fontAlgn="base"/>
            <a:endParaRPr lang="en-GB" sz="2400" dirty="0"/>
          </a:p>
          <a:p>
            <a:pPr lvl="1" algn="ctr" fontAlgn="base"/>
            <a:r>
              <a:rPr lang="en-GB" sz="2400" dirty="0"/>
              <a:t>How can your project design challenge this idea?</a:t>
            </a:r>
            <a:endParaRPr lang="en-GB" sz="2400" b="1" dirty="0"/>
          </a:p>
          <a:p>
            <a:pPr algn="ctr"/>
            <a:endParaRPr lang="el-GR" sz="2400" b="1" dirty="0">
              <a:solidFill>
                <a:schemeClr val="accent4">
                  <a:lumMod val="75000"/>
                </a:schemeClr>
              </a:solidFill>
            </a:endParaRPr>
          </a:p>
          <a:p>
            <a:pPr algn="ctr"/>
            <a:endParaRPr lang="en-GB" dirty="0"/>
          </a:p>
          <a:p>
            <a:pPr lvl="0"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685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74D98-16ED-E6FC-F16C-CBFF13A4616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A4035F6-E6EF-DC51-AA7E-674346FC1441}"/>
              </a:ext>
            </a:extLst>
          </p:cNvPr>
          <p:cNvSpPr>
            <a:spLocks noGrp="1"/>
          </p:cNvSpPr>
          <p:nvPr>
            <p:ph type="title"/>
          </p:nvPr>
        </p:nvSpPr>
        <p:spPr/>
        <p:txBody>
          <a:bodyPr lIns="91440"/>
          <a:lstStyle/>
          <a:p>
            <a:r>
              <a:rPr lang="en-US" sz="2400" i="1" dirty="0"/>
              <a:t>Module 9 (Teachers): </a:t>
            </a:r>
            <a:r>
              <a:rPr lang="it-IT" sz="2400" i="1" dirty="0"/>
              <a:t>Project Design and Evaluation</a:t>
            </a:r>
            <a:endParaRPr lang="el-GR" sz="2400" dirty="0"/>
          </a:p>
        </p:txBody>
      </p:sp>
      <p:sp>
        <p:nvSpPr>
          <p:cNvPr id="6" name="Text Placeholder 5">
            <a:extLst>
              <a:ext uri="{FF2B5EF4-FFF2-40B4-BE49-F238E27FC236}">
                <a16:creationId xmlns:a16="http://schemas.microsoft.com/office/drawing/2014/main" id="{A3F4B429-7043-F4DF-3601-624444BE1081}"/>
              </a:ext>
            </a:extLst>
          </p:cNvPr>
          <p:cNvSpPr>
            <a:spLocks noGrp="1"/>
          </p:cNvSpPr>
          <p:nvPr>
            <p:ph type="body" sz="quarter" idx="10"/>
          </p:nvPr>
        </p:nvSpPr>
        <p:spPr>
          <a:xfrm>
            <a:off x="123824" y="904834"/>
            <a:ext cx="11944351" cy="550862"/>
          </a:xfrm>
        </p:spPr>
        <p:txBody>
          <a:bodyPr/>
          <a:lstStyle/>
          <a:p>
            <a:endParaRPr lang="en-US" b="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1: </a:t>
            </a:r>
            <a:r>
              <a:rPr lang="en-GB" b="1" i="1" dirty="0">
                <a:solidFill>
                  <a:schemeClr val="accent1">
                    <a:lumMod val="75000"/>
                  </a:schemeClr>
                </a:solidFill>
              </a:rPr>
              <a:t>Foundations of Intergenerational Project Design</a:t>
            </a:r>
          </a:p>
          <a:p>
            <a:r>
              <a:rPr lang="en-US" b="1" i="1" dirty="0">
                <a:solidFill>
                  <a:schemeClr val="accent1">
                    <a:lumMod val="75000"/>
                  </a:schemeClr>
                </a:solidFill>
              </a:rPr>
              <a:t> </a:t>
            </a:r>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AD0C297D-2B37-D664-FAB8-0747D880F429}"/>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4797D88D-89A2-E3AE-6D67-9E5EE1BEF5D6}"/>
              </a:ext>
            </a:extLst>
          </p:cNvPr>
          <p:cNvSpPr txBox="1"/>
          <p:nvPr/>
        </p:nvSpPr>
        <p:spPr>
          <a:xfrm>
            <a:off x="97970" y="1455696"/>
            <a:ext cx="10957957" cy="5917646"/>
          </a:xfrm>
          <a:prstGeom prst="rect">
            <a:avLst/>
          </a:prstGeom>
          <a:noFill/>
        </p:spPr>
        <p:txBody>
          <a:bodyPr wrap="square">
            <a:spAutoFit/>
          </a:bodyPr>
          <a:lstStyle/>
          <a:p>
            <a:pPr algn="ctr" fontAlgn="base"/>
            <a:endParaRPr lang="en-GB" sz="2400" b="1" dirty="0">
              <a:solidFill>
                <a:schemeClr val="accent4">
                  <a:lumMod val="75000"/>
                </a:schemeClr>
              </a:solidFill>
            </a:endParaRPr>
          </a:p>
          <a:p>
            <a:pPr algn="ctr" fontAlgn="base"/>
            <a:r>
              <a:rPr lang="en-GB" sz="2400" b="1" dirty="0">
                <a:solidFill>
                  <a:schemeClr val="accent4">
                    <a:lumMod val="75000"/>
                  </a:schemeClr>
                </a:solidFill>
              </a:rPr>
              <a:t>Activity: Mapping Expectations (Interactive)</a:t>
            </a:r>
          </a:p>
          <a:p>
            <a:pPr lvl="1" algn="ctr" fontAlgn="base"/>
            <a:endParaRPr lang="en-GB" sz="2400" dirty="0"/>
          </a:p>
          <a:p>
            <a:pPr lvl="1" algn="ctr" fontAlgn="base"/>
            <a:r>
              <a:rPr lang="en-GB" sz="2400" dirty="0"/>
              <a:t>Shared Hopes and Fears</a:t>
            </a:r>
            <a:endParaRPr lang="en-GB" sz="2400" b="1" dirty="0"/>
          </a:p>
          <a:p>
            <a:pPr lvl="1" algn="ctr" fontAlgn="base"/>
            <a:endParaRPr lang="en-GB" sz="2400" dirty="0"/>
          </a:p>
          <a:p>
            <a:pPr lvl="1" algn="ctr" fontAlgn="base"/>
            <a:r>
              <a:rPr lang="en-GB" sz="2400" dirty="0"/>
              <a:t>Group discussion: </a:t>
            </a:r>
          </a:p>
          <a:p>
            <a:pPr lvl="1" algn="ctr" fontAlgn="base"/>
            <a:endParaRPr lang="en-GB" sz="2400" dirty="0"/>
          </a:p>
          <a:p>
            <a:pPr lvl="1" algn="ctr" fontAlgn="base"/>
            <a:r>
              <a:rPr lang="en-GB" sz="2400" dirty="0"/>
              <a:t>What do students fear? </a:t>
            </a:r>
          </a:p>
          <a:p>
            <a:pPr lvl="1" algn="ctr" fontAlgn="base"/>
            <a:r>
              <a:rPr lang="en-GB" sz="2400" dirty="0"/>
              <a:t>What do older adults fear? </a:t>
            </a:r>
          </a:p>
          <a:p>
            <a:pPr lvl="1" algn="ctr" fontAlgn="base"/>
            <a:r>
              <a:rPr lang="en-GB" sz="2400" dirty="0"/>
              <a:t>Find the common ground.</a:t>
            </a:r>
            <a:endParaRPr lang="en-GB" sz="2400" b="1" dirty="0"/>
          </a:p>
          <a:p>
            <a:pPr algn="ctr"/>
            <a:endParaRPr lang="el-GR" sz="2400" b="1" dirty="0">
              <a:solidFill>
                <a:schemeClr val="accent4">
                  <a:lumMod val="75000"/>
                </a:schemeClr>
              </a:solidFill>
            </a:endParaRPr>
          </a:p>
          <a:p>
            <a:pPr algn="ctr"/>
            <a:endParaRPr lang="en-GB" dirty="0"/>
          </a:p>
          <a:p>
            <a:pPr lvl="0"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3226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AF002-6A00-7ED7-B9D5-B0F0C6A80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B61C5-BD98-22EA-5EEF-2FC5E8761AE5}"/>
              </a:ext>
            </a:extLst>
          </p:cNvPr>
          <p:cNvSpPr>
            <a:spLocks noGrp="1"/>
          </p:cNvSpPr>
          <p:nvPr>
            <p:ph type="ctrTitle"/>
          </p:nvPr>
        </p:nvSpPr>
        <p:spPr/>
        <p:txBody>
          <a:bodyPr>
            <a:normAutofit fontScale="90000"/>
          </a:bodyPr>
          <a:lstStyle/>
          <a:p>
            <a:r>
              <a:rPr lang="en-US" sz="2700" b="0" i="1" dirty="0"/>
              <a:t>Module 9 (Teachers): </a:t>
            </a:r>
            <a:br>
              <a:rPr lang="en-US" sz="2700" b="0" i="1" dirty="0"/>
            </a:br>
            <a:r>
              <a:rPr lang="it-IT" sz="2700" b="0" i="1" dirty="0"/>
              <a:t>Project Design and Evaluation</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04E309A-3CF8-C9C5-C9E3-EF57AA70DBA4}"/>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2: Planning and Implementation</a:t>
            </a:r>
            <a:endParaRPr lang="en-GB" sz="2400" b="1" dirty="0">
              <a:solidFill>
                <a:schemeClr val="accent1">
                  <a:lumMod val="75000"/>
                </a:schemeClr>
              </a:solidFill>
            </a:endParaRPr>
          </a:p>
          <a:p>
            <a:endParaRPr lang="en-CY" sz="2800" dirty="0"/>
          </a:p>
        </p:txBody>
      </p:sp>
    </p:spTree>
    <p:extLst>
      <p:ext uri="{BB962C8B-B14F-4D97-AF65-F5344CB8AC3E}">
        <p14:creationId xmlns:p14="http://schemas.microsoft.com/office/powerpoint/2010/main" val="123012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lIns="91440"/>
          <a:lstStyle/>
          <a:p>
            <a:r>
              <a:rPr lang="en-US" sz="2400" i="1" dirty="0"/>
              <a:t>Module 9 (Teachers): </a:t>
            </a:r>
            <a:r>
              <a:rPr lang="it-IT" sz="2400" i="1" dirty="0"/>
              <a:t>Project Design and Evaluation</a:t>
            </a:r>
            <a:endParaRPr lang="el-GR" sz="2400" i="1" dirty="0"/>
          </a:p>
        </p:txBody>
      </p:sp>
      <p:sp>
        <p:nvSpPr>
          <p:cNvPr id="6" name="Text Placeholder 5"/>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2: Planning and Implementation</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C16FF988-7FBE-BA14-547C-4DF7B4608D9A}"/>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57CC95C8-0421-C9B8-341C-7C9E84BC13EE}"/>
              </a:ext>
            </a:extLst>
          </p:cNvPr>
          <p:cNvSpPr txBox="1"/>
          <p:nvPr/>
        </p:nvSpPr>
        <p:spPr>
          <a:xfrm>
            <a:off x="97970" y="1558636"/>
            <a:ext cx="10261766" cy="4532651"/>
          </a:xfrm>
          <a:prstGeom prst="rect">
            <a:avLst/>
          </a:prstGeom>
          <a:noFill/>
        </p:spPr>
        <p:txBody>
          <a:bodyPr wrap="square">
            <a:spAutoFit/>
          </a:bodyPr>
          <a:lstStyle/>
          <a:p>
            <a:pPr fontAlgn="base"/>
            <a:r>
              <a:rPr lang="en-GB" sz="2400" b="1" dirty="0"/>
              <a:t>The Project Brief</a:t>
            </a:r>
          </a:p>
          <a:p>
            <a:pPr fontAlgn="base"/>
            <a:endParaRPr lang="en-GB" sz="2400" b="1" dirty="0"/>
          </a:p>
          <a:p>
            <a:pPr lvl="1" algn="ctr" fontAlgn="base"/>
            <a:r>
              <a:rPr lang="en-GB" sz="2400" dirty="0"/>
              <a:t>Defining Your "MVP" (Minimum Viable Project)</a:t>
            </a:r>
          </a:p>
          <a:p>
            <a:pPr lvl="1" algn="ctr" fontAlgn="base"/>
            <a:endParaRPr lang="en-GB" sz="2400" b="1" dirty="0"/>
          </a:p>
          <a:p>
            <a:pPr lvl="1" algn="ctr" fontAlgn="base"/>
            <a:r>
              <a:rPr lang="en-GB" sz="2400"/>
              <a:t>Start small</a:t>
            </a:r>
            <a:endParaRPr lang="en-GB" sz="2400" dirty="0"/>
          </a:p>
          <a:p>
            <a:pPr lvl="1" algn="ctr" fontAlgn="base"/>
            <a:endParaRPr lang="en-GB" sz="2400" dirty="0"/>
          </a:p>
          <a:p>
            <a:pPr lvl="1" algn="ctr" fontAlgn="base"/>
            <a:r>
              <a:rPr lang="en-GB" sz="2400" dirty="0"/>
              <a:t>Define your theme (history, music, apps), </a:t>
            </a:r>
          </a:p>
          <a:p>
            <a:pPr lvl="1" algn="ctr" fontAlgn="base"/>
            <a:r>
              <a:rPr lang="en-GB" sz="2400" dirty="0"/>
              <a:t>identify your participants, </a:t>
            </a:r>
          </a:p>
          <a:p>
            <a:pPr lvl="1" algn="ctr" fontAlgn="base"/>
            <a:r>
              <a:rPr lang="en-GB" sz="2400" dirty="0"/>
              <a:t>and set a realistic timeline.</a:t>
            </a:r>
            <a:endParaRPr lang="en-GB" sz="2400" b="1" dirty="0"/>
          </a:p>
          <a:p>
            <a:pPr lvl="0"/>
            <a:endParaRPr lang="en-GB" sz="2400" dirty="0"/>
          </a:p>
          <a:p>
            <a:pPr lvl="0"/>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12684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4066</TotalTime>
  <Words>1278</Words>
  <Application>Microsoft Office PowerPoint</Application>
  <PresentationFormat>Widescreen</PresentationFormat>
  <Paragraphs>267</Paragraphs>
  <Slides>20</Slides>
  <Notes>16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Open Sans</vt:lpstr>
      <vt:lpstr>CARDET Course template</vt:lpstr>
      <vt:lpstr>CARDET Course template - Cover page</vt:lpstr>
      <vt:lpstr>WP3 – Training Material for Teachers   </vt:lpstr>
      <vt:lpstr> Module 9 (Teachers): Project Design and Evaluation      </vt:lpstr>
      <vt:lpstr>Module 9 (Teachers): Project Design and Evaluation</vt:lpstr>
      <vt:lpstr>Module 9 (Teachers): Project Design and Evaluation</vt:lpstr>
      <vt:lpstr>Module 9 (Teachers): Project Design and Evaluation</vt:lpstr>
      <vt:lpstr>Module 9 (Teachers): Project Design and Evaluation</vt:lpstr>
      <vt:lpstr>Module 9 (Teachers): Project Design and Evaluation</vt:lpstr>
      <vt:lpstr>Module 9 (Teachers):  Project Design and Evaluation    </vt:lpstr>
      <vt:lpstr>Module 9 (Teachers): Project Design and Evaluation</vt:lpstr>
      <vt:lpstr>Module 9 (Teachers): Project Design and Evaluation</vt:lpstr>
      <vt:lpstr>Module 9 (Teachers): Project Design and Evaluation</vt:lpstr>
      <vt:lpstr>Module 9 (Teachers): Project Design and Evaluation</vt:lpstr>
      <vt:lpstr>Module 9 (Teachers): Project Design and Evaluation</vt:lpstr>
      <vt:lpstr>Module 9 (Teachers):  Project Design and Evaluation     </vt:lpstr>
      <vt:lpstr>Module 9 (Teachers): Project Design and Evaluation</vt:lpstr>
      <vt:lpstr>Module 9 (Teachers): Project Design and Evaluation</vt:lpstr>
      <vt:lpstr>Module 9 (Teachers): Project Design and Evaluation</vt:lpstr>
      <vt:lpstr>Module 9 (Teachers): Project Design and Evaluation</vt:lpstr>
      <vt:lpstr>Module 9 (Teachers): Project Design and Evaluation</vt:lpstr>
      <vt:lpstr>End of Module 9 (Teachers):  Project Design and Evaluation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205</cp:revision>
  <cp:lastPrinted>2018-07-25T11:23:29Z</cp:lastPrinted>
  <dcterms:created xsi:type="dcterms:W3CDTF">2014-07-11T09:12:14Z</dcterms:created>
  <dcterms:modified xsi:type="dcterms:W3CDTF">2026-05-12T07:57:20Z</dcterms:modified>
</cp:coreProperties>
</file>