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„Někdy slova nestačí. Emojis dodají emoce a fotky okamžitě nasdílí prožitý moment. Pokud máte unavené prsty, použijte ikonu mikrofonu a pošlete hlasovou zprávu – je to jako malý telefonát, který si mohou poslechnout kdykoliv.“</a:t>
            </a:r>
            <a:endParaRPr sz="1200"/>
          </a:p>
        </p:txBody>
      </p:sp>
      <p:sp>
        <p:nvSpPr>
          <p:cNvPr id="145" name="Google Shape;14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„Pojďme si vyzkoušet praktickou misi! Utvořte dvojice a pošlete svému partnerovi tři věci: krátkou textovou zprávu ‚Ahoj‘, rychlou fotku něčeho v místnosti a pětisekundový hlasový pozdrav. Nespěchejte – chyby jsou prostě součástí dobrodružství!“</a:t>
            </a:r>
            <a:endParaRPr/>
          </a:p>
        </p:txBody>
      </p:sp>
      <p:sp>
        <p:nvSpPr>
          <p:cNvPr id="154" name="Google Shape;15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„Sociální sítě mohou působit zrychleně, ale vy si můžete vybrat, že jimi budete procházet pomalu. Soustřeďte se vždy jen na jeden příspěvek. Pokud se vám líbí to, co vidíte, klepněte na srdíčko; pokud chcete něco říct, použijte bublinu s textem. Řízení máte ve svých rukách.“</a:t>
            </a:r>
            <a:endParaRPr sz="1200"/>
          </a:p>
        </p:txBody>
      </p:sp>
      <p:sp>
        <p:nvSpPr>
          <p:cNvPr id="169" name="Google Shape;16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„Proč mladí lidé tyto aplikace tak milují? Je to způsob, jakým hledají místo, kam patří, ale může jim to také způsobovat stres a úzkost. Když porozumíte jejich světu, můžete jim nabídnout podporující a klidný ‚mezigenerační most‘, když se ocitnou pod tlakem.“</a:t>
            </a:r>
            <a:endParaRPr sz="1200"/>
          </a:p>
        </p:txBody>
      </p:sp>
      <p:sp>
        <p:nvSpPr>
          <p:cNvPr id="178" name="Google Shape;17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„Podívejte se na tento ukázkový příspěvek. Je to vtip, nebo rodinná vzpomínka? Zkuste zjistit, co od vás tento příspěvek chce – žádá o ‚lajk‘, nebo o ‚komentář‘? Rozpoznání těchto ‚vodítek‘ vám pomůže mít větší kontrolu nad tím, co vidíte.“</a:t>
            </a:r>
            <a:endParaRPr/>
          </a:p>
        </p:txBody>
      </p:sp>
      <p:sp>
        <p:nvSpPr>
          <p:cNvPr id="187" name="Google Shape;18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„Pokud vám obrazovka začne připadat ‚příliš hlučná‘ nebo moc rychlá, pamatujte: šéfem jste tu vy. Je úplně v pořádku aplikaci zavřít nebo telefon odložit. Váš vnitřní klid je důležitější než jakékoliv upozornění.“</a:t>
            </a:r>
            <a:endParaRPr sz="1200"/>
          </a:p>
        </p:txBody>
      </p:sp>
      <p:sp>
        <p:nvSpPr>
          <p:cNvPr id="202" name="Google Shape;20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„Zde je váš tříkrokový restart pro chvíle, kdy se budete cítit zahlceni: Zaprvé, zastavte se a zhluboka se nadechněte. Zadruhé, dejte si od obrazovky pauzu a na pár minut odejděte. Zatřetí, nikdy neváhejte požádat o pomoc důvěryhodného přítele nebo vnouče – zbožňují, když mohou být za experty!“</a:t>
            </a:r>
            <a:endParaRPr sz="1200"/>
          </a:p>
        </p:txBody>
      </p:sp>
      <p:sp>
        <p:nvSpPr>
          <p:cNvPr id="211" name="Google Shape;21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„Pojďme si vytvořit vaše vlastní osobní ‚Pravidla sebevědomí‘. Napište si tři jednoduché návyky, které budete používat, jako například ‚Každý den si vyzkouším vyfotit jednu fotku‘ nebo ‚Budu ignorovat stresující komentáře‘. Tohle je vaše mapa k tomu, abyste se online cítili bezpečně a spokojeně.“</a:t>
            </a:r>
            <a:endParaRPr/>
          </a:p>
        </p:txBody>
      </p:sp>
      <p:sp>
        <p:nvSpPr>
          <p:cNvPr id="220" name="Google Shape;2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„Na závěr našeho setkání to pojďme stvrdit! Jakou jednu novou dovednost jste si dnes vyzkoušeli, kterou tento týden použijete, abyste zůstali ve spojení? Zavažte se k tomuto jednomu kroku – každý malý krůček je vítězstvím pro vaši digitální nezávislost!“</a:t>
            </a:r>
            <a:endParaRPr/>
          </a:p>
        </p:txBody>
      </p:sp>
      <p:sp>
        <p:nvSpPr>
          <p:cNvPr id="229" name="Google Shape;22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„Vítejte, všichni! Dnes se z nás stávají digitální objevitelé. Myslete na svůj chytrý telefon ne jako na složitý stroj, ale jako na společníka pro vaše vzpomínky a spojení s rodinou. Učit se ho používat je jako učit se nový jazyk – vezmeme to pěkně ‚slovo od slova‘.“</a:t>
            </a:r>
            <a:endParaRPr sz="1200"/>
          </a:p>
        </p:txBody>
      </p:sp>
      <p:sp>
        <p:nvSpPr>
          <p:cNvPr id="85" name="Google Shape;8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„Než se podíváme na obrazovku, pojďme si nahmatat tlačítka. Tlačítko napájení váš telefon probudí, tlačítka hlasitosti ovládají úroveň „hluku“ a tlačítko Domů je vaše záchranná síť – pokud se někdy ztratíte, vrátí vás vždycky zpátky na začátek.“</a:t>
            </a:r>
            <a:endParaRPr sz="1200"/>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„Tyto malé symboly jsou jako dopravní značky na palubní desce. Dodají vám jistotu: baterie ukazuje, kolik máte energie, a Wi-Fi vám říká, že jste připojení k internetu. Jakmile zjistíte, co znamenají, přestanou být matoucí a začnou vám pomáhat.“</a:t>
            </a:r>
            <a:endParaRPr sz="1200"/>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„Je čas na naši první misi! Podívejte se na úplný vršek obrazovky svého telefonu. Dokážete najít jednu ikonu, kterou poznáváte, a jednu, která pro vás zůstává záhadou? Podělte se o to, co jste našli, se svým sousedem – každý telefon vypadá trochu jinak, a to je úplně v pořádku!“</a:t>
            </a:r>
            <a:endParaRPr/>
          </a:p>
        </p:txBody>
      </p:sp>
      <p:sp>
        <p:nvSpPr>
          <p:cNvPr id="112" name="Google Shape;11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„Představte si tyto ikony jako cedule v budově. Když klepnete na ozubené kolečko ‚Nastavení‘, kam si myslíte, že to povede? A co taková bublina ‚Zpráv‘? Prodiskutujte se svým sousedem, co se podle vás stane dál – netrapte se tím, jestli máte ‚pravdu‘, prostě jen zkoumejte možnosti!“</a:t>
            </a:r>
            <a:endParaRPr/>
          </a:p>
        </p:txBody>
      </p:sp>
      <p:sp>
        <p:nvSpPr>
          <p:cNvPr id="121" name="Google Shape;12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„Technologie jsou ve skutečnosti o tom, abychom byli součástí rodinného života. Ať už jde o skupinový chat s vnoučaty, nebo prohlížení fotek z dovolené, tyto nástroje nás udržují v kontaktu. Pamatujte: při komunikaci jde o propojení, které vytvoříte, ne o to, jak rychle píšete!“</a:t>
            </a:r>
            <a:endParaRPr sz="1200"/>
          </a:p>
        </p:txBody>
      </p:sp>
      <p:sp>
        <p:nvSpPr>
          <p:cNvPr id="136" name="Google Shape;13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en-GB"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en-GB"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65" name="Shape 65"/>
        <p:cNvGrpSpPr/>
        <p:nvPr/>
      </p:nvGrpSpPr>
      <p:grpSpPr>
        <a:xfrm>
          <a:off x="0" y="0"/>
          <a:ext cx="0" cy="0"/>
          <a:chOff x="0" y="0"/>
          <a:chExt cx="0" cy="0"/>
        </a:xfrm>
      </p:grpSpPr>
      <p:sp>
        <p:nvSpPr>
          <p:cNvPr id="66" name="Google Shape;66;p12"/>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2"/>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49" name="Shape 49"/>
        <p:cNvGrpSpPr/>
        <p:nvPr/>
      </p:nvGrpSpPr>
      <p:grpSpPr>
        <a:xfrm>
          <a:off x="0" y="0"/>
          <a:ext cx="0" cy="0"/>
          <a:chOff x="0" y="0"/>
          <a:chExt cx="0" cy="0"/>
        </a:xfrm>
      </p:grpSpPr>
      <p:sp>
        <p:nvSpPr>
          <p:cNvPr id="50" name="Google Shape;50;p9"/>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9"/>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en-GB"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GB"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52" name="Google Shape;52;p9"/>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lvl1pPr lvl="0" algn="l">
              <a:lnSpc>
                <a:spcPct val="90000"/>
              </a:lnSpc>
              <a:spcBef>
                <a:spcPts val="0"/>
              </a:spcBef>
              <a:spcAft>
                <a:spcPts val="0"/>
              </a:spcAft>
              <a:buClr>
                <a:schemeClr val="dk1"/>
              </a:buClr>
              <a:buSzPts val="2000"/>
              <a:buFont typeface="Arial"/>
              <a:buNone/>
              <a:defRPr b="1" sz="20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9"/>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5" name="Google Shape;55;p9"/>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56" name="Google Shape;56;p9"/>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57" name="Google Shape;57;p9"/>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58" name="Shape 58"/>
        <p:cNvGrpSpPr/>
        <p:nvPr/>
      </p:nvGrpSpPr>
      <p:grpSpPr>
        <a:xfrm>
          <a:off x="0" y="0"/>
          <a:ext cx="0" cy="0"/>
          <a:chOff x="0" y="0"/>
          <a:chExt cx="0" cy="0"/>
        </a:xfrm>
      </p:grpSpPr>
      <p:sp>
        <p:nvSpPr>
          <p:cNvPr id="59" name="Google Shape;59;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61" name="Shape 61"/>
        <p:cNvGrpSpPr/>
        <p:nvPr/>
      </p:nvGrpSpPr>
      <p:grpSpPr>
        <a:xfrm>
          <a:off x="0" y="0"/>
          <a:ext cx="0" cy="0"/>
          <a:chOff x="0" y="0"/>
          <a:chExt cx="0" cy="0"/>
        </a:xfrm>
      </p:grpSpPr>
      <p:sp>
        <p:nvSpPr>
          <p:cNvPr id="62" name="Google Shape;62;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11"/>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en-GB" sz="2400"/>
              <a:t>WP3 – Vzdělávací materiály pro seniory</a:t>
            </a:r>
            <a:r>
              <a:rPr lang="en-GB" sz="1800"/>
              <a:t> </a:t>
            </a:r>
            <a:br>
              <a:rPr lang="en-GB" sz="1800"/>
            </a:br>
            <a:endParaRPr sz="1800"/>
          </a:p>
        </p:txBody>
      </p:sp>
      <p:sp>
        <p:nvSpPr>
          <p:cNvPr id="75" name="Google Shape;75;p13"/>
          <p:cNvSpPr txBox="1"/>
          <p:nvPr>
            <p:ph idx="1" type="subTitle"/>
          </p:nvPr>
        </p:nvSpPr>
        <p:spPr>
          <a:xfrm>
            <a:off x="374726" y="3429000"/>
            <a:ext cx="7391858" cy="129283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lang="en-GB" sz="2800"/>
              <a:t>Modul 4</a:t>
            </a:r>
            <a:endParaRPr sz="2800"/>
          </a:p>
          <a:p>
            <a:pPr indent="0" lvl="0" marL="0" rtl="0" algn="l">
              <a:lnSpc>
                <a:spcPct val="90000"/>
              </a:lnSpc>
              <a:spcBef>
                <a:spcPts val="1000"/>
              </a:spcBef>
              <a:spcAft>
                <a:spcPts val="0"/>
              </a:spcAft>
              <a:buClr>
                <a:schemeClr val="dk1"/>
              </a:buClr>
              <a:buSzPts val="2800"/>
              <a:buNone/>
            </a:pPr>
            <a:r>
              <a:rPr lang="en-GB" sz="2800"/>
              <a:t>Chytré telefony a sociální sítě snadno a srozumitelně</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48" name="Google Shape;148;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Být ve spojení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9" name="Google Shape;149;p22"/>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150" name="Google Shape;150;p22"/>
          <p:cNvSpPr txBox="1"/>
          <p:nvPr/>
        </p:nvSpPr>
        <p:spPr>
          <a:xfrm>
            <a:off x="181097" y="1462685"/>
            <a:ext cx="10001995"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Více než jen text</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Sdílení okamžiků</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Používejte emotikony (smajlíky) pro vyjádření emocí, fotky pro uchování vzpomínek a hlasové zprávy pro přirozený rozhovor.</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Hlasové zprávy jsou ideální, když je pro vás psaní na klávesnici nepohodlné.</a:t>
            </a:r>
            <a:endParaRPr sz="1200">
              <a:solidFill>
                <a:srgbClr val="08030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57" name="Google Shape;157;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Být ve spojení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i="1"/>
          </a:p>
        </p:txBody>
      </p:sp>
      <p:pic>
        <p:nvPicPr>
          <p:cNvPr id="158" name="Google Shape;158;p23"/>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59" name="Google Shape;159;p23"/>
          <p:cNvSpPr txBox="1"/>
          <p:nvPr/>
        </p:nvSpPr>
        <p:spPr>
          <a:xfrm>
            <a:off x="264718" y="1586685"/>
            <a:ext cx="10957957" cy="49019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Trojitý úder</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Pošlete textovou zprávu, fotku a hlasovou zprávu!</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Utvořte dvojice a navzájem si pošlete jednoduché „Ahoj“, fotku něčeho v okolí a krátký mluvený pozdrav.</a:t>
            </a:r>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4"/>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4 (Senioři)</a:t>
            </a:r>
            <a:br>
              <a:rPr b="0" i="1" lang="en-GB" sz="2800"/>
            </a:br>
            <a:r>
              <a:rPr b="0" i="1" lang="en-GB" sz="2800"/>
              <a:t>Chytré telefony a sociální sítě snadno a srozumitelně</a:t>
            </a:r>
            <a:endParaRPr sz="1800"/>
          </a:p>
        </p:txBody>
      </p:sp>
      <p:sp>
        <p:nvSpPr>
          <p:cNvPr id="165" name="Google Shape;165;p24"/>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3: Průzkum sociálních médií</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en-GB" sz="2400">
                <a:solidFill>
                  <a:srgbClr val="09CBFD"/>
                </a:solidFill>
              </a:rPr>
              <a:t>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72" name="Google Shape;172;p2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3: Průzkum sociálních médií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73" name="Google Shape;173;p25"/>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174" name="Google Shape;174;p25"/>
          <p:cNvSpPr txBox="1"/>
          <p:nvPr/>
        </p:nvSpPr>
        <p:spPr>
          <a:xfrm>
            <a:off x="181097" y="1462685"/>
            <a:ext cx="100019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Orientace v digitálním světě</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Jeden příspěvek za druhým</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Na sociálních sítích se používají srdíčka (lajky), bubliny (komentáře) a papírové vlaštovky (sdílení).</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Pomalé procházení (skrolování) vám pomůže neztratit přehled.</a:t>
            </a:r>
            <a:endParaRPr sz="12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81" name="Google Shape;181;p2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3: Průzkum sociálních médií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82" name="Google Shape;182;p26"/>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183" name="Google Shape;183;p26"/>
          <p:cNvSpPr txBox="1"/>
          <p:nvPr/>
        </p:nvSpPr>
        <p:spPr>
          <a:xfrm>
            <a:off x="181097" y="1462685"/>
            <a:ext cx="100019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Porozumění mladší generaci</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Trendy, příběhy a hashtagy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Mladí lidé používají tyto funkce k vyjádření sebe sama, ale mohou kvůli nim pociťovat i tlak a úzkost.</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Dospělí mohou nabídnout podporu a mezigenerační propojení.</a:t>
            </a:r>
            <a:endParaRPr sz="1200">
              <a:solidFill>
                <a:srgbClr val="08030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90" name="Google Shape;190;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3: Průzkum sociálních médií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i="1"/>
          </a:p>
        </p:txBody>
      </p:sp>
      <p:pic>
        <p:nvPicPr>
          <p:cNvPr id="191" name="Google Shape;191;p27"/>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92" name="Google Shape;192;p27"/>
          <p:cNvSpPr txBox="1"/>
          <p:nvPr/>
        </p:nvSpPr>
        <p:spPr>
          <a:xfrm>
            <a:off x="253833" y="1708483"/>
            <a:ext cx="10957957" cy="49019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"Meme, nebo vzpomínka?"</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Rozpoznejte, k čemu vás daný příspěvek vybízí!</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Podívejte se na ukázkový příspěvek a najděte na něm srdíčko pro „To se mi líbí“ (lajk) nebo políčko pro „Komentář“.“</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8"/>
          <p:cNvSpPr txBox="1"/>
          <p:nvPr>
            <p:ph type="ctrTitle"/>
          </p:nvPr>
        </p:nvSpPr>
        <p:spPr>
          <a:xfrm>
            <a:off x="374726" y="2184268"/>
            <a:ext cx="6914821" cy="1334065"/>
          </a:xfrm>
          <a:prstGeom prst="rect">
            <a:avLst/>
          </a:prstGeom>
          <a:noFill/>
          <a:ln>
            <a:noFill/>
          </a:ln>
        </p:spPr>
        <p:txBody>
          <a:bodyPr anchorCtr="0" anchor="ctr" bIns="54000" lIns="54000" spcFirstLastPara="1" rIns="54000" wrap="square" tIns="540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4 (Senioři)</a:t>
            </a:r>
            <a:br>
              <a:rPr b="0" i="1" lang="en-GB" sz="2800"/>
            </a:br>
            <a:r>
              <a:rPr b="0" i="1" lang="en-GB" sz="2800"/>
              <a:t>Chytré telefony a sociální sítě snadno a srozumitelně</a:t>
            </a:r>
            <a:endParaRPr sz="1800"/>
          </a:p>
        </p:txBody>
      </p:sp>
      <p:sp>
        <p:nvSpPr>
          <p:cNvPr id="198" name="Google Shape;198;p28"/>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4: Digitální sebevědomí a bezpečnost</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en-GB" sz="2400">
                <a:solidFill>
                  <a:srgbClr val="09CBFD"/>
                </a:solidFill>
              </a:rPr>
              <a:t> </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205" name="Google Shape;205;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4: Digitální sebevědomí a bezpečnost</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6" name="Google Shape;206;p29"/>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207" name="Google Shape;207;p29"/>
          <p:cNvSpPr txBox="1"/>
          <p:nvPr/>
        </p:nvSpPr>
        <p:spPr>
          <a:xfrm>
            <a:off x="181097" y="1462685"/>
            <a:ext cx="100019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Zvládání digitálního klidu</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Když je obrazovka příliš rychlá</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Je naprosto normální cítit se zahlceně automaticky se přehrávajícími videi nebo rychle se měnícím obsahem.</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Klíčový bod: Vy máte kontrolu; je v pořádku aplikaci jednoduše zavřít.</a:t>
            </a:r>
            <a:endParaRPr sz="1200">
              <a:solidFill>
                <a:srgbClr val="08030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214" name="Google Shape;214;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4: Digitální sebevědomí a bezpečnost</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15" name="Google Shape;215;p30"/>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216" name="Google Shape;216;p30"/>
          <p:cNvSpPr txBox="1"/>
          <p:nvPr/>
        </p:nvSpPr>
        <p:spPr>
          <a:xfrm>
            <a:off x="97970" y="1451254"/>
            <a:ext cx="10001995"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Vaše sada nástrojů pro sebejistotu</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Tříkrokový restart:</a:t>
            </a:r>
            <a:endParaRPr sz="24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Calibri"/>
              <a:buAutoNum type="arabicPeriod"/>
            </a:pPr>
            <a:r>
              <a:rPr lang="en-GB" sz="2400">
                <a:solidFill>
                  <a:schemeClr val="dk1"/>
                </a:solidFill>
                <a:latin typeface="Calibri"/>
                <a:ea typeface="Calibri"/>
                <a:cs typeface="Calibri"/>
                <a:sym typeface="Calibri"/>
              </a:rPr>
              <a:t>Zastavte se a nadechněte se</a:t>
            </a:r>
            <a:endParaRPr sz="24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Calibri"/>
              <a:buAutoNum type="arabicPeriod"/>
            </a:pPr>
            <a:r>
              <a:rPr lang="en-GB" sz="2400">
                <a:solidFill>
                  <a:schemeClr val="dk1"/>
                </a:solidFill>
                <a:latin typeface="Calibri"/>
                <a:ea typeface="Calibri"/>
                <a:cs typeface="Calibri"/>
                <a:sym typeface="Calibri"/>
              </a:rPr>
              <a:t>Dejte si od obrazovky pauzu</a:t>
            </a:r>
            <a:endParaRPr sz="24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400"/>
              <a:buFont typeface="Calibri"/>
              <a:buAutoNum type="arabicPeriod"/>
            </a:pPr>
            <a:r>
              <a:rPr lang="en-GB" sz="2400">
                <a:solidFill>
                  <a:schemeClr val="dk1"/>
                </a:solidFill>
                <a:latin typeface="Calibri"/>
                <a:ea typeface="Calibri"/>
                <a:cs typeface="Calibri"/>
                <a:sym typeface="Calibri"/>
              </a:rPr>
              <a:t>Požádejte o pomoc někoho, komu důvěřujete</a:t>
            </a:r>
            <a:endParaRPr sz="12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223" name="Google Shape;223;p3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4: Digitální sebevědomí a bezpečnost</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i="1"/>
          </a:p>
        </p:txBody>
      </p:sp>
      <p:pic>
        <p:nvPicPr>
          <p:cNvPr id="224" name="Google Shape;224;p31"/>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25" name="Google Shape;225;p31"/>
          <p:cNvSpPr txBox="1"/>
          <p:nvPr/>
        </p:nvSpPr>
        <p:spPr>
          <a:xfrm>
            <a:off x="253833" y="1708483"/>
            <a:ext cx="10957957" cy="56406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Plán pro digitální sebejistotu</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Navrhněte si svá vlastní pravidla pro digitální pohodu!</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Napište 3 pravidla, například:„Budu trénovat focení jedné fotky denně“ nebo„Když si nebudu vědět rady, požádám o pomoc“.“</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4"/>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br>
              <a:rPr b="0" i="1" lang="en-GB" sz="2800">
                <a:latin typeface="Calibri"/>
                <a:ea typeface="Calibri"/>
                <a:cs typeface="Calibri"/>
                <a:sym typeface="Calibri"/>
              </a:rPr>
            </a:br>
            <a:r>
              <a:rPr b="0" i="1" lang="en-GB" sz="2700"/>
              <a:t>Modul 4 (Senioři)</a:t>
            </a:r>
            <a:br>
              <a:rPr b="0" i="1" lang="en-GB" sz="2700"/>
            </a:br>
            <a:r>
              <a:rPr b="0" i="1" lang="en-GB" sz="2700"/>
              <a:t>Chytré telefony a sociální sítě snadno a srozumitelně</a:t>
            </a:r>
            <a:br>
              <a:rPr lang="en-GB" sz="1800"/>
            </a:br>
            <a:br>
              <a:rPr lang="en-GB" sz="1800"/>
            </a:br>
            <a:br>
              <a:rPr lang="en-GB" sz="1800"/>
            </a:br>
            <a:r>
              <a:rPr lang="en-GB" sz="1800"/>
              <a:t> </a:t>
            </a:r>
            <a:br>
              <a:rPr lang="en-GB" sz="1800"/>
            </a:br>
            <a:endParaRPr sz="1800"/>
          </a:p>
        </p:txBody>
      </p:sp>
      <p:sp>
        <p:nvSpPr>
          <p:cNvPr id="81" name="Google Shape;81;p14"/>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1: Váš telefon jako kompas</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en-GB" sz="2400">
                <a:solidFill>
                  <a:srgbClr val="09CBFD"/>
                </a:solidFill>
              </a:rPr>
              <a:t>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232" name="Google Shape;232;p3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4: Digitální sebevědomí a bezpečnost</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i="1"/>
          </a:p>
        </p:txBody>
      </p:sp>
      <p:pic>
        <p:nvPicPr>
          <p:cNvPr id="233" name="Google Shape;233;p32"/>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234" name="Google Shape;234;p32"/>
          <p:cNvSpPr txBox="1"/>
          <p:nvPr/>
        </p:nvSpPr>
        <p:spPr>
          <a:xfrm>
            <a:off x="253833" y="1708483"/>
            <a:ext cx="10957957" cy="517898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Závazek objevitele</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 </a:t>
            </a:r>
            <a:r>
              <a:rPr lang="en-GB" sz="2400">
                <a:solidFill>
                  <a:schemeClr val="dk1"/>
                </a:solidFill>
                <a:latin typeface="Calibri"/>
                <a:ea typeface="Calibri"/>
                <a:cs typeface="Calibri"/>
                <a:sym typeface="Calibri"/>
              </a:rPr>
              <a:t>Stvrďte to oficiálně!</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Zavažte se k jedné nové dovednosti, kterou tento týden využijete, abyste zůstali ve spojení se svou rodinou.“</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rgbClr val="FD8F09"/>
              </a:solidFill>
              <a:latin typeface="Calibri"/>
              <a:ea typeface="Calibri"/>
              <a:cs typeface="Calibri"/>
              <a:sym typeface="Calibri"/>
            </a:endParaRPr>
          </a:p>
          <a:p>
            <a:pPr indent="0" lvl="1" marL="457200" marR="0" rtl="0" algn="ctr">
              <a:spcBef>
                <a:spcPts val="0"/>
              </a:spcBef>
              <a:spcAft>
                <a:spcPts val="0"/>
              </a:spcAft>
              <a:buNone/>
            </a:pPr>
            <a:r>
              <a:t/>
            </a:r>
            <a:endParaRPr b="1"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3"/>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en-GB"/>
              <a:t>Konec modulu 4 (Senioři)</a:t>
            </a:r>
            <a:br>
              <a:rPr b="0" i="1" lang="en-GB"/>
            </a:br>
            <a:r>
              <a:rPr b="0" i="1" lang="en-GB"/>
              <a:t>Chytré telefony a sociální sítě snadno a srozumitelně</a:t>
            </a:r>
            <a:endParaRPr b="0"/>
          </a:p>
        </p:txBody>
      </p:sp>
      <p:pic>
        <p:nvPicPr>
          <p:cNvPr id="240" name="Google Shape;240;p33"/>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1: Váš telefon jako kompas</a:t>
            </a:r>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90" name="Google Shape;90;p15"/>
          <p:cNvSpPr txBox="1"/>
          <p:nvPr/>
        </p:nvSpPr>
        <p:spPr>
          <a:xfrm>
            <a:off x="149679" y="1405534"/>
            <a:ext cx="11336483"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Rozumíme svému smartphonu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Staňte se digitálním objevitelem</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Váš chytrý telefon je společníkem pro spojení s blízkými, uchovávání vzpomínek a získávání informací.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Ikony, gesta tažením a tlačítka jsou jen novým jazykem, kterému se učíte porozumět.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en-GB">
                <a:solidFill>
                  <a:srgbClr val="09CBFD"/>
                </a:solidFill>
              </a:rPr>
              <a:t>Téma 1: Váš telefon jako kompas</a:t>
            </a:r>
            <a:endParaRPr/>
          </a:p>
        </p:txBody>
      </p:sp>
      <p:pic>
        <p:nvPicPr>
          <p:cNvPr id="98" name="Google Shape;98;p16"/>
          <p:cNvPicPr preferRelativeResize="0"/>
          <p:nvPr>
            <p:ph idx="2" type="body"/>
          </p:nvPr>
        </p:nvPicPr>
        <p:blipFill rotWithShape="1">
          <a:blip r:embed="rId3">
            <a:alphaModFix/>
          </a:blip>
          <a:srcRect b="0" l="0" r="0" t="0"/>
          <a:stretch/>
        </p:blipFill>
        <p:spPr>
          <a:xfrm>
            <a:off x="9861203" y="5367073"/>
            <a:ext cx="1648460" cy="756899"/>
          </a:xfrm>
          <a:prstGeom prst="rect">
            <a:avLst/>
          </a:prstGeom>
          <a:noFill/>
          <a:ln>
            <a:noFill/>
          </a:ln>
        </p:spPr>
      </p:pic>
      <p:sp>
        <p:nvSpPr>
          <p:cNvPr id="99" name="Google Shape;99;p16"/>
          <p:cNvSpPr txBox="1"/>
          <p:nvPr/>
        </p:nvSpPr>
        <p:spPr>
          <a:xfrm>
            <a:off x="149679" y="1405534"/>
            <a:ext cx="976323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Fyzická tlačítka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Tlačítka a jejich funkce</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Tlačítko napájení: Probudí obrazovku a uzamkne zařízení.</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Tlačítka hlasitosti: Ovládají zvuk pro hovory a videa.</a:t>
            </a:r>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Funkce Domů (Domovské tlačítko): Vždy vás vrátí zpět na hlavní obrazovku.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06" name="Google Shape;106;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1: Váš telefon jako kompas</a:t>
            </a:r>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07" name="Google Shape;107;p17"/>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108" name="Google Shape;108;p17"/>
          <p:cNvSpPr txBox="1"/>
          <p:nvPr/>
        </p:nvSpPr>
        <p:spPr>
          <a:xfrm>
            <a:off x="181097" y="1462685"/>
            <a:ext cx="100019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Čtení stavových symbolů</a:t>
            </a:r>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Běžné ikony a jejich významy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Malé symboly vás informují o výdrži baterie, připojení k Wi-Fi a nových zprávách.</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Tyto ikony vám poskytují přehled a jistotu.</a:t>
            </a:r>
            <a:endParaRPr sz="1200">
              <a:solidFill>
                <a:srgbClr val="08030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15" name="Google Shape;115;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1: Váš telefon jako kompas</a:t>
            </a:r>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18"/>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18"/>
          <p:cNvSpPr txBox="1"/>
          <p:nvPr/>
        </p:nvSpPr>
        <p:spPr>
          <a:xfrm>
            <a:off x="149679" y="1597376"/>
            <a:ext cx="10957957" cy="342465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Lov ikon</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 </a:t>
            </a:r>
            <a:r>
              <a:rPr lang="en-GB" sz="2400">
                <a:solidFill>
                  <a:schemeClr val="dk1"/>
                </a:solidFill>
                <a:latin typeface="Calibri"/>
                <a:ea typeface="Calibri"/>
                <a:cs typeface="Calibri"/>
                <a:sym typeface="Calibri"/>
              </a:rPr>
              <a:t>Pojmenujte symboly na své obrazovce.</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 </a:t>
            </a:r>
            <a:r>
              <a:rPr lang="en-GB" sz="2400">
                <a:solidFill>
                  <a:schemeClr val="dk1"/>
                </a:solidFill>
                <a:latin typeface="Calibri"/>
                <a:ea typeface="Calibri"/>
                <a:cs typeface="Calibri"/>
                <a:sym typeface="Calibri"/>
              </a:rPr>
              <a:t>Podívejte se na stavový řádek (notifikační lištu) na svém vlastním telefonu.</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Cíl: </a:t>
            </a:r>
            <a:r>
              <a:rPr lang="en-GB" sz="2400">
                <a:solidFill>
                  <a:schemeClr val="dk1"/>
                </a:solidFill>
                <a:latin typeface="Calibri"/>
                <a:ea typeface="Calibri"/>
                <a:cs typeface="Calibri"/>
                <a:sym typeface="Calibri"/>
              </a:rPr>
              <a:t>Sdílejte jednu ikonu, kterou poznáváte, a jednu, která vám připadá neznámá.</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24" name="Google Shape;124;p1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1: Váš telefon jako kompas</a:t>
            </a:r>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 </a:t>
            </a:r>
            <a:endParaRPr/>
          </a:p>
          <a:p>
            <a:pPr indent="0" lvl="0" marL="0" rtl="0" algn="just">
              <a:lnSpc>
                <a:spcPct val="90000"/>
              </a:lnSpc>
              <a:spcBef>
                <a:spcPts val="1000"/>
              </a:spcBef>
              <a:spcAft>
                <a:spcPts val="0"/>
              </a:spcAft>
              <a:buClr>
                <a:schemeClr val="dk1"/>
              </a:buClr>
              <a:buSzPts val="2400"/>
              <a:buNone/>
            </a:pPr>
            <a:r>
              <a:t/>
            </a:r>
            <a:endParaRPr i="1"/>
          </a:p>
        </p:txBody>
      </p:sp>
      <p:pic>
        <p:nvPicPr>
          <p:cNvPr id="125" name="Google Shape;125;p19"/>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26" name="Google Shape;126;p19"/>
          <p:cNvSpPr txBox="1"/>
          <p:nvPr/>
        </p:nvSpPr>
        <p:spPr>
          <a:xfrm>
            <a:off x="253833" y="1708483"/>
            <a:ext cx="10957957" cy="2685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rgbClr val="FD8F09"/>
                </a:solidFill>
                <a:latin typeface="Calibri"/>
                <a:ea typeface="Calibri"/>
                <a:cs typeface="Calibri"/>
                <a:sym typeface="Calibri"/>
              </a:rPr>
              <a:t>Aktivita: Kontrola ikon</a:t>
            </a:r>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Úkol: </a:t>
            </a:r>
            <a:r>
              <a:rPr lang="en-GB" sz="2400">
                <a:solidFill>
                  <a:schemeClr val="dk1"/>
                </a:solidFill>
                <a:latin typeface="Calibri"/>
                <a:ea typeface="Calibri"/>
                <a:cs typeface="Calibri"/>
                <a:sym typeface="Calibri"/>
              </a:rPr>
              <a:t>Kdyby byla ikona dopravní značkou, kam by vás dovedla?</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2400">
                <a:solidFill>
                  <a:schemeClr val="dk1"/>
                </a:solidFill>
                <a:latin typeface="Calibri"/>
                <a:ea typeface="Calibri"/>
                <a:cs typeface="Calibri"/>
                <a:sym typeface="Calibri"/>
              </a:rPr>
              <a:t>Interakce: </a:t>
            </a:r>
            <a:r>
              <a:rPr lang="en-GB" sz="2400">
                <a:solidFill>
                  <a:schemeClr val="dk1"/>
                </a:solidFill>
                <a:latin typeface="Calibri"/>
                <a:ea typeface="Calibri"/>
                <a:cs typeface="Calibri"/>
                <a:sym typeface="Calibri"/>
              </a:rPr>
              <a:t>Prodiskutujte ve dvojicích, co se podle vás stane, když klepnete na ozubené kolečko „Nastavení“ nebo na bublinu „Zprávy“</a:t>
            </a:r>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0"/>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en-GB" sz="2800"/>
              <a:t>Modul 4 (Senioři)</a:t>
            </a:r>
            <a:br>
              <a:rPr b="0" i="1" lang="en-GB" sz="2800"/>
            </a:br>
            <a:r>
              <a:rPr b="0" i="1" lang="en-GB" sz="2800"/>
              <a:t>Chytré telefony a sociální sítě snadno a srozumitelně</a:t>
            </a:r>
            <a:endParaRPr sz="1800"/>
          </a:p>
        </p:txBody>
      </p:sp>
      <p:sp>
        <p:nvSpPr>
          <p:cNvPr id="132" name="Google Shape;132;p20"/>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en-GB" sz="2400">
                <a:solidFill>
                  <a:srgbClr val="09CBFD"/>
                </a:solidFill>
              </a:rPr>
              <a:t>Téma 2: Být ve spojení</a:t>
            </a:r>
            <a:endParaRPr b="1" sz="2400">
              <a:solidFill>
                <a:srgbClr val="09CBFD"/>
              </a:solidFill>
            </a:endParaRPr>
          </a:p>
          <a:p>
            <a:pPr indent="0" lvl="0" marL="0" rtl="0" algn="l">
              <a:lnSpc>
                <a:spcPct val="90000"/>
              </a:lnSpc>
              <a:spcBef>
                <a:spcPts val="1000"/>
              </a:spcBef>
              <a:spcAft>
                <a:spcPts val="0"/>
              </a:spcAft>
              <a:buClr>
                <a:srgbClr val="09CBFD"/>
              </a:buClr>
              <a:buSzPts val="2400"/>
              <a:buNone/>
            </a:pPr>
            <a:r>
              <a:rPr b="1" lang="en-GB" sz="2400">
                <a:solidFill>
                  <a:srgbClr val="09CBFD"/>
                </a:solidFill>
              </a:rPr>
              <a:t>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en-GB" sz="2400"/>
              <a:t>Modul 4 (Senioři): Chytré telefony a sociální sítě snadno a srozumitelně</a:t>
            </a:r>
            <a:endParaRPr sz="2400"/>
          </a:p>
        </p:txBody>
      </p:sp>
      <p:sp>
        <p:nvSpPr>
          <p:cNvPr id="139" name="Google Shape;139;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en-GB">
                <a:solidFill>
                  <a:srgbClr val="09CBFD"/>
                </a:solidFill>
              </a:rPr>
              <a:t>Téma 2: Být ve spojení</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lang="en-GB">
                <a:solidFill>
                  <a:srgbClr val="09CBFD"/>
                </a:solidFill>
              </a:rPr>
              <a:t>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0" name="Google Shape;140;p21"/>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141" name="Google Shape;141;p21"/>
          <p:cNvSpPr txBox="1"/>
          <p:nvPr/>
        </p:nvSpPr>
        <p:spPr>
          <a:xfrm>
            <a:off x="181097" y="1462685"/>
            <a:ext cx="100019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Jazyk spojení</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Zprávy, fotky a hlas</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Moderní nástroje vám pomáhají zapojit se do rodinných konverzací a sdílet novinky.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Klíčové body: Komunikace je o spojení, nikoliv o rychlosti.</a:t>
            </a:r>
            <a:endParaRPr sz="1200">
              <a:solidFill>
                <a:srgbClr val="08030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