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Lst>
  <p:notesMasterIdLst>
    <p:notesMasterId r:id="rId24"/>
  </p:notesMasterIdLst>
  <p:handoutMasterIdLst>
    <p:handoutMasterId r:id="rId25"/>
  </p:handoutMasterIdLst>
  <p:sldIdLst>
    <p:sldId id="256" r:id="rId3"/>
    <p:sldId id="272" r:id="rId4"/>
    <p:sldId id="277" r:id="rId5"/>
    <p:sldId id="278" r:id="rId6"/>
    <p:sldId id="279" r:id="rId7"/>
    <p:sldId id="312" r:id="rId8"/>
    <p:sldId id="313" r:id="rId9"/>
    <p:sldId id="314" r:id="rId10"/>
    <p:sldId id="316" r:id="rId11"/>
    <p:sldId id="317" r:id="rId12"/>
    <p:sldId id="315" r:id="rId13"/>
    <p:sldId id="319" r:id="rId14"/>
    <p:sldId id="321" r:id="rId15"/>
    <p:sldId id="322" r:id="rId16"/>
    <p:sldId id="320" r:id="rId17"/>
    <p:sldId id="323" r:id="rId18"/>
    <p:sldId id="325" r:id="rId19"/>
    <p:sldId id="326" r:id="rId20"/>
    <p:sldId id="327" r:id="rId21"/>
    <p:sldId id="328" r:id="rId22"/>
    <p:sldId id="300" r:id="rId23"/>
  </p:sldIdLst>
  <p:sldSz cx="12192000" cy="6858000"/>
  <p:notesSz cx="6858000" cy="9144000"/>
  <p:custDataLst>
    <p:tags r:id="rId2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9" autoAdjust="0"/>
    <p:restoredTop sz="88571" autoAdjust="0"/>
  </p:normalViewPr>
  <p:slideViewPr>
    <p:cSldViewPr snapToGrid="0">
      <p:cViewPr varScale="1">
        <p:scale>
          <a:sx n="88" d="100"/>
          <a:sy n="88" d="100"/>
        </p:scale>
        <p:origin x="586" y="7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12/5/2026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‹Nº›</a:t>
            </a:fld>
            <a:endParaRPr lang="el-GR"/>
          </a:p>
        </p:txBody>
      </p:sp>
    </p:spTree>
    <p:extLst>
      <p:ext uri="{BB962C8B-B14F-4D97-AF65-F5344CB8AC3E}">
        <p14:creationId xmlns:p14="http://schemas.microsoft.com/office/powerpoint/2010/main" val="203511658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12/5/2026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Haga clic para editar los estilos de texto principales</a:t>
            </a:r>
          </a:p>
          <a:p>
            <a:pPr lvl="1"/>
            <a:r>
              <a:rPr lang="en-US"/>
              <a:t>Segundo nivel</a:t>
            </a:r>
          </a:p>
          <a:p>
            <a:pPr lvl="2"/>
            <a:r>
              <a:rPr lang="en-US"/>
              <a:t>Tercer nivel</a:t>
            </a:r>
          </a:p>
          <a:p>
            <a:pPr lvl="3"/>
            <a:r>
              <a:rPr lang="en-US"/>
              <a:t>Cuarto nivel</a:t>
            </a:r>
          </a:p>
          <a:p>
            <a:pPr lvl="4"/>
            <a:r>
              <a:rPr lang="en-US"/>
              <a:t>Quinto nivel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‹Nº›</a:t>
            </a:fld>
            <a:endParaRPr lang="el-GR"/>
          </a:p>
        </p:txBody>
      </p:sp>
    </p:spTree>
    <p:extLst>
      <p:ext uri="{BB962C8B-B14F-4D97-AF65-F5344CB8AC3E}">
        <p14:creationId xmlns:p14="http://schemas.microsoft.com/office/powerpoint/2010/main" val="3693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«¡Bienvenidos a todos! Hoy nos convertiremos en exploradores digitales. No penséis en vuestro smartphone como un aparato complicado, sino como un compañero que os ayuda a conservar vuestros recuerdos y a mantener el contacto con vuestra familia. Aprender a utilizarlo es como aprender un nuevo idioma: lo haremos «palabra» a «palabra».</a:t>
            </a:r>
            <a:endParaRPr lang="LID4096"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extLst>
      <p:ext uri="{BB962C8B-B14F-4D97-AF65-F5344CB8AC3E}">
        <p14:creationId xmlns:p14="http://schemas.microsoft.com/office/powerpoint/2010/main" val="351270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17B29-917C-01FA-5BB5-ED4176240D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EBFED7-43A8-7BA7-B9B1-1DD8218F0E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D91331-8F36-BD31-5D31-3DA399A5537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«¿Por qué les encantan estas aplicaciones a los jóvenes? Es la forma en que encuentran su lugar en el mundo, pero también puede causarles estrés y ansiedad. Al comprender su mundo, puedes ofrecerles un “puente intergeneracional” que les brinde apoyo y tranquilidad cuando se sientan presionados».</a:t>
            </a:r>
          </a:p>
          <a:p>
            <a:endParaRPr lang="LID4096" sz="1200" dirty="0"/>
          </a:p>
        </p:txBody>
      </p:sp>
      <p:sp>
        <p:nvSpPr>
          <p:cNvPr id="4" name="Slide Number Placeholder 3">
            <a:extLst>
              <a:ext uri="{FF2B5EF4-FFF2-40B4-BE49-F238E27FC236}">
                <a16:creationId xmlns:a16="http://schemas.microsoft.com/office/drawing/2014/main" id="{7B9DA1EA-51D7-3A1E-4C29-B1EFC7877F98}"/>
              </a:ext>
            </a:extLst>
          </p:cNvPr>
          <p:cNvSpPr>
            <a:spLocks noGrp="1"/>
          </p:cNvSpPr>
          <p:nvPr>
            <p:ph type="sldNum" sz="quarter" idx="5"/>
          </p:nvPr>
        </p:nvSpPr>
        <p:spPr/>
        <p:txBody>
          <a:bodyPr/>
          <a:lstStyle/>
          <a:p>
            <a:fld id="{C6CF91B0-25AB-4DFA-B184-293DD156034C}" type="slidenum">
              <a:rPr lang="el-GR" smtClean="0"/>
              <a:t>14</a:t>
            </a:fld>
            <a:endParaRPr lang="el-GR"/>
          </a:p>
        </p:txBody>
      </p:sp>
    </p:spTree>
    <p:extLst>
      <p:ext uri="{BB962C8B-B14F-4D97-AF65-F5344CB8AC3E}">
        <p14:creationId xmlns:p14="http://schemas.microsoft.com/office/powerpoint/2010/main" val="38874328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A5438-5622-751E-98A8-58F452D6A6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03AE60-2706-2C0F-A871-DED680240B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68D874-D3D9-F796-0010-37B146A43F2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«Fíjate en esta publicación de ejemplo. ¿Es un chiste gracioso o un recuerdo familiar? Intenta averiguar qué es lo que la publicación quiere que hagas: ¿te pide que le des a «Me gusta» o que dejes un «comentario»? Reconocer estas «pistas» te ayuda a sentir que tienes más control sobre lo que ves».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6B07E9D0-C161-F601-F013-04164BC4365B}"/>
              </a:ext>
            </a:extLst>
          </p:cNvPr>
          <p:cNvSpPr>
            <a:spLocks noGrp="1"/>
          </p:cNvSpPr>
          <p:nvPr>
            <p:ph type="sldNum" sz="quarter" idx="5"/>
          </p:nvPr>
        </p:nvSpPr>
        <p:spPr/>
        <p:txBody>
          <a:bodyPr/>
          <a:lstStyle/>
          <a:p>
            <a:fld id="{C6CF91B0-25AB-4DFA-B184-293DD156034C}" type="slidenum">
              <a:rPr lang="el-GR" smtClean="0"/>
              <a:t>15</a:t>
            </a:fld>
            <a:endParaRPr lang="el-GR"/>
          </a:p>
        </p:txBody>
      </p:sp>
    </p:spTree>
    <p:extLst>
      <p:ext uri="{BB962C8B-B14F-4D97-AF65-F5344CB8AC3E}">
        <p14:creationId xmlns:p14="http://schemas.microsoft.com/office/powerpoint/2010/main" val="28042490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85F23-37A9-C1D1-478D-FBEC188AC9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3A5F00-E28D-7AAD-3BD6-5812D2D312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D0D08C-AC64-0027-5672-E6011D8CC9C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«Si empiezas a sentir que la pantalla es "demasiado ruidosa" o va demasiado rápido, recuerda: tú tienes el control. No pasa nada por cerrar la aplicación o dejar el teléfono a un lado. Tu tranquilidad es más importante que cualquier notificación».</a:t>
            </a:r>
          </a:p>
          <a:p>
            <a:endParaRPr lang="LID4096" sz="1200" dirty="0"/>
          </a:p>
        </p:txBody>
      </p:sp>
      <p:sp>
        <p:nvSpPr>
          <p:cNvPr id="4" name="Slide Number Placeholder 3">
            <a:extLst>
              <a:ext uri="{FF2B5EF4-FFF2-40B4-BE49-F238E27FC236}">
                <a16:creationId xmlns:a16="http://schemas.microsoft.com/office/drawing/2014/main" id="{CA517E83-2051-E169-6D01-74781C6A8D6C}"/>
              </a:ext>
            </a:extLst>
          </p:cNvPr>
          <p:cNvSpPr>
            <a:spLocks noGrp="1"/>
          </p:cNvSpPr>
          <p:nvPr>
            <p:ph type="sldNum" sz="quarter" idx="5"/>
          </p:nvPr>
        </p:nvSpPr>
        <p:spPr/>
        <p:txBody>
          <a:bodyPr/>
          <a:lstStyle/>
          <a:p>
            <a:fld id="{C6CF91B0-25AB-4DFA-B184-293DD156034C}" type="slidenum">
              <a:rPr lang="el-GR" smtClean="0"/>
              <a:t>17</a:t>
            </a:fld>
            <a:endParaRPr lang="el-GR"/>
          </a:p>
        </p:txBody>
      </p:sp>
    </p:spTree>
    <p:extLst>
      <p:ext uri="{BB962C8B-B14F-4D97-AF65-F5344CB8AC3E}">
        <p14:creationId xmlns:p14="http://schemas.microsoft.com/office/powerpoint/2010/main" val="7527408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22C38-33E1-58EB-EE25-B238BE7CAA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B58B07-BAD9-4C8E-43CB-BA46312CE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727E34-28BF-C3D6-7E5A-E5B140F024E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«Aquí tienes tu plan de tres pasos para cuando te sientas abrumado: primero, haz una pausa y respira hondo. Segundo, descansa un rato de las pantallas y aléjate unos minutos. Tercero, no dudes en pedir ayuda a un amigo de confianza o a un nieto: ¡les encanta hacer de expertos!»</a:t>
            </a:r>
          </a:p>
          <a:p>
            <a:endParaRPr lang="LID4096" sz="1200" dirty="0"/>
          </a:p>
        </p:txBody>
      </p:sp>
      <p:sp>
        <p:nvSpPr>
          <p:cNvPr id="4" name="Slide Number Placeholder 3">
            <a:extLst>
              <a:ext uri="{FF2B5EF4-FFF2-40B4-BE49-F238E27FC236}">
                <a16:creationId xmlns:a16="http://schemas.microsoft.com/office/drawing/2014/main" id="{2E4B92ED-4A2A-A92B-AB9D-128920601DBB}"/>
              </a:ext>
            </a:extLst>
          </p:cNvPr>
          <p:cNvSpPr>
            <a:spLocks noGrp="1"/>
          </p:cNvSpPr>
          <p:nvPr>
            <p:ph type="sldNum" sz="quarter" idx="5"/>
          </p:nvPr>
        </p:nvSpPr>
        <p:spPr/>
        <p:txBody>
          <a:bodyPr/>
          <a:lstStyle/>
          <a:p>
            <a:fld id="{C6CF91B0-25AB-4DFA-B184-293DD156034C}" type="slidenum">
              <a:rPr lang="el-GR" smtClean="0"/>
              <a:t>18</a:t>
            </a:fld>
            <a:endParaRPr lang="el-GR"/>
          </a:p>
        </p:txBody>
      </p:sp>
    </p:spTree>
    <p:extLst>
      <p:ext uri="{BB962C8B-B14F-4D97-AF65-F5344CB8AC3E}">
        <p14:creationId xmlns:p14="http://schemas.microsoft.com/office/powerpoint/2010/main" val="27536484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DACD2-CB8C-437A-9DD0-8392FEB220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22B87C-761A-022A-FE44-A2858EB302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F31E13-2F36-DB75-944A-20CCB23B0B1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Creemos tus propias «reglas de confianza». Anota tres hábitos sencillos que vas a poner en práctica, como «Voy a hacer una foto al día» o «Voy a ignorar los comentarios que me causen estrés». Este es tu plan para sentirte seguro y feliz en Internet.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D0CF631D-BFA5-E838-BF65-A57F6B0FD1F4}"/>
              </a:ext>
            </a:extLst>
          </p:cNvPr>
          <p:cNvSpPr>
            <a:spLocks noGrp="1"/>
          </p:cNvSpPr>
          <p:nvPr>
            <p:ph type="sldNum" sz="quarter" idx="5"/>
          </p:nvPr>
        </p:nvSpPr>
        <p:spPr/>
        <p:txBody>
          <a:bodyPr/>
          <a:lstStyle/>
          <a:p>
            <a:fld id="{C6CF91B0-25AB-4DFA-B184-293DD156034C}" type="slidenum">
              <a:rPr lang="el-GR" smtClean="0"/>
              <a:t>19</a:t>
            </a:fld>
            <a:endParaRPr lang="el-GR"/>
          </a:p>
        </p:txBody>
      </p:sp>
    </p:spTree>
    <p:extLst>
      <p:ext uri="{BB962C8B-B14F-4D97-AF65-F5344CB8AC3E}">
        <p14:creationId xmlns:p14="http://schemas.microsoft.com/office/powerpoint/2010/main" val="18683607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95EAD-C8D1-9173-6180-FD005B4E9C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E12D2D-0173-4CF3-BF96-52AE09C2E3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851957-0A1B-ECDD-88A9-9382D4FF63A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«Para terminar nuestra sesión, ¡hagámoslo oficial! ¿Qué nueva habilidad has probado hoy que vas a utilizar esta semana para mantenerte conectado? Comprométete a llevar a cabo esa acción: ¡cada pequeño paso es una victoria para tu independencia digital!</a:t>
            </a:r>
            <a:r>
              <a:rPr lang="en-GB" sz="1200" kern="120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75B88943-C2C9-0A8D-316C-21FE6C5D039A}"/>
              </a:ext>
            </a:extLst>
          </p:cNvPr>
          <p:cNvSpPr>
            <a:spLocks noGrp="1"/>
          </p:cNvSpPr>
          <p:nvPr>
            <p:ph type="sldNum" sz="quarter" idx="5"/>
          </p:nvPr>
        </p:nvSpPr>
        <p:spPr/>
        <p:txBody>
          <a:bodyPr/>
          <a:lstStyle/>
          <a:p>
            <a:fld id="{C6CF91B0-25AB-4DFA-B184-293DD156034C}" type="slidenum">
              <a:rPr lang="el-GR" smtClean="0"/>
              <a:t>20</a:t>
            </a:fld>
            <a:endParaRPr lang="el-GR"/>
          </a:p>
        </p:txBody>
      </p:sp>
    </p:spTree>
    <p:extLst>
      <p:ext uri="{BB962C8B-B14F-4D97-AF65-F5344CB8AC3E}">
        <p14:creationId xmlns:p14="http://schemas.microsoft.com/office/powerpoint/2010/main" val="2700756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A0DBB-5BCC-A831-6A22-8DE7A7AB9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483CC-0026-68EC-522F-EB093398B4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0933B7-2609-C76F-C842-D6945971C8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«Antes de mirar la pantalla, probemos los botones. El botón de encendido activa el teléfono; los botones de volumen controlan el nivel de «sonido»; y el botón de inicio es tu red de seguridad: siempre te lleva de vuelta al principio si te sientes perdido».</a:t>
            </a:r>
          </a:p>
          <a:p>
            <a:endParaRPr lang="LID4096" sz="1200" dirty="0"/>
          </a:p>
        </p:txBody>
      </p:sp>
      <p:sp>
        <p:nvSpPr>
          <p:cNvPr id="4" name="Slide Number Placeholder 3">
            <a:extLst>
              <a:ext uri="{FF2B5EF4-FFF2-40B4-BE49-F238E27FC236}">
                <a16:creationId xmlns:a16="http://schemas.microsoft.com/office/drawing/2014/main" id="{6446DE97-5675-B591-D5BC-05B9E4D9F94C}"/>
              </a:ext>
            </a:extLst>
          </p:cNvPr>
          <p:cNvSpPr>
            <a:spLocks noGrp="1"/>
          </p:cNvSpPr>
          <p:nvPr>
            <p:ph type="sldNum" sz="quarter" idx="5"/>
          </p:nvPr>
        </p:nvSpPr>
        <p:spPr/>
        <p:txBody>
          <a:bodyPr/>
          <a:lstStyle/>
          <a:p>
            <a:fld id="{C6CF91B0-25AB-4DFA-B184-293DD156034C}" type="slidenum">
              <a:rPr lang="el-GR" smtClean="0"/>
              <a:t>4</a:t>
            </a:fld>
            <a:endParaRPr lang="el-GR"/>
          </a:p>
        </p:txBody>
      </p:sp>
    </p:spTree>
    <p:extLst>
      <p:ext uri="{BB962C8B-B14F-4D97-AF65-F5344CB8AC3E}">
        <p14:creationId xmlns:p14="http://schemas.microsoft.com/office/powerpoint/2010/main" val="3953031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763B6-8E0F-325E-3034-14452C1C39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6CD451-D339-4637-E32F-FF54D0EC32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030356-C78C-0902-8D18-74CD4940CC4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«Estos pequeños símbolos son como las señales de tráfico del salpicadero. Te dan tranquilidad: la batería indica el nivel de carga y el icono de wifi te dice que estás conectado a Internet. Una vez que sabes lo que significan, dejan de resultar confusos y empiezan a ser útiles».</a:t>
            </a:r>
          </a:p>
          <a:p>
            <a:endParaRPr lang="LID4096" sz="1200" dirty="0"/>
          </a:p>
        </p:txBody>
      </p:sp>
      <p:sp>
        <p:nvSpPr>
          <p:cNvPr id="4" name="Slide Number Placeholder 3">
            <a:extLst>
              <a:ext uri="{FF2B5EF4-FFF2-40B4-BE49-F238E27FC236}">
                <a16:creationId xmlns:a16="http://schemas.microsoft.com/office/drawing/2014/main" id="{FA6993F2-EE77-FADC-82CB-95A8B859B875}"/>
              </a:ext>
            </a:extLst>
          </p:cNvPr>
          <p:cNvSpPr>
            <a:spLocks noGrp="1"/>
          </p:cNvSpPr>
          <p:nvPr>
            <p:ph type="sldNum" sz="quarter" idx="5"/>
          </p:nvPr>
        </p:nvSpPr>
        <p:spPr/>
        <p:txBody>
          <a:bodyPr/>
          <a:lstStyle/>
          <a:p>
            <a:fld id="{C6CF91B0-25AB-4DFA-B184-293DD156034C}" type="slidenum">
              <a:rPr lang="el-GR" smtClean="0"/>
              <a:t>5</a:t>
            </a:fld>
            <a:endParaRPr lang="el-GR"/>
          </a:p>
        </p:txBody>
      </p:sp>
    </p:spTree>
    <p:extLst>
      <p:ext uri="{BB962C8B-B14F-4D97-AF65-F5344CB8AC3E}">
        <p14:creationId xmlns:p14="http://schemas.microsoft.com/office/powerpoint/2010/main" val="2408643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D72C4-D58B-2006-0A4C-1298D8E63D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AB2FF-C82E-18C9-2E10-C59CE72D1B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E566CF-7FC7-F84F-0BC6-FC27EDB5B2F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«¡Es hora de nuestra primera misión! Mira la parte superior de la pantalla de tu teléfono. ¿Puedes encontrar un icono que reconozcas y otro que te resulte misterioso? Comparte lo que has encontrado con tu </a:t>
            </a:r>
            <a:r>
              <a:rPr lang="en-GB" sz="1200" kern="1200" dirty="0" err="1">
                <a:solidFill>
                  <a:schemeClr val="tx1"/>
                </a:solidFill>
                <a:effectLst/>
                <a:latin typeface="+mn-lt"/>
                <a:ea typeface="+mn-ea"/>
                <a:cs typeface="+mn-cs"/>
              </a:rPr>
              <a:t>compañero</a:t>
            </a:r>
            <a:r>
              <a:rPr lang="en-GB" sz="1200" kern="1200" dirty="0">
                <a:solidFill>
                  <a:schemeClr val="tx1"/>
                </a:solidFill>
                <a:effectLst/>
                <a:latin typeface="+mn-lt"/>
                <a:ea typeface="+mn-ea"/>
                <a:cs typeface="+mn-cs"/>
              </a:rPr>
              <a:t>: cada teléfono es un poco diferente, ¡y eso está bien!»</a:t>
            </a:r>
          </a:p>
          <a:p>
            <a:endParaRPr lang="LID4096" dirty="0"/>
          </a:p>
        </p:txBody>
      </p:sp>
      <p:sp>
        <p:nvSpPr>
          <p:cNvPr id="4" name="Slide Number Placeholder 3">
            <a:extLst>
              <a:ext uri="{FF2B5EF4-FFF2-40B4-BE49-F238E27FC236}">
                <a16:creationId xmlns:a16="http://schemas.microsoft.com/office/drawing/2014/main" id="{13857533-A385-7902-1BC2-68D6A4060912}"/>
              </a:ext>
            </a:extLst>
          </p:cNvPr>
          <p:cNvSpPr>
            <a:spLocks noGrp="1"/>
          </p:cNvSpPr>
          <p:nvPr>
            <p:ph type="sldNum" sz="quarter" idx="5"/>
          </p:nvPr>
        </p:nvSpPr>
        <p:spPr/>
        <p:txBody>
          <a:bodyPr/>
          <a:lstStyle/>
          <a:p>
            <a:fld id="{C6CF91B0-25AB-4DFA-B184-293DD156034C}" type="slidenum">
              <a:rPr lang="el-GR" smtClean="0"/>
              <a:t>6</a:t>
            </a:fld>
            <a:endParaRPr lang="el-GR"/>
          </a:p>
        </p:txBody>
      </p:sp>
    </p:spTree>
    <p:extLst>
      <p:ext uri="{BB962C8B-B14F-4D97-AF65-F5344CB8AC3E}">
        <p14:creationId xmlns:p14="http://schemas.microsoft.com/office/powerpoint/2010/main" val="1166336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10978-9669-773E-C097-5E3E90FCF6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D003A0-7DBA-AB03-EB77-D086C03A01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5DD3F0-8DCB-6E13-EFB7-5B586D16C4B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«Imagina que estos iconos son letreros en un edificio. Si pulsas el icono de «Ajustes» (el engranaje), ¿adónde crees que te lleva? ¿Y el icono de «Mensaje» (el globo)? Comenta con tu compañero qué crees que pasa después; no te preocupes por tener «razón», ¡solo explora las posibilidades!»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8FD2A9B7-B20E-53F5-A87D-0D5BE27E8709}"/>
              </a:ext>
            </a:extLst>
          </p:cNvPr>
          <p:cNvSpPr>
            <a:spLocks noGrp="1"/>
          </p:cNvSpPr>
          <p:nvPr>
            <p:ph type="sldNum" sz="quarter" idx="5"/>
          </p:nvPr>
        </p:nvSpPr>
        <p:spPr/>
        <p:txBody>
          <a:bodyPr/>
          <a:lstStyle/>
          <a:p>
            <a:fld id="{C6CF91B0-25AB-4DFA-B184-293DD156034C}" type="slidenum">
              <a:rPr lang="el-GR" smtClean="0"/>
              <a:t>7</a:t>
            </a:fld>
            <a:endParaRPr lang="el-GR"/>
          </a:p>
        </p:txBody>
      </p:sp>
    </p:spTree>
    <p:extLst>
      <p:ext uri="{BB962C8B-B14F-4D97-AF65-F5344CB8AC3E}">
        <p14:creationId xmlns:p14="http://schemas.microsoft.com/office/powerpoint/2010/main" val="3577389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80DCC-B3C3-9897-C292-269BEF80B5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95565F-DAE9-C489-D201-7AA71FE7CC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906E4E-0487-FED4-E04A-17F01A31FC5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«La tecnología sirve, en realidad, para participar en la vida familiar. Ya sea en un chat grupal con los nietos o viendo fotos de las vacaciones, estas herramientas nos permiten seguir formando parte de todo. Recuerda: ¡la comunicación se basa en la conexión que estableces, no en lo rápido que escribes!».</a:t>
            </a:r>
          </a:p>
          <a:p>
            <a:endParaRPr lang="LID4096" sz="1200" dirty="0"/>
          </a:p>
        </p:txBody>
      </p:sp>
      <p:sp>
        <p:nvSpPr>
          <p:cNvPr id="4" name="Slide Number Placeholder 3">
            <a:extLst>
              <a:ext uri="{FF2B5EF4-FFF2-40B4-BE49-F238E27FC236}">
                <a16:creationId xmlns:a16="http://schemas.microsoft.com/office/drawing/2014/main" id="{F4918DE3-F954-78F7-616C-F234880CDAD2}"/>
              </a:ext>
            </a:extLst>
          </p:cNvPr>
          <p:cNvSpPr>
            <a:spLocks noGrp="1"/>
          </p:cNvSpPr>
          <p:nvPr>
            <p:ph type="sldNum" sz="quarter" idx="5"/>
          </p:nvPr>
        </p:nvSpPr>
        <p:spPr/>
        <p:txBody>
          <a:bodyPr/>
          <a:lstStyle/>
          <a:p>
            <a:fld id="{C6CF91B0-25AB-4DFA-B184-293DD156034C}" type="slidenum">
              <a:rPr lang="el-GR" smtClean="0"/>
              <a:t>9</a:t>
            </a:fld>
            <a:endParaRPr lang="el-GR"/>
          </a:p>
        </p:txBody>
      </p:sp>
    </p:spTree>
    <p:extLst>
      <p:ext uri="{BB962C8B-B14F-4D97-AF65-F5344CB8AC3E}">
        <p14:creationId xmlns:p14="http://schemas.microsoft.com/office/powerpoint/2010/main" val="20967676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612D5-AC5B-8115-CE64-2E95B9AFCB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C6254E-0645-64A1-FB31-88C7B511A5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EE1B8C-C12A-C4AF-9DFA-6DFBE037C8E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 «A veces, las palabras no bastan. Los emojis aportan emoción y las fotos permiten compartir un momento al instante. Si se te cansan los dedos, usa el icono del micrófono para enviar una nota de voz: es como una minillamada que pueden escuchar en cualquier momento».</a:t>
            </a:r>
          </a:p>
          <a:p>
            <a:endParaRPr lang="LID4096" sz="1200" dirty="0"/>
          </a:p>
        </p:txBody>
      </p:sp>
      <p:sp>
        <p:nvSpPr>
          <p:cNvPr id="4" name="Slide Number Placeholder 3">
            <a:extLst>
              <a:ext uri="{FF2B5EF4-FFF2-40B4-BE49-F238E27FC236}">
                <a16:creationId xmlns:a16="http://schemas.microsoft.com/office/drawing/2014/main" id="{C5979251-919D-5DB4-B057-B3C0DE1DBCBA}"/>
              </a:ext>
            </a:extLst>
          </p:cNvPr>
          <p:cNvSpPr>
            <a:spLocks noGrp="1"/>
          </p:cNvSpPr>
          <p:nvPr>
            <p:ph type="sldNum" sz="quarter" idx="5"/>
          </p:nvPr>
        </p:nvSpPr>
        <p:spPr/>
        <p:txBody>
          <a:bodyPr/>
          <a:lstStyle/>
          <a:p>
            <a:fld id="{C6CF91B0-25AB-4DFA-B184-293DD156034C}" type="slidenum">
              <a:rPr lang="el-GR" smtClean="0"/>
              <a:t>10</a:t>
            </a:fld>
            <a:endParaRPr lang="el-GR"/>
          </a:p>
        </p:txBody>
      </p:sp>
    </p:spTree>
    <p:extLst>
      <p:ext uri="{BB962C8B-B14F-4D97-AF65-F5344CB8AC3E}">
        <p14:creationId xmlns:p14="http://schemas.microsoft.com/office/powerpoint/2010/main" val="27423493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74AD1-D198-8BE6-ADF2-D8B66A7D0A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20DB50-22CE-D255-F102-72D4D16C67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70DF66-BFF3-F361-19A8-2C6AA7F5C34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«¡Probemos con una actividad práctica! Formad parejas y enviad tres cosas a vuestro compañero: un breve mensaje de «Hola», una foto rápida de algo que haya en la habitación y un saludo de voz de 5 segundos. Tomáos vuestro tiempo: ¡los errores forman parte de la aventura!»</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CCC595B6-A29D-6983-D0B3-90C4E41B39F3}"/>
              </a:ext>
            </a:extLst>
          </p:cNvPr>
          <p:cNvSpPr>
            <a:spLocks noGrp="1"/>
          </p:cNvSpPr>
          <p:nvPr>
            <p:ph type="sldNum" sz="quarter" idx="5"/>
          </p:nvPr>
        </p:nvSpPr>
        <p:spPr/>
        <p:txBody>
          <a:bodyPr/>
          <a:lstStyle/>
          <a:p>
            <a:fld id="{C6CF91B0-25AB-4DFA-B184-293DD156034C}" type="slidenum">
              <a:rPr lang="el-GR" smtClean="0"/>
              <a:t>11</a:t>
            </a:fld>
            <a:endParaRPr lang="el-GR"/>
          </a:p>
        </p:txBody>
      </p:sp>
    </p:spTree>
    <p:extLst>
      <p:ext uri="{BB962C8B-B14F-4D97-AF65-F5344CB8AC3E}">
        <p14:creationId xmlns:p14="http://schemas.microsoft.com/office/powerpoint/2010/main" val="27314273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67B0C-0CCD-F950-5F20-4F5EDB1A54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868E84-74C1-F0AC-274D-302FE5C07D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D1FCCC-AFA0-D903-8FC2-941E079906F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«Las redes sociales pueden parecer un mundo que va a toda velocidad, pero tú puedes optar por desplazarte lentamente. Céntrate en una publicación cada vez. Si te gusta lo que ves, pulsa el corazón; si quieres decir algo, usa el bocadillo. Tú llevas las riendas».</a:t>
            </a:r>
          </a:p>
          <a:p>
            <a:endParaRPr lang="LID4096" sz="1200" dirty="0"/>
          </a:p>
        </p:txBody>
      </p:sp>
      <p:sp>
        <p:nvSpPr>
          <p:cNvPr id="4" name="Slide Number Placeholder 3">
            <a:extLst>
              <a:ext uri="{FF2B5EF4-FFF2-40B4-BE49-F238E27FC236}">
                <a16:creationId xmlns:a16="http://schemas.microsoft.com/office/drawing/2014/main" id="{014713D4-0D4C-C75D-2F5C-97694DDE06A4}"/>
              </a:ext>
            </a:extLst>
          </p:cNvPr>
          <p:cNvSpPr>
            <a:spLocks noGrp="1"/>
          </p:cNvSpPr>
          <p:nvPr>
            <p:ph type="sldNum" sz="quarter" idx="5"/>
          </p:nvPr>
        </p:nvSpPr>
        <p:spPr/>
        <p:txBody>
          <a:bodyPr/>
          <a:lstStyle/>
          <a:p>
            <a:fld id="{C6CF91B0-25AB-4DFA-B184-293DD156034C}" type="slidenum">
              <a:rPr lang="el-GR" smtClean="0"/>
              <a:t>13</a:t>
            </a:fld>
            <a:endParaRPr lang="el-GR"/>
          </a:p>
        </p:txBody>
      </p:sp>
    </p:spTree>
    <p:extLst>
      <p:ext uri="{BB962C8B-B14F-4D97-AF65-F5344CB8AC3E}">
        <p14:creationId xmlns:p14="http://schemas.microsoft.com/office/powerpoint/2010/main" val="2084791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2169850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990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392876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654504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extLst>
      <p:ext uri="{BB962C8B-B14F-4D97-AF65-F5344CB8AC3E}">
        <p14:creationId xmlns:p14="http://schemas.microsoft.com/office/powerpoint/2010/main" val="153670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116077778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470203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DDCD6EF-8BAC-4952-C0E4-2EF4ACDC3F96}"/>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a:extLst>
              <a:ext uri="{FF2B5EF4-FFF2-40B4-BE49-F238E27FC236}">
                <a16:creationId xmlns:a16="http://schemas.microsoft.com/office/drawing/2014/main" id="{80274D63-4B72-B854-B883-35F07AF39E24}"/>
              </a:ext>
            </a:extLst>
          </p:cNvPr>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a:extLst>
              <a:ext uri="{FF2B5EF4-FFF2-40B4-BE49-F238E27FC236}">
                <a16:creationId xmlns:a16="http://schemas.microsoft.com/office/drawing/2014/main" id="{C669CA67-9A0D-6D23-F5B3-CD3EF82E5624}"/>
              </a:ext>
            </a:extLst>
          </p:cNvPr>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a:extLst>
              <a:ext uri="{FF2B5EF4-FFF2-40B4-BE49-F238E27FC236}">
                <a16:creationId xmlns:a16="http://schemas.microsoft.com/office/drawing/2014/main" id="{02D42687-9C05-6640-36C5-A7707DA75F1A}"/>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44581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4822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pic>
        <p:nvPicPr>
          <p:cNvPr id="6" name="Picture 5">
            <a:extLst>
              <a:ext uri="{FF2B5EF4-FFF2-40B4-BE49-F238E27FC236}">
                <a16:creationId xmlns:a16="http://schemas.microsoft.com/office/drawing/2014/main" id="{79EA4C69-9DDB-9F9F-8E98-4BCA8ED06E6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a:extLst>
              <a:ext uri="{FF2B5EF4-FFF2-40B4-BE49-F238E27FC236}">
                <a16:creationId xmlns:a16="http://schemas.microsoft.com/office/drawing/2014/main" id="{90C4B96E-428F-61C9-6E62-394451C1F93E}"/>
              </a:ext>
            </a:extLst>
          </p:cNvPr>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Project Partners:</a:t>
            </a:r>
            <a:endParaRPr lang="el-GR" dirty="0"/>
          </a:p>
        </p:txBody>
      </p:sp>
    </p:spTree>
    <p:extLst>
      <p:ext uri="{BB962C8B-B14F-4D97-AF65-F5344CB8AC3E}">
        <p14:creationId xmlns:p14="http://schemas.microsoft.com/office/powerpoint/2010/main" val="5654868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Aquí va el título de la diapositiva</a:t>
            </a:r>
            <a:endParaRPr lang="el-GR" dirty="0"/>
          </a:p>
        </p:txBody>
      </p:sp>
    </p:spTree>
    <p:extLst>
      <p:ext uri="{BB962C8B-B14F-4D97-AF65-F5344CB8AC3E}">
        <p14:creationId xmlns:p14="http://schemas.microsoft.com/office/powerpoint/2010/main" val="1960187723"/>
      </p:ext>
    </p:extLst>
  </p:cSld>
  <p:clrMap bg1="lt1" tx1="dk1" bg2="lt2" tx2="dk2" accent1="accent1" accent2="accent2" accent3="accent3" accent4="accent4" accent5="accent5" accent6="accent6" hlink="hlink" folHlink="folHlink"/>
  <p:sldLayoutIdLst>
    <p:sldLayoutId id="2147483672" r:id="rId1"/>
    <p:sldLayoutId id="2147483669" r:id="rId2"/>
    <p:sldLayoutId id="2147483671" r:id="rId3"/>
    <p:sldLayoutId id="2147483651" r:id="rId4"/>
    <p:sldLayoutId id="2147483691" r:id="rId5"/>
  </p:sldLayoutIdLst>
  <p:txStyles>
    <p:titleStyle>
      <a:lvl1pPr algn="l" defTabSz="914377"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377"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144641"/>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87" r:id="rId3"/>
    <p:sldLayoutId id="2147483690" r:id="rId4"/>
    <p:sldLayoutId id="2147483688" r:id="rId5"/>
  </p:sldLayoutIdLst>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90EA3-B5A9-B1E8-C2DF-9EE276BBF240}"/>
              </a:ext>
            </a:extLst>
          </p:cNvPr>
          <p:cNvSpPr>
            <a:spLocks noGrp="1"/>
          </p:cNvSpPr>
          <p:nvPr>
            <p:ph type="ctrTitle"/>
          </p:nvPr>
        </p:nvSpPr>
        <p:spPr>
          <a:xfrm>
            <a:off x="374726" y="2184268"/>
            <a:ext cx="6644383" cy="1334065"/>
          </a:xfrm>
        </p:spPr>
        <p:txBody>
          <a:bodyPr>
            <a:normAutofit/>
          </a:bodyPr>
          <a:lstStyle/>
          <a:p>
            <a:r>
              <a:rPr lang="en-US" sz="2400" dirty="0"/>
              <a:t>WP3 – Material didáctico para estudiantes de edad avanzada</a:t>
            </a: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077FB08D-68F0-ED39-45CA-2644332A0072}"/>
              </a:ext>
            </a:extLst>
          </p:cNvPr>
          <p:cNvSpPr>
            <a:spLocks noGrp="1"/>
          </p:cNvSpPr>
          <p:nvPr>
            <p:ph type="subTitle" idx="1"/>
          </p:nvPr>
        </p:nvSpPr>
        <p:spPr>
          <a:xfrm>
            <a:off x="374726" y="3429000"/>
            <a:ext cx="7391858" cy="1292830"/>
          </a:xfrm>
        </p:spPr>
        <p:txBody>
          <a:bodyPr>
            <a:normAutofit lnSpcReduction="10000"/>
          </a:bodyPr>
          <a:lstStyle/>
          <a:p>
            <a:r>
              <a:rPr lang="en-US" sz="2800" dirty="0"/>
              <a:t>Módulo</a:t>
            </a:r>
            <a:r>
              <a:rPr lang="el-GR" sz="2800" dirty="0"/>
              <a:t> 4</a:t>
            </a:r>
            <a:endParaRPr lang="en-US" sz="2800" dirty="0"/>
          </a:p>
          <a:p>
            <a:r>
              <a:rPr lang="en-GB" sz="2800" dirty="0"/>
              <a:t>Los teléfonos inteligentes y las redes sociales de forma sencilla </a:t>
            </a:r>
          </a:p>
          <a:p>
            <a:endParaRPr lang="en-CY" sz="2800" dirty="0"/>
          </a:p>
        </p:txBody>
      </p:sp>
    </p:spTree>
    <p:extLst>
      <p:ext uri="{BB962C8B-B14F-4D97-AF65-F5344CB8AC3E}">
        <p14:creationId xmlns:p14="http://schemas.microsoft.com/office/powerpoint/2010/main" val="120343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1B87C-F36A-1263-4198-C06D1527BEC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8ED5B0BC-7870-58DD-9101-64FB8BC283FD}"/>
              </a:ext>
            </a:extLst>
          </p:cNvPr>
          <p:cNvSpPr>
            <a:spLocks noGrp="1"/>
          </p:cNvSpPr>
          <p:nvPr>
            <p:ph type="title"/>
          </p:nvPr>
        </p:nvSpPr>
        <p:spPr/>
        <p:txBody>
          <a:bodyPr lIns="91440"/>
          <a:lstStyle/>
          <a:p>
            <a:r>
              <a:rPr lang="en-US" sz="2400" i="1" dirty="0"/>
              <a:t>Módulo 4 (Estudiantes mayores): </a:t>
            </a:r>
            <a:r>
              <a:rPr lang="en-GB" sz="2400" i="1" dirty="0"/>
              <a:t>Los teléfonos inteligentes y las redes sociales, de forma sencilla </a:t>
            </a:r>
            <a:endParaRPr lang="el-GR" sz="2400" dirty="0"/>
          </a:p>
        </p:txBody>
      </p:sp>
      <p:sp>
        <p:nvSpPr>
          <p:cNvPr id="6" name="Text Placeholder 5">
            <a:extLst>
              <a:ext uri="{FF2B5EF4-FFF2-40B4-BE49-F238E27FC236}">
                <a16:creationId xmlns:a16="http://schemas.microsoft.com/office/drawing/2014/main" id="{6212CCB3-C96C-5973-5776-6BA4CC377B83}"/>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Tema 2: Mantener el contacto</a:t>
            </a:r>
          </a:p>
          <a:p>
            <a:endParaRPr lang="en-US" b="1" i="1" dirty="0">
              <a:solidFill>
                <a:schemeClr val="accent1">
                  <a:lumMod val="75000"/>
                </a:schemeClr>
              </a:solidFill>
            </a:endParaRPr>
          </a:p>
          <a:p>
            <a:endParaRPr lang="el-GR"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AA3CD34A-303E-0583-17B5-C2C87DA29725}"/>
              </a:ext>
            </a:extLst>
          </p:cNvPr>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a:extLst>
              <a:ext uri="{FF2B5EF4-FFF2-40B4-BE49-F238E27FC236}">
                <a16:creationId xmlns:a16="http://schemas.microsoft.com/office/drawing/2014/main" id="{B4ED5B70-C594-B000-56F3-D7D23750BA84}"/>
              </a:ext>
            </a:extLst>
          </p:cNvPr>
          <p:cNvSpPr txBox="1"/>
          <p:nvPr/>
        </p:nvSpPr>
        <p:spPr>
          <a:xfrm>
            <a:off x="181097" y="1462685"/>
            <a:ext cx="10001995" cy="3295389"/>
          </a:xfrm>
          <a:prstGeom prst="rect">
            <a:avLst/>
          </a:prstGeom>
          <a:noFill/>
        </p:spPr>
        <p:txBody>
          <a:bodyPr wrap="square">
            <a:spAutoFit/>
          </a:bodyPr>
          <a:lstStyle/>
          <a:p>
            <a:r>
              <a:rPr lang="en-GB" sz="2400" b="1" dirty="0"/>
              <a:t>Más allá del texto sin formato</a:t>
            </a:r>
            <a:endParaRPr lang="en-GB" sz="2400" dirty="0"/>
          </a:p>
          <a:p>
            <a:pPr lvl="0" algn="ctr"/>
            <a:endParaRPr lang="en-GB" sz="2400" dirty="0"/>
          </a:p>
          <a:p>
            <a:pPr lvl="0" algn="ctr"/>
            <a:r>
              <a:rPr lang="en-GB" sz="2400" dirty="0"/>
              <a:t>Compartir momentos</a:t>
            </a:r>
          </a:p>
          <a:p>
            <a:pPr lvl="0" algn="ctr"/>
            <a:endParaRPr lang="en-GB" sz="2400" dirty="0"/>
          </a:p>
          <a:p>
            <a:pPr lvl="0" algn="ctr"/>
            <a:r>
              <a:rPr lang="en-GB" sz="2400" dirty="0"/>
              <a:t>Usa emojis para expresar emociones, fotos para guardar recuerdos y notas de voz para mantener una conversación natural.</a:t>
            </a:r>
          </a:p>
          <a:p>
            <a:pPr lvl="0" algn="ctr"/>
            <a:endParaRPr lang="en-GB" sz="2400" b="1" dirty="0"/>
          </a:p>
          <a:p>
            <a:pPr lvl="0" algn="ctr"/>
            <a:r>
              <a:rPr lang="en-GB" sz="2400" b="1" dirty="0"/>
              <a:t>Puntos clave: </a:t>
            </a:r>
            <a:r>
              <a:rPr lang="en-GB" sz="2400" dirty="0"/>
              <a:t>Las notas de voz son perfectas cuando te resulta incómodo escribir.</a:t>
            </a:r>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28404495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78D24-0ECB-96DB-DC86-94BDE758C378}"/>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8AEC64AE-2283-433B-F03A-73D57BD3220B}"/>
              </a:ext>
            </a:extLst>
          </p:cNvPr>
          <p:cNvSpPr>
            <a:spLocks noGrp="1"/>
          </p:cNvSpPr>
          <p:nvPr>
            <p:ph type="title"/>
          </p:nvPr>
        </p:nvSpPr>
        <p:spPr/>
        <p:txBody>
          <a:bodyPr lIns="91440"/>
          <a:lstStyle/>
          <a:p>
            <a:r>
              <a:rPr lang="en-US" sz="2400" i="1" dirty="0"/>
              <a:t>Módulo 4 (Estudiantes mayores): </a:t>
            </a:r>
            <a:r>
              <a:rPr lang="en-GB" sz="2400" i="1" dirty="0"/>
              <a:t>Los teléfonos inteligentes y las redes sociales, de forma sencilla </a:t>
            </a:r>
            <a:endParaRPr lang="el-GR" sz="2400" dirty="0"/>
          </a:p>
        </p:txBody>
      </p:sp>
      <p:sp>
        <p:nvSpPr>
          <p:cNvPr id="6" name="Text Placeholder 5">
            <a:extLst>
              <a:ext uri="{FF2B5EF4-FFF2-40B4-BE49-F238E27FC236}">
                <a16:creationId xmlns:a16="http://schemas.microsoft.com/office/drawing/2014/main" id="{DDDBE14A-6041-00CE-9074-9217029F007E}"/>
              </a:ext>
            </a:extLst>
          </p:cNvPr>
          <p:cNvSpPr>
            <a:spLocks noGrp="1"/>
          </p:cNvSpPr>
          <p:nvPr>
            <p:ph type="body" sz="quarter" idx="10"/>
          </p:nvPr>
        </p:nvSpPr>
        <p:spPr/>
        <p:txBody>
          <a:bodyPr/>
          <a:lstStyle/>
          <a:p>
            <a:endParaRPr lang="en-US" b="1" dirty="0">
              <a:solidFill>
                <a:schemeClr val="accent6">
                  <a:lumMod val="75000"/>
                </a:schemeClr>
              </a:solidFill>
            </a:endParaRPr>
          </a:p>
          <a:p>
            <a:endParaRPr lang="en-US" b="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 2: Mantener el contacto</a:t>
            </a:r>
          </a:p>
          <a:p>
            <a:endParaRPr lang="en-US" b="1" i="1" dirty="0">
              <a:solidFill>
                <a:schemeClr val="accent1">
                  <a:lumMod val="75000"/>
                </a:schemeClr>
              </a:solidFill>
            </a:endParaRPr>
          </a:p>
          <a:p>
            <a:r>
              <a:rPr lang="en-US" b="1" i="1" dirty="0">
                <a:solidFill>
                  <a:schemeClr val="accent1">
                    <a:lumMod val="75000"/>
                  </a:schemeClr>
                </a:solidFill>
              </a:rPr>
              <a:t> </a:t>
            </a:r>
          </a:p>
          <a:p>
            <a:endParaRPr lang="en-CY" i="1" dirty="0"/>
          </a:p>
        </p:txBody>
      </p:sp>
      <p:pic>
        <p:nvPicPr>
          <p:cNvPr id="2" name="Content Placeholder 1">
            <a:extLst>
              <a:ext uri="{FF2B5EF4-FFF2-40B4-BE49-F238E27FC236}">
                <a16:creationId xmlns:a16="http://schemas.microsoft.com/office/drawing/2014/main" id="{505EBC4F-352F-D58C-E69C-751D5CCF02C4}"/>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C7F33A0F-DCB2-F85F-3E47-7887307BDD18}"/>
              </a:ext>
            </a:extLst>
          </p:cNvPr>
          <p:cNvSpPr txBox="1"/>
          <p:nvPr/>
        </p:nvSpPr>
        <p:spPr>
          <a:xfrm>
            <a:off x="253833" y="1708483"/>
            <a:ext cx="10957957" cy="5271315"/>
          </a:xfrm>
          <a:prstGeom prst="rect">
            <a:avLst/>
          </a:prstGeom>
          <a:noFill/>
        </p:spPr>
        <p:txBody>
          <a:bodyPr wrap="square">
            <a:spAutoFit/>
          </a:bodyPr>
          <a:lstStyle/>
          <a:p>
            <a:pPr algn="ctr"/>
            <a:r>
              <a:rPr lang="en-GB" sz="2400" b="1" dirty="0">
                <a:solidFill>
                  <a:schemeClr val="accent4">
                    <a:lumMod val="75000"/>
                  </a:schemeClr>
                </a:solidFill>
              </a:rPr>
              <a:t>Actividad: «La triple amenaza» (interactiva)</a:t>
            </a:r>
            <a:endParaRPr lang="en-GB" sz="2400" dirty="0">
              <a:solidFill>
                <a:schemeClr val="accent4">
                  <a:lumMod val="75000"/>
                </a:schemeClr>
              </a:solidFill>
            </a:endParaRPr>
          </a:p>
          <a:p>
            <a:pPr lvl="0" algn="ctr"/>
            <a:endParaRPr lang="en-GB" sz="2400" b="1" dirty="0"/>
          </a:p>
          <a:p>
            <a:pPr lvl="0" algn="ctr"/>
            <a:endParaRPr lang="en-GB" sz="2400" b="1" dirty="0"/>
          </a:p>
          <a:p>
            <a:pPr lvl="0" algn="ctr"/>
            <a:r>
              <a:rPr lang="en-GB" sz="2400" b="1" dirty="0"/>
              <a:t>Tarea:</a:t>
            </a:r>
            <a:r>
              <a:rPr lang="en-GB" sz="2400" dirty="0"/>
              <a:t> </a:t>
            </a:r>
          </a:p>
          <a:p>
            <a:pPr lvl="0" algn="ctr"/>
            <a:r>
              <a:rPr lang="en-GB" sz="2400" dirty="0"/>
              <a:t>¡Envía un mensaje de texto, una foto y una nota de voz!</a:t>
            </a:r>
          </a:p>
          <a:p>
            <a:pPr lvl="0" algn="ctr"/>
            <a:endParaRPr lang="en-GB" sz="2400" b="1" dirty="0"/>
          </a:p>
          <a:p>
            <a:pPr lvl="0" algn="ctr"/>
            <a:r>
              <a:rPr lang="en-GB" sz="2400" b="1" dirty="0"/>
              <a:t>Interacción:</a:t>
            </a:r>
            <a:r>
              <a:rPr lang="en-GB" sz="2400" dirty="0"/>
              <a:t> </a:t>
            </a:r>
          </a:p>
          <a:p>
            <a:pPr lvl="0" algn="ctr"/>
            <a:r>
              <a:rPr lang="en-GB" sz="2400" dirty="0"/>
              <a:t>Formad parejas para intercambiar un simple «Hola», una foto cercana y un breve saludo.</a:t>
            </a:r>
          </a:p>
          <a:p>
            <a:pPr algn="ctr"/>
            <a:endParaRPr lang="en-GB" sz="2400" dirty="0">
              <a:solidFill>
                <a:schemeClr val="accent4">
                  <a:lumMod val="75000"/>
                </a:schemeClr>
              </a:solidFill>
            </a:endParaRPr>
          </a:p>
          <a:p>
            <a:pPr lvl="0" algn="ctr"/>
            <a:endParaRPr lang="en-GB" sz="2400" b="1" dirty="0"/>
          </a:p>
          <a:p>
            <a:pPr algn="ctr"/>
            <a:endParaRPr lang="en-GB" sz="2400" dirty="0">
              <a:solidFill>
                <a:schemeClr val="accent4">
                  <a:lumMod val="75000"/>
                </a:schemeClr>
              </a:solidFill>
            </a:endParaRPr>
          </a:p>
          <a:p>
            <a:pPr lvl="1" algn="ctr"/>
            <a:endParaRPr lang="en-GB" sz="2400" b="1"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90251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278D1-44CA-0504-6766-CDD4FB9E5E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E67522-62F4-EF8D-7B26-56CAE3307910}"/>
              </a:ext>
            </a:extLst>
          </p:cNvPr>
          <p:cNvSpPr>
            <a:spLocks noGrp="1"/>
          </p:cNvSpPr>
          <p:nvPr>
            <p:ph type="ctrTitle"/>
          </p:nvPr>
        </p:nvSpPr>
        <p:spPr/>
        <p:txBody>
          <a:bodyPr>
            <a:normAutofit fontScale="90000"/>
          </a:bodyPr>
          <a:lstStyle/>
          <a:p>
            <a:r>
              <a:rPr lang="en-US" sz="2800" b="0" i="1" dirty="0">
                <a:latin typeface="+mj-lt"/>
              </a:rPr>
              <a:t/>
            </a:r>
            <a:br>
              <a:rPr lang="en-US" sz="2800" b="0" i="1" dirty="0">
                <a:latin typeface="+mj-lt"/>
              </a:rPr>
            </a:br>
            <a:r>
              <a:rPr lang="en-US" sz="2700" b="0" i="1" dirty="0"/>
              <a:t>Módulo 4 (Estudiantes de edad avanzada)</a:t>
            </a:r>
            <a:r>
              <a:rPr lang="el-GR" sz="2700" b="0" i="1" dirty="0"/>
              <a:t/>
            </a:r>
            <a:br>
              <a:rPr lang="el-GR" sz="2700" b="0" i="1" dirty="0"/>
            </a:br>
            <a:r>
              <a:rPr lang="en-GB" sz="2700" b="0" i="1" dirty="0"/>
              <a:t>Los teléfonos inteligentes y las redes sociales, de forma sencilla</a:t>
            </a:r>
            <a:r>
              <a:rPr lang="en-CY" sz="1800" dirty="0"/>
              <a:t/>
            </a:r>
            <a:br>
              <a:rPr lang="en-CY" sz="1800" dirty="0"/>
            </a:b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F2672CBC-B2E8-B5FB-FE6D-3C613087FE2D}"/>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Tema 3: Descubriendo las redes sociales </a:t>
            </a: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32824881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E3379-CD60-41CB-AE23-EB7072B9560D}"/>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56CAD19-AB9E-4202-667D-52FB5DA99CDD}"/>
              </a:ext>
            </a:extLst>
          </p:cNvPr>
          <p:cNvSpPr>
            <a:spLocks noGrp="1"/>
          </p:cNvSpPr>
          <p:nvPr>
            <p:ph type="title"/>
          </p:nvPr>
        </p:nvSpPr>
        <p:spPr/>
        <p:txBody>
          <a:bodyPr lIns="91440"/>
          <a:lstStyle/>
          <a:p>
            <a:r>
              <a:rPr lang="en-US" sz="2400" i="1" dirty="0"/>
              <a:t>Módulo 4 (Estudiantes mayores): </a:t>
            </a:r>
            <a:r>
              <a:rPr lang="en-GB" sz="2400" i="1" dirty="0"/>
              <a:t>Los teléfonos inteligentes y las redes sociales, de forma sencilla </a:t>
            </a:r>
            <a:endParaRPr lang="el-GR" sz="2400" dirty="0"/>
          </a:p>
        </p:txBody>
      </p:sp>
      <p:sp>
        <p:nvSpPr>
          <p:cNvPr id="6" name="Text Placeholder 5">
            <a:extLst>
              <a:ext uri="{FF2B5EF4-FFF2-40B4-BE49-F238E27FC236}">
                <a16:creationId xmlns:a16="http://schemas.microsoft.com/office/drawing/2014/main" id="{2DA795EF-3BD5-87D9-EE91-92467DF7FD70}"/>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Tema 3: </a:t>
            </a:r>
            <a:r>
              <a:rPr lang="en-US" b="1" i="1" dirty="0" err="1" smtClean="0">
                <a:solidFill>
                  <a:schemeClr val="accent1">
                    <a:lumMod val="75000"/>
                  </a:schemeClr>
                </a:solidFill>
              </a:rPr>
              <a:t>Descubriendo</a:t>
            </a:r>
            <a:r>
              <a:rPr lang="en-US" b="1" i="1" dirty="0" smtClean="0">
                <a:solidFill>
                  <a:schemeClr val="accent1">
                    <a:lumMod val="75000"/>
                  </a:schemeClr>
                </a:solidFill>
              </a:rPr>
              <a:t> las </a:t>
            </a:r>
            <a:r>
              <a:rPr lang="en-US" b="1" i="1" dirty="0">
                <a:solidFill>
                  <a:schemeClr val="accent1">
                    <a:lumMod val="75000"/>
                  </a:schemeClr>
                </a:solidFill>
              </a:rPr>
              <a:t>redes sociales </a:t>
            </a:r>
          </a:p>
          <a:p>
            <a:endParaRPr lang="en-US" b="1" i="1" dirty="0">
              <a:solidFill>
                <a:schemeClr val="accent1">
                  <a:lumMod val="75000"/>
                </a:schemeClr>
              </a:solidFill>
            </a:endParaRPr>
          </a:p>
          <a:p>
            <a:endParaRPr lang="en-US" b="1" i="1" dirty="0">
              <a:solidFill>
                <a:schemeClr val="accent1">
                  <a:lumMod val="75000"/>
                </a:schemeClr>
              </a:solidFill>
            </a:endParaRPr>
          </a:p>
          <a:p>
            <a:endParaRPr lang="el-GR"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14CEC149-12E3-D7CA-A885-F1B69BE56531}"/>
              </a:ext>
            </a:extLst>
          </p:cNvPr>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a:extLst>
              <a:ext uri="{FF2B5EF4-FFF2-40B4-BE49-F238E27FC236}">
                <a16:creationId xmlns:a16="http://schemas.microsoft.com/office/drawing/2014/main" id="{D51ECF8C-70F7-1D7E-038F-ABAECC98FE53}"/>
              </a:ext>
            </a:extLst>
          </p:cNvPr>
          <p:cNvSpPr txBox="1"/>
          <p:nvPr/>
        </p:nvSpPr>
        <p:spPr>
          <a:xfrm>
            <a:off x="181097" y="1462685"/>
            <a:ext cx="10001995" cy="3664721"/>
          </a:xfrm>
          <a:prstGeom prst="rect">
            <a:avLst/>
          </a:prstGeom>
          <a:noFill/>
        </p:spPr>
        <p:txBody>
          <a:bodyPr wrap="square">
            <a:spAutoFit/>
          </a:bodyPr>
          <a:lstStyle/>
          <a:p>
            <a:r>
              <a:rPr lang="en-GB" sz="2400" b="1" dirty="0"/>
              <a:t>Navegando por el mundo social</a:t>
            </a:r>
            <a:endParaRPr lang="en-GB" sz="2400" dirty="0"/>
          </a:p>
          <a:p>
            <a:pPr lvl="0" algn="ctr"/>
            <a:endParaRPr lang="en-GB" sz="2400" dirty="0"/>
          </a:p>
          <a:p>
            <a:pPr lvl="0" algn="ctr"/>
            <a:r>
              <a:rPr lang="en-GB" sz="2400" dirty="0"/>
              <a:t>Una publicación cada vez</a:t>
            </a:r>
          </a:p>
          <a:p>
            <a:pPr lvl="0" algn="ctr"/>
            <a:endParaRPr lang="en-GB" sz="2400" dirty="0"/>
          </a:p>
          <a:p>
            <a:pPr lvl="0" algn="ctr"/>
            <a:r>
              <a:rPr lang="en-GB" sz="2400" dirty="0"/>
              <a:t>Las plataformas de redes sociales utilizan corazones (me gusta), </a:t>
            </a:r>
          </a:p>
          <a:p>
            <a:pPr lvl="0" algn="ctr"/>
            <a:r>
              <a:rPr lang="en-GB" sz="2400" dirty="0"/>
              <a:t>burbujas de diálogo (comentarios) y aviones (compartir).</a:t>
            </a:r>
          </a:p>
          <a:p>
            <a:pPr lvl="0" algn="ctr"/>
            <a:endParaRPr lang="en-GB" sz="2400" b="1" dirty="0"/>
          </a:p>
          <a:p>
            <a:pPr lvl="0" algn="ctr"/>
            <a:r>
              <a:rPr lang="en-GB" sz="2400" b="1" dirty="0"/>
              <a:t>Puntos clave: </a:t>
            </a:r>
            <a:r>
              <a:rPr lang="en-GB" sz="2400" dirty="0"/>
              <a:t>Desplazarse lentamente te ayuda a mantener la orientación.</a:t>
            </a:r>
          </a:p>
          <a:p>
            <a:pPr algn="ctr"/>
            <a:r>
              <a:rPr lang="en-GB" sz="2400" dirty="0"/>
              <a:t> </a:t>
            </a:r>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9527310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9F7AA-5D3B-EA80-652D-38B2F05DAAE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C5FFF2CF-3386-8D48-2212-BBA1E3D21D42}"/>
              </a:ext>
            </a:extLst>
          </p:cNvPr>
          <p:cNvSpPr>
            <a:spLocks noGrp="1"/>
          </p:cNvSpPr>
          <p:nvPr>
            <p:ph type="title"/>
          </p:nvPr>
        </p:nvSpPr>
        <p:spPr/>
        <p:txBody>
          <a:bodyPr lIns="91440"/>
          <a:lstStyle/>
          <a:p>
            <a:r>
              <a:rPr lang="en-US" sz="2400" i="1" dirty="0"/>
              <a:t>Módulo 4 (Estudiantes mayores): </a:t>
            </a:r>
            <a:r>
              <a:rPr lang="en-GB" sz="2400" i="1" dirty="0"/>
              <a:t>Los teléfonos inteligentes y las redes sociales, de forma sencilla </a:t>
            </a:r>
            <a:endParaRPr lang="el-GR" sz="2400" dirty="0"/>
          </a:p>
        </p:txBody>
      </p:sp>
      <p:sp>
        <p:nvSpPr>
          <p:cNvPr id="6" name="Text Placeholder 5">
            <a:extLst>
              <a:ext uri="{FF2B5EF4-FFF2-40B4-BE49-F238E27FC236}">
                <a16:creationId xmlns:a16="http://schemas.microsoft.com/office/drawing/2014/main" id="{082EF002-8A6C-9AFC-F6E6-8B9976720853}"/>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Tema 3: Descubriendo las redes sociales </a:t>
            </a:r>
          </a:p>
          <a:p>
            <a:endParaRPr lang="en-US" b="1" i="1" dirty="0">
              <a:solidFill>
                <a:schemeClr val="accent1">
                  <a:lumMod val="75000"/>
                </a:schemeClr>
              </a:solidFill>
            </a:endParaRPr>
          </a:p>
          <a:p>
            <a:endParaRPr lang="en-US" b="1" i="1" dirty="0">
              <a:solidFill>
                <a:schemeClr val="accent1">
                  <a:lumMod val="75000"/>
                </a:schemeClr>
              </a:solidFill>
            </a:endParaRPr>
          </a:p>
          <a:p>
            <a:endParaRPr lang="el-GR"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FBEE8FC1-90A5-37B0-097B-38ED7F9CF5A2}"/>
              </a:ext>
            </a:extLst>
          </p:cNvPr>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a:extLst>
              <a:ext uri="{FF2B5EF4-FFF2-40B4-BE49-F238E27FC236}">
                <a16:creationId xmlns:a16="http://schemas.microsoft.com/office/drawing/2014/main" id="{7D553B22-BDA8-85CC-3C38-CB94252802D6}"/>
              </a:ext>
            </a:extLst>
          </p:cNvPr>
          <p:cNvSpPr txBox="1"/>
          <p:nvPr/>
        </p:nvSpPr>
        <p:spPr>
          <a:xfrm>
            <a:off x="181097" y="1462685"/>
            <a:ext cx="10001995" cy="4034053"/>
          </a:xfrm>
          <a:prstGeom prst="rect">
            <a:avLst/>
          </a:prstGeom>
          <a:noFill/>
        </p:spPr>
        <p:txBody>
          <a:bodyPr wrap="square">
            <a:spAutoFit/>
          </a:bodyPr>
          <a:lstStyle/>
          <a:p>
            <a:r>
              <a:rPr lang="en-GB" sz="2400" b="1" dirty="0"/>
              <a:t>Comprender a la generación más joven</a:t>
            </a:r>
            <a:endParaRPr lang="en-GB" sz="2400" dirty="0"/>
          </a:p>
          <a:p>
            <a:pPr lvl="0" algn="ctr"/>
            <a:endParaRPr lang="en-GB" sz="2400" b="1" dirty="0"/>
          </a:p>
          <a:p>
            <a:pPr lvl="0" algn="ctr"/>
            <a:r>
              <a:rPr lang="en-GB" sz="2400" dirty="0"/>
              <a:t>Tendencias, historias y hashtags.</a:t>
            </a:r>
          </a:p>
          <a:p>
            <a:pPr lvl="0" algn="ctr"/>
            <a:endParaRPr lang="en-GB" sz="2400" dirty="0"/>
          </a:p>
          <a:p>
            <a:pPr lvl="0" algn="ctr"/>
            <a:r>
              <a:rPr lang="en-GB" sz="2400" dirty="0"/>
              <a:t>Los jóvenes utilizan estas funciones para expresarse, </a:t>
            </a:r>
          </a:p>
          <a:p>
            <a:pPr lvl="0" algn="ctr"/>
            <a:r>
              <a:rPr lang="en-GB" sz="2400" dirty="0"/>
              <a:t>pero también pueden sentir presión y ansiedad.</a:t>
            </a:r>
          </a:p>
          <a:p>
            <a:pPr lvl="0" algn="ctr"/>
            <a:endParaRPr lang="en-GB" sz="2400" b="1" dirty="0"/>
          </a:p>
          <a:p>
            <a:pPr lvl="0" algn="ctr"/>
            <a:r>
              <a:rPr lang="en-GB" sz="2400" b="1" dirty="0"/>
              <a:t>Puntos clave: </a:t>
            </a:r>
            <a:r>
              <a:rPr lang="en-GB" sz="2400" dirty="0"/>
              <a:t>Los adultos pueden ofrecer apoyo y crear vínculos intergeneracionales.</a:t>
            </a:r>
          </a:p>
          <a:p>
            <a:pPr algn="ctr"/>
            <a:endParaRPr lang="en-GB" sz="2400" dirty="0"/>
          </a:p>
          <a:p>
            <a:pPr algn="ctr"/>
            <a:r>
              <a:rPr lang="en-GB" sz="2400" dirty="0"/>
              <a:t> </a:t>
            </a:r>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086103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3F3FC-5736-C9B3-9E9D-9EDDCFEC36C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0DCBC3D-2A1F-355E-9F2A-2B65B0B32BDE}"/>
              </a:ext>
            </a:extLst>
          </p:cNvPr>
          <p:cNvSpPr>
            <a:spLocks noGrp="1"/>
          </p:cNvSpPr>
          <p:nvPr>
            <p:ph type="title"/>
          </p:nvPr>
        </p:nvSpPr>
        <p:spPr/>
        <p:txBody>
          <a:bodyPr lIns="91440"/>
          <a:lstStyle/>
          <a:p>
            <a:r>
              <a:rPr lang="en-US" sz="2400" i="1" dirty="0"/>
              <a:t>Módulo 4 (Estudiantes mayores): </a:t>
            </a:r>
            <a:r>
              <a:rPr lang="en-GB" sz="2400" i="1" dirty="0"/>
              <a:t>Los teléfonos inteligentes y las redes sociales, de forma sencilla </a:t>
            </a:r>
            <a:endParaRPr lang="el-GR" sz="2400" dirty="0"/>
          </a:p>
        </p:txBody>
      </p:sp>
      <p:sp>
        <p:nvSpPr>
          <p:cNvPr id="6" name="Text Placeholder 5">
            <a:extLst>
              <a:ext uri="{FF2B5EF4-FFF2-40B4-BE49-F238E27FC236}">
                <a16:creationId xmlns:a16="http://schemas.microsoft.com/office/drawing/2014/main" id="{20EC1F93-A4CF-A79E-BEF3-1068D71B54B1}"/>
              </a:ext>
            </a:extLst>
          </p:cNvPr>
          <p:cNvSpPr>
            <a:spLocks noGrp="1"/>
          </p:cNvSpPr>
          <p:nvPr>
            <p:ph type="body" sz="quarter" idx="10"/>
          </p:nvPr>
        </p:nvSpPr>
        <p:spPr/>
        <p:txBody>
          <a:bodyPr/>
          <a:lstStyle/>
          <a:p>
            <a:endParaRPr lang="en-US" b="1" dirty="0">
              <a:solidFill>
                <a:schemeClr val="accent6">
                  <a:lumMod val="75000"/>
                </a:schemeClr>
              </a:solidFill>
            </a:endParaRPr>
          </a:p>
          <a:p>
            <a:endParaRPr lang="en-US" b="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 3: </a:t>
            </a:r>
            <a:r>
              <a:rPr lang="en-US" b="1" i="1" dirty="0" err="1" smtClean="0">
                <a:solidFill>
                  <a:schemeClr val="accent1">
                    <a:lumMod val="75000"/>
                  </a:schemeClr>
                </a:solidFill>
              </a:rPr>
              <a:t>Descubriendo</a:t>
            </a:r>
            <a:r>
              <a:rPr lang="en-US" b="1" i="1" dirty="0" smtClean="0">
                <a:solidFill>
                  <a:schemeClr val="accent1">
                    <a:lumMod val="75000"/>
                  </a:schemeClr>
                </a:solidFill>
              </a:rPr>
              <a:t> las </a:t>
            </a:r>
            <a:r>
              <a:rPr lang="en-US" b="1" i="1" dirty="0">
                <a:solidFill>
                  <a:schemeClr val="accent1">
                    <a:lumMod val="75000"/>
                  </a:schemeClr>
                </a:solidFill>
              </a:rPr>
              <a:t>redes sociales </a:t>
            </a:r>
          </a:p>
          <a:p>
            <a:endParaRPr lang="en-US" b="1" i="1" dirty="0">
              <a:solidFill>
                <a:schemeClr val="accent1">
                  <a:lumMod val="75000"/>
                </a:schemeClr>
              </a:solidFill>
            </a:endParaRPr>
          </a:p>
          <a:p>
            <a:r>
              <a:rPr lang="en-US" b="1" i="1" dirty="0">
                <a:solidFill>
                  <a:schemeClr val="accent1">
                    <a:lumMod val="75000"/>
                  </a:schemeClr>
                </a:solidFill>
              </a:rPr>
              <a:t> </a:t>
            </a:r>
          </a:p>
          <a:p>
            <a:endParaRPr lang="en-CY" i="1" dirty="0"/>
          </a:p>
        </p:txBody>
      </p:sp>
      <p:pic>
        <p:nvPicPr>
          <p:cNvPr id="2" name="Content Placeholder 1">
            <a:extLst>
              <a:ext uri="{FF2B5EF4-FFF2-40B4-BE49-F238E27FC236}">
                <a16:creationId xmlns:a16="http://schemas.microsoft.com/office/drawing/2014/main" id="{6AA4C817-CB5C-5CF6-80AC-1FE8BB54C322}"/>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6C9E1B91-C9FC-797B-275B-2CF217D7A2D0}"/>
              </a:ext>
            </a:extLst>
          </p:cNvPr>
          <p:cNvSpPr txBox="1"/>
          <p:nvPr/>
        </p:nvSpPr>
        <p:spPr>
          <a:xfrm>
            <a:off x="253833" y="1708483"/>
            <a:ext cx="10957957" cy="5271315"/>
          </a:xfrm>
          <a:prstGeom prst="rect">
            <a:avLst/>
          </a:prstGeom>
          <a:noFill/>
        </p:spPr>
        <p:txBody>
          <a:bodyPr wrap="square">
            <a:spAutoFit/>
          </a:bodyPr>
          <a:lstStyle/>
          <a:p>
            <a:pPr algn="ctr"/>
            <a:r>
              <a:rPr lang="en-GB" sz="2400" b="1" dirty="0">
                <a:solidFill>
                  <a:schemeClr val="accent4">
                    <a:lumMod val="75000"/>
                  </a:schemeClr>
                </a:solidFill>
              </a:rPr>
              <a:t>Actividad: «¿Meme o recuerdo?» (Interactiva)</a:t>
            </a:r>
            <a:endParaRPr lang="en-GB" sz="2400" dirty="0">
              <a:solidFill>
                <a:schemeClr val="accent4">
                  <a:lumMod val="75000"/>
                </a:schemeClr>
              </a:solidFill>
            </a:endParaRPr>
          </a:p>
          <a:p>
            <a:pPr lvl="0" algn="ctr"/>
            <a:endParaRPr lang="en-GB" sz="2400" b="1" dirty="0"/>
          </a:p>
          <a:p>
            <a:pPr lvl="0" algn="ctr"/>
            <a:r>
              <a:rPr lang="en-GB" sz="2400" b="1" dirty="0"/>
              <a:t>Tarea:</a:t>
            </a:r>
            <a:r>
              <a:rPr lang="en-GB" sz="2400" dirty="0"/>
              <a:t> </a:t>
            </a:r>
          </a:p>
          <a:p>
            <a:pPr lvl="0" algn="ctr"/>
            <a:r>
              <a:rPr lang="en-GB" sz="2400" dirty="0"/>
              <a:t>¡Identifica qué te pide que hagas la publicación!</a:t>
            </a:r>
          </a:p>
          <a:p>
            <a:pPr lvl="0" algn="ctr"/>
            <a:endParaRPr lang="en-GB" sz="2400" b="1" dirty="0"/>
          </a:p>
          <a:p>
            <a:pPr lvl="0" algn="ctr"/>
            <a:r>
              <a:rPr lang="en-GB" sz="2400" b="1" dirty="0"/>
              <a:t>Interacción:</a:t>
            </a:r>
            <a:r>
              <a:rPr lang="en-GB" sz="2400" dirty="0"/>
              <a:t> </a:t>
            </a:r>
          </a:p>
          <a:p>
            <a:pPr lvl="0" algn="ctr"/>
            <a:r>
              <a:rPr lang="en-GB" sz="2400" dirty="0"/>
              <a:t>Mira una publicación de ejemplo e identifica el corazón de «Me gusta» o la opción «Comentar».</a:t>
            </a:r>
          </a:p>
          <a:p>
            <a:pPr lvl="0" algn="ctr"/>
            <a:endParaRPr lang="en-GB" sz="2400" dirty="0"/>
          </a:p>
          <a:p>
            <a:pPr algn="ctr"/>
            <a:endParaRPr lang="en-GB" sz="2400" dirty="0">
              <a:solidFill>
                <a:schemeClr val="accent4">
                  <a:lumMod val="75000"/>
                </a:schemeClr>
              </a:solidFill>
            </a:endParaRPr>
          </a:p>
          <a:p>
            <a:pPr lvl="0" algn="ctr"/>
            <a:endParaRPr lang="en-GB" sz="2400" b="1" dirty="0"/>
          </a:p>
          <a:p>
            <a:pPr algn="ctr"/>
            <a:endParaRPr lang="en-GB" sz="2400" dirty="0">
              <a:solidFill>
                <a:schemeClr val="accent4">
                  <a:lumMod val="75000"/>
                </a:schemeClr>
              </a:solidFill>
            </a:endParaRPr>
          </a:p>
          <a:p>
            <a:pPr lvl="1" algn="ctr"/>
            <a:endParaRPr lang="en-GB" sz="2400" b="1"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625008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E63EF-FD98-45D4-48E8-347DC45AE6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A9F728-8B44-987F-71E5-50CC51E576A0}"/>
              </a:ext>
            </a:extLst>
          </p:cNvPr>
          <p:cNvSpPr>
            <a:spLocks noGrp="1"/>
          </p:cNvSpPr>
          <p:nvPr>
            <p:ph type="ctrTitle"/>
          </p:nvPr>
        </p:nvSpPr>
        <p:spPr/>
        <p:txBody>
          <a:bodyPr>
            <a:normAutofit fontScale="90000"/>
          </a:bodyPr>
          <a:lstStyle/>
          <a:p>
            <a:r>
              <a:rPr lang="en-US" sz="2800" b="0" i="1" dirty="0">
                <a:latin typeface="+mj-lt"/>
              </a:rPr>
              <a:t/>
            </a:r>
            <a:br>
              <a:rPr lang="en-US" sz="2800" b="0" i="1" dirty="0">
                <a:latin typeface="+mj-lt"/>
              </a:rPr>
            </a:br>
            <a:r>
              <a:rPr lang="en-US" sz="2700" b="0" i="1" dirty="0"/>
              <a:t>Módulo 4 (Estudiantes de edad avanzada)</a:t>
            </a:r>
            <a:r>
              <a:rPr lang="el-GR" sz="2700" b="0" i="1" dirty="0"/>
              <a:t/>
            </a:r>
            <a:br>
              <a:rPr lang="el-GR" sz="2700" b="0" i="1" dirty="0"/>
            </a:br>
            <a:r>
              <a:rPr lang="en-GB" sz="2700" b="0" i="1" dirty="0"/>
              <a:t>Los teléfonos inteligentes y las redes sociales, de forma sencilla</a:t>
            </a:r>
            <a:r>
              <a:rPr lang="en-CY" sz="1800" dirty="0"/>
              <a:t/>
            </a:r>
            <a:br>
              <a:rPr lang="en-CY" sz="1800" dirty="0"/>
            </a:b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3BAB350E-CBC0-D907-EC3F-82C845FFCD10}"/>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Tema 4: Confianza y seguridad en el ámbito digital </a:t>
            </a: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13291527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B3780-81D8-7D8E-06E0-6DFA574AE0E5}"/>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055A5F7-2413-6BC4-EF37-7749DD37EB82}"/>
              </a:ext>
            </a:extLst>
          </p:cNvPr>
          <p:cNvSpPr>
            <a:spLocks noGrp="1"/>
          </p:cNvSpPr>
          <p:nvPr>
            <p:ph type="title"/>
          </p:nvPr>
        </p:nvSpPr>
        <p:spPr/>
        <p:txBody>
          <a:bodyPr lIns="91440"/>
          <a:lstStyle/>
          <a:p>
            <a:r>
              <a:rPr lang="en-US" sz="2400" i="1" dirty="0"/>
              <a:t>Módulo 4 (Estudiantes mayores): </a:t>
            </a:r>
            <a:r>
              <a:rPr lang="en-GB" sz="2400" i="1" dirty="0"/>
              <a:t>Los teléfonos inteligentes y las redes sociales, de forma sencilla </a:t>
            </a:r>
            <a:endParaRPr lang="el-GR" sz="2400" dirty="0"/>
          </a:p>
        </p:txBody>
      </p:sp>
      <p:sp>
        <p:nvSpPr>
          <p:cNvPr id="6" name="Text Placeholder 5">
            <a:extLst>
              <a:ext uri="{FF2B5EF4-FFF2-40B4-BE49-F238E27FC236}">
                <a16:creationId xmlns:a16="http://schemas.microsoft.com/office/drawing/2014/main" id="{CB2E6D95-374D-CAC1-245B-B2FD898EA61A}"/>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smtClean="0">
                <a:solidFill>
                  <a:schemeClr val="accent1">
                    <a:lumMod val="75000"/>
                  </a:schemeClr>
                </a:solidFill>
              </a:rPr>
              <a:t> </a:t>
            </a:r>
            <a:r>
              <a:rPr lang="en-US" b="1" i="1" dirty="0" err="1">
                <a:solidFill>
                  <a:schemeClr val="accent1">
                    <a:lumMod val="75000"/>
                  </a:schemeClr>
                </a:solidFill>
              </a:rPr>
              <a:t>Tema</a:t>
            </a:r>
            <a:r>
              <a:rPr lang="en-US" b="1" i="1" dirty="0">
                <a:solidFill>
                  <a:schemeClr val="accent1">
                    <a:lumMod val="75000"/>
                  </a:schemeClr>
                </a:solidFill>
              </a:rPr>
              <a:t> 4: </a:t>
            </a:r>
            <a:r>
              <a:rPr lang="en-US" b="1" i="1" dirty="0" err="1">
                <a:solidFill>
                  <a:schemeClr val="accent1">
                    <a:lumMod val="75000"/>
                  </a:schemeClr>
                </a:solidFill>
              </a:rPr>
              <a:t>Confianza</a:t>
            </a:r>
            <a:r>
              <a:rPr lang="en-US" b="1" i="1" dirty="0">
                <a:solidFill>
                  <a:schemeClr val="accent1">
                    <a:lumMod val="75000"/>
                  </a:schemeClr>
                </a:solidFill>
              </a:rPr>
              <a:t> y </a:t>
            </a:r>
            <a:r>
              <a:rPr lang="en-US" b="1" i="1" dirty="0" err="1">
                <a:solidFill>
                  <a:schemeClr val="accent1">
                    <a:lumMod val="75000"/>
                  </a:schemeClr>
                </a:solidFill>
              </a:rPr>
              <a:t>seguridad</a:t>
            </a:r>
            <a:r>
              <a:rPr lang="en-US" b="1" i="1" dirty="0">
                <a:solidFill>
                  <a:schemeClr val="accent1">
                    <a:lumMod val="75000"/>
                  </a:schemeClr>
                </a:solidFill>
              </a:rPr>
              <a:t> </a:t>
            </a:r>
            <a:r>
              <a:rPr lang="en-US" b="1" i="1" dirty="0" err="1">
                <a:solidFill>
                  <a:schemeClr val="accent1">
                    <a:lumMod val="75000"/>
                  </a:schemeClr>
                </a:solidFill>
              </a:rPr>
              <a:t>en</a:t>
            </a:r>
            <a:r>
              <a:rPr lang="en-US" b="1" i="1" dirty="0">
                <a:solidFill>
                  <a:schemeClr val="accent1">
                    <a:lumMod val="75000"/>
                  </a:schemeClr>
                </a:solidFill>
              </a:rPr>
              <a:t> el </a:t>
            </a:r>
            <a:r>
              <a:rPr lang="en-US" b="1" i="1" dirty="0" err="1">
                <a:solidFill>
                  <a:schemeClr val="accent1">
                    <a:lumMod val="75000"/>
                  </a:schemeClr>
                </a:solidFill>
              </a:rPr>
              <a:t>ámbito</a:t>
            </a:r>
            <a:r>
              <a:rPr lang="en-US" b="1" i="1" dirty="0">
                <a:solidFill>
                  <a:schemeClr val="accent1">
                    <a:lumMod val="75000"/>
                  </a:schemeClr>
                </a:solidFill>
              </a:rPr>
              <a:t> digital</a:t>
            </a:r>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endParaRPr lang="el-GR"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C6FC5A22-D423-A7C5-C073-1E41D283ADF4}"/>
              </a:ext>
            </a:extLst>
          </p:cNvPr>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a:extLst>
              <a:ext uri="{FF2B5EF4-FFF2-40B4-BE49-F238E27FC236}">
                <a16:creationId xmlns:a16="http://schemas.microsoft.com/office/drawing/2014/main" id="{7C79F1D4-531E-D178-D649-F364A5F1BD42}"/>
              </a:ext>
            </a:extLst>
          </p:cNvPr>
          <p:cNvSpPr txBox="1"/>
          <p:nvPr/>
        </p:nvSpPr>
        <p:spPr>
          <a:xfrm>
            <a:off x="181097" y="1462685"/>
            <a:ext cx="10001995" cy="3295389"/>
          </a:xfrm>
          <a:prstGeom prst="rect">
            <a:avLst/>
          </a:prstGeom>
          <a:noFill/>
        </p:spPr>
        <p:txBody>
          <a:bodyPr wrap="square">
            <a:spAutoFit/>
          </a:bodyPr>
          <a:lstStyle/>
          <a:p>
            <a:r>
              <a:rPr lang="en-GB" sz="2400" b="1" dirty="0"/>
              <a:t>Cómo mantener la calma digital</a:t>
            </a:r>
          </a:p>
          <a:p>
            <a:pPr algn="ctr"/>
            <a:endParaRPr lang="en-GB" sz="2400" dirty="0"/>
          </a:p>
          <a:p>
            <a:pPr lvl="0" algn="ctr"/>
            <a:r>
              <a:rPr lang="en-GB" sz="2400" dirty="0"/>
              <a:t>Cuando la pantalla parece ir demasiado rápido.</a:t>
            </a:r>
          </a:p>
          <a:p>
            <a:pPr lvl="0" algn="ctr"/>
            <a:endParaRPr lang="en-GB" sz="2400" dirty="0"/>
          </a:p>
          <a:p>
            <a:pPr lvl="0" algn="ctr"/>
            <a:r>
              <a:rPr lang="en-GB" sz="2400" dirty="0"/>
              <a:t>Es normal sentirse abrumado por los vídeos automáticos o las actualizaciones rápidas.</a:t>
            </a:r>
          </a:p>
          <a:p>
            <a:pPr lvl="0" algn="ctr"/>
            <a:endParaRPr lang="en-GB" sz="2400" b="1" dirty="0"/>
          </a:p>
          <a:p>
            <a:pPr lvl="0" algn="ctr"/>
            <a:r>
              <a:rPr lang="en-GB" sz="2400" b="1" dirty="0"/>
              <a:t>Punto clave: </a:t>
            </a:r>
            <a:r>
              <a:rPr lang="en-GB" sz="2400" dirty="0"/>
              <a:t>Tú tienes el control; no pasa nada por cerrar la aplicación.</a:t>
            </a:r>
          </a:p>
          <a:p>
            <a:pPr algn="ctr"/>
            <a:r>
              <a:rPr lang="en-GB" sz="2400" dirty="0"/>
              <a:t> </a:t>
            </a:r>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26158418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622984-AEE9-2B89-388A-463048C6ED0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DBE7AE6-EED2-AA7C-B78D-5A1C523C3450}"/>
              </a:ext>
            </a:extLst>
          </p:cNvPr>
          <p:cNvSpPr>
            <a:spLocks noGrp="1"/>
          </p:cNvSpPr>
          <p:nvPr>
            <p:ph type="title"/>
          </p:nvPr>
        </p:nvSpPr>
        <p:spPr/>
        <p:txBody>
          <a:bodyPr lIns="91440"/>
          <a:lstStyle/>
          <a:p>
            <a:r>
              <a:rPr lang="en-US" sz="2400" i="1" dirty="0"/>
              <a:t>Módulo 4 (Estudiantes mayores): </a:t>
            </a:r>
            <a:r>
              <a:rPr lang="en-GB" sz="2400" i="1" dirty="0"/>
              <a:t>Los teléfonos inteligentes y las redes sociales, de forma sencilla </a:t>
            </a:r>
            <a:endParaRPr lang="el-GR" sz="2400" dirty="0"/>
          </a:p>
        </p:txBody>
      </p:sp>
      <p:sp>
        <p:nvSpPr>
          <p:cNvPr id="6" name="Text Placeholder 5">
            <a:extLst>
              <a:ext uri="{FF2B5EF4-FFF2-40B4-BE49-F238E27FC236}">
                <a16:creationId xmlns:a16="http://schemas.microsoft.com/office/drawing/2014/main" id="{BE79F877-2118-B76E-B410-3096D6B05EA2}"/>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Tema 4: Confianza y seguridad en el ámbito digital </a:t>
            </a:r>
          </a:p>
          <a:p>
            <a:r>
              <a:rPr lang="en-US" b="1" i="1" dirty="0">
                <a:solidFill>
                  <a:schemeClr val="accent1">
                    <a:lumMod val="75000"/>
                  </a:schemeClr>
                </a:solidFill>
              </a:rPr>
              <a:t> </a:t>
            </a:r>
          </a:p>
          <a:p>
            <a:endParaRPr lang="en-US" b="1" i="1" dirty="0">
              <a:solidFill>
                <a:schemeClr val="accent1">
                  <a:lumMod val="75000"/>
                </a:schemeClr>
              </a:solidFill>
            </a:endParaRPr>
          </a:p>
          <a:p>
            <a:endParaRPr lang="en-US" b="1" i="1" dirty="0">
              <a:solidFill>
                <a:schemeClr val="accent1">
                  <a:lumMod val="75000"/>
                </a:schemeClr>
              </a:solidFill>
            </a:endParaRPr>
          </a:p>
          <a:p>
            <a:endParaRPr lang="el-GR"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0FF00887-E179-B332-D3C5-412611E30430}"/>
              </a:ext>
            </a:extLst>
          </p:cNvPr>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a:extLst>
              <a:ext uri="{FF2B5EF4-FFF2-40B4-BE49-F238E27FC236}">
                <a16:creationId xmlns:a16="http://schemas.microsoft.com/office/drawing/2014/main" id="{71CFFFEE-BF13-4B84-0866-F25C0CB70652}"/>
              </a:ext>
            </a:extLst>
          </p:cNvPr>
          <p:cNvSpPr txBox="1"/>
          <p:nvPr/>
        </p:nvSpPr>
        <p:spPr>
          <a:xfrm>
            <a:off x="181097" y="1462685"/>
            <a:ext cx="10001995" cy="4034053"/>
          </a:xfrm>
          <a:prstGeom prst="rect">
            <a:avLst/>
          </a:prstGeom>
          <a:noFill/>
        </p:spPr>
        <p:txBody>
          <a:bodyPr wrap="square">
            <a:spAutoFit/>
          </a:bodyPr>
          <a:lstStyle/>
          <a:p>
            <a:r>
              <a:rPr lang="en-GB" sz="2400" b="1" dirty="0"/>
              <a:t>Tu caja de herramientas para la confianza</a:t>
            </a:r>
            <a:endParaRPr lang="en-GB" sz="2400" dirty="0"/>
          </a:p>
          <a:p>
            <a:pPr lvl="0" algn="ctr"/>
            <a:endParaRPr lang="en-GB" sz="2400" dirty="0"/>
          </a:p>
          <a:p>
            <a:pPr lvl="0" algn="ctr"/>
            <a:r>
              <a:rPr lang="en-GB" sz="2400" dirty="0"/>
              <a:t>El reinicio en tres pasos</a:t>
            </a:r>
            <a:r>
              <a:rPr lang="en-US" sz="2400" dirty="0"/>
              <a:t>:</a:t>
            </a:r>
          </a:p>
          <a:p>
            <a:pPr lvl="0" algn="ctr"/>
            <a:endParaRPr lang="en-GB" sz="2400" dirty="0"/>
          </a:p>
          <a:p>
            <a:pPr marL="342900" lvl="0" indent="-342900" algn="ctr">
              <a:buAutoNum type="arabicPeriod"/>
            </a:pPr>
            <a:r>
              <a:rPr lang="en-GB" sz="2400" b="1" dirty="0"/>
              <a:t>Haz una pausa </a:t>
            </a:r>
            <a:r>
              <a:rPr lang="en-GB" sz="2400" dirty="0"/>
              <a:t>y respira</a:t>
            </a:r>
          </a:p>
          <a:p>
            <a:pPr lvl="0" algn="ctr"/>
            <a:endParaRPr lang="en-GB" sz="2400" dirty="0"/>
          </a:p>
          <a:p>
            <a:pPr marL="342900" lvl="0" indent="-342900" algn="ctr">
              <a:buAutoNum type="arabicPeriod"/>
            </a:pPr>
            <a:r>
              <a:rPr lang="en-GB" sz="2400" b="1" dirty="0"/>
              <a:t>Tómate un descanso </a:t>
            </a:r>
            <a:r>
              <a:rPr lang="en-GB" sz="2400" dirty="0"/>
              <a:t>de la pantalla</a:t>
            </a:r>
          </a:p>
          <a:p>
            <a:pPr marL="342900" lvl="0" indent="-342900" algn="ctr">
              <a:buAutoNum type="arabicPeriod"/>
            </a:pPr>
            <a:endParaRPr lang="en-GB" sz="2400" dirty="0"/>
          </a:p>
          <a:p>
            <a:pPr marL="342900" lvl="0" indent="-342900" algn="ctr">
              <a:buAutoNum type="arabicPeriod"/>
            </a:pPr>
            <a:r>
              <a:rPr lang="en-GB" sz="2400" b="1" dirty="0"/>
              <a:t>Pide ayuda</a:t>
            </a:r>
            <a:r>
              <a:rPr lang="en-GB" sz="2400" dirty="0"/>
              <a:t> a una persona de confianza</a:t>
            </a:r>
          </a:p>
          <a:p>
            <a:pPr algn="ctr"/>
            <a:r>
              <a:rPr lang="en-GB" sz="2400" dirty="0"/>
              <a:t> </a:t>
            </a:r>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1203346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2D9A7-5528-1A5A-C067-687758057A6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FB968C2-2FEC-21E0-F6B0-50D9B98CD1FC}"/>
              </a:ext>
            </a:extLst>
          </p:cNvPr>
          <p:cNvSpPr>
            <a:spLocks noGrp="1"/>
          </p:cNvSpPr>
          <p:nvPr>
            <p:ph type="title"/>
          </p:nvPr>
        </p:nvSpPr>
        <p:spPr/>
        <p:txBody>
          <a:bodyPr lIns="91440"/>
          <a:lstStyle/>
          <a:p>
            <a:r>
              <a:rPr lang="en-US" sz="2400" i="1" dirty="0"/>
              <a:t>Módulo 4 (Estudiantes mayores): </a:t>
            </a:r>
            <a:r>
              <a:rPr lang="en-GB" sz="2400" i="1" dirty="0"/>
              <a:t>Los teléfonos inteligentes y las redes sociales, de forma sencilla </a:t>
            </a:r>
            <a:endParaRPr lang="el-GR" sz="2400" dirty="0"/>
          </a:p>
        </p:txBody>
      </p:sp>
      <p:sp>
        <p:nvSpPr>
          <p:cNvPr id="6" name="Text Placeholder 5">
            <a:extLst>
              <a:ext uri="{FF2B5EF4-FFF2-40B4-BE49-F238E27FC236}">
                <a16:creationId xmlns:a16="http://schemas.microsoft.com/office/drawing/2014/main" id="{A8F26FED-6CD3-03DD-C98D-3526A9DB6E94}"/>
              </a:ext>
            </a:extLst>
          </p:cNvPr>
          <p:cNvSpPr>
            <a:spLocks noGrp="1"/>
          </p:cNvSpPr>
          <p:nvPr>
            <p:ph type="body" sz="quarter" idx="10"/>
          </p:nvPr>
        </p:nvSpPr>
        <p:spPr/>
        <p:txBody>
          <a:bodyPr/>
          <a:lstStyle/>
          <a:p>
            <a:endParaRPr lang="en-US" b="1" dirty="0">
              <a:solidFill>
                <a:schemeClr val="accent6">
                  <a:lumMod val="75000"/>
                </a:schemeClr>
              </a:solidFill>
            </a:endParaRPr>
          </a:p>
          <a:p>
            <a:endParaRPr lang="en-US" b="1" dirty="0">
              <a:solidFill>
                <a:schemeClr val="accent6">
                  <a:lumMod val="75000"/>
                </a:schemeClr>
              </a:solidFill>
            </a:endParaRPr>
          </a:p>
          <a:p>
            <a:endParaRPr lang="en-US" b="1" i="1" dirty="0">
              <a:solidFill>
                <a:schemeClr val="accent1">
                  <a:lumMod val="75000"/>
                </a:schemeClr>
              </a:solidFill>
            </a:endParaRPr>
          </a:p>
          <a:p>
            <a:r>
              <a:rPr lang="en-US" b="1" i="1" dirty="0" err="1" smtClean="0">
                <a:solidFill>
                  <a:schemeClr val="accent1">
                    <a:lumMod val="75000"/>
                  </a:schemeClr>
                </a:solidFill>
              </a:rPr>
              <a:t>Tema</a:t>
            </a:r>
            <a:r>
              <a:rPr lang="en-US" b="1" i="1" dirty="0" smtClean="0">
                <a:solidFill>
                  <a:schemeClr val="accent1">
                    <a:lumMod val="75000"/>
                  </a:schemeClr>
                </a:solidFill>
              </a:rPr>
              <a:t> </a:t>
            </a:r>
            <a:r>
              <a:rPr lang="en-US" b="1" i="1" dirty="0">
                <a:solidFill>
                  <a:schemeClr val="accent1">
                    <a:lumMod val="75000"/>
                  </a:schemeClr>
                </a:solidFill>
              </a:rPr>
              <a:t>4: </a:t>
            </a:r>
            <a:r>
              <a:rPr lang="en-US" b="1" i="1" dirty="0" err="1">
                <a:solidFill>
                  <a:schemeClr val="accent1">
                    <a:lumMod val="75000"/>
                  </a:schemeClr>
                </a:solidFill>
              </a:rPr>
              <a:t>Confianza</a:t>
            </a:r>
            <a:r>
              <a:rPr lang="en-US" b="1" i="1" dirty="0">
                <a:solidFill>
                  <a:schemeClr val="accent1">
                    <a:lumMod val="75000"/>
                  </a:schemeClr>
                </a:solidFill>
              </a:rPr>
              <a:t> y </a:t>
            </a:r>
            <a:r>
              <a:rPr lang="en-US" b="1" i="1" dirty="0" err="1">
                <a:solidFill>
                  <a:schemeClr val="accent1">
                    <a:lumMod val="75000"/>
                  </a:schemeClr>
                </a:solidFill>
              </a:rPr>
              <a:t>seguridad</a:t>
            </a:r>
            <a:r>
              <a:rPr lang="en-US" b="1" i="1" dirty="0">
                <a:solidFill>
                  <a:schemeClr val="accent1">
                    <a:lumMod val="75000"/>
                  </a:schemeClr>
                </a:solidFill>
              </a:rPr>
              <a:t> </a:t>
            </a:r>
            <a:r>
              <a:rPr lang="en-US" b="1" i="1" dirty="0" err="1">
                <a:solidFill>
                  <a:schemeClr val="accent1">
                    <a:lumMod val="75000"/>
                  </a:schemeClr>
                </a:solidFill>
              </a:rPr>
              <a:t>en</a:t>
            </a:r>
            <a:r>
              <a:rPr lang="en-US" b="1" i="1" dirty="0">
                <a:solidFill>
                  <a:schemeClr val="accent1">
                    <a:lumMod val="75000"/>
                  </a:schemeClr>
                </a:solidFill>
              </a:rPr>
              <a:t> el </a:t>
            </a:r>
            <a:r>
              <a:rPr lang="en-US" b="1" i="1" dirty="0" err="1">
                <a:solidFill>
                  <a:schemeClr val="accent1">
                    <a:lumMod val="75000"/>
                  </a:schemeClr>
                </a:solidFill>
              </a:rPr>
              <a:t>ámbito</a:t>
            </a:r>
            <a:r>
              <a:rPr lang="en-US" b="1" i="1" dirty="0">
                <a:solidFill>
                  <a:schemeClr val="accent1">
                    <a:lumMod val="75000"/>
                  </a:schemeClr>
                </a:solidFill>
              </a:rPr>
              <a:t> digital</a:t>
            </a:r>
            <a:r>
              <a:rPr lang="en-US" b="1" i="1" dirty="0" smtClean="0">
                <a:solidFill>
                  <a:schemeClr val="accent1">
                    <a:lumMod val="75000"/>
                  </a:schemeClr>
                </a:solidFill>
              </a:rPr>
              <a:t> </a:t>
            </a:r>
            <a:endParaRPr lang="en-US"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 </a:t>
            </a:r>
          </a:p>
          <a:p>
            <a:endParaRPr lang="en-CY" i="1" dirty="0"/>
          </a:p>
        </p:txBody>
      </p:sp>
      <p:pic>
        <p:nvPicPr>
          <p:cNvPr id="2" name="Content Placeholder 1">
            <a:extLst>
              <a:ext uri="{FF2B5EF4-FFF2-40B4-BE49-F238E27FC236}">
                <a16:creationId xmlns:a16="http://schemas.microsoft.com/office/drawing/2014/main" id="{3D5F7F15-74CD-011A-2689-279980EE061A}"/>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7A5BEE58-54BE-841C-0FA1-0BB39F5A00CB}"/>
              </a:ext>
            </a:extLst>
          </p:cNvPr>
          <p:cNvSpPr txBox="1"/>
          <p:nvPr/>
        </p:nvSpPr>
        <p:spPr>
          <a:xfrm>
            <a:off x="253833" y="1708483"/>
            <a:ext cx="10957957" cy="6379310"/>
          </a:xfrm>
          <a:prstGeom prst="rect">
            <a:avLst/>
          </a:prstGeom>
          <a:noFill/>
        </p:spPr>
        <p:txBody>
          <a:bodyPr wrap="square">
            <a:spAutoFit/>
          </a:bodyPr>
          <a:lstStyle/>
          <a:p>
            <a:pPr algn="ctr"/>
            <a:r>
              <a:rPr lang="en-GB" sz="2400" b="1" dirty="0">
                <a:solidFill>
                  <a:schemeClr val="accent4">
                    <a:lumMod val="75000"/>
                  </a:schemeClr>
                </a:solidFill>
              </a:rPr>
              <a:t>Actividad: «La hoja de ruta de la confianza» (Creativa)</a:t>
            </a:r>
            <a:endParaRPr lang="en-GB" sz="2400" dirty="0">
              <a:solidFill>
                <a:schemeClr val="accent4">
                  <a:lumMod val="75000"/>
                </a:schemeClr>
              </a:solidFill>
            </a:endParaRPr>
          </a:p>
          <a:p>
            <a:pPr lvl="0" algn="ctr"/>
            <a:endParaRPr lang="en-GB" sz="2400" b="1" dirty="0"/>
          </a:p>
          <a:p>
            <a:pPr lvl="0" algn="ctr"/>
            <a:r>
              <a:rPr lang="en-GB" sz="2400" b="1" dirty="0"/>
              <a:t>Tarea: </a:t>
            </a:r>
          </a:p>
          <a:p>
            <a:pPr lvl="0" algn="ctr"/>
            <a:r>
              <a:rPr lang="en-GB" sz="2400" dirty="0"/>
              <a:t>¡Diseña tus propias reglas para la armonía digital!</a:t>
            </a:r>
          </a:p>
          <a:p>
            <a:pPr lvl="0" algn="ctr"/>
            <a:endParaRPr lang="en-GB" sz="2400" b="1" dirty="0"/>
          </a:p>
          <a:p>
            <a:pPr lvl="0" algn="ctr"/>
            <a:r>
              <a:rPr lang="en-GB" sz="2400" b="1" dirty="0"/>
              <a:t>Interacción:</a:t>
            </a:r>
            <a:r>
              <a:rPr lang="en-GB" sz="2400" dirty="0"/>
              <a:t> </a:t>
            </a:r>
          </a:p>
          <a:p>
            <a:pPr lvl="0" algn="ctr"/>
            <a:r>
              <a:rPr lang="en-GB" sz="2400" dirty="0"/>
              <a:t>Enumera tres reglas, como por ejemplo</a:t>
            </a:r>
            <a:r>
              <a:rPr lang="en-US" sz="2400" dirty="0"/>
              <a:t>:</a:t>
            </a:r>
          </a:p>
          <a:p>
            <a:pPr lvl="0" algn="ctr"/>
            <a:r>
              <a:rPr lang="en-GB" sz="2400" dirty="0"/>
              <a:t> «Practicaré una foto al día» o</a:t>
            </a:r>
          </a:p>
          <a:p>
            <a:pPr lvl="0" algn="ctr"/>
            <a:r>
              <a:rPr lang="en-GB" sz="2400" dirty="0"/>
              <a:t> «Pediré ayuda si me quedo atascado».</a:t>
            </a:r>
          </a:p>
          <a:p>
            <a:pPr algn="ctr"/>
            <a:endParaRPr lang="en-GB" sz="2400" dirty="0"/>
          </a:p>
          <a:p>
            <a:pPr lvl="0" algn="ctr"/>
            <a:endParaRPr lang="en-GB" sz="2400" dirty="0"/>
          </a:p>
          <a:p>
            <a:pPr algn="ctr"/>
            <a:endParaRPr lang="en-GB" sz="2400" dirty="0">
              <a:solidFill>
                <a:schemeClr val="accent4">
                  <a:lumMod val="75000"/>
                </a:schemeClr>
              </a:solidFill>
            </a:endParaRPr>
          </a:p>
          <a:p>
            <a:pPr lvl="0" algn="ctr"/>
            <a:endParaRPr lang="en-GB" sz="2400" b="1" dirty="0"/>
          </a:p>
          <a:p>
            <a:pPr algn="ctr"/>
            <a:endParaRPr lang="en-GB" sz="2400" dirty="0">
              <a:solidFill>
                <a:schemeClr val="accent4">
                  <a:lumMod val="75000"/>
                </a:schemeClr>
              </a:solidFill>
            </a:endParaRPr>
          </a:p>
          <a:p>
            <a:pPr lvl="1" algn="ctr"/>
            <a:endParaRPr lang="en-GB" sz="2400" b="1"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67101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9650E-0553-747D-EFC6-FDB953FF7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557A7A-8CCC-24C0-6FFD-E409081F3D80}"/>
              </a:ext>
            </a:extLst>
          </p:cNvPr>
          <p:cNvSpPr>
            <a:spLocks noGrp="1"/>
          </p:cNvSpPr>
          <p:nvPr>
            <p:ph type="ctrTitle"/>
          </p:nvPr>
        </p:nvSpPr>
        <p:spPr>
          <a:xfrm>
            <a:off x="374726" y="2192976"/>
            <a:ext cx="6435377" cy="1334065"/>
          </a:xfrm>
        </p:spPr>
        <p:txBody>
          <a:bodyPr>
            <a:normAutofit fontScale="90000"/>
          </a:bodyPr>
          <a:lstStyle/>
          <a:p>
            <a:r>
              <a:rPr lang="en-US" sz="2800" b="0" i="1" dirty="0">
                <a:latin typeface="+mj-lt"/>
              </a:rPr>
              <a:t/>
            </a:r>
            <a:br>
              <a:rPr lang="en-US" sz="2800" b="0" i="1" dirty="0">
                <a:latin typeface="+mj-lt"/>
              </a:rPr>
            </a:br>
            <a:r>
              <a:rPr lang="en-US" sz="2700" b="0" i="1" dirty="0"/>
              <a:t>Módulo 4 (Estudiantes de edad avanzada)</a:t>
            </a:r>
            <a:r>
              <a:rPr lang="el-GR" sz="2700" b="0" i="1" dirty="0"/>
              <a:t/>
            </a:r>
            <a:br>
              <a:rPr lang="el-GR" sz="2700" b="0" i="1" dirty="0"/>
            </a:br>
            <a:r>
              <a:rPr lang="en-GB" sz="2700" b="0" i="1" dirty="0"/>
              <a:t>Los teléfonos inteligentes y las redes sociales, de forma sencilla</a:t>
            </a:r>
            <a:r>
              <a:rPr lang="en-CY" sz="1800" dirty="0"/>
              <a:t/>
            </a:r>
            <a:br>
              <a:rPr lang="en-CY" sz="1800" dirty="0"/>
            </a:b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90332EB-1E18-9827-5E3E-009A9EA1433C}"/>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Tema 1: La brújula de tu smartphone</a:t>
            </a: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3575798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A2427-6B77-E6C0-0074-C29873845BC8}"/>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A71C234-026D-E0B1-B0E4-670FD42433B4}"/>
              </a:ext>
            </a:extLst>
          </p:cNvPr>
          <p:cNvSpPr>
            <a:spLocks noGrp="1"/>
          </p:cNvSpPr>
          <p:nvPr>
            <p:ph type="title"/>
          </p:nvPr>
        </p:nvSpPr>
        <p:spPr/>
        <p:txBody>
          <a:bodyPr lIns="91440"/>
          <a:lstStyle/>
          <a:p>
            <a:r>
              <a:rPr lang="en-US" sz="2400" i="1" dirty="0"/>
              <a:t>Módulo 4 (Estudiantes mayores): </a:t>
            </a:r>
            <a:r>
              <a:rPr lang="en-GB" sz="2400" i="1" dirty="0"/>
              <a:t>Los teléfonos inteligentes y las redes sociales, de forma sencilla </a:t>
            </a:r>
            <a:endParaRPr lang="el-GR" sz="2400" dirty="0"/>
          </a:p>
        </p:txBody>
      </p:sp>
      <p:sp>
        <p:nvSpPr>
          <p:cNvPr id="6" name="Text Placeholder 5">
            <a:extLst>
              <a:ext uri="{FF2B5EF4-FFF2-40B4-BE49-F238E27FC236}">
                <a16:creationId xmlns:a16="http://schemas.microsoft.com/office/drawing/2014/main" id="{B8DEDCFA-9210-ACC7-D522-4256A00BD322}"/>
              </a:ext>
            </a:extLst>
          </p:cNvPr>
          <p:cNvSpPr>
            <a:spLocks noGrp="1"/>
          </p:cNvSpPr>
          <p:nvPr>
            <p:ph type="body" sz="quarter" idx="10"/>
          </p:nvPr>
        </p:nvSpPr>
        <p:spPr/>
        <p:txBody>
          <a:bodyPr/>
          <a:lstStyle/>
          <a:p>
            <a:endParaRPr lang="en-US" b="1" dirty="0">
              <a:solidFill>
                <a:schemeClr val="accent6">
                  <a:lumMod val="75000"/>
                </a:schemeClr>
              </a:solidFill>
            </a:endParaRPr>
          </a:p>
          <a:p>
            <a:endParaRPr lang="en-US" b="1" dirty="0">
              <a:solidFill>
                <a:schemeClr val="accent6">
                  <a:lumMod val="75000"/>
                </a:schemeClr>
              </a:solidFill>
            </a:endParaRPr>
          </a:p>
          <a:p>
            <a:endParaRPr lang="en-US" b="1" i="1" dirty="0">
              <a:solidFill>
                <a:schemeClr val="accent1">
                  <a:lumMod val="75000"/>
                </a:schemeClr>
              </a:solidFill>
            </a:endParaRPr>
          </a:p>
          <a:p>
            <a:r>
              <a:rPr lang="en-US" b="1" i="1" dirty="0" smtClean="0">
                <a:solidFill>
                  <a:schemeClr val="accent1">
                    <a:lumMod val="75000"/>
                  </a:schemeClr>
                </a:solidFill>
              </a:rPr>
              <a:t> </a:t>
            </a:r>
            <a:r>
              <a:rPr lang="en-US" b="1" i="1" dirty="0" err="1">
                <a:solidFill>
                  <a:schemeClr val="accent1">
                    <a:lumMod val="75000"/>
                  </a:schemeClr>
                </a:solidFill>
              </a:rPr>
              <a:t>Tema</a:t>
            </a:r>
            <a:r>
              <a:rPr lang="en-US" b="1" i="1" dirty="0">
                <a:solidFill>
                  <a:schemeClr val="accent1">
                    <a:lumMod val="75000"/>
                  </a:schemeClr>
                </a:solidFill>
              </a:rPr>
              <a:t> 4: </a:t>
            </a:r>
            <a:r>
              <a:rPr lang="en-US" b="1" i="1" dirty="0" err="1">
                <a:solidFill>
                  <a:schemeClr val="accent1">
                    <a:lumMod val="75000"/>
                  </a:schemeClr>
                </a:solidFill>
              </a:rPr>
              <a:t>Confianza</a:t>
            </a:r>
            <a:r>
              <a:rPr lang="en-US" b="1" i="1" dirty="0">
                <a:solidFill>
                  <a:schemeClr val="accent1">
                    <a:lumMod val="75000"/>
                  </a:schemeClr>
                </a:solidFill>
              </a:rPr>
              <a:t> y </a:t>
            </a:r>
            <a:r>
              <a:rPr lang="en-US" b="1" i="1" dirty="0" err="1">
                <a:solidFill>
                  <a:schemeClr val="accent1">
                    <a:lumMod val="75000"/>
                  </a:schemeClr>
                </a:solidFill>
              </a:rPr>
              <a:t>seguridad</a:t>
            </a:r>
            <a:r>
              <a:rPr lang="en-US" b="1" i="1" dirty="0">
                <a:solidFill>
                  <a:schemeClr val="accent1">
                    <a:lumMod val="75000"/>
                  </a:schemeClr>
                </a:solidFill>
              </a:rPr>
              <a:t> </a:t>
            </a:r>
            <a:r>
              <a:rPr lang="en-US" b="1" i="1" dirty="0" err="1">
                <a:solidFill>
                  <a:schemeClr val="accent1">
                    <a:lumMod val="75000"/>
                  </a:schemeClr>
                </a:solidFill>
              </a:rPr>
              <a:t>en</a:t>
            </a:r>
            <a:r>
              <a:rPr lang="en-US" b="1" i="1" dirty="0">
                <a:solidFill>
                  <a:schemeClr val="accent1">
                    <a:lumMod val="75000"/>
                  </a:schemeClr>
                </a:solidFill>
              </a:rPr>
              <a:t> el </a:t>
            </a:r>
            <a:r>
              <a:rPr lang="en-US" b="1" i="1" dirty="0" err="1">
                <a:solidFill>
                  <a:schemeClr val="accent1">
                    <a:lumMod val="75000"/>
                  </a:schemeClr>
                </a:solidFill>
              </a:rPr>
              <a:t>ámbito</a:t>
            </a:r>
            <a:r>
              <a:rPr lang="en-US" b="1" i="1" dirty="0">
                <a:solidFill>
                  <a:schemeClr val="accent1">
                    <a:lumMod val="75000"/>
                  </a:schemeClr>
                </a:solidFill>
              </a:rPr>
              <a:t> digital</a:t>
            </a:r>
            <a:endParaRPr lang="en-US"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 </a:t>
            </a:r>
          </a:p>
          <a:p>
            <a:endParaRPr lang="en-CY" i="1" dirty="0"/>
          </a:p>
        </p:txBody>
      </p:sp>
      <p:pic>
        <p:nvPicPr>
          <p:cNvPr id="2" name="Content Placeholder 1">
            <a:extLst>
              <a:ext uri="{FF2B5EF4-FFF2-40B4-BE49-F238E27FC236}">
                <a16:creationId xmlns:a16="http://schemas.microsoft.com/office/drawing/2014/main" id="{2120A585-9F8D-D943-7345-2BB23CA40574}"/>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8559E15A-1BF6-865C-E77C-859C8DF16606}"/>
              </a:ext>
            </a:extLst>
          </p:cNvPr>
          <p:cNvSpPr txBox="1"/>
          <p:nvPr/>
        </p:nvSpPr>
        <p:spPr>
          <a:xfrm>
            <a:off x="253833" y="1708483"/>
            <a:ext cx="10957957" cy="5548314"/>
          </a:xfrm>
          <a:prstGeom prst="rect">
            <a:avLst/>
          </a:prstGeom>
          <a:noFill/>
        </p:spPr>
        <p:txBody>
          <a:bodyPr wrap="square">
            <a:spAutoFit/>
          </a:bodyPr>
          <a:lstStyle/>
          <a:p>
            <a:pPr algn="ctr"/>
            <a:r>
              <a:rPr lang="en-GB" sz="2400" b="1" dirty="0">
                <a:solidFill>
                  <a:schemeClr val="accent4">
                    <a:lumMod val="75000"/>
                  </a:schemeClr>
                </a:solidFill>
              </a:rPr>
              <a:t>Actividad: «El compromiso de Discovery» (autodidáctica)</a:t>
            </a:r>
            <a:endParaRPr lang="en-GB" sz="2400" dirty="0">
              <a:solidFill>
                <a:schemeClr val="accent4">
                  <a:lumMod val="75000"/>
                </a:schemeClr>
              </a:solidFill>
            </a:endParaRPr>
          </a:p>
          <a:p>
            <a:pPr lvl="0"/>
            <a:endParaRPr lang="en-GB" b="1" dirty="0"/>
          </a:p>
          <a:p>
            <a:pPr lvl="0" algn="ctr"/>
            <a:r>
              <a:rPr lang="en-GB" sz="2400" b="1" dirty="0"/>
              <a:t>Tarea: </a:t>
            </a:r>
            <a:r>
              <a:rPr lang="en-GB" sz="2400" dirty="0"/>
              <a:t>¡Hazlo oficial!</a:t>
            </a:r>
          </a:p>
          <a:p>
            <a:pPr lvl="0" algn="ctr"/>
            <a:endParaRPr lang="en-GB" sz="2400" b="1" dirty="0"/>
          </a:p>
          <a:p>
            <a:pPr lvl="0" algn="ctr"/>
            <a:r>
              <a:rPr lang="en-GB" sz="2400" b="1" dirty="0"/>
              <a:t>Interacción:</a:t>
            </a:r>
            <a:r>
              <a:rPr lang="en-GB" sz="2400" dirty="0"/>
              <a:t> </a:t>
            </a:r>
          </a:p>
          <a:p>
            <a:pPr lvl="0" algn="ctr"/>
            <a:r>
              <a:rPr lang="en-GB" sz="2400" dirty="0"/>
              <a:t>Comprométete a aprender una nueva habilidad que usarás esta semana</a:t>
            </a:r>
          </a:p>
          <a:p>
            <a:pPr lvl="0" algn="ctr"/>
            <a:r>
              <a:rPr lang="en-GB" sz="2400" dirty="0"/>
              <a:t>para mantenerte en contacto con tu familia.</a:t>
            </a:r>
          </a:p>
          <a:p>
            <a:pPr algn="ctr"/>
            <a:endParaRPr lang="en-GB" sz="2400" dirty="0"/>
          </a:p>
          <a:p>
            <a:pPr lvl="0" algn="ctr"/>
            <a:endParaRPr lang="en-GB" sz="2400" dirty="0"/>
          </a:p>
          <a:p>
            <a:pPr algn="ctr"/>
            <a:endParaRPr lang="en-GB" sz="2400" dirty="0">
              <a:solidFill>
                <a:schemeClr val="accent4">
                  <a:lumMod val="75000"/>
                </a:schemeClr>
              </a:solidFill>
            </a:endParaRPr>
          </a:p>
          <a:p>
            <a:pPr lvl="0" algn="ctr"/>
            <a:endParaRPr lang="en-GB" sz="2400" b="1" dirty="0"/>
          </a:p>
          <a:p>
            <a:pPr algn="ctr"/>
            <a:endParaRPr lang="en-GB" sz="2400" dirty="0">
              <a:solidFill>
                <a:schemeClr val="accent4">
                  <a:lumMod val="75000"/>
                </a:schemeClr>
              </a:solidFill>
            </a:endParaRPr>
          </a:p>
          <a:p>
            <a:pPr lvl="1" algn="ctr"/>
            <a:endParaRPr lang="en-GB" sz="2400" b="1"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04837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AE6D5-4BD4-EF70-9A78-C38B3735BC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0F0F46-1404-8612-DA0F-119FF549FBED}"/>
              </a:ext>
            </a:extLst>
          </p:cNvPr>
          <p:cNvSpPr>
            <a:spLocks noGrp="1"/>
          </p:cNvSpPr>
          <p:nvPr>
            <p:ph type="ctrTitle"/>
          </p:nvPr>
        </p:nvSpPr>
        <p:spPr>
          <a:xfrm>
            <a:off x="405246" y="1768632"/>
            <a:ext cx="6821956" cy="1334065"/>
          </a:xfrm>
        </p:spPr>
        <p:txBody>
          <a:bodyPr>
            <a:normAutofit/>
          </a:bodyPr>
          <a:lstStyle/>
          <a:p>
            <a:r>
              <a:rPr lang="en-US" b="0" i="1" dirty="0"/>
              <a:t>Fin del módulo 4 (estudiantes adultos): </a:t>
            </a:r>
            <a:br>
              <a:rPr lang="en-US" b="0" i="1" dirty="0"/>
            </a:br>
            <a:r>
              <a:rPr lang="en-GB" b="0" i="1" dirty="0"/>
              <a:t>Los teléfonos inteligentes y las redes sociales, de forma sencilla </a:t>
            </a:r>
            <a:r>
              <a:rPr lang="en-GB" dirty="0"/>
              <a:t/>
            </a:r>
            <a:br>
              <a:rPr lang="en-GB" dirty="0"/>
            </a:br>
            <a:endParaRPr lang="LID4096" b="0" dirty="0"/>
          </a:p>
        </p:txBody>
      </p:sp>
      <p:pic>
        <p:nvPicPr>
          <p:cNvPr id="8" name="Picture 7">
            <a:extLst>
              <a:ext uri="{FF2B5EF4-FFF2-40B4-BE49-F238E27FC236}">
                <a16:creationId xmlns:a16="http://schemas.microsoft.com/office/drawing/2014/main" id="{EB5DE78C-1BD8-E47F-1854-46AC8DCEDF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extLst>
      <p:ext uri="{BB962C8B-B14F-4D97-AF65-F5344CB8AC3E}">
        <p14:creationId xmlns:p14="http://schemas.microsoft.com/office/powerpoint/2010/main" val="657895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7061E-C86D-651E-3E36-B5C1E36940D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16618C-B37C-7BBA-B60D-F2F1A3AEAB3E}"/>
              </a:ext>
            </a:extLst>
          </p:cNvPr>
          <p:cNvSpPr>
            <a:spLocks noGrp="1"/>
          </p:cNvSpPr>
          <p:nvPr>
            <p:ph type="title"/>
          </p:nvPr>
        </p:nvSpPr>
        <p:spPr/>
        <p:txBody>
          <a:bodyPr lIns="91440"/>
          <a:lstStyle/>
          <a:p>
            <a:r>
              <a:rPr lang="en-US" sz="2400" i="1" dirty="0"/>
              <a:t>Módulo 4 (Estudiantes mayores): </a:t>
            </a:r>
            <a:r>
              <a:rPr lang="en-GB" sz="2400" i="1" dirty="0"/>
              <a:t>Los teléfonos inteligentes y las redes sociales, de forma sencilla </a:t>
            </a:r>
            <a:endParaRPr lang="el-GR" sz="2400" dirty="0"/>
          </a:p>
        </p:txBody>
      </p:sp>
      <p:sp>
        <p:nvSpPr>
          <p:cNvPr id="6" name="Text Placeholder 5">
            <a:extLst>
              <a:ext uri="{FF2B5EF4-FFF2-40B4-BE49-F238E27FC236}">
                <a16:creationId xmlns:a16="http://schemas.microsoft.com/office/drawing/2014/main" id="{C7E7FAC4-7448-2ADC-CB70-39FC7D3F3AAE}"/>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 1: </a:t>
            </a:r>
            <a:r>
              <a:rPr lang="en-US" b="1" i="1" dirty="0" smtClean="0">
                <a:solidFill>
                  <a:schemeClr val="accent1">
                    <a:lumMod val="75000"/>
                  </a:schemeClr>
                </a:solidFill>
              </a:rPr>
              <a:t>La</a:t>
            </a:r>
            <a:r>
              <a:rPr lang="en-US" b="1" i="1" dirty="0" smtClean="0">
                <a:solidFill>
                  <a:schemeClr val="accent1">
                    <a:lumMod val="75000"/>
                  </a:schemeClr>
                </a:solidFill>
              </a:rPr>
              <a:t> </a:t>
            </a:r>
            <a:r>
              <a:rPr lang="en-US" b="1" i="1" dirty="0" err="1">
                <a:solidFill>
                  <a:schemeClr val="accent1">
                    <a:lumMod val="75000"/>
                  </a:schemeClr>
                </a:solidFill>
              </a:rPr>
              <a:t>brújula</a:t>
            </a:r>
            <a:r>
              <a:rPr lang="en-US" b="1" i="1" dirty="0">
                <a:solidFill>
                  <a:schemeClr val="accent1">
                    <a:lumMod val="75000"/>
                  </a:schemeClr>
                </a:solidFill>
              </a:rPr>
              <a:t> </a:t>
            </a:r>
            <a:r>
              <a:rPr lang="en-US" b="1" i="1" dirty="0" smtClean="0">
                <a:solidFill>
                  <a:schemeClr val="accent1">
                    <a:lumMod val="75000"/>
                  </a:schemeClr>
                </a:solidFill>
              </a:rPr>
              <a:t>de </a:t>
            </a:r>
            <a:r>
              <a:rPr lang="en-US" b="1" i="1" dirty="0" err="1" smtClean="0">
                <a:solidFill>
                  <a:schemeClr val="accent1">
                    <a:lumMod val="75000"/>
                  </a:schemeClr>
                </a:solidFill>
              </a:rPr>
              <a:t>tu</a:t>
            </a:r>
            <a:r>
              <a:rPr lang="en-US" b="1" i="1" dirty="0" smtClean="0">
                <a:solidFill>
                  <a:schemeClr val="accent1">
                    <a:lumMod val="75000"/>
                  </a:schemeClr>
                </a:solidFill>
              </a:rPr>
              <a:t> </a:t>
            </a:r>
            <a:r>
              <a:rPr lang="en-US" b="1" i="1" dirty="0">
                <a:solidFill>
                  <a:schemeClr val="accent1">
                    <a:lumMod val="75000"/>
                  </a:schemeClr>
                </a:solidFill>
              </a:rPr>
              <a:t>smartphone</a:t>
            </a: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3CC66ED3-CDF8-5D92-CC54-5149A01B92CC}"/>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23251F34-C4B2-9B7F-DE60-29070D54B430}"/>
              </a:ext>
            </a:extLst>
          </p:cNvPr>
          <p:cNvSpPr txBox="1"/>
          <p:nvPr/>
        </p:nvSpPr>
        <p:spPr>
          <a:xfrm>
            <a:off x="149679" y="1405534"/>
            <a:ext cx="11336483" cy="4070986"/>
          </a:xfrm>
          <a:prstGeom prst="rect">
            <a:avLst/>
          </a:prstGeom>
          <a:noFill/>
        </p:spPr>
        <p:txBody>
          <a:bodyPr wrap="square">
            <a:spAutoFit/>
          </a:bodyPr>
          <a:lstStyle/>
          <a:p>
            <a:r>
              <a:rPr lang="en-GB" sz="2400" b="1" dirty="0"/>
              <a:t>Comprender tu smartphone</a:t>
            </a:r>
            <a:endParaRPr lang="en-GB" sz="2400" dirty="0"/>
          </a:p>
          <a:p>
            <a:pPr lvl="0" algn="ctr"/>
            <a:endParaRPr lang="en-GB" sz="2400" dirty="0"/>
          </a:p>
          <a:p>
            <a:pPr lvl="0" algn="ctr"/>
            <a:r>
              <a:rPr lang="en-GB" sz="2400" dirty="0"/>
              <a:t>Ser un explorador digital</a:t>
            </a:r>
          </a:p>
          <a:p>
            <a:pPr lvl="0" algn="ctr"/>
            <a:endParaRPr lang="en-GB" sz="2400" dirty="0"/>
          </a:p>
          <a:p>
            <a:pPr lvl="0" algn="ctr"/>
            <a:r>
              <a:rPr lang="en-GB" sz="2400" dirty="0"/>
              <a:t>Tu smartphone es un compañero para la conexión, los recuerdos y la información.</a:t>
            </a:r>
          </a:p>
          <a:p>
            <a:pPr lvl="0" algn="ctr"/>
            <a:endParaRPr lang="en-GB" sz="2400" b="1" dirty="0"/>
          </a:p>
          <a:p>
            <a:pPr lvl="0" algn="ctr"/>
            <a:r>
              <a:rPr lang="en-GB" sz="2400" b="1" dirty="0"/>
              <a:t>Puntos clave: </a:t>
            </a:r>
            <a:r>
              <a:rPr lang="en-GB" sz="2400" dirty="0"/>
              <a:t>Los iconos, los deslizamientos y los botones son simplemente un nuevo lenguaje que hay que aprender.</a:t>
            </a:r>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5987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AB995-4B6A-ED92-3D9D-5CC49CFD9FB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356F851-1086-1D2B-9019-E3DAA9A03ABB}"/>
              </a:ext>
            </a:extLst>
          </p:cNvPr>
          <p:cNvSpPr>
            <a:spLocks noGrp="1"/>
          </p:cNvSpPr>
          <p:nvPr>
            <p:ph type="title"/>
          </p:nvPr>
        </p:nvSpPr>
        <p:spPr/>
        <p:txBody>
          <a:bodyPr lIns="91440"/>
          <a:lstStyle/>
          <a:p>
            <a:r>
              <a:rPr lang="en-US" sz="2400" i="1" dirty="0"/>
              <a:t>Módulo 4 (Estudiantes mayores): </a:t>
            </a:r>
            <a:r>
              <a:rPr lang="en-GB" sz="2400" i="1" dirty="0"/>
              <a:t>Los teléfonos inteligentes y las redes sociales, de forma sencilla </a:t>
            </a:r>
            <a:endParaRPr lang="el-GR" sz="2400" dirty="0"/>
          </a:p>
        </p:txBody>
      </p:sp>
      <p:sp>
        <p:nvSpPr>
          <p:cNvPr id="6" name="Text Placeholder 5">
            <a:extLst>
              <a:ext uri="{FF2B5EF4-FFF2-40B4-BE49-F238E27FC236}">
                <a16:creationId xmlns:a16="http://schemas.microsoft.com/office/drawing/2014/main" id="{BE00D98A-C89D-69BD-6ED9-A845AB5973DD}"/>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Tema 1: La brújula de tu smartphone</a:t>
            </a:r>
          </a:p>
          <a:p>
            <a:endParaRPr lang="en-US" b="1" i="1" dirty="0">
              <a:solidFill>
                <a:schemeClr val="accent1">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70B39196-1EE7-9405-83A6-60B7814E4187}"/>
              </a:ext>
            </a:extLst>
          </p:cNvPr>
          <p:cNvPicPr>
            <a:picLocks noGrp="1" noChangeAspect="1"/>
          </p:cNvPicPr>
          <p:nvPr>
            <p:ph sz="quarter" idx="12"/>
          </p:nvPr>
        </p:nvPicPr>
        <p:blipFill>
          <a:blip r:embed="rId3"/>
          <a:stretch>
            <a:fillRect/>
          </a:stretch>
        </p:blipFill>
        <p:spPr>
          <a:xfrm>
            <a:off x="9861203" y="5367073"/>
            <a:ext cx="1648460" cy="756899"/>
          </a:xfrm>
          <a:prstGeom prst="rect">
            <a:avLst/>
          </a:prstGeom>
        </p:spPr>
      </p:pic>
      <p:sp>
        <p:nvSpPr>
          <p:cNvPr id="4" name="TextBox 3">
            <a:extLst>
              <a:ext uri="{FF2B5EF4-FFF2-40B4-BE49-F238E27FC236}">
                <a16:creationId xmlns:a16="http://schemas.microsoft.com/office/drawing/2014/main" id="{5E62CBBD-8353-291A-AD37-8B1B31C191C9}"/>
              </a:ext>
            </a:extLst>
          </p:cNvPr>
          <p:cNvSpPr txBox="1"/>
          <p:nvPr/>
        </p:nvSpPr>
        <p:spPr>
          <a:xfrm>
            <a:off x="149679" y="1405534"/>
            <a:ext cx="9763233" cy="4163319"/>
          </a:xfrm>
          <a:prstGeom prst="rect">
            <a:avLst/>
          </a:prstGeom>
          <a:noFill/>
        </p:spPr>
        <p:txBody>
          <a:bodyPr wrap="square">
            <a:spAutoFit/>
          </a:bodyPr>
          <a:lstStyle/>
          <a:p>
            <a:r>
              <a:rPr lang="en-GB" sz="2400" b="1" dirty="0"/>
              <a:t>Los controles físicos</a:t>
            </a:r>
            <a:endParaRPr lang="en-GB" sz="2400" dirty="0"/>
          </a:p>
          <a:p>
            <a:pPr lvl="0" algn="ctr"/>
            <a:endParaRPr lang="en-GB" sz="2400" b="1" dirty="0"/>
          </a:p>
          <a:p>
            <a:pPr lvl="0" algn="ctr"/>
            <a:r>
              <a:rPr lang="en-GB" sz="2400" dirty="0"/>
              <a:t>Botones y sus funciones</a:t>
            </a:r>
          </a:p>
          <a:p>
            <a:pPr lvl="0" algn="ctr"/>
            <a:endParaRPr lang="en-GB" sz="2400" b="1" dirty="0"/>
          </a:p>
          <a:p>
            <a:pPr lvl="0" algn="ctr"/>
            <a:endParaRPr lang="en-GB" sz="2400" dirty="0"/>
          </a:p>
          <a:p>
            <a:pPr lvl="1" algn="ctr"/>
            <a:r>
              <a:rPr lang="en-GB" sz="2400" b="1" dirty="0"/>
              <a:t>Botón de encendido: </a:t>
            </a:r>
            <a:r>
              <a:rPr lang="en-GB" sz="2400" dirty="0"/>
              <a:t>activa la pantalla y bloquea el dispositivo.</a:t>
            </a:r>
          </a:p>
          <a:p>
            <a:pPr lvl="1" algn="ctr"/>
            <a:endParaRPr lang="en-GB" sz="2400" b="1" dirty="0"/>
          </a:p>
          <a:p>
            <a:pPr lvl="1" algn="ctr"/>
            <a:r>
              <a:rPr lang="en-GB" sz="2400" b="1" dirty="0"/>
              <a:t>Botones de volumen: </a:t>
            </a:r>
            <a:r>
              <a:rPr lang="en-GB" sz="2400" dirty="0"/>
              <a:t>controlan el sonido de las llamadas y los vídeos.</a:t>
            </a:r>
          </a:p>
          <a:p>
            <a:pPr lvl="1" algn="ctr"/>
            <a:endParaRPr lang="en-GB" sz="2400" b="1" dirty="0"/>
          </a:p>
          <a:p>
            <a:pPr lvl="1" algn="ctr"/>
            <a:r>
              <a:rPr lang="en-GB" sz="2400" b="1" dirty="0"/>
              <a:t>Función de inicio: </a:t>
            </a:r>
            <a:r>
              <a:rPr lang="en-GB" sz="2400" dirty="0"/>
              <a:t>siempre te lleva de vuelta a la pantalla principal.</a:t>
            </a:r>
          </a:p>
          <a:p>
            <a:pPr marR="0" lvl="0">
              <a:lnSpc>
                <a:spcPct val="107000"/>
              </a:lnSpc>
              <a:spcAft>
                <a:spcPts val="800"/>
              </a:spcAft>
              <a:buSzPts val="1000"/>
              <a:tabLst>
                <a:tab pos="457200" algn="l"/>
              </a:tabLst>
            </a:pPr>
            <a:endPar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9227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52CA0-9974-F78D-B9C8-634A57E90BA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BF6C448-8795-9D0C-8015-7C3D9DF495B1}"/>
              </a:ext>
            </a:extLst>
          </p:cNvPr>
          <p:cNvSpPr>
            <a:spLocks noGrp="1"/>
          </p:cNvSpPr>
          <p:nvPr>
            <p:ph type="title"/>
          </p:nvPr>
        </p:nvSpPr>
        <p:spPr/>
        <p:txBody>
          <a:bodyPr lIns="91440"/>
          <a:lstStyle/>
          <a:p>
            <a:r>
              <a:rPr lang="en-US" sz="2400" i="1" dirty="0"/>
              <a:t>Módulo 4 (Estudiantes mayores): </a:t>
            </a:r>
            <a:r>
              <a:rPr lang="en-GB" sz="2400" i="1" dirty="0"/>
              <a:t>Los teléfonos inteligentes y las redes sociales, de forma sencilla </a:t>
            </a:r>
            <a:endParaRPr lang="el-GR" sz="2400" dirty="0"/>
          </a:p>
        </p:txBody>
      </p:sp>
      <p:sp>
        <p:nvSpPr>
          <p:cNvPr id="6" name="Text Placeholder 5">
            <a:extLst>
              <a:ext uri="{FF2B5EF4-FFF2-40B4-BE49-F238E27FC236}">
                <a16:creationId xmlns:a16="http://schemas.microsoft.com/office/drawing/2014/main" id="{9CA9F4BC-050C-D1E8-077A-49FF67E98168}"/>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 1: La brújula de tu smartphone</a:t>
            </a:r>
          </a:p>
          <a:p>
            <a:r>
              <a:rPr lang="en-US" b="1" i="1" dirty="0">
                <a:solidFill>
                  <a:schemeClr val="accent1">
                    <a:lumMod val="75000"/>
                  </a:schemeClr>
                </a:solidFill>
              </a:rPr>
              <a:t> </a:t>
            </a:r>
          </a:p>
          <a:p>
            <a:endParaRPr lang="el-GR"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CEF9C920-2EF8-2618-4E68-6625325F33E6}"/>
              </a:ext>
            </a:extLst>
          </p:cNvPr>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a:extLst>
              <a:ext uri="{FF2B5EF4-FFF2-40B4-BE49-F238E27FC236}">
                <a16:creationId xmlns:a16="http://schemas.microsoft.com/office/drawing/2014/main" id="{87714A5A-59C0-8F2E-7E1D-E5889A20F7F6}"/>
              </a:ext>
            </a:extLst>
          </p:cNvPr>
          <p:cNvSpPr txBox="1"/>
          <p:nvPr/>
        </p:nvSpPr>
        <p:spPr>
          <a:xfrm>
            <a:off x="181097" y="1462685"/>
            <a:ext cx="10190812" cy="3693319"/>
          </a:xfrm>
          <a:prstGeom prst="rect">
            <a:avLst/>
          </a:prstGeom>
          <a:noFill/>
        </p:spPr>
        <p:txBody>
          <a:bodyPr wrap="square">
            <a:spAutoFit/>
          </a:bodyPr>
          <a:lstStyle/>
          <a:p>
            <a:r>
              <a:rPr lang="en-GB" sz="2400" b="1" dirty="0"/>
              <a:t>Cómo interpretar los indicadores de estado</a:t>
            </a:r>
            <a:endParaRPr lang="en-GB" sz="2400" dirty="0"/>
          </a:p>
          <a:p>
            <a:pPr lvl="0"/>
            <a:endParaRPr lang="en-GB" sz="2400" dirty="0"/>
          </a:p>
          <a:p>
            <a:pPr lvl="0" algn="ctr"/>
            <a:r>
              <a:rPr lang="en-GB" sz="2400" dirty="0"/>
              <a:t>Iconos comunes y sus significados</a:t>
            </a:r>
          </a:p>
          <a:p>
            <a:pPr lvl="0" algn="ctr"/>
            <a:endParaRPr lang="en-GB" sz="2400" dirty="0"/>
          </a:p>
          <a:p>
            <a:pPr lvl="0" algn="ctr"/>
            <a:r>
              <a:rPr lang="en-GB" sz="2400" dirty="0"/>
              <a:t>Pequeños símbolos te informan sobre la duración de la batería, la conexión Wi-Fi y los mensajes nuevos.</a:t>
            </a:r>
          </a:p>
          <a:p>
            <a:pPr lvl="0" algn="ctr"/>
            <a:endParaRPr lang="en-GB" sz="2400" b="1" dirty="0"/>
          </a:p>
          <a:p>
            <a:pPr lvl="0" algn="ctr"/>
            <a:r>
              <a:rPr lang="en-GB" sz="2400" b="1" dirty="0"/>
              <a:t>Puntos clave: </a:t>
            </a:r>
            <a:r>
              <a:rPr lang="en-GB" sz="2400" dirty="0"/>
              <a:t>Estos iconos aportan claridad y tranquilidad.</a:t>
            </a:r>
          </a:p>
          <a:p>
            <a:pPr lvl="1"/>
            <a:endParaRPr lang="en-GB" sz="2400" dirty="0"/>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498868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77DFC-ACD6-6FF9-1B28-B91008442DBC}"/>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73AADF1-BBB9-BC9B-F94B-DBB47BDAD565}"/>
              </a:ext>
            </a:extLst>
          </p:cNvPr>
          <p:cNvSpPr>
            <a:spLocks noGrp="1"/>
          </p:cNvSpPr>
          <p:nvPr>
            <p:ph type="title"/>
          </p:nvPr>
        </p:nvSpPr>
        <p:spPr/>
        <p:txBody>
          <a:bodyPr lIns="91440"/>
          <a:lstStyle/>
          <a:p>
            <a:r>
              <a:rPr lang="en-US" sz="2400" i="1" dirty="0"/>
              <a:t>Módulo 4 (Estudiantes mayores): </a:t>
            </a:r>
            <a:r>
              <a:rPr lang="en-GB" sz="2400" i="1" dirty="0"/>
              <a:t>Los teléfonos inteligentes y las redes sociales, de forma sencilla </a:t>
            </a:r>
            <a:endParaRPr lang="el-GR" sz="2400" dirty="0"/>
          </a:p>
        </p:txBody>
      </p:sp>
      <p:sp>
        <p:nvSpPr>
          <p:cNvPr id="6" name="Text Placeholder 5">
            <a:extLst>
              <a:ext uri="{FF2B5EF4-FFF2-40B4-BE49-F238E27FC236}">
                <a16:creationId xmlns:a16="http://schemas.microsoft.com/office/drawing/2014/main" id="{C5FBF975-4F4A-5839-2B7B-D667113964C6}"/>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 1: La brújula de tu smartphone</a:t>
            </a: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07751000-5DFE-6A85-1D53-61EF6D39A3B3}"/>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27FBA441-5D3A-A2E8-22FB-326479CB645B}"/>
              </a:ext>
            </a:extLst>
          </p:cNvPr>
          <p:cNvSpPr txBox="1"/>
          <p:nvPr/>
        </p:nvSpPr>
        <p:spPr>
          <a:xfrm>
            <a:off x="97970" y="1563010"/>
            <a:ext cx="10957957" cy="5178982"/>
          </a:xfrm>
          <a:prstGeom prst="rect">
            <a:avLst/>
          </a:prstGeom>
          <a:noFill/>
        </p:spPr>
        <p:txBody>
          <a:bodyPr wrap="square">
            <a:spAutoFit/>
          </a:bodyPr>
          <a:lstStyle/>
          <a:p>
            <a:pPr algn="ctr"/>
            <a:r>
              <a:rPr lang="en-GB" sz="2400" b="1" dirty="0">
                <a:solidFill>
                  <a:schemeClr val="accent4">
                    <a:lumMod val="75000"/>
                  </a:schemeClr>
                </a:solidFill>
              </a:rPr>
              <a:t>Actividad: «La búsqueda del tesoro de los iconos» (interactiva)</a:t>
            </a:r>
            <a:endParaRPr lang="en-GB" sz="2400" dirty="0">
              <a:solidFill>
                <a:schemeClr val="accent4">
                  <a:lumMod val="75000"/>
                </a:schemeClr>
              </a:solidFill>
            </a:endParaRPr>
          </a:p>
          <a:p>
            <a:pPr lvl="0" algn="ctr"/>
            <a:endParaRPr lang="en-GB" sz="2400" b="1" dirty="0"/>
          </a:p>
          <a:p>
            <a:pPr lvl="0" algn="ctr"/>
            <a:r>
              <a:rPr lang="en-GB" sz="2400" b="1" dirty="0"/>
              <a:t>Tarea: </a:t>
            </a:r>
            <a:r>
              <a:rPr lang="en-GB" sz="2400" dirty="0"/>
              <a:t>Nombra los símbolos que aparecen en tu pantalla.</a:t>
            </a:r>
          </a:p>
          <a:p>
            <a:pPr lvl="0" algn="ctr"/>
            <a:endParaRPr lang="en-GB" sz="2400" b="1" dirty="0"/>
          </a:p>
          <a:p>
            <a:pPr lvl="0" algn="ctr"/>
            <a:r>
              <a:rPr lang="en-GB" sz="2400" b="1" dirty="0"/>
              <a:t>Interacción:</a:t>
            </a:r>
            <a:r>
              <a:rPr lang="en-GB" sz="2400" dirty="0"/>
              <a:t> </a:t>
            </a:r>
          </a:p>
          <a:p>
            <a:pPr lvl="0" algn="ctr"/>
            <a:r>
              <a:rPr lang="en-GB" sz="2400" dirty="0"/>
              <a:t>Mira la barra de notificaciones de tu propio teléfono.</a:t>
            </a:r>
          </a:p>
          <a:p>
            <a:pPr lvl="0" algn="ctr"/>
            <a:endParaRPr lang="en-GB" sz="2400" b="1" dirty="0"/>
          </a:p>
          <a:p>
            <a:pPr lvl="0" algn="ctr"/>
            <a:r>
              <a:rPr lang="en-GB" sz="2400" b="1" dirty="0"/>
              <a:t>Objetivo:</a:t>
            </a:r>
            <a:r>
              <a:rPr lang="en-GB" sz="2400" dirty="0"/>
              <a:t> </a:t>
            </a:r>
          </a:p>
          <a:p>
            <a:pPr lvl="0" algn="ctr"/>
            <a:r>
              <a:rPr lang="en-GB" sz="2400" dirty="0"/>
              <a:t>Comparte un icono que reconozcas y otro que te resulte desconocido.</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6851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33F4E-63E5-5162-85AB-399C60157449}"/>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536CAC0B-3437-AFFB-E691-AEA69D619D0A}"/>
              </a:ext>
            </a:extLst>
          </p:cNvPr>
          <p:cNvSpPr>
            <a:spLocks noGrp="1"/>
          </p:cNvSpPr>
          <p:nvPr>
            <p:ph type="title"/>
          </p:nvPr>
        </p:nvSpPr>
        <p:spPr/>
        <p:txBody>
          <a:bodyPr lIns="91440"/>
          <a:lstStyle/>
          <a:p>
            <a:r>
              <a:rPr lang="en-US" sz="2400" i="1" dirty="0"/>
              <a:t>Módulo 4 (Estudiantes mayores): </a:t>
            </a:r>
            <a:r>
              <a:rPr lang="en-GB" sz="2400" i="1" dirty="0"/>
              <a:t>Los teléfonos inteligentes y las redes sociales, de forma sencilla </a:t>
            </a:r>
            <a:endParaRPr lang="el-GR" sz="2400" dirty="0"/>
          </a:p>
        </p:txBody>
      </p:sp>
      <p:sp>
        <p:nvSpPr>
          <p:cNvPr id="6" name="Text Placeholder 5">
            <a:extLst>
              <a:ext uri="{FF2B5EF4-FFF2-40B4-BE49-F238E27FC236}">
                <a16:creationId xmlns:a16="http://schemas.microsoft.com/office/drawing/2014/main" id="{9A9E19AC-CBCD-189E-A8DB-5DA0013AACBB}"/>
              </a:ext>
            </a:extLst>
          </p:cNvPr>
          <p:cNvSpPr>
            <a:spLocks noGrp="1"/>
          </p:cNvSpPr>
          <p:nvPr>
            <p:ph type="body" sz="quarter" idx="10"/>
          </p:nvPr>
        </p:nvSpPr>
        <p:spPr/>
        <p:txBody>
          <a:bodyPr/>
          <a:lstStyle/>
          <a:p>
            <a:endParaRPr lang="en-US" b="1" dirty="0">
              <a:solidFill>
                <a:schemeClr val="accent6">
                  <a:lumMod val="75000"/>
                </a:schemeClr>
              </a:solidFill>
            </a:endParaRPr>
          </a:p>
          <a:p>
            <a:endParaRPr lang="en-US" b="1" dirty="0">
              <a:solidFill>
                <a:schemeClr val="accent6">
                  <a:lumMod val="75000"/>
                </a:schemeClr>
              </a:solidFill>
            </a:endParaRPr>
          </a:p>
          <a:p>
            <a:r>
              <a:rPr lang="en-US" b="1" i="1" dirty="0">
                <a:solidFill>
                  <a:schemeClr val="accent1">
                    <a:lumMod val="75000"/>
                  </a:schemeClr>
                </a:solidFill>
              </a:rPr>
              <a:t>Tema 1: La brújula de tu smartphone</a:t>
            </a:r>
          </a:p>
          <a:p>
            <a:r>
              <a:rPr lang="en-US" b="1" i="1" dirty="0">
                <a:solidFill>
                  <a:schemeClr val="accent1">
                    <a:lumMod val="75000"/>
                  </a:schemeClr>
                </a:solidFill>
              </a:rPr>
              <a:t> </a:t>
            </a:r>
          </a:p>
          <a:p>
            <a:endParaRPr lang="en-CY" i="1" dirty="0"/>
          </a:p>
        </p:txBody>
      </p:sp>
      <p:pic>
        <p:nvPicPr>
          <p:cNvPr id="2" name="Content Placeholder 1">
            <a:extLst>
              <a:ext uri="{FF2B5EF4-FFF2-40B4-BE49-F238E27FC236}">
                <a16:creationId xmlns:a16="http://schemas.microsoft.com/office/drawing/2014/main" id="{A7A31B78-5570-C16E-4C10-C7C62E6FE270}"/>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DF1C2C97-05ED-C18B-8588-65E987233BE1}"/>
              </a:ext>
            </a:extLst>
          </p:cNvPr>
          <p:cNvSpPr txBox="1"/>
          <p:nvPr/>
        </p:nvSpPr>
        <p:spPr>
          <a:xfrm>
            <a:off x="253833" y="1708483"/>
            <a:ext cx="10957957" cy="4163319"/>
          </a:xfrm>
          <a:prstGeom prst="rect">
            <a:avLst/>
          </a:prstGeom>
          <a:noFill/>
        </p:spPr>
        <p:txBody>
          <a:bodyPr wrap="square">
            <a:spAutoFit/>
          </a:bodyPr>
          <a:lstStyle/>
          <a:p>
            <a:pPr algn="ctr"/>
            <a:r>
              <a:rPr lang="en-GB" sz="2400" b="1" dirty="0">
                <a:solidFill>
                  <a:schemeClr val="accent4">
                    <a:lumMod val="75000"/>
                  </a:schemeClr>
                </a:solidFill>
              </a:rPr>
              <a:t>Actividad: «La comprobación de botones» (en grupo)</a:t>
            </a:r>
            <a:endParaRPr lang="en-GB" sz="2400" dirty="0">
              <a:solidFill>
                <a:schemeClr val="accent4">
                  <a:lumMod val="75000"/>
                </a:schemeClr>
              </a:solidFill>
            </a:endParaRPr>
          </a:p>
          <a:p>
            <a:pPr lvl="0" algn="ctr"/>
            <a:endParaRPr lang="en-GB" sz="2400" b="1" dirty="0"/>
          </a:p>
          <a:p>
            <a:pPr lvl="0" algn="ctr"/>
            <a:r>
              <a:rPr lang="en-GB" sz="2400" b="1" dirty="0"/>
              <a:t>Tarea: </a:t>
            </a:r>
            <a:r>
              <a:rPr lang="en-GB" sz="2400" dirty="0"/>
              <a:t>Si un icono fuera una señal de tráfico, ¿adónde te llevaría?</a:t>
            </a:r>
          </a:p>
          <a:p>
            <a:pPr lvl="0" algn="ctr"/>
            <a:endParaRPr lang="en-GB" sz="2400" b="1" dirty="0"/>
          </a:p>
          <a:p>
            <a:pPr lvl="0" algn="ctr"/>
            <a:r>
              <a:rPr lang="en-GB" sz="2400" b="1" dirty="0"/>
              <a:t>Interacción:</a:t>
            </a:r>
            <a:r>
              <a:rPr lang="en-GB" sz="2400" dirty="0"/>
              <a:t> </a:t>
            </a:r>
          </a:p>
          <a:p>
            <a:pPr lvl="0" algn="ctr"/>
            <a:r>
              <a:rPr lang="en-GB" sz="2400" dirty="0"/>
              <a:t>Comenta en parejas qué crees que ocurre </a:t>
            </a:r>
          </a:p>
          <a:p>
            <a:pPr lvl="0" algn="ctr"/>
            <a:r>
              <a:rPr lang="en-GB" sz="2400" dirty="0"/>
              <a:t>al pulsar el icono de «Ajustes» (el engranaje) o el de «Mensajes» (el globo).</a:t>
            </a:r>
          </a:p>
          <a:p>
            <a:pPr algn="ctr"/>
            <a:endParaRPr lang="en-GB" sz="2400" dirty="0">
              <a:solidFill>
                <a:schemeClr val="accent4">
                  <a:lumMod val="75000"/>
                </a:schemeClr>
              </a:solidFill>
            </a:endParaRPr>
          </a:p>
          <a:p>
            <a:pPr lvl="1" algn="ctr"/>
            <a:endParaRPr lang="en-GB" sz="2400" b="1"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3661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F3F04-4B92-A3B0-DD3F-E2FB584B93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FF1E08-2143-F887-FBD9-8174F7B216C9}"/>
              </a:ext>
            </a:extLst>
          </p:cNvPr>
          <p:cNvSpPr>
            <a:spLocks noGrp="1"/>
          </p:cNvSpPr>
          <p:nvPr>
            <p:ph type="ctrTitle"/>
          </p:nvPr>
        </p:nvSpPr>
        <p:spPr/>
        <p:txBody>
          <a:bodyPr>
            <a:normAutofit fontScale="90000"/>
          </a:bodyPr>
          <a:lstStyle/>
          <a:p>
            <a:r>
              <a:rPr lang="en-US" sz="2800" b="0" i="1" dirty="0">
                <a:latin typeface="+mj-lt"/>
              </a:rPr>
              <a:t/>
            </a:r>
            <a:br>
              <a:rPr lang="en-US" sz="2800" b="0" i="1" dirty="0">
                <a:latin typeface="+mj-lt"/>
              </a:rPr>
            </a:br>
            <a:r>
              <a:rPr lang="en-US" sz="2700" b="0" i="1" dirty="0"/>
              <a:t>Módulo 4 (Estudiantes de edad avanzada)</a:t>
            </a:r>
            <a:r>
              <a:rPr lang="el-GR" sz="2700" b="0" i="1" dirty="0"/>
              <a:t/>
            </a:r>
            <a:br>
              <a:rPr lang="el-GR" sz="2700" b="0" i="1" dirty="0"/>
            </a:br>
            <a:r>
              <a:rPr lang="en-GB" sz="2700" b="0" i="1" dirty="0"/>
              <a:t>Los teléfonos inteligentes y las redes sociales, de forma sencilla</a:t>
            </a:r>
            <a:r>
              <a:rPr lang="en-CY" sz="1800" dirty="0"/>
              <a:t/>
            </a:r>
            <a:br>
              <a:rPr lang="en-CY" sz="1800" dirty="0"/>
            </a:b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8CA2A7A3-D8FD-653B-BC1D-C538A5171F6B}"/>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Tema 2: Mantener el contacto</a:t>
            </a: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1849877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D1667-ECA2-2627-8F32-A0E07CD046F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68EE0879-DA1C-9670-F4F5-33585ABDF0C9}"/>
              </a:ext>
            </a:extLst>
          </p:cNvPr>
          <p:cNvSpPr>
            <a:spLocks noGrp="1"/>
          </p:cNvSpPr>
          <p:nvPr>
            <p:ph type="title"/>
          </p:nvPr>
        </p:nvSpPr>
        <p:spPr/>
        <p:txBody>
          <a:bodyPr lIns="91440"/>
          <a:lstStyle/>
          <a:p>
            <a:r>
              <a:rPr lang="en-US" sz="2400" i="1" dirty="0"/>
              <a:t>Módulo 4 (Estudiantes mayores): </a:t>
            </a:r>
            <a:r>
              <a:rPr lang="en-GB" sz="2400" i="1" dirty="0"/>
              <a:t>Los teléfonos inteligentes y las redes sociales, de forma sencilla </a:t>
            </a:r>
            <a:endParaRPr lang="el-GR" sz="2400" dirty="0"/>
          </a:p>
        </p:txBody>
      </p:sp>
      <p:sp>
        <p:nvSpPr>
          <p:cNvPr id="6" name="Text Placeholder 5">
            <a:extLst>
              <a:ext uri="{FF2B5EF4-FFF2-40B4-BE49-F238E27FC236}">
                <a16:creationId xmlns:a16="http://schemas.microsoft.com/office/drawing/2014/main" id="{0674AFC1-9F7C-1C7F-9B79-117E0CB4923D}"/>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Tema 2: Mantener el contacto</a:t>
            </a:r>
          </a:p>
          <a:p>
            <a:endParaRPr lang="en-US" b="1" i="1" dirty="0">
              <a:solidFill>
                <a:schemeClr val="accent1">
                  <a:lumMod val="75000"/>
                </a:schemeClr>
              </a:solidFill>
            </a:endParaRPr>
          </a:p>
          <a:p>
            <a:endParaRPr lang="el-GR"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0A7B11CD-8BF6-EC8E-090F-B2A30EF28405}"/>
              </a:ext>
            </a:extLst>
          </p:cNvPr>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a:extLst>
              <a:ext uri="{FF2B5EF4-FFF2-40B4-BE49-F238E27FC236}">
                <a16:creationId xmlns:a16="http://schemas.microsoft.com/office/drawing/2014/main" id="{61ECAF29-FFB3-99B4-D5AD-E90B28BCDEAF}"/>
              </a:ext>
            </a:extLst>
          </p:cNvPr>
          <p:cNvSpPr txBox="1"/>
          <p:nvPr/>
        </p:nvSpPr>
        <p:spPr>
          <a:xfrm>
            <a:off x="181097" y="1462685"/>
            <a:ext cx="10001995" cy="2926057"/>
          </a:xfrm>
          <a:prstGeom prst="rect">
            <a:avLst/>
          </a:prstGeom>
          <a:noFill/>
        </p:spPr>
        <p:txBody>
          <a:bodyPr wrap="square">
            <a:spAutoFit/>
          </a:bodyPr>
          <a:lstStyle/>
          <a:p>
            <a:r>
              <a:rPr lang="en-GB" sz="2400" b="1" dirty="0"/>
              <a:t>El lenguaje de la conexión</a:t>
            </a:r>
          </a:p>
          <a:p>
            <a:endParaRPr lang="en-GB" sz="2400" dirty="0"/>
          </a:p>
          <a:p>
            <a:pPr lvl="0" algn="ctr"/>
            <a:r>
              <a:rPr lang="en-GB" sz="2400" dirty="0"/>
              <a:t>Mensajes, fotos y voz</a:t>
            </a:r>
          </a:p>
          <a:p>
            <a:pPr lvl="0" algn="ctr"/>
            <a:endParaRPr lang="en-GB" sz="2400" dirty="0"/>
          </a:p>
          <a:p>
            <a:pPr lvl="0" algn="ctr"/>
            <a:r>
              <a:rPr lang="en-GB" sz="2400" dirty="0"/>
              <a:t>Las herramientas modernas te ayudan a participar en las conversaciones familiares y a compartir novedades.</a:t>
            </a:r>
          </a:p>
          <a:p>
            <a:pPr lvl="0" algn="ctr"/>
            <a:endParaRPr lang="en-GB" sz="2400" b="1" dirty="0"/>
          </a:p>
          <a:p>
            <a:pPr lvl="0" algn="ctr"/>
            <a:r>
              <a:rPr lang="en-GB" sz="2400" b="1" dirty="0"/>
              <a:t>Puntos clave: </a:t>
            </a:r>
            <a:r>
              <a:rPr lang="en-GB" sz="2400" dirty="0"/>
              <a:t>La comunicación se basa en la conexión, no en la velocidad.</a:t>
            </a:r>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181186611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4110</TotalTime>
  <Words>1970</Words>
  <Application>Microsoft Office PowerPoint</Application>
  <PresentationFormat>Panorámica</PresentationFormat>
  <Paragraphs>298</Paragraphs>
  <Slides>21</Slides>
  <Notes>15</Notes>
  <HiddenSlides>0</HiddenSlides>
  <MMClips>0</MMClips>
  <ScaleCrop>false</ScaleCrop>
  <HeadingPairs>
    <vt:vector size="6" baseType="variant">
      <vt:variant>
        <vt:lpstr>Fuentes usadas</vt:lpstr>
      </vt:variant>
      <vt:variant>
        <vt:i4>8</vt:i4>
      </vt:variant>
      <vt:variant>
        <vt:lpstr>Tema</vt:lpstr>
      </vt:variant>
      <vt:variant>
        <vt:i4>2</vt:i4>
      </vt:variant>
      <vt:variant>
        <vt:lpstr>Títulos de diapositiva</vt:lpstr>
      </vt:variant>
      <vt:variant>
        <vt:i4>21</vt:i4>
      </vt:variant>
    </vt:vector>
  </HeadingPairs>
  <TitlesOfParts>
    <vt:vector size="31" baseType="lpstr">
      <vt:lpstr>Arial</vt:lpstr>
      <vt:lpstr>Calibri</vt:lpstr>
      <vt:lpstr>Calibri Light</vt:lpstr>
      <vt:lpstr>Open Sans</vt:lpstr>
      <vt:lpstr>Open Sans Light</vt:lpstr>
      <vt:lpstr>Roboto Slab Black</vt:lpstr>
      <vt:lpstr>Roboto Slab Medium</vt:lpstr>
      <vt:lpstr>Times New Roman</vt:lpstr>
      <vt:lpstr>CARDET Course template</vt:lpstr>
      <vt:lpstr>CARDET Course template - Cover page</vt:lpstr>
      <vt:lpstr>WP3 – Material didáctico para estudiantes de edad avanzada   </vt:lpstr>
      <vt:lpstr> Módulo 4 (Estudiantes de edad avanzada) Los teléfonos inteligentes y las redes sociales, de forma sencilla     </vt:lpstr>
      <vt:lpstr>Módulo 4 (Estudiantes mayores): Los teléfonos inteligentes y las redes sociales, de forma sencilla </vt:lpstr>
      <vt:lpstr>Módulo 4 (Estudiantes mayores): Los teléfonos inteligentes y las redes sociales, de forma sencilla </vt:lpstr>
      <vt:lpstr>Módulo 4 (Estudiantes mayores): Los teléfonos inteligentes y las redes sociales, de forma sencilla </vt:lpstr>
      <vt:lpstr>Módulo 4 (Estudiantes mayores): Los teléfonos inteligentes y las redes sociales, de forma sencilla </vt:lpstr>
      <vt:lpstr>Módulo 4 (Estudiantes mayores): Los teléfonos inteligentes y las redes sociales, de forma sencilla </vt:lpstr>
      <vt:lpstr> Módulo 4 (Estudiantes de edad avanzada) Los teléfonos inteligentes y las redes sociales, de forma sencilla     </vt:lpstr>
      <vt:lpstr>Módulo 4 (Estudiantes mayores): Los teléfonos inteligentes y las redes sociales, de forma sencilla </vt:lpstr>
      <vt:lpstr>Módulo 4 (Estudiantes mayores): Los teléfonos inteligentes y las redes sociales, de forma sencilla </vt:lpstr>
      <vt:lpstr>Módulo 4 (Estudiantes mayores): Los teléfonos inteligentes y las redes sociales, de forma sencilla </vt:lpstr>
      <vt:lpstr> Módulo 4 (Estudiantes de edad avanzada) Los teléfonos inteligentes y las redes sociales, de forma sencilla     </vt:lpstr>
      <vt:lpstr>Módulo 4 (Estudiantes mayores): Los teléfonos inteligentes y las redes sociales, de forma sencilla </vt:lpstr>
      <vt:lpstr>Módulo 4 (Estudiantes mayores): Los teléfonos inteligentes y las redes sociales, de forma sencilla </vt:lpstr>
      <vt:lpstr>Módulo 4 (Estudiantes mayores): Los teléfonos inteligentes y las redes sociales, de forma sencilla </vt:lpstr>
      <vt:lpstr> Módulo 4 (Estudiantes de edad avanzada) Los teléfonos inteligentes y las redes sociales, de forma sencilla     </vt:lpstr>
      <vt:lpstr>Módulo 4 (Estudiantes mayores): Los teléfonos inteligentes y las redes sociales, de forma sencilla </vt:lpstr>
      <vt:lpstr>Módulo 4 (Estudiantes mayores): Los teléfonos inteligentes y las redes sociales, de forma sencilla </vt:lpstr>
      <vt:lpstr>Módulo 4 (Estudiantes mayores): Los teléfonos inteligentes y las redes sociales, de forma sencilla </vt:lpstr>
      <vt:lpstr>Módulo 4 (Estudiantes mayores): Los teléfonos inteligentes y las redes sociales, de forma sencilla </vt:lpstr>
      <vt:lpstr>Fin del módulo 4 (estudiantes adultos):  Los teléfonos inteligentes y las redes sociales, de forma sencilla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keywords>, docId:2AD623BE296DE7A5145E442546352DEE</cp:keywords>
  <cp:lastModifiedBy>Fernando</cp:lastModifiedBy>
  <cp:revision>208</cp:revision>
  <cp:lastPrinted>2018-07-25T11:23:29Z</cp:lastPrinted>
  <dcterms:created xsi:type="dcterms:W3CDTF">2014-07-11T09:12:14Z</dcterms:created>
  <dcterms:modified xsi:type="dcterms:W3CDTF">2026-05-12T20:01:47Z</dcterms:modified>
</cp:coreProperties>
</file>