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4"/>
  </p:notesMasterIdLst>
  <p:handoutMasterIdLst>
    <p:handoutMasterId r:id="rId25"/>
  </p:handoutMasterIdLst>
  <p:sldIdLst>
    <p:sldId id="256" r:id="rId3"/>
    <p:sldId id="272" r:id="rId4"/>
    <p:sldId id="277" r:id="rId5"/>
    <p:sldId id="278" r:id="rId6"/>
    <p:sldId id="279" r:id="rId7"/>
    <p:sldId id="312" r:id="rId8"/>
    <p:sldId id="313" r:id="rId9"/>
    <p:sldId id="314" r:id="rId10"/>
    <p:sldId id="316" r:id="rId11"/>
    <p:sldId id="317" r:id="rId12"/>
    <p:sldId id="315" r:id="rId13"/>
    <p:sldId id="319" r:id="rId14"/>
    <p:sldId id="321" r:id="rId15"/>
    <p:sldId id="322" r:id="rId16"/>
    <p:sldId id="320" r:id="rId17"/>
    <p:sldId id="323" r:id="rId18"/>
    <p:sldId id="325" r:id="rId19"/>
    <p:sldId id="326" r:id="rId20"/>
    <p:sldId id="327" r:id="rId21"/>
    <p:sldId id="328" r:id="rId22"/>
    <p:sldId id="300" r:id="rId23"/>
  </p:sldIdLst>
  <p:sldSz cx="12192000" cy="685800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09" autoAdjust="0"/>
    <p:restoredTop sz="88571" autoAdjust="0"/>
  </p:normalViewPr>
  <p:slideViewPr>
    <p:cSldViewPr snapToGrid="0">
      <p:cViewPr varScale="1">
        <p:scale>
          <a:sx n="74" d="100"/>
          <a:sy n="74" d="100"/>
        </p:scale>
        <p:origin x="1133" y="43"/>
      </p:cViewPr>
      <p:guideLst/>
    </p:cSldViewPr>
  </p:slideViewPr>
  <p:outlineViewPr>
    <p:cViewPr>
      <p:scale>
        <a:sx n="33" d="100"/>
        <a:sy n="33" d="100"/>
      </p:scale>
      <p:origin x="0" y="0"/>
    </p:cViewPr>
  </p:outlineViewPr>
  <p:notesTextViewPr>
    <p:cViewPr>
      <p:scale>
        <a:sx n="3" d="2"/>
        <a:sy n="3" d="2"/>
      </p:scale>
      <p:origin x="0" y="-91"/>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12/5/2026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5 grudnia 2026 r.</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Kliknij, aby edytować style tekstu nadrzędnego</a:t>
            </a:r>
          </a:p>
          <a:p>
            <a:pPr lvl="1"/>
            <a:r>
              <a:rPr lang="en-US"/>
              <a:t>Drugi poziom</a:t>
            </a:r>
          </a:p>
          <a:p>
            <a:pPr lvl="2"/>
            <a:r>
              <a:rPr lang="en-US"/>
              <a:t>Trzeci poziom</a:t>
            </a:r>
          </a:p>
          <a:p>
            <a:pPr lvl="3"/>
            <a:r>
              <a:rPr lang="en-US"/>
              <a:t>Czwarty poziom</a:t>
            </a:r>
          </a:p>
          <a:p>
            <a:pPr lvl="4"/>
            <a:r>
              <a:rPr lang="en-US"/>
              <a:t>Poziom piąty</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„Witajcie wszyscy! Dzisiaj stajemy się cyfrowymi odkrywcami. Nie traktujcie swojego smartfona jak skomplikowanego urządzenia, ale jak towarzysza, który pomaga wam zachować wspomnienia i utrzymywać więzi rodzinne. Nauka obsługi smartfona przypomina naukę nowego języka – będziemy uczyć się po jednym „słowie” na raz.”</a:t>
            </a:r>
            <a:endParaRPr lang="LID4096" sz="1200" dirty="0"/>
          </a:p>
        </p:txBody>
      </p:sp>
      <p:sp>
        <p:nvSpPr>
          <p:cNvPr id="4" name="Slide Number Placeholder 3"/>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351270810"/>
      </p:ext>
    </p:extLst>
  </p:cSld>
  <p:clrMapOvr>
    <a:masterClrMapping/>
  </p:clrMapOvr>
</p:notes>
</file>

<file path=ppt/notesSlides/notesSlide10.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17B29-917C-01FA-5BB5-ED4176240D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EBFED7-43A8-7BA7-B9B1-1DD8218F0E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D91331-8F36-BD31-5D31-3DA399A5537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„Dlaczego młodzi ludzie tak lubią te aplikacje? Dzięki nim odnajdują swoje miejsce w świecie, ale mogą one również być dla nich źródłem stresu i niepokoju. Zrozumienie ich świata pozwala zaoferować im wsparcie i spokojny »pomost międzypokoleniowy«, gdy czują się przytłoczeni”.</a:t>
            </a:r>
          </a:p>
          <a:p>
            <a:endParaRPr lang="LID4096" sz="1200" dirty="0"/>
          </a:p>
        </p:txBody>
      </p:sp>
      <p:sp>
        <p:nvSpPr>
          <p:cNvPr id="4" name="Slide Number Placeholder 3">
            <a:extLst>
              <a:ext uri="{FF2B5EF4-FFF2-40B4-BE49-F238E27FC236}">
                <a16:creationId xmlns:a16="http://schemas.microsoft.com/office/drawing/2014/main" id="{7B9DA1EA-51D7-3A1E-4C29-B1EFC7877F98}"/>
              </a:ext>
            </a:extLst>
          </p:cNvPr>
          <p:cNvSpPr>
            <a:spLocks noGrp="1"/>
          </p:cNvSpPr>
          <p:nvPr>
            <p:ph type="sldNum" sz="quarter" idx="5"/>
          </p:nvPr>
        </p:nvSpPr>
        <p:spPr/>
        <p:txBody>
          <a:bodyPr/>
          <a:lstStyle/>
          <a:p>
            <a:fld id="{C6CF91B0-25AB-4DFA-B184-293DD156034C}" type="slidenum">
              <a:rPr lang="el-GR" smtClean="0"/>
              <a:t>14</a:t>
            </a:fld>
            <a:endParaRPr lang="el-GR"/>
          </a:p>
        </p:txBody>
      </p:sp>
    </p:spTree>
    <p:extLst>
      <p:ext uri="{BB962C8B-B14F-4D97-AF65-F5344CB8AC3E}">
        <p14:creationId xmlns:p14="http://schemas.microsoft.com/office/powerpoint/2010/main" val="3887432854"/>
      </p:ext>
    </p:extLst>
  </p:cSld>
  <p:clrMapOvr>
    <a:masterClrMapping/>
  </p:clrMapOvr>
</p:notes>
</file>

<file path=ppt/notesSlides/notesSlide11.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EA5438-5622-751E-98A8-58F452D6A6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03AE60-2706-2C0F-A871-DED680240B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68D874-D3D9-F796-0010-37B146A43F2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„Spójrz na ten przykładowy post. Czy to zabawny żart, czy rodzinne wspomnienie? Spróbuj dostrzec, czego autor postu od ciebie oczekuje – czy prosi o „polubienie”, czy o „komentarz”? Rozpoznawanie tych „wskazówek” pomoże ci poczuć większą kontrolę nad tym, co widzisz”.</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6B07E9D0-C161-F601-F013-04164BC4365B}"/>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2804249095"/>
      </p:ext>
    </p:extLst>
  </p:cSld>
  <p:clrMapOvr>
    <a:masterClrMapping/>
  </p:clrMapOvr>
</p:notes>
</file>

<file path=ppt/notesSlides/notesSlide1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85F23-37A9-C1D1-478D-FBEC188AC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3A5F00-E28D-7AAD-3BD6-5812D2D312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D0D08C-AC64-0027-5672-E6011D8CC9C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„Jeśli ekran zaczyna wydawać się »zbyt hałaśliwy« lub zbyt dynamiczny, pamiętaj: to Ty tu rządzisz. Nie ma nic złego w zamknięciu aplikacji lub odłożeniu telefonu. Twój spokój ducha jest ważniejszy niż jakiekolwiek powiadomienie”.</a:t>
            </a:r>
          </a:p>
          <a:p>
            <a:endParaRPr lang="LID4096" sz="1200" dirty="0"/>
          </a:p>
        </p:txBody>
      </p:sp>
      <p:sp>
        <p:nvSpPr>
          <p:cNvPr id="4" name="Slide Number Placeholder 3">
            <a:extLst>
              <a:ext uri="{FF2B5EF4-FFF2-40B4-BE49-F238E27FC236}">
                <a16:creationId xmlns:a16="http://schemas.microsoft.com/office/drawing/2014/main" id="{CA517E83-2051-E169-6D01-74781C6A8D6C}"/>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52740885"/>
      </p:ext>
    </p:extLst>
  </p:cSld>
  <p:clrMapOvr>
    <a:masterClrMapping/>
  </p:clrMapOvr>
</p:notes>
</file>

<file path=ppt/notesSlides/notesSlide1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22C38-33E1-58EB-EE25-B238BE7CAA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58B07-BAD9-4C8E-43CB-BA46312CE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27E34-28BF-C3D6-7E5A-E5B140F024E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„Oto trzy kroki, które pomogą Ci się zresetować, gdy poczujesz się przytłoczony: Po pierwsze, zatrzymaj się i weź głęboki oddech. Po drugie, zrób sobie przerwę od ekranu i odejdź na kilka minut. Po trzecie, nie wahaj się poprosić o pomoc zaufanego przyjaciela lub wnuka – oni uwielbiają być ekspertami!”</a:t>
            </a:r>
          </a:p>
          <a:p>
            <a:endParaRPr lang="LID4096" sz="1200" dirty="0"/>
          </a:p>
        </p:txBody>
      </p:sp>
      <p:sp>
        <p:nvSpPr>
          <p:cNvPr id="4" name="Slide Number Placeholder 3">
            <a:extLst>
              <a:ext uri="{FF2B5EF4-FFF2-40B4-BE49-F238E27FC236}">
                <a16:creationId xmlns:a16="http://schemas.microsoft.com/office/drawing/2014/main" id="{2E4B92ED-4A2A-A92B-AB9D-128920601DBB}"/>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2753648414"/>
      </p:ext>
    </p:extLst>
  </p:cSld>
  <p:clrMapOvr>
    <a:masterClrMapping/>
  </p:clrMapOvr>
</p:notes>
</file>

<file path=ppt/notesSlides/notesSlide1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DACD2-CB8C-437A-9DD0-8392FEB220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22B87C-761A-022A-FE44-A2858EB3024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F31E13-2F36-DB75-944A-20CCB23B0B1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Stwórzmy Twoje osobiste „zasady pewności siebie”. Zapisz trzy proste nawyki, które będziesz stosować, na przykład: „Będę robić jedno zdjęcie dziennie” lub „Będę ignorować stresujące komentarze”. To Twoja mapa do poczucia bezpieczeństwa i szczęścia w sieci.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D0CF631D-BFA5-E838-BF65-A57F6B0FD1F4}"/>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1868360721"/>
      </p:ext>
    </p:extLst>
  </p:cSld>
  <p:clrMapOvr>
    <a:masterClrMapping/>
  </p:clrMapOvr>
</p:notes>
</file>

<file path=ppt/notesSlides/notesSlide1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95EAD-C8D1-9173-6180-FD005B4E9C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E12D2D-0173-4CF3-BF96-52AE09C2E3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851957-0A1B-ECDD-88A9-9382D4FF63A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„Na zakończenie naszej sesji uwiecznijmy to! Jaka nowa umiejętność, której dzisiaj się nauczyłeś, przyda ci się w tym tygodniu, by pozostać w kontakcie? Postaraj się to zrobić – każdy mały krok to zwycięstwo na drodze do twojej cyfrowej niezależności!</a:t>
            </a:r>
            <a:r>
              <a:rPr lang="en-GB" sz="1200" kern="120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75B88943-C2C9-0A8D-316C-21FE6C5D039A}"/>
              </a:ext>
            </a:extLst>
          </p:cNvPr>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2700756820"/>
      </p:ext>
    </p:extLst>
  </p:cSld>
  <p:clrMapOvr>
    <a:masterClrMapping/>
  </p:clrMapOvr>
</p:notes>
</file>

<file path=ppt/notesSlides/notesSlide2.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A0DBB-5BCC-A831-6A22-8DE7A7AB93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F483CC-0026-68EC-522F-EB093398B4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0933B7-2609-C76F-C842-D6945971C8C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„Zanim spojrzymy na ekran, dotknijmy przycisków. Przycisk zasilania wybudza telefon; przyciski głośności regulują poziom dźwięku; a przycisk Home to Twoja siatka bezpieczeństwa – zawsze przenosi Cię z powrotem do początku, jeśli poczujesz się zagubiony”.</a:t>
            </a:r>
          </a:p>
          <a:p>
            <a:endParaRPr lang="LID4096" sz="1200" dirty="0"/>
          </a:p>
        </p:txBody>
      </p:sp>
      <p:sp>
        <p:nvSpPr>
          <p:cNvPr id="4" name="Slide Number Placeholder 3">
            <a:extLst>
              <a:ext uri="{FF2B5EF4-FFF2-40B4-BE49-F238E27FC236}">
                <a16:creationId xmlns:a16="http://schemas.microsoft.com/office/drawing/2014/main" id="{6446DE97-5675-B591-D5BC-05B9E4D9F94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953031613"/>
      </p:ext>
    </p:extLst>
  </p:cSld>
  <p:clrMapOvr>
    <a:masterClrMapping/>
  </p:clrMapOvr>
</p:notes>
</file>

<file path=ppt/notesSlides/notesSlide3.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3763B6-8E0F-325E-3034-14452C1C39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6CD451-D339-4637-E32F-FF54D0EC3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030356-C78C-0902-8D18-74CD4940CC4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 małe symbole są jak znaki drogowe na desce rozdzielczej. Dają poczucie pewności: ikona baterii pokazuje poziom naładowania, a symbol Wi-Fi informuje, że masz połączenie z internetem. Kiedy już wiesz, co oznaczają, przestają być mylące, a stają się pomocne”.</a:t>
            </a:r>
          </a:p>
          <a:p>
            <a:endParaRPr lang="LID4096" sz="1200" dirty="0"/>
          </a:p>
        </p:txBody>
      </p:sp>
      <p:sp>
        <p:nvSpPr>
          <p:cNvPr id="4" name="Slide Number Placeholder 3">
            <a:extLst>
              <a:ext uri="{FF2B5EF4-FFF2-40B4-BE49-F238E27FC236}">
                <a16:creationId xmlns:a16="http://schemas.microsoft.com/office/drawing/2014/main" id="{FA6993F2-EE77-FADC-82CB-95A8B859B875}"/>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2408643812"/>
      </p:ext>
    </p:extLst>
  </p:cSld>
  <p:clrMapOvr>
    <a:masterClrMapping/>
  </p:clrMapOvr>
</p:notes>
</file>

<file path=ppt/notesSlides/notesSlide4.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„Czas na naszą pierwszą misję! Spójrzcie na sam górny róg ekranu swojego telefonu. Czy potraficie znaleźć jedną ikonę, którą rozpoznajecie, i jedną, która wygląda na tajemniczą? Podzielcie się tym, co znaleźliście, z </a:t>
            </a:r>
            <a:r>
              <a:rPr lang="en-GB" sz="1200" kern="1200" dirty="0" err="1">
                <a:solidFill>
                  <a:schemeClr val="tx1"/>
                </a:solidFill>
                <a:effectLst/>
                <a:latin typeface="+mn-lt"/>
                <a:ea typeface="+mn-ea"/>
                <a:cs typeface="+mn-cs"/>
              </a:rPr>
              <a:t>osobą siedzącą obok </a:t>
            </a:r>
            <a:r>
              <a:rPr lang="en-GB" sz="1200" kern="1200" dirty="0">
                <a:solidFill>
                  <a:schemeClr val="tx1"/>
                </a:solidFill>
                <a:effectLst/>
                <a:latin typeface="+mn-lt"/>
                <a:ea typeface="+mn-ea"/>
                <a:cs typeface="+mn-cs"/>
              </a:rPr>
              <a:t>– każdy telefon wygląda trochę inaczej i to zupełnie normalne!”</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0978-9669-773E-C097-5E3E90FCF6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003A0-7DBA-AB03-EB77-D086C03A01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25DD3F0-8DCB-6E13-EFB7-5B586D16C4B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„Wyobraź sobie, że te ikony to znaki w budynku. Jeśli klikniesz na ikonę koła zębatego „Ustawienia”, jak myślisz, dokąd cię to zaprowadzi? A co z dymkiem „Wiadomość”? Porozmawiaj ze swoim partnerem o tym, co według was może się wydarzyć – nie martwcie się o to, czy macie „rację”, po prostu rozważcie różne możliwości!”</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8FD2A9B7-B20E-53F5-A87D-0D5BE27E8709}"/>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3577389482"/>
      </p:ext>
    </p:extLst>
  </p:cSld>
  <p:clrMapOvr>
    <a:masterClrMapping/>
  </p:clrMapOvr>
</p:notes>
</file>

<file path=ppt/notesSlides/notesSlide6.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180DCC-B3C3-9897-C292-269BEF80B5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95565F-DAE9-C489-D201-7AA71FE7CC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906E4E-0487-FED4-E04A-17F01A31FC5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„Technologia naprawdę służy uczestnictwu w życiu rodzinnym. Niezależnie od tego, czy chodzi o czat grupowy z wnukami, czy przeglądanie zdjęć z wakacji, narzędzia te pozwalają nam pozostać w kontakcie. Pamiętaj: w komunikacji chodzi o nawiązywane relacje, a nie o to, jak szybko piszesz!”</a:t>
            </a:r>
          </a:p>
          <a:p>
            <a:endParaRPr lang="LID4096" sz="1200" dirty="0"/>
          </a:p>
        </p:txBody>
      </p:sp>
      <p:sp>
        <p:nvSpPr>
          <p:cNvPr id="4" name="Slide Number Placeholder 3">
            <a:extLst>
              <a:ext uri="{FF2B5EF4-FFF2-40B4-BE49-F238E27FC236}">
                <a16:creationId xmlns:a16="http://schemas.microsoft.com/office/drawing/2014/main" id="{F4918DE3-F954-78F7-616C-F234880CDAD2}"/>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096767652"/>
      </p:ext>
    </p:extLst>
  </p:cSld>
  <p:clrMapOvr>
    <a:masterClrMapping/>
  </p:clrMapOvr>
</p:notes>
</file>

<file path=ppt/notesSlides/notesSlide7.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4612D5-AC5B-8115-CE64-2E95B9AFCB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C6254E-0645-64A1-FB31-88C7B511A5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EE1B8C-C12A-C4AF-9DFA-6DFBE037C8E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 „Czasami słowa to za mało. Emoji dodają emocji, a zdjęcia pozwalają natychmiast podzielić się chwilą. Jeśli palce cię bolą, użyj ikony mikrofonu, aby wysłać notatkę głosową – to jak krótka rozmowa telefoniczna, której odbiorca może odsłuchać w dowolnym momencie”.</a:t>
            </a:r>
          </a:p>
          <a:p>
            <a:endParaRPr lang="LID4096" sz="1200" dirty="0"/>
          </a:p>
        </p:txBody>
      </p:sp>
      <p:sp>
        <p:nvSpPr>
          <p:cNvPr id="4" name="Slide Number Placeholder 3">
            <a:extLst>
              <a:ext uri="{FF2B5EF4-FFF2-40B4-BE49-F238E27FC236}">
                <a16:creationId xmlns:a16="http://schemas.microsoft.com/office/drawing/2014/main" id="{C5979251-919D-5DB4-B057-B3C0DE1DBCBA}"/>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2742349397"/>
      </p:ext>
    </p:extLst>
  </p:cSld>
  <p:clrMapOvr>
    <a:masterClrMapping/>
  </p:clrMapOvr>
</p:notes>
</file>

<file path=ppt/notesSlides/notesSlide8.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974AD1-D198-8BE6-ADF2-D8B66A7D0A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20DB50-22CE-D255-F102-72D4D16C67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70DF66-BFF3-F361-19A8-2C6AA7F5C34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„Spróbujmy wykonać praktyczne zadanie! Połączcie się w pary i wyślijcie swojemu partnerowi trzy rzeczy: krótką wiadomość tekstową z pozdrowieniem, szybkie zdjęcie czegoś w pokoju oraz 5-sekundowe powitanie głosowe. Nie spieszcie się – pomyłki to po prostu część przygody!”</a:t>
            </a:r>
          </a:p>
          <a:p>
            <a:pPr marL="0" marR="0" lvl="0" indent="0" algn="l" defTabSz="914400" rtl="0" eaLnBrk="1" fontAlgn="auto" latinLnBrk="0" hangingPunct="1">
              <a:lnSpc>
                <a:spcPct val="100000"/>
              </a:lnSpc>
              <a:spcBef>
                <a:spcPts val="0"/>
              </a:spcBef>
              <a:spcAft>
                <a:spcPts val="0"/>
              </a:spcAft>
              <a:buClrTx/>
              <a:buSzTx/>
              <a:buFontTx/>
              <a:buNone/>
              <a:tabLst/>
              <a:defRPr/>
            </a:pPr>
            <a:endParaRPr lang="LID4096" dirty="0"/>
          </a:p>
        </p:txBody>
      </p:sp>
      <p:sp>
        <p:nvSpPr>
          <p:cNvPr id="4" name="Slide Number Placeholder 3">
            <a:extLst>
              <a:ext uri="{FF2B5EF4-FFF2-40B4-BE49-F238E27FC236}">
                <a16:creationId xmlns:a16="http://schemas.microsoft.com/office/drawing/2014/main" id="{CCC595B6-A29D-6983-D0B3-90C4E41B39F3}"/>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731427367"/>
      </p:ext>
    </p:extLst>
  </p:cSld>
  <p:clrMapOvr>
    <a:masterClrMapping/>
  </p:clrMapOvr>
</p:notes>
</file>

<file path=ppt/notesSlides/notesSlide9.xml><?xml version="1.0" encoding="utf-8"?>
<p:notes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7B0C-0CCD-F950-5F20-4F5EDB1A54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868E84-74C1-F0AC-274D-302FE5C07D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1FCCC-AFA0-D903-8FC2-941E079906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„Media społecznościowe mogą sprawiać wrażenie dynamicznych, ale możesz zdecydować się na powolne przewijanie. Skup się na jednym poście na raz. Jeśli podoba ci się to, co widzisz, kliknij serduszko; jeśli chcesz coś powiedzieć, użyj dymku. To ty tu rządzisz.”</a:t>
            </a:r>
          </a:p>
          <a:p>
            <a:endParaRPr lang="LID4096" sz="1200" dirty="0"/>
          </a:p>
        </p:txBody>
      </p:sp>
      <p:sp>
        <p:nvSpPr>
          <p:cNvPr id="4" name="Slide Number Placeholder 3">
            <a:extLst>
              <a:ext uri="{FF2B5EF4-FFF2-40B4-BE49-F238E27FC236}">
                <a16:creationId xmlns:a16="http://schemas.microsoft.com/office/drawing/2014/main" id="{014713D4-0D4C-C75D-2F5C-97694DDE06A4}"/>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2084791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116077778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p14="http://schemas.microsoft.com/office/powerpoint/2010/main" xmlns:p15="http://schemas.microsoft.com/office/powerpoint/2012/main"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W tym miejscu należy wpisać tytuł slajdu</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p14="http://schemas.microsoft.com/office/powerpoint/2010/main"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en-US" sz="2400" dirty="0"/>
              <a:t>WP3 – Materiały szkoleniowe dla osób starszych</a:t>
            </a: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en-US" sz="2800" dirty="0"/>
              <a:t>Moduł</a:t>
            </a:r>
            <a:r>
              <a:rPr lang="el-GR" sz="2800" dirty="0"/>
              <a:t> 4</a:t>
            </a:r>
            <a:endParaRPr lang="en-US" sz="2800" dirty="0"/>
          </a:p>
          <a:p>
            <a:r>
              <a:rPr lang="en-GB" sz="2800" dirty="0"/>
              <a:t>Smartfony i media społecznościowe w pigułce </a:t>
            </a:r>
          </a:p>
          <a:p>
            <a:endParaRPr lang="en-CY" sz="280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1B87C-F36A-1263-4198-C06D1527BE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ED5B0BC-7870-58DD-9101-64FB8BC283FD}"/>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6212CCB3-C96C-5973-5776-6BA4CC377B8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2: Pozostawanie w kontakcie</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AA3CD34A-303E-0583-17B5-C2C87DA2972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B4ED5B70-C594-B000-56F3-D7D23750BA84}"/>
              </a:ext>
            </a:extLst>
          </p:cNvPr>
          <p:cNvSpPr txBox="1"/>
          <p:nvPr/>
        </p:nvSpPr>
        <p:spPr>
          <a:xfrm>
            <a:off x="181097" y="1462685"/>
            <a:ext cx="10001995" cy="3295389"/>
          </a:xfrm>
          <a:prstGeom prst="rect">
            <a:avLst/>
          </a:prstGeom>
          <a:noFill/>
        </p:spPr>
        <p:txBody>
          <a:bodyPr wrap="square">
            <a:spAutoFit/>
          </a:bodyPr>
          <a:lstStyle/>
          <a:p>
            <a:r>
              <a:rPr lang="en-GB" sz="2400" b="1" dirty="0"/>
              <a:t>Więcej niż zwykły tekst</a:t>
            </a:r>
            <a:endParaRPr lang="en-GB" sz="2400" dirty="0"/>
          </a:p>
          <a:p>
            <a:pPr lvl="0" algn="ctr"/>
            <a:endParaRPr lang="en-GB" sz="2400" dirty="0"/>
          </a:p>
          <a:p>
            <a:pPr lvl="0" algn="ctr"/>
            <a:r>
              <a:rPr lang="en-GB" sz="2400" dirty="0"/>
              <a:t>Dzielenie się chwilami</a:t>
            </a:r>
          </a:p>
          <a:p>
            <a:pPr lvl="0" algn="ctr"/>
            <a:endParaRPr lang="en-GB" sz="2400" dirty="0"/>
          </a:p>
          <a:p>
            <a:pPr lvl="0" algn="ctr"/>
            <a:r>
              <a:rPr lang="en-GB" sz="2400" dirty="0"/>
              <a:t>Używaj emotikonów do wyrażania emocji, zdjęć do utrwalania wspomnień, a notatek głosowych do prowadzenia naturalnej rozmowy.</a:t>
            </a:r>
          </a:p>
          <a:p>
            <a:pPr lvl="0" algn="ctr"/>
            <a:endParaRPr lang="en-GB" sz="2400" b="1" dirty="0"/>
          </a:p>
          <a:p>
            <a:pPr lvl="0" algn="ctr"/>
            <a:r>
              <a:rPr lang="en-GB" sz="2400" b="1" dirty="0"/>
              <a:t>Kluczowe punkty: </a:t>
            </a:r>
            <a:r>
              <a:rPr lang="en-GB" sz="2400" dirty="0"/>
              <a:t>Notatki głosowe są idealne, gdy pisanie na klawiaturze jest niewygodne.</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840449553"/>
      </p:ext>
    </p:extLst>
  </p:cSld>
  <p:clrMapOvr>
    <a:masterClrMapping/>
  </p:clrMapOvr>
</p:sld>
</file>

<file path=ppt/slides/slide11.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78D24-0ECB-96DB-DC86-94BDE758C37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8AEC64AE-2283-433B-F03A-73D57BD3220B}"/>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DDDBE14A-6041-00CE-9074-9217029F007E}"/>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2: Pozostawanie w kontakcie</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505EBC4F-352F-D58C-E69C-751D5CCF02C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C7F33A0F-DCB2-F85F-3E47-7887307BDD18}"/>
              </a:ext>
            </a:extLst>
          </p:cNvPr>
          <p:cNvSpPr txBox="1"/>
          <p:nvPr/>
        </p:nvSpPr>
        <p:spPr>
          <a:xfrm>
            <a:off x="253833" y="1708483"/>
            <a:ext cx="10957957" cy="5271315"/>
          </a:xfrm>
          <a:prstGeom prst="rect">
            <a:avLst/>
          </a:prstGeom>
          <a:noFill/>
        </p:spPr>
        <p:txBody>
          <a:bodyPr wrap="square">
            <a:spAutoFit/>
          </a:bodyPr>
          <a:lstStyle/>
          <a:p>
            <a:pPr algn="ctr"/>
            <a:r>
              <a:rPr lang="en-GB" sz="2400" b="1" dirty="0">
                <a:solidFill>
                  <a:schemeClr val="accent4">
                    <a:lumMod val="75000"/>
                  </a:schemeClr>
                </a:solidFill>
              </a:rPr>
              <a:t>Ćwiczenie: „Potrójne zagrożenie” (interaktywne)</a:t>
            </a:r>
            <a:endParaRPr lang="en-GB" sz="2400" dirty="0">
              <a:solidFill>
                <a:schemeClr val="accent4">
                  <a:lumMod val="75000"/>
                </a:schemeClr>
              </a:solidFill>
            </a:endParaRPr>
          </a:p>
          <a:p>
            <a:pPr lvl="0" algn="ctr"/>
            <a:endParaRPr lang="en-GB" sz="2400" b="1" dirty="0"/>
          </a:p>
          <a:p>
            <a:pPr lvl="0" algn="ctr"/>
            <a:endParaRPr lang="en-GB" sz="2400" b="1" dirty="0"/>
          </a:p>
          <a:p>
            <a:pPr lvl="0" algn="ctr"/>
            <a:r>
              <a:rPr lang="en-GB" sz="2400" b="1" dirty="0"/>
              <a:t>Zadanie:</a:t>
            </a:r>
            <a:r>
              <a:rPr lang="en-GB" sz="2400" dirty="0"/>
              <a:t> </a:t>
            </a:r>
          </a:p>
          <a:p>
            <a:pPr lvl="0" algn="ctr"/>
            <a:r>
              <a:rPr lang="en-GB" sz="2400" dirty="0"/>
              <a:t>Wyślij SMS-a, zdjęcie i notatkę głosową!</a:t>
            </a:r>
          </a:p>
          <a:p>
            <a:pPr lvl="0" algn="ctr"/>
            <a:endParaRPr lang="en-GB" sz="2400" b="1" dirty="0"/>
          </a:p>
          <a:p>
            <a:pPr lvl="0" algn="ctr"/>
            <a:r>
              <a:rPr lang="en-GB" sz="2400" b="1" dirty="0"/>
              <a:t>Interakcja:</a:t>
            </a:r>
            <a:r>
              <a:rPr lang="en-GB" sz="2400" dirty="0"/>
              <a:t> </a:t>
            </a:r>
          </a:p>
          <a:p>
            <a:pPr lvl="0" algn="ctr"/>
            <a:r>
              <a:rPr lang="en-GB" sz="2400" dirty="0"/>
              <a:t>Połączcie się w pary, aby wymienić się prostym </a:t>
            </a:r>
            <a:r>
              <a:rPr lang="en-GB" sz="2400" dirty="0"/>
              <a:t>„Cześć”, zdjęciem z okolicy i krótkim pozdrowieniem.</a:t>
            </a:r>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9025168"/>
      </p:ext>
    </p:extLst>
  </p:cSld>
  <p:clrMapOvr>
    <a:masterClrMapping/>
  </p:clrMapOvr>
</p:sld>
</file>

<file path=ppt/slides/slide1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E278D1-44CA-0504-6766-CDD4FB9E5E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E67522-62F4-EF8D-7B26-56CAE3307910}"/>
              </a:ext>
            </a:extLst>
          </p:cNvPr>
          <p:cNvSpPr>
            <a:spLocks noGrp="1"/>
          </p:cNvSpPr>
          <p:nvPr>
            <p:ph type="ctrTitle"/>
          </p:nvPr>
        </p:nvSpPr>
        <p:spPr/>
        <p:txBody>
          <a:bodyPr>
            <a:normAutofit fontScale="90000"/>
          </a:bodyPr>
          <a:lstStyle/>
          <a:p>
            <a:br>
              <a:rPr lang="en-US" sz="2800" b="0" i="1" dirty="0">
                <a:latin typeface="+mj-lt"/>
              </a:rPr>
            </a:br>
            <a:r>
              <a:rPr lang="en-US" sz="2700" b="0" i="1" dirty="0"/>
              <a:t>Moduł 4 (dorośli słuchacze)</a:t>
            </a:r>
            <a:br>
              <a:rPr lang="el-GR" sz="2700" b="0" i="1" dirty="0"/>
            </a:br>
            <a:r>
              <a:rPr lang="en-GB" sz="2700" b="0" i="1" dirty="0"/>
              <a:t>Smartfony i media społecznościowe w pigułce</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F2672CBC-B2E8-B5FB-FE6D-3C613087FE2D}"/>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3: Odkrywanie mediów społecznościowych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282488101"/>
      </p:ext>
    </p:extLst>
  </p:cSld>
  <p:clrMapOvr>
    <a:masterClrMapping/>
  </p:clrMapOvr>
</p:sld>
</file>

<file path=ppt/slides/slide1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E3379-CD60-41CB-AE23-EB7072B9560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56CAD19-AB9E-4202-667D-52FB5DA99CDD}"/>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2DA795EF-3BD5-87D9-EE91-92467DF7FD70}"/>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3: Odkrywanie mediów społecznościowych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14CEC149-12E3-D7CA-A885-F1B69BE56531}"/>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D51ECF8C-70F7-1D7E-038F-ABAECC98FE53}"/>
              </a:ext>
            </a:extLst>
          </p:cNvPr>
          <p:cNvSpPr txBox="1"/>
          <p:nvPr/>
        </p:nvSpPr>
        <p:spPr>
          <a:xfrm>
            <a:off x="181097" y="1462685"/>
            <a:ext cx="10001995" cy="3664721"/>
          </a:xfrm>
          <a:prstGeom prst="rect">
            <a:avLst/>
          </a:prstGeom>
          <a:noFill/>
        </p:spPr>
        <p:txBody>
          <a:bodyPr wrap="square">
            <a:spAutoFit/>
          </a:bodyPr>
          <a:lstStyle/>
          <a:p>
            <a:r>
              <a:rPr lang="en-GB" sz="2400" b="1" dirty="0"/>
              <a:t>Poruszanie się w świecie mediów społecznościowych</a:t>
            </a:r>
            <a:endParaRPr lang="en-GB" sz="2400" dirty="0"/>
          </a:p>
          <a:p>
            <a:pPr lvl="0" algn="ctr"/>
            <a:endParaRPr lang="en-GB" sz="2400" dirty="0"/>
          </a:p>
          <a:p>
            <a:pPr lvl="0" algn="ctr"/>
            <a:r>
              <a:rPr lang="en-GB" sz="2400" dirty="0"/>
              <a:t>Jeden post na raz</a:t>
            </a:r>
          </a:p>
          <a:p>
            <a:pPr lvl="0" algn="ctr"/>
            <a:endParaRPr lang="en-GB" sz="2400" dirty="0"/>
          </a:p>
          <a:p>
            <a:pPr lvl="0" algn="ctr"/>
            <a:r>
              <a:rPr lang="en-GB" sz="2400" dirty="0"/>
              <a:t>Platformy mediów społecznościowych wykorzystują serca (polubienia), </a:t>
            </a:r>
          </a:p>
          <a:p>
            <a:pPr lvl="0" algn="ctr"/>
            <a:r>
              <a:rPr lang="en-GB" sz="2400" dirty="0"/>
              <a:t>dymki (komentarze) oraz samoloty (udostępnianie).</a:t>
            </a:r>
          </a:p>
          <a:p>
            <a:pPr lvl="0" algn="ctr"/>
            <a:endParaRPr lang="en-GB" sz="2400" b="1" dirty="0"/>
          </a:p>
          <a:p>
            <a:pPr lvl="0" algn="ctr"/>
            <a:r>
              <a:rPr lang="en-GB" sz="2400" b="1" dirty="0"/>
              <a:t>Kluczowe punkty: </a:t>
            </a:r>
            <a:r>
              <a:rPr lang="en-GB" sz="2400" dirty="0"/>
              <a:t>Powolne przewijanie pomaga zachować orientację.</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952731004"/>
      </p:ext>
    </p:extLst>
  </p:cSld>
  <p:clrMapOvr>
    <a:masterClrMapping/>
  </p:clrMapOvr>
</p:sld>
</file>

<file path=ppt/slides/slide1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9F7AA-5D3B-EA80-652D-38B2F05DAAE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C5FFF2CF-3386-8D48-2212-BBA1E3D21D42}"/>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082EF002-8A6C-9AFC-F6E6-8B9976720853}"/>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3: Odkrywanie mediów społecznościowych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FBEE8FC1-90A5-37B0-097B-38ED7F9CF5A2}"/>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D553B22-BDA8-85CC-3C38-CB94252802D6}"/>
              </a:ext>
            </a:extLst>
          </p:cNvPr>
          <p:cNvSpPr txBox="1"/>
          <p:nvPr/>
        </p:nvSpPr>
        <p:spPr>
          <a:xfrm>
            <a:off x="181097" y="1462685"/>
            <a:ext cx="10001995" cy="4034053"/>
          </a:xfrm>
          <a:prstGeom prst="rect">
            <a:avLst/>
          </a:prstGeom>
          <a:noFill/>
        </p:spPr>
        <p:txBody>
          <a:bodyPr wrap="square">
            <a:spAutoFit/>
          </a:bodyPr>
          <a:lstStyle/>
          <a:p>
            <a:r>
              <a:rPr lang="en-GB" sz="2400" b="1" dirty="0"/>
              <a:t>Zrozumienie młodszego pokolenia</a:t>
            </a:r>
            <a:endParaRPr lang="en-GB" sz="2400" dirty="0"/>
          </a:p>
          <a:p>
            <a:pPr lvl="0" algn="ctr"/>
            <a:endParaRPr lang="en-GB" sz="2400" b="1" dirty="0"/>
          </a:p>
          <a:p>
            <a:pPr lvl="0" algn="ctr"/>
            <a:r>
              <a:rPr lang="en-GB" sz="2400" dirty="0"/>
              <a:t>Trendy, relacje i hashtagi.</a:t>
            </a:r>
          </a:p>
          <a:p>
            <a:pPr lvl="0" algn="ctr"/>
            <a:endParaRPr lang="en-GB" sz="2400" dirty="0"/>
          </a:p>
          <a:p>
            <a:pPr lvl="0" algn="ctr"/>
            <a:r>
              <a:rPr lang="en-GB" sz="2400" dirty="0"/>
              <a:t>Młodzi ludzie używają tych funkcji, aby wyrażać siebie, </a:t>
            </a:r>
          </a:p>
          <a:p>
            <a:pPr lvl="0" algn="ctr"/>
            <a:r>
              <a:rPr lang="en-GB" sz="2400" dirty="0"/>
              <a:t>ale mogą też odczuwać presję i niepokój.</a:t>
            </a:r>
          </a:p>
          <a:p>
            <a:pPr lvl="0" algn="ctr"/>
            <a:endParaRPr lang="en-GB" sz="2400" b="1" dirty="0"/>
          </a:p>
          <a:p>
            <a:pPr lvl="0" algn="ctr"/>
            <a:r>
              <a:rPr lang="en-GB" sz="2400" b="1" dirty="0"/>
              <a:t>Kluczowe punkty: </a:t>
            </a:r>
            <a:r>
              <a:rPr lang="en-GB" sz="2400" dirty="0"/>
              <a:t>Dorośli mogą zapewnić wsparcie i więź międzypokoleniową.</a:t>
            </a:r>
          </a:p>
          <a:p>
            <a:pPr algn="ctr"/>
            <a:endParaRPr lang="en-GB" sz="2400" dirty="0"/>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086103781"/>
      </p:ext>
    </p:extLst>
  </p:cSld>
  <p:clrMapOvr>
    <a:masterClrMapping/>
  </p:clrMapOvr>
</p:sld>
</file>

<file path=ppt/slides/slide1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3F3FC-5736-C9B3-9E9D-9EDDCFEC36C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0DCBC3D-2A1F-355E-9F2A-2B65B0B32BDE}"/>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20EC1F93-A4CF-A79E-BEF3-1068D71B54B1}"/>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3: Odkrywanie mediów społecznościowych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6AA4C817-CB5C-5CF6-80AC-1FE8BB54C322}"/>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6C9E1B91-C9FC-797B-275B-2CF217D7A2D0}"/>
              </a:ext>
            </a:extLst>
          </p:cNvPr>
          <p:cNvSpPr txBox="1"/>
          <p:nvPr/>
        </p:nvSpPr>
        <p:spPr>
          <a:xfrm>
            <a:off x="253833" y="1708483"/>
            <a:ext cx="10957957" cy="5271315"/>
          </a:xfrm>
          <a:prstGeom prst="rect">
            <a:avLst/>
          </a:prstGeom>
          <a:noFill/>
        </p:spPr>
        <p:txBody>
          <a:bodyPr wrap="square">
            <a:spAutoFit/>
          </a:bodyPr>
          <a:lstStyle/>
          <a:p>
            <a:pPr algn="ctr"/>
            <a:r>
              <a:rPr lang="en-GB" sz="2400" b="1" dirty="0">
                <a:solidFill>
                  <a:schemeClr val="accent4">
                    <a:lumMod val="75000"/>
                  </a:schemeClr>
                </a:solidFill>
              </a:rPr>
              <a:t>Ćwiczenie: „Meme czy wspomnienie?” (interaktywne)</a:t>
            </a:r>
            <a:endParaRPr lang="en-GB" sz="2400" dirty="0">
              <a:solidFill>
                <a:schemeClr val="accent4">
                  <a:lumMod val="75000"/>
                </a:schemeClr>
              </a:solidFill>
            </a:endParaRPr>
          </a:p>
          <a:p>
            <a:pPr lvl="0" algn="ctr"/>
            <a:endParaRPr lang="en-GB" sz="2400" b="1" dirty="0"/>
          </a:p>
          <a:p>
            <a:pPr lvl="0" algn="ctr"/>
            <a:r>
              <a:rPr lang="en-GB" sz="2400" b="1" dirty="0"/>
              <a:t>Zadanie:</a:t>
            </a:r>
            <a:r>
              <a:rPr lang="en-GB" sz="2400" dirty="0"/>
              <a:t> </a:t>
            </a:r>
          </a:p>
          <a:p>
            <a:pPr lvl="0" algn="ctr"/>
            <a:r>
              <a:rPr lang="en-GB" sz="2400" dirty="0"/>
              <a:t>Zorientuj się, o co prosi Cię autor postu!</a:t>
            </a:r>
          </a:p>
          <a:p>
            <a:pPr lvl="0" algn="ctr"/>
            <a:endParaRPr lang="en-GB" sz="2400" b="1" dirty="0"/>
          </a:p>
          <a:p>
            <a:pPr lvl="0" algn="ctr"/>
            <a:r>
              <a:rPr lang="en-GB" sz="2400" b="1" dirty="0"/>
              <a:t>Interakcja:</a:t>
            </a:r>
            <a:r>
              <a:rPr lang="en-GB" sz="2400" dirty="0"/>
              <a:t> </a:t>
            </a:r>
          </a:p>
          <a:p>
            <a:pPr lvl="0" algn="ctr"/>
            <a:r>
              <a:rPr lang="en-GB" sz="2400" dirty="0"/>
              <a:t>Spójrz na przykładowy post i znajdź serduszko „Lubię to” lub przycisk „Komentarz”.</a:t>
            </a:r>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2500813"/>
      </p:ext>
    </p:extLst>
  </p:cSld>
  <p:clrMapOvr>
    <a:masterClrMapping/>
  </p:clrMapOvr>
</p:sld>
</file>

<file path=ppt/slides/slide1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E63EF-FD98-45D4-48E8-347DC45AE6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9F728-8B44-987F-71E5-50CC51E576A0}"/>
              </a:ext>
            </a:extLst>
          </p:cNvPr>
          <p:cNvSpPr>
            <a:spLocks noGrp="1"/>
          </p:cNvSpPr>
          <p:nvPr>
            <p:ph type="ctrTitle"/>
          </p:nvPr>
        </p:nvSpPr>
        <p:spPr/>
        <p:txBody>
          <a:bodyPr>
            <a:normAutofit fontScale="90000"/>
          </a:bodyPr>
          <a:lstStyle/>
          <a:p>
            <a:br>
              <a:rPr lang="en-US" sz="2800" b="0" i="1" dirty="0">
                <a:latin typeface="+mj-lt"/>
              </a:rPr>
            </a:br>
            <a:r>
              <a:rPr lang="en-US" sz="2700" b="0" i="1" dirty="0"/>
              <a:t>Moduł 4 (dorośli słuchacze)</a:t>
            </a:r>
            <a:br>
              <a:rPr lang="el-GR" sz="2700" b="0" i="1" dirty="0"/>
            </a:br>
            <a:r>
              <a:rPr lang="en-GB" sz="2700" b="0" i="1" dirty="0"/>
              <a:t>Smartfony i media społecznościowe w pigułce</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3BAB350E-CBC0-D907-EC3F-82C845FFCD10}"/>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4: Pewność siebie w świecie cyfrowym i bezpieczeństwo </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329152758"/>
      </p:ext>
    </p:extLst>
  </p:cSld>
  <p:clrMapOvr>
    <a:masterClrMapping/>
  </p:clrMapOvr>
</p:sld>
</file>

<file path=ppt/slides/slide1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B3780-81D8-7D8E-06E0-6DFA574AE0E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055A5F7-2413-6BC4-EF37-7749DD37EB82}"/>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CB2E6D95-374D-CAC1-245B-B2FD898EA61A}"/>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4: Pewność siebie w świecie cyfrowym i bezpieczeństwo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6FC5A22-D423-A7C5-C073-1E41D283ADF4}"/>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C79F1D4-531E-D178-D649-F364A5F1BD42}"/>
              </a:ext>
            </a:extLst>
          </p:cNvPr>
          <p:cNvSpPr txBox="1"/>
          <p:nvPr/>
        </p:nvSpPr>
        <p:spPr>
          <a:xfrm>
            <a:off x="181097" y="1462685"/>
            <a:ext cx="10001995" cy="3295389"/>
          </a:xfrm>
          <a:prstGeom prst="rect">
            <a:avLst/>
          </a:prstGeom>
          <a:noFill/>
        </p:spPr>
        <p:txBody>
          <a:bodyPr wrap="square">
            <a:spAutoFit/>
          </a:bodyPr>
          <a:lstStyle/>
          <a:p>
            <a:r>
              <a:rPr lang="en-GB" sz="2400" b="1" dirty="0"/>
              <a:t>Jak zachować spokój w sieci</a:t>
            </a:r>
          </a:p>
          <a:p>
            <a:pPr algn="ctr"/>
            <a:endParaRPr lang="en-GB" sz="2400" dirty="0"/>
          </a:p>
          <a:p>
            <a:pPr lvl="0" algn="ctr"/>
            <a:r>
              <a:rPr lang="en-GB" sz="2400" dirty="0"/>
              <a:t>Kiedy ekran wydaje się zbyt szybki.</a:t>
            </a:r>
          </a:p>
          <a:p>
            <a:pPr lvl="0" algn="ctr"/>
            <a:endParaRPr lang="en-GB" sz="2400" dirty="0"/>
          </a:p>
          <a:p>
            <a:pPr lvl="0" algn="ctr"/>
            <a:r>
              <a:rPr lang="en-GB" sz="2400" dirty="0"/>
              <a:t>To normalne, że automatycznie odtwarzające się filmy lub szybki strumień informacji mogą nas przytłaczać.</a:t>
            </a:r>
          </a:p>
          <a:p>
            <a:pPr lvl="0" algn="ctr"/>
            <a:endParaRPr lang="en-GB" sz="2400" b="1" dirty="0"/>
          </a:p>
          <a:p>
            <a:pPr lvl="0" algn="ctr"/>
            <a:r>
              <a:rPr lang="en-GB" sz="2400" b="1" dirty="0"/>
              <a:t>Kluczowa kwestia: </a:t>
            </a:r>
            <a:r>
              <a:rPr lang="en-GB" sz="2400" dirty="0"/>
              <a:t>to Ty masz kontrolę; zamknięcie aplikacji jest w porządku.</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2615841811"/>
      </p:ext>
    </p:extLst>
  </p:cSld>
  <p:clrMapOvr>
    <a:masterClrMapping/>
  </p:clrMapOvr>
</p:sld>
</file>

<file path=ppt/slides/slide1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622984-AEE9-2B89-388A-463048C6ED0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DBE7AE6-EED2-AA7C-B78D-5A1C523C3450}"/>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BE79F877-2118-B76E-B410-3096D6B05EA2}"/>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4: Pewność siebie w świecie cyfrowym i bezpieczeństwo </a:t>
            </a:r>
          </a:p>
          <a:p>
            <a:r>
              <a:rPr lang="en-US" b="1" i="1" dirty="0">
                <a:solidFill>
                  <a:schemeClr val="accent1">
                    <a:lumMod val="75000"/>
                  </a:schemeClr>
                </a:solidFill>
              </a:rPr>
              <a:t> </a:t>
            </a:r>
          </a:p>
          <a:p>
            <a:endParaRPr lang="en-US" b="1" i="1" dirty="0">
              <a:solidFill>
                <a:schemeClr val="accent1">
                  <a:lumMod val="75000"/>
                </a:schemeClr>
              </a:solidFill>
            </a:endParaRP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FF00887-E179-B332-D3C5-412611E30430}"/>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71CFFFEE-BF13-4B84-0866-F25C0CB70652}"/>
              </a:ext>
            </a:extLst>
          </p:cNvPr>
          <p:cNvSpPr txBox="1"/>
          <p:nvPr/>
        </p:nvSpPr>
        <p:spPr>
          <a:xfrm>
            <a:off x="181097" y="1462685"/>
            <a:ext cx="10001995" cy="4034053"/>
          </a:xfrm>
          <a:prstGeom prst="rect">
            <a:avLst/>
          </a:prstGeom>
          <a:noFill/>
        </p:spPr>
        <p:txBody>
          <a:bodyPr wrap="square">
            <a:spAutoFit/>
          </a:bodyPr>
          <a:lstStyle/>
          <a:p>
            <a:r>
              <a:rPr lang="en-GB" sz="2400" b="1" dirty="0"/>
              <a:t>Zestaw narzędzi zwiększających pewność siebie</a:t>
            </a:r>
            <a:endParaRPr lang="en-GB" sz="2400" dirty="0"/>
          </a:p>
          <a:p>
            <a:pPr lvl="0" algn="ctr"/>
            <a:endParaRPr lang="en-GB" sz="2400" dirty="0"/>
          </a:p>
          <a:p>
            <a:pPr lvl="0" algn="ctr"/>
            <a:r>
              <a:rPr lang="en-GB" sz="2400" dirty="0"/>
              <a:t>Reset w 3 krokach</a:t>
            </a:r>
            <a:r>
              <a:rPr lang="en-US" sz="2400" dirty="0"/>
              <a:t>:</a:t>
            </a:r>
          </a:p>
          <a:p>
            <a:pPr lvl="0" algn="ctr"/>
            <a:endParaRPr lang="en-GB" sz="2400" dirty="0"/>
          </a:p>
          <a:p>
            <a:pPr marL="342900" lvl="0" indent="-342900" algn="ctr">
              <a:buAutoNum type="arabicPeriod"/>
            </a:pPr>
            <a:r>
              <a:rPr lang="en-GB" sz="2400" b="1" dirty="0"/>
              <a:t>Zatrzymaj się </a:t>
            </a:r>
            <a:r>
              <a:rPr lang="en-GB" sz="2400" dirty="0"/>
              <a:t>i oddychaj</a:t>
            </a:r>
          </a:p>
          <a:p>
            <a:pPr lvl="0" algn="ctr"/>
            <a:endParaRPr lang="en-GB" sz="2400" dirty="0"/>
          </a:p>
          <a:p>
            <a:pPr marL="342900" lvl="0" indent="-342900" algn="ctr">
              <a:buAutoNum type="arabicPeriod"/>
            </a:pPr>
            <a:r>
              <a:rPr lang="en-GB" sz="2400" b="1" dirty="0"/>
              <a:t>Zrób sobie przerwę </a:t>
            </a:r>
            <a:r>
              <a:rPr lang="en-GB" sz="2400" dirty="0"/>
              <a:t>od ekranu</a:t>
            </a:r>
          </a:p>
          <a:p>
            <a:pPr marL="342900" lvl="0" indent="-342900" algn="ctr">
              <a:buAutoNum type="arabicPeriod"/>
            </a:pPr>
            <a:endParaRPr lang="en-GB" sz="2400" dirty="0"/>
          </a:p>
          <a:p>
            <a:pPr marL="342900" lvl="0" indent="-342900" algn="ctr">
              <a:buAutoNum type="arabicPeriod"/>
            </a:pPr>
            <a:r>
              <a:rPr lang="en-GB" sz="2400" b="1" dirty="0"/>
              <a:t>Poproś </a:t>
            </a:r>
            <a:r>
              <a:rPr lang="en-GB" sz="2400" dirty="0"/>
              <a:t>o pomoc zaufaną osobę</a:t>
            </a:r>
          </a:p>
          <a:p>
            <a:pPr algn="ctr"/>
            <a:r>
              <a:rPr lang="en-GB" sz="2400" dirty="0"/>
              <a:t> </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120334631"/>
      </p:ext>
    </p:extLst>
  </p:cSld>
  <p:clrMapOvr>
    <a:masterClrMapping/>
  </p:clrMapOvr>
</p:sld>
</file>

<file path=ppt/slides/slide1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2D9A7-5528-1A5A-C067-687758057A6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FB968C2-2FEC-21E0-F6B0-50D9B98CD1FC}"/>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A8F26FED-6CD3-03DD-C98D-3526A9DB6E94}"/>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4: Pewność siebie w świecie cyfrowym i bezpieczeństwo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3D5F7F15-74CD-011A-2689-279980EE061A}"/>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7A5BEE58-54BE-841C-0FA1-0BB39F5A00CB}"/>
              </a:ext>
            </a:extLst>
          </p:cNvPr>
          <p:cNvSpPr txBox="1"/>
          <p:nvPr/>
        </p:nvSpPr>
        <p:spPr>
          <a:xfrm>
            <a:off x="253833" y="1708483"/>
            <a:ext cx="10957957" cy="6379310"/>
          </a:xfrm>
          <a:prstGeom prst="rect">
            <a:avLst/>
          </a:prstGeom>
          <a:noFill/>
        </p:spPr>
        <p:txBody>
          <a:bodyPr wrap="square">
            <a:spAutoFit/>
          </a:bodyPr>
          <a:lstStyle/>
          <a:p>
            <a:pPr algn="ctr"/>
            <a:r>
              <a:rPr lang="en-GB" sz="2400" b="1" dirty="0">
                <a:solidFill>
                  <a:schemeClr val="accent4">
                    <a:lumMod val="75000"/>
                  </a:schemeClr>
                </a:solidFill>
              </a:rPr>
              <a:t>Ćwiczenie: „Mapa pewności siebie” (kreatywne)</a:t>
            </a:r>
            <a:endParaRPr lang="en-GB" sz="2400" dirty="0">
              <a:solidFill>
                <a:schemeClr val="accent4">
                  <a:lumMod val="75000"/>
                </a:schemeClr>
              </a:solidFill>
            </a:endParaRPr>
          </a:p>
          <a:p>
            <a:pPr lvl="0" algn="ctr"/>
            <a:endParaRPr lang="en-GB" sz="2400" b="1" dirty="0"/>
          </a:p>
          <a:p>
            <a:pPr lvl="0" algn="ctr"/>
            <a:r>
              <a:rPr lang="en-GB" sz="2400" b="1" dirty="0"/>
              <a:t>Zadanie: </a:t>
            </a:r>
          </a:p>
          <a:p>
            <a:pPr lvl="0" algn="ctr"/>
            <a:r>
              <a:rPr lang="en-GB" sz="2400" dirty="0"/>
              <a:t>Opracuj własne zasady harmonii cyfrowej!</a:t>
            </a:r>
          </a:p>
          <a:p>
            <a:pPr lvl="0" algn="ctr"/>
            <a:endParaRPr lang="en-GB" sz="2400" b="1" dirty="0"/>
          </a:p>
          <a:p>
            <a:pPr lvl="0" algn="ctr"/>
            <a:r>
              <a:rPr lang="en-GB" sz="2400" b="1" dirty="0"/>
              <a:t>Interakcja:</a:t>
            </a:r>
            <a:r>
              <a:rPr lang="en-GB" sz="2400" dirty="0"/>
              <a:t> </a:t>
            </a:r>
          </a:p>
          <a:p>
            <a:pPr lvl="0" algn="ctr"/>
            <a:r>
              <a:rPr lang="en-GB" sz="2400" dirty="0"/>
              <a:t>Wymień 3 zasady, na przykład</a:t>
            </a:r>
            <a:r>
              <a:rPr lang="en-US" sz="2400" dirty="0"/>
              <a:t>:</a:t>
            </a:r>
          </a:p>
          <a:p>
            <a:pPr lvl="0" algn="ctr"/>
            <a:r>
              <a:rPr lang="en-GB" sz="2400" dirty="0"/>
              <a:t> „Będę ćwiczyć, robiąc jedno zdjęcie dziennie” lub</a:t>
            </a:r>
          </a:p>
          <a:p>
            <a:pPr lvl="0" algn="ctr"/>
            <a:r>
              <a:rPr lang="en-GB" sz="2400" dirty="0"/>
              <a:t> „Poproszę o pomoc, jeśli utknę”.</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7101145"/>
      </p:ext>
    </p:extLst>
  </p:cSld>
  <p:clrMapOvr>
    <a:masterClrMapping/>
  </p:clrMapOvr>
</p:sld>
</file>

<file path=ppt/slides/slide2.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en-US" sz="2800" b="0" i="1" dirty="0">
                <a:latin typeface="+mj-lt"/>
              </a:rPr>
            </a:br>
            <a:r>
              <a:rPr lang="en-US" sz="2700" b="0" i="1" dirty="0"/>
              <a:t>Moduł 4 (dorośli słuchacze)</a:t>
            </a:r>
            <a:br>
              <a:rPr lang="el-GR" sz="2700" b="0" i="1" dirty="0"/>
            </a:br>
            <a:r>
              <a:rPr lang="en-GB" sz="2700" b="0" i="1" dirty="0"/>
              <a:t>Smartfony i media społecznościowe w pigułce</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1: Twój kompas w smartfonie</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A2427-6B77-E6C0-0074-C29873845BC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A71C234-026D-E0B1-B0E4-670FD42433B4}"/>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B8DEDCFA-9210-ACC7-D522-4256A00BD322}"/>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endParaRPr lang="en-US"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4: Pewność siebie w świecie cyfrowym i bezpieczeństwo </a:t>
            </a:r>
          </a:p>
          <a:p>
            <a:r>
              <a:rPr lang="en-US" b="1" i="1" dirty="0">
                <a:solidFill>
                  <a:schemeClr val="accent1">
                    <a:lumMod val="75000"/>
                  </a:schemeClr>
                </a:solidFill>
              </a:rPr>
              <a:t> </a:t>
            </a:r>
          </a:p>
          <a:p>
            <a:endParaRPr lang="en-US" b="1" i="1" dirty="0">
              <a:solidFill>
                <a:schemeClr val="accent1">
                  <a:lumMod val="75000"/>
                </a:schemeClr>
              </a:solidFill>
            </a:endParaRP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2120A585-9F8D-D943-7345-2BB23CA4057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8559E15A-1BF6-865C-E77C-859C8DF16606}"/>
              </a:ext>
            </a:extLst>
          </p:cNvPr>
          <p:cNvSpPr txBox="1"/>
          <p:nvPr/>
        </p:nvSpPr>
        <p:spPr>
          <a:xfrm>
            <a:off x="253833" y="1708483"/>
            <a:ext cx="10957957" cy="5548314"/>
          </a:xfrm>
          <a:prstGeom prst="rect">
            <a:avLst/>
          </a:prstGeom>
          <a:noFill/>
        </p:spPr>
        <p:txBody>
          <a:bodyPr wrap="square">
            <a:spAutoFit/>
          </a:bodyPr>
          <a:lstStyle/>
          <a:p>
            <a:pPr algn="ctr"/>
            <a:r>
              <a:rPr lang="en-GB" sz="2400" b="1" dirty="0">
                <a:solidFill>
                  <a:schemeClr val="accent4">
                    <a:lumMod val="75000"/>
                  </a:schemeClr>
                </a:solidFill>
              </a:rPr>
              <a:t>Ćwiczenie: „Przysięga odkrywcy” (samodzielne)</a:t>
            </a:r>
            <a:endParaRPr lang="en-GB" sz="2400" dirty="0">
              <a:solidFill>
                <a:schemeClr val="accent4">
                  <a:lumMod val="75000"/>
                </a:schemeClr>
              </a:solidFill>
            </a:endParaRPr>
          </a:p>
          <a:p>
            <a:pPr lvl="0"/>
            <a:endParaRPr lang="en-GB" b="1" dirty="0"/>
          </a:p>
          <a:p>
            <a:pPr lvl="0" algn="ctr"/>
            <a:r>
              <a:rPr lang="en-GB" sz="2400" b="1" dirty="0"/>
              <a:t>Zadanie: </a:t>
            </a:r>
            <a:r>
              <a:rPr lang="en-GB" sz="2400" dirty="0"/>
              <a:t>Sformalizuj to!</a:t>
            </a:r>
          </a:p>
          <a:p>
            <a:pPr lvl="0" algn="ctr"/>
            <a:endParaRPr lang="en-GB" sz="2400" b="1" dirty="0"/>
          </a:p>
          <a:p>
            <a:pPr lvl="0" algn="ctr"/>
            <a:r>
              <a:rPr lang="en-GB" sz="2400" b="1" dirty="0"/>
              <a:t>Interakcja:</a:t>
            </a:r>
            <a:r>
              <a:rPr lang="en-GB" sz="2400" dirty="0"/>
              <a:t> </a:t>
            </a:r>
          </a:p>
          <a:p>
            <a:pPr lvl="0" algn="ctr"/>
            <a:r>
              <a:rPr lang="en-GB" sz="2400" dirty="0"/>
              <a:t>Zobowiązaj się do opanowania jednej nowej umiejętności, którą wykorzystasz w tym tygodniu</a:t>
            </a:r>
          </a:p>
          <a:p>
            <a:pPr lvl="0" algn="ctr"/>
            <a:r>
              <a:rPr lang="en-GB" sz="2400" dirty="0"/>
              <a:t>, aby pozostać w kontakcie z rodziną.</a:t>
            </a:r>
          </a:p>
          <a:p>
            <a:pPr algn="ctr"/>
            <a:endParaRPr lang="en-GB" sz="2400" dirty="0"/>
          </a:p>
          <a:p>
            <a:pPr lvl="0" algn="ctr"/>
            <a:endParaRPr lang="en-GB" sz="2400" dirty="0"/>
          </a:p>
          <a:p>
            <a:pPr algn="ctr"/>
            <a:endParaRPr lang="en-GB" sz="2400" dirty="0">
              <a:solidFill>
                <a:schemeClr val="accent4">
                  <a:lumMod val="75000"/>
                </a:schemeClr>
              </a:solidFill>
            </a:endParaRPr>
          </a:p>
          <a:p>
            <a:pPr lvl="0" algn="ctr"/>
            <a:endParaRPr lang="en-GB" sz="2400" b="1" dirty="0"/>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0483737"/>
      </p:ext>
    </p:extLst>
  </p:cSld>
  <p:clrMapOvr>
    <a:masterClrMapping/>
  </p:clrMapOvr>
</p:sld>
</file>

<file path=ppt/slides/slide21.xml><?xml version="1.0" encoding="utf-8"?>
<p:sld xmlns:a16="http://schemas.microsoft.com/office/drawing/2014/main"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en-US" b="0" i="1" dirty="0"/>
              <a:t>Zakończenie modułu 4 (dorośli): </a:t>
            </a:r>
            <a:br>
              <a:rPr lang="en-US" b="0" i="1" dirty="0"/>
            </a:br>
            <a:r>
              <a:rPr lang="en-GB" b="0" i="1" dirty="0"/>
              <a:t>Smartfony i media społecznościowe w pigułce </a:t>
            </a:r>
            <a:br>
              <a:rPr lang="en-GB" dirty="0"/>
            </a:br>
            <a:endParaRPr lang="LID4096" b="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7061E-C86D-651E-3E36-B5C1E36940D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A16618C-B37C-7BBA-B60D-F2F1A3AEAB3E}"/>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C7E7FAC4-7448-2ADC-CB70-39FC7D3F3AAE}"/>
              </a:ext>
            </a:extLst>
          </p:cNvPr>
          <p:cNvSpPr>
            <a:spLocks noGrp="1"/>
          </p:cNvSpPr>
          <p:nvPr>
            <p:ph type="body" sz="quarter" idx="10"/>
          </p:nvPr>
        </p:nvSpPr>
        <p:spPr/>
        <p:txBody>
          <a:bodyPr/>
          <a:lstStyle/>
          <a:p>
            <a:endParaRPr lang="el-GR" b="1" i="1" dirty="0">
              <a:solidFill>
                <a:schemeClr val="accent1">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Twój smartfon jako kompas</a:t>
            </a:r>
          </a:p>
          <a:p>
            <a:endParaRPr lang="en-US" b="1" i="1" dirty="0">
              <a:solidFill>
                <a:schemeClr val="accent1">
                  <a:lumMod val="75000"/>
                </a:schemeClr>
              </a:solidFill>
            </a:endParaRPr>
          </a:p>
          <a:p>
            <a:endParaRPr lang="en-US" b="1" i="1" dirty="0">
              <a:solidFill>
                <a:schemeClr val="accent1">
                  <a:lumMod val="75000"/>
                </a:schemeClr>
              </a:solidFill>
            </a:endParaRPr>
          </a:p>
        </p:txBody>
      </p:sp>
      <p:pic>
        <p:nvPicPr>
          <p:cNvPr id="3" name="Content Placeholder 1">
            <a:extLst>
              <a:ext uri="{FF2B5EF4-FFF2-40B4-BE49-F238E27FC236}">
                <a16:creationId xmlns:a16="http://schemas.microsoft.com/office/drawing/2014/main" id="{3CC66ED3-CDF8-5D92-CC54-5149A01B92CC}"/>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23251F34-C4B2-9B7F-DE60-29070D54B430}"/>
              </a:ext>
            </a:extLst>
          </p:cNvPr>
          <p:cNvSpPr txBox="1"/>
          <p:nvPr/>
        </p:nvSpPr>
        <p:spPr>
          <a:xfrm>
            <a:off x="149679" y="1405534"/>
            <a:ext cx="11336483" cy="4070986"/>
          </a:xfrm>
          <a:prstGeom prst="rect">
            <a:avLst/>
          </a:prstGeom>
          <a:noFill/>
        </p:spPr>
        <p:txBody>
          <a:bodyPr wrap="square">
            <a:spAutoFit/>
          </a:bodyPr>
          <a:lstStyle/>
          <a:p>
            <a:r>
              <a:rPr lang="en-GB" sz="2400" b="1" dirty="0"/>
              <a:t>Zrozumienie smartfona</a:t>
            </a:r>
            <a:endParaRPr lang="en-GB" sz="2400" dirty="0"/>
          </a:p>
          <a:p>
            <a:pPr lvl="0" algn="ctr"/>
            <a:endParaRPr lang="en-GB" sz="2400" dirty="0"/>
          </a:p>
          <a:p>
            <a:pPr lvl="0" algn="ctr"/>
            <a:r>
              <a:rPr lang="en-GB" sz="2400" dirty="0"/>
              <a:t>Bycie cyfrowym odkrywcą</a:t>
            </a:r>
          </a:p>
          <a:p>
            <a:pPr lvl="0" algn="ctr"/>
            <a:endParaRPr lang="en-GB" sz="2400" dirty="0"/>
          </a:p>
          <a:p>
            <a:pPr lvl="0" algn="ctr"/>
            <a:r>
              <a:rPr lang="en-GB" sz="2400" dirty="0"/>
              <a:t>Twój smartfon to towarzysz, który zapewnia łączność, wspomnienia i informacje.</a:t>
            </a:r>
          </a:p>
          <a:p>
            <a:pPr lvl="0" algn="ctr"/>
            <a:endParaRPr lang="en-GB" sz="2400" b="1" dirty="0"/>
          </a:p>
          <a:p>
            <a:pPr lvl="0" algn="ctr"/>
            <a:r>
              <a:rPr lang="en-GB" sz="2400" b="1" dirty="0"/>
              <a:t>Kluczowe punkty: </a:t>
            </a:r>
            <a:r>
              <a:rPr lang="en-GB" sz="2400" dirty="0"/>
              <a:t>Ikony, gesty przesuwania i przyciski to po prostu nowy język, którego trzeba się nauczyć.</a:t>
            </a:r>
          </a:p>
          <a:p>
            <a:pPr lvl="0"/>
            <a:endParaRPr lang="en-GB" sz="2400" dirty="0"/>
          </a:p>
          <a:p>
            <a:pPr lvl="0" algn="ctr"/>
            <a:endParaRPr lang="en-GB" sz="2400" b="1" dirty="0"/>
          </a:p>
          <a:p>
            <a:pPr algn="ctr"/>
            <a:r>
              <a:rPr lang="en-GB" dirty="0"/>
              <a:t> </a:t>
            </a:r>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5987141"/>
      </p:ext>
    </p:extLst>
  </p:cSld>
  <p:clrMapOvr>
    <a:masterClrMapping/>
  </p:clrMapOvr>
</p:sld>
</file>

<file path=ppt/slides/slide4.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3AB995-4B6A-ED92-3D9D-5CC49CFD9FB2}"/>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356F851-1086-1D2B-9019-E3DAA9A03ABB}"/>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BE00D98A-C89D-69BD-6ED9-A845AB5973D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1: Twój smartfon jako kompas</a:t>
            </a:r>
          </a:p>
          <a:p>
            <a:endParaRPr lang="en-US" b="1" i="1" dirty="0">
              <a:solidFill>
                <a:schemeClr val="accent1">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70B39196-1EE7-9405-83A6-60B7814E4187}"/>
              </a:ext>
            </a:extLst>
          </p:cNvPr>
          <p:cNvPicPr>
            <a:picLocks noGrp="1" noChangeAspect="1"/>
          </p:cNvPicPr>
          <p:nvPr>
            <p:ph sz="quarter" idx="12"/>
          </p:nvPr>
        </p:nvPicPr>
        <p:blipFill>
          <a:blip r:embed="rId3"/>
          <a:stretch>
            <a:fillRect/>
          </a:stretch>
        </p:blipFill>
        <p:spPr>
          <a:xfrm>
            <a:off x="9861203" y="5367073"/>
            <a:ext cx="1648460" cy="756899"/>
          </a:xfrm>
          <a:prstGeom prst="rect">
            <a:avLst/>
          </a:prstGeom>
        </p:spPr>
      </p:pic>
      <p:sp>
        <p:nvSpPr>
          <p:cNvPr id="4" name="TextBox 3">
            <a:extLst>
              <a:ext uri="{FF2B5EF4-FFF2-40B4-BE49-F238E27FC236}">
                <a16:creationId xmlns:a16="http://schemas.microsoft.com/office/drawing/2014/main" id="{5E62CBBD-8353-291A-AD37-8B1B31C191C9}"/>
              </a:ext>
            </a:extLst>
          </p:cNvPr>
          <p:cNvSpPr txBox="1"/>
          <p:nvPr/>
        </p:nvSpPr>
        <p:spPr>
          <a:xfrm>
            <a:off x="149679" y="1405534"/>
            <a:ext cx="9763233" cy="4163319"/>
          </a:xfrm>
          <a:prstGeom prst="rect">
            <a:avLst/>
          </a:prstGeom>
          <a:noFill/>
        </p:spPr>
        <p:txBody>
          <a:bodyPr wrap="square">
            <a:spAutoFit/>
          </a:bodyPr>
          <a:lstStyle/>
          <a:p>
            <a:r>
              <a:rPr lang="en-GB" sz="2400" b="1" dirty="0"/>
              <a:t>Elementy sterujące</a:t>
            </a:r>
            <a:endParaRPr lang="en-GB" sz="2400" dirty="0"/>
          </a:p>
          <a:p>
            <a:pPr lvl="0" algn="ctr"/>
            <a:endParaRPr lang="en-GB" sz="2400" b="1" dirty="0"/>
          </a:p>
          <a:p>
            <a:pPr lvl="0" algn="ctr"/>
            <a:r>
              <a:rPr lang="en-GB" sz="2400" dirty="0"/>
              <a:t>Przyciski i ich funkcje</a:t>
            </a:r>
          </a:p>
          <a:p>
            <a:pPr lvl="0" algn="ctr"/>
            <a:endParaRPr lang="en-GB" sz="2400" b="1" dirty="0"/>
          </a:p>
          <a:p>
            <a:pPr lvl="0" algn="ctr"/>
            <a:endParaRPr lang="en-GB" sz="2400" dirty="0"/>
          </a:p>
          <a:p>
            <a:pPr lvl="1" algn="ctr"/>
            <a:r>
              <a:rPr lang="en-GB" sz="2400" b="1" dirty="0"/>
              <a:t>Przycisk zasilania: </a:t>
            </a:r>
            <a:r>
              <a:rPr lang="en-GB" sz="2400" dirty="0"/>
              <a:t>Włącza ekran i blokuje urządzenie.</a:t>
            </a:r>
          </a:p>
          <a:p>
            <a:pPr lvl="1" algn="ctr"/>
            <a:endParaRPr lang="en-GB" sz="2400" b="1" dirty="0"/>
          </a:p>
          <a:p>
            <a:pPr lvl="1" algn="ctr"/>
            <a:r>
              <a:rPr lang="en-GB" sz="2400" b="1" dirty="0"/>
              <a:t>Przyciski głośności: </a:t>
            </a:r>
            <a:r>
              <a:rPr lang="en-GB" sz="2400" dirty="0"/>
              <a:t>Regulują dźwięk podczas rozmów i odtwarzania filmów.</a:t>
            </a:r>
          </a:p>
          <a:p>
            <a:pPr lvl="1" algn="ctr"/>
            <a:endParaRPr lang="en-GB" sz="2400" b="1" dirty="0"/>
          </a:p>
          <a:p>
            <a:pPr lvl="1" algn="ctr"/>
            <a:r>
              <a:rPr lang="en-GB" sz="2400" b="1" dirty="0"/>
              <a:t>Funkcja ekranu głównego: </a:t>
            </a:r>
            <a:r>
              <a:rPr lang="en-GB" sz="2400" dirty="0"/>
              <a:t>zawsze przenosi użytkownika z powrotem do ekranu głównego.</a:t>
            </a:r>
          </a:p>
          <a:p>
            <a:pPr marR="0" lvl="0">
              <a:lnSpc>
                <a:spcPct val="107000"/>
              </a:lnSpc>
              <a:spcAft>
                <a:spcPts val="800"/>
              </a:spcAft>
              <a:buSzPts val="1000"/>
              <a:tabLst>
                <a:tab pos="457200" algn="l"/>
              </a:tabLst>
            </a:pPr>
            <a:endParaRPr lang="en-GB" sz="2400" b="1"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227194"/>
      </p:ext>
    </p:extLst>
  </p:cSld>
  <p:clrMapOvr>
    <a:masterClrMapping/>
  </p:clrMapOvr>
</p:sld>
</file>

<file path=ppt/slides/slide5.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52CA0-9974-F78D-B9C8-634A57E90BA7}"/>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F6C448-8795-9D0C-8015-7C3D9DF495B1}"/>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9CA9F4BC-050C-D1E8-077A-49FF67E98168}"/>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Twój kompas w smartfonie</a:t>
            </a:r>
          </a:p>
          <a:p>
            <a:r>
              <a:rPr lang="en-US" b="1" i="1" dirty="0">
                <a:solidFill>
                  <a:schemeClr val="accent1">
                    <a:lumMod val="75000"/>
                  </a:schemeClr>
                </a:solidFill>
              </a:rPr>
              <a:t> </a:t>
            </a: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CEF9C920-2EF8-2618-4E68-6625325F33E6}"/>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87714A5A-59C0-8F2E-7E1D-E5889A20F7F6}"/>
              </a:ext>
            </a:extLst>
          </p:cNvPr>
          <p:cNvSpPr txBox="1"/>
          <p:nvPr/>
        </p:nvSpPr>
        <p:spPr>
          <a:xfrm>
            <a:off x="181097" y="1462685"/>
            <a:ext cx="10001995" cy="3295389"/>
          </a:xfrm>
          <a:prstGeom prst="rect">
            <a:avLst/>
          </a:prstGeom>
          <a:noFill/>
        </p:spPr>
        <p:txBody>
          <a:bodyPr wrap="square">
            <a:spAutoFit/>
          </a:bodyPr>
          <a:lstStyle/>
          <a:p>
            <a:r>
              <a:rPr lang="en-GB" sz="2400" b="1" dirty="0"/>
              <a:t>Rozpoznawanie znaków statusu</a:t>
            </a:r>
            <a:endParaRPr lang="en-GB" sz="2400" dirty="0"/>
          </a:p>
          <a:p>
            <a:pPr lvl="0"/>
            <a:endParaRPr lang="en-GB" sz="2400" dirty="0"/>
          </a:p>
          <a:p>
            <a:pPr lvl="0" algn="ctr"/>
            <a:r>
              <a:rPr lang="en-GB" sz="2400" dirty="0"/>
              <a:t>Typowe ikony i ich znaczenie</a:t>
            </a:r>
          </a:p>
          <a:p>
            <a:pPr lvl="0" algn="ctr"/>
            <a:endParaRPr lang="en-GB" sz="2400" dirty="0"/>
          </a:p>
          <a:p>
            <a:pPr lvl="0" algn="ctr"/>
            <a:r>
              <a:rPr lang="en-GB" sz="2400" dirty="0"/>
              <a:t>Małe symbole informują o poziomie naładowania baterii, połączeniu Wi-Fi i nowych wiadomościach.</a:t>
            </a:r>
          </a:p>
          <a:p>
            <a:pPr lvl="0" algn="ctr"/>
            <a:endParaRPr lang="en-GB" sz="2400" b="1" dirty="0"/>
          </a:p>
          <a:p>
            <a:pPr lvl="0" algn="ctr"/>
            <a:r>
              <a:rPr lang="en-GB" sz="2400" b="1" dirty="0"/>
              <a:t>Kluczowe punkty: </a:t>
            </a:r>
            <a:r>
              <a:rPr lang="en-GB" sz="2400" dirty="0"/>
              <a:t>Ikony te zapewniają przejrzystość i poczucie bezpieczeństwa.</a:t>
            </a:r>
          </a:p>
          <a:p>
            <a:pPr lvl="1"/>
            <a:endParaRPr lang="en-GB" sz="2400" dirty="0"/>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3498868541"/>
      </p:ext>
    </p:extLst>
  </p:cSld>
  <p:clrMapOvr>
    <a:masterClrMapping/>
  </p:clrMapOvr>
</p:sld>
</file>

<file path=ppt/slides/slide6.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en-US" b="1" dirty="0">
              <a:solidFill>
                <a:schemeClr val="accent6">
                  <a:lumMod val="75000"/>
                </a:schemeClr>
              </a:solidFill>
            </a:endParaRPr>
          </a:p>
          <a:p>
            <a:endParaRPr lang="el-GR" b="1" i="1" dirty="0">
              <a:solidFill>
                <a:schemeClr val="accent6">
                  <a:lumMod val="75000"/>
                </a:schemeClr>
              </a:solidFill>
            </a:endParaRPr>
          </a:p>
          <a:p>
            <a:endParaRPr lang="en-US" b="1" i="1" dirty="0">
              <a:solidFill>
                <a:schemeClr val="accent1">
                  <a:lumMod val="75000"/>
                </a:schemeClr>
              </a:solidFill>
            </a:endParaRPr>
          </a:p>
          <a:p>
            <a:r>
              <a:rPr lang="en-US" b="1" i="1" dirty="0">
                <a:solidFill>
                  <a:schemeClr val="accent1">
                    <a:lumMod val="75000"/>
                  </a:schemeClr>
                </a:solidFill>
              </a:rPr>
              <a:t>Temat 1: Twój smartfon jako kompas</a:t>
            </a:r>
          </a:p>
          <a:p>
            <a:r>
              <a:rPr lang="en-US" b="1" i="1" dirty="0">
                <a:solidFill>
                  <a:schemeClr val="accent1">
                    <a:lumMod val="75000"/>
                  </a:schemeClr>
                </a:solidFill>
              </a:rPr>
              <a:t> </a:t>
            </a:r>
          </a:p>
          <a:p>
            <a:endParaRPr lang="en-US" b="1" i="1" dirty="0">
              <a:solidFill>
                <a:schemeClr val="accent6">
                  <a:lumMod val="75000"/>
                </a:schemeClr>
              </a:solidFill>
            </a:endParaRPr>
          </a:p>
          <a:p>
            <a:endParaRPr lang="en-CY" i="1"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178982"/>
          </a:xfrm>
          <a:prstGeom prst="rect">
            <a:avLst/>
          </a:prstGeom>
          <a:noFill/>
        </p:spPr>
        <p:txBody>
          <a:bodyPr wrap="square">
            <a:spAutoFit/>
          </a:bodyPr>
          <a:lstStyle/>
          <a:p>
            <a:pPr algn="ctr"/>
            <a:r>
              <a:rPr lang="en-GB" sz="2400" b="1" dirty="0">
                <a:solidFill>
                  <a:schemeClr val="accent4">
                    <a:lumMod val="75000"/>
                  </a:schemeClr>
                </a:solidFill>
              </a:rPr>
              <a:t>Ćwiczenie: „Polowanie na ikony” (interaktywne)</a:t>
            </a:r>
            <a:endParaRPr lang="en-GB" sz="2400" dirty="0">
              <a:solidFill>
                <a:schemeClr val="accent4">
                  <a:lumMod val="75000"/>
                </a:schemeClr>
              </a:solidFill>
            </a:endParaRPr>
          </a:p>
          <a:p>
            <a:pPr lvl="0" algn="ctr"/>
            <a:endParaRPr lang="en-GB" sz="2400" b="1" dirty="0"/>
          </a:p>
          <a:p>
            <a:pPr lvl="0" algn="ctr"/>
            <a:r>
              <a:rPr lang="en-GB" sz="2400" b="1" dirty="0"/>
              <a:t>Zadanie: </a:t>
            </a:r>
            <a:r>
              <a:rPr lang="en-GB" sz="2400" dirty="0"/>
              <a:t>Nazwij symbole na ekranie.</a:t>
            </a:r>
          </a:p>
          <a:p>
            <a:pPr lvl="0" algn="ctr"/>
            <a:endParaRPr lang="en-GB" sz="2400" b="1" dirty="0"/>
          </a:p>
          <a:p>
            <a:pPr lvl="0" algn="ctr"/>
            <a:r>
              <a:rPr lang="en-GB" sz="2400" b="1" dirty="0"/>
              <a:t>Interakcja:</a:t>
            </a:r>
            <a:r>
              <a:rPr lang="en-GB" sz="2400" dirty="0"/>
              <a:t> </a:t>
            </a:r>
          </a:p>
          <a:p>
            <a:pPr lvl="0" algn="ctr"/>
            <a:r>
              <a:rPr lang="en-GB" sz="2400" dirty="0"/>
              <a:t>Spójrz na pasek powiadomień w swoim telefonie.</a:t>
            </a:r>
          </a:p>
          <a:p>
            <a:pPr lvl="0" algn="ctr"/>
            <a:endParaRPr lang="en-GB" sz="2400" b="1" dirty="0"/>
          </a:p>
          <a:p>
            <a:pPr lvl="0" algn="ctr"/>
            <a:r>
              <a:rPr lang="en-GB" sz="2400" b="1" dirty="0"/>
              <a:t>Cel:</a:t>
            </a:r>
            <a:r>
              <a:rPr lang="en-GB" sz="2400" dirty="0"/>
              <a:t> </a:t>
            </a:r>
          </a:p>
          <a:p>
            <a:pPr lvl="0" algn="ctr"/>
            <a:r>
              <a:rPr lang="en-GB" sz="2400" dirty="0"/>
              <a:t>Pokaż jedną ikonę, którą rozpoznajesz, i jedną, która wydaje ci się nieznana.</a:t>
            </a:r>
          </a:p>
          <a:p>
            <a:pPr algn="ctr"/>
            <a:endParaRPr lang="el-GR" sz="2400" b="1" dirty="0">
              <a:solidFill>
                <a:schemeClr val="accent4">
                  <a:lumMod val="75000"/>
                </a:schemeClr>
              </a:solidFill>
            </a:endParaRPr>
          </a:p>
          <a:p>
            <a:pPr algn="ctr"/>
            <a:endParaRPr lang="en-GB" dirty="0"/>
          </a:p>
          <a:p>
            <a:pPr lvl="1" algn="ctr"/>
            <a:endParaRPr lang="en-GB" sz="2400"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233F4E-63E5-5162-85AB-399C6015744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536CAC0B-3437-AFFB-E691-AEA69D619D0A}"/>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9A9E19AC-CBCD-189E-A8DB-5DA0013AACBB}"/>
              </a:ext>
            </a:extLst>
          </p:cNvPr>
          <p:cNvSpPr>
            <a:spLocks noGrp="1"/>
          </p:cNvSpPr>
          <p:nvPr>
            <p:ph type="body" sz="quarter" idx="10"/>
          </p:nvPr>
        </p:nvSpPr>
        <p:spPr/>
        <p:txBody>
          <a:bodyPr/>
          <a:lstStyle/>
          <a:p>
            <a:endParaRPr lang="en-US" b="1" dirty="0">
              <a:solidFill>
                <a:schemeClr val="accent6">
                  <a:lumMod val="75000"/>
                </a:schemeClr>
              </a:solidFill>
            </a:endParaRPr>
          </a:p>
          <a:p>
            <a:endParaRPr lang="en-US" b="1" dirty="0">
              <a:solidFill>
                <a:schemeClr val="accent6">
                  <a:lumMod val="75000"/>
                </a:schemeClr>
              </a:solidFill>
            </a:endParaRPr>
          </a:p>
          <a:p>
            <a:r>
              <a:rPr lang="en-US" b="1" i="1" dirty="0">
                <a:solidFill>
                  <a:schemeClr val="accent1">
                    <a:lumMod val="75000"/>
                  </a:schemeClr>
                </a:solidFill>
              </a:rPr>
              <a:t>Temat 1: Twój smartfon jako kompas</a:t>
            </a:r>
          </a:p>
          <a:p>
            <a:r>
              <a:rPr lang="en-US" b="1" i="1" dirty="0">
                <a:solidFill>
                  <a:schemeClr val="accent1">
                    <a:lumMod val="75000"/>
                  </a:schemeClr>
                </a:solidFill>
              </a:rPr>
              <a:t> </a:t>
            </a:r>
          </a:p>
          <a:p>
            <a:endParaRPr lang="en-CY" i="1" dirty="0"/>
          </a:p>
        </p:txBody>
      </p:sp>
      <p:pic>
        <p:nvPicPr>
          <p:cNvPr id="2" name="Content Placeholder 1">
            <a:extLst>
              <a:ext uri="{FF2B5EF4-FFF2-40B4-BE49-F238E27FC236}">
                <a16:creationId xmlns:a16="http://schemas.microsoft.com/office/drawing/2014/main" id="{A7A31B78-5570-C16E-4C10-C7C62E6FE270}"/>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DF1C2C97-05ED-C18B-8588-65E987233BE1}"/>
              </a:ext>
            </a:extLst>
          </p:cNvPr>
          <p:cNvSpPr txBox="1"/>
          <p:nvPr/>
        </p:nvSpPr>
        <p:spPr>
          <a:xfrm>
            <a:off x="253833" y="1708483"/>
            <a:ext cx="10957957" cy="4163319"/>
          </a:xfrm>
          <a:prstGeom prst="rect">
            <a:avLst/>
          </a:prstGeom>
          <a:noFill/>
        </p:spPr>
        <p:txBody>
          <a:bodyPr wrap="square">
            <a:spAutoFit/>
          </a:bodyPr>
          <a:lstStyle/>
          <a:p>
            <a:pPr algn="ctr"/>
            <a:r>
              <a:rPr lang="en-GB" sz="2400" b="1" dirty="0">
                <a:solidFill>
                  <a:schemeClr val="accent4">
                    <a:lumMod val="75000"/>
                  </a:schemeClr>
                </a:solidFill>
              </a:rPr>
              <a:t>Ćwiczenie: „Sprawdź przyciski” (grupa)</a:t>
            </a:r>
            <a:endParaRPr lang="en-GB" sz="2400" dirty="0">
              <a:solidFill>
                <a:schemeClr val="accent4">
                  <a:lumMod val="75000"/>
                </a:schemeClr>
              </a:solidFill>
            </a:endParaRPr>
          </a:p>
          <a:p>
            <a:pPr lvl="0" algn="ctr"/>
            <a:endParaRPr lang="en-GB" sz="2400" b="1" dirty="0"/>
          </a:p>
          <a:p>
            <a:pPr lvl="0" algn="ctr"/>
            <a:r>
              <a:rPr lang="en-GB" sz="2400" b="1" dirty="0"/>
              <a:t>Zadanie: </a:t>
            </a:r>
            <a:r>
              <a:rPr lang="en-GB" sz="2400" dirty="0"/>
              <a:t>Gdyby ikona była znakiem drogowym, dokąd by cię zaprowadziła?</a:t>
            </a:r>
          </a:p>
          <a:p>
            <a:pPr lvl="0" algn="ctr"/>
            <a:endParaRPr lang="en-GB" sz="2400" b="1" dirty="0"/>
          </a:p>
          <a:p>
            <a:pPr lvl="0" algn="ctr"/>
            <a:r>
              <a:rPr lang="en-GB" sz="2400" b="1" dirty="0"/>
              <a:t>Interakcja:</a:t>
            </a:r>
            <a:r>
              <a:rPr lang="en-GB" sz="2400" dirty="0"/>
              <a:t> </a:t>
            </a:r>
          </a:p>
          <a:p>
            <a:pPr lvl="0" algn="ctr"/>
            <a:r>
              <a:rPr lang="en-GB" sz="2400" dirty="0"/>
              <a:t>Omówcie w parach, co waszym zdaniem się stanie, </a:t>
            </a:r>
          </a:p>
          <a:p>
            <a:pPr lvl="0" algn="ctr"/>
            <a:r>
              <a:rPr lang="en-GB" sz="2400" dirty="0"/>
              <a:t>po dotknięciu ikony koła zębatego „Ustawienia” lub dymku „Wiadomości”.</a:t>
            </a:r>
          </a:p>
          <a:p>
            <a:pPr algn="ctr"/>
            <a:endParaRPr lang="en-GB" sz="2400" dirty="0">
              <a:solidFill>
                <a:schemeClr val="accent4">
                  <a:lumMod val="75000"/>
                </a:schemeClr>
              </a:solidFill>
            </a:endParaRPr>
          </a:p>
          <a:p>
            <a:pPr lvl="1" algn="ctr"/>
            <a:endParaRPr lang="en-GB" sz="2400" b="1" dirty="0"/>
          </a:p>
          <a:p>
            <a:pPr lvl="0" algn="ctr"/>
            <a:endParaRPr lang="en-GB" sz="2400" dirty="0"/>
          </a:p>
          <a:p>
            <a:pPr marR="0" lvl="0">
              <a:lnSpc>
                <a:spcPct val="107000"/>
              </a:lnSpc>
              <a:spcAft>
                <a:spcPts val="800"/>
              </a:spcAft>
              <a:buSzPts val="1000"/>
              <a:tabLst>
                <a:tab pos="457200" algn="l"/>
              </a:tabLst>
            </a:pPr>
            <a:endParaRPr lang="en-GB" sz="240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3661055"/>
      </p:ext>
    </p:extLst>
  </p:cSld>
  <p:clrMapOvr>
    <a:masterClrMapping/>
  </p:clrMapOvr>
</p:sld>
</file>

<file path=ppt/slides/slide8.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F3F04-4B92-A3B0-DD3F-E2FB584B9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F1E08-2143-F887-FBD9-8174F7B216C9}"/>
              </a:ext>
            </a:extLst>
          </p:cNvPr>
          <p:cNvSpPr>
            <a:spLocks noGrp="1"/>
          </p:cNvSpPr>
          <p:nvPr>
            <p:ph type="ctrTitle"/>
          </p:nvPr>
        </p:nvSpPr>
        <p:spPr/>
        <p:txBody>
          <a:bodyPr>
            <a:normAutofit fontScale="90000"/>
          </a:bodyPr>
          <a:lstStyle/>
          <a:p>
            <a:br>
              <a:rPr lang="en-US" sz="2800" b="0" i="1" dirty="0">
                <a:latin typeface="+mj-lt"/>
              </a:rPr>
            </a:br>
            <a:r>
              <a:rPr lang="en-US" sz="2700" b="0" i="1" dirty="0"/>
              <a:t>Moduł 4 (dorośli słuchacze)</a:t>
            </a:r>
            <a:br>
              <a:rPr lang="el-GR" sz="2700" b="0" i="1" dirty="0"/>
            </a:br>
            <a:r>
              <a:rPr lang="en-GB" sz="2700" b="0" i="1" dirty="0"/>
              <a:t>Smartfony i media społecznościowe w pigułce</a:t>
            </a:r>
            <a:br>
              <a:rPr lang="en-CY" sz="1800" dirty="0"/>
            </a:br>
            <a:br>
              <a:rPr lang="en-CY" sz="1800" dirty="0"/>
            </a:br>
            <a:br>
              <a:rPr lang="en-US" sz="1800" dirty="0"/>
            </a:br>
            <a:r>
              <a:rPr lang="en-US" sz="1800" dirty="0"/>
              <a:t> </a:t>
            </a:r>
            <a:br>
              <a:rPr lang="en-US" sz="1800" dirty="0"/>
            </a:br>
            <a:endParaRPr lang="en-CY" sz="1800" dirty="0"/>
          </a:p>
        </p:txBody>
      </p:sp>
      <p:sp>
        <p:nvSpPr>
          <p:cNvPr id="3" name="Subtitle 2">
            <a:extLst>
              <a:ext uri="{FF2B5EF4-FFF2-40B4-BE49-F238E27FC236}">
                <a16:creationId xmlns:a16="http://schemas.microsoft.com/office/drawing/2014/main" id="{8CA2A7A3-D8FD-653B-BC1D-C538A5171F6B}"/>
              </a:ext>
            </a:extLst>
          </p:cNvPr>
          <p:cNvSpPr>
            <a:spLocks noGrp="1"/>
          </p:cNvSpPr>
          <p:nvPr>
            <p:ph type="subTitle" idx="1"/>
          </p:nvPr>
        </p:nvSpPr>
        <p:spPr>
          <a:xfrm>
            <a:off x="374726" y="3662221"/>
            <a:ext cx="7391858" cy="1292830"/>
          </a:xfrm>
        </p:spPr>
        <p:txBody>
          <a:bodyPr>
            <a:normAutofit/>
          </a:bodyPr>
          <a:lstStyle/>
          <a:p>
            <a:r>
              <a:rPr lang="en-US" sz="2400" b="1" dirty="0">
                <a:solidFill>
                  <a:schemeClr val="accent1">
                    <a:lumMod val="75000"/>
                  </a:schemeClr>
                </a:solidFill>
              </a:rPr>
              <a:t>Temat 2: Pozostawanie w kontakcie</a:t>
            </a:r>
          </a:p>
          <a:p>
            <a:r>
              <a:rPr lang="en-GB" sz="2400" b="1" dirty="0">
                <a:solidFill>
                  <a:schemeClr val="accent1">
                    <a:lumMod val="75000"/>
                  </a:schemeClr>
                </a:solidFill>
              </a:rPr>
              <a:t> </a:t>
            </a:r>
            <a:endParaRPr lang="en-CY" sz="2400" dirty="0"/>
          </a:p>
        </p:txBody>
      </p:sp>
    </p:spTree>
    <p:extLst>
      <p:ext uri="{BB962C8B-B14F-4D97-AF65-F5344CB8AC3E}">
        <p14:creationId xmlns:p14="http://schemas.microsoft.com/office/powerpoint/2010/main" val="1849877837"/>
      </p:ext>
    </p:extLst>
  </p:cSld>
  <p:clrMapOvr>
    <a:masterClrMapping/>
  </p:clrMapOvr>
</p:sld>
</file>

<file path=ppt/slides/slide9.xml><?xml version="1.0" encoding="utf-8"?>
<p:sld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D1667-ECA2-2627-8F32-A0E07CD046F4}"/>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8EE0879-DA1C-9670-F4F5-33585ABDF0C9}"/>
              </a:ext>
            </a:extLst>
          </p:cNvPr>
          <p:cNvSpPr>
            <a:spLocks noGrp="1"/>
          </p:cNvSpPr>
          <p:nvPr>
            <p:ph type="title"/>
          </p:nvPr>
        </p:nvSpPr>
        <p:spPr/>
        <p:txBody>
          <a:bodyPr lIns="91440"/>
          <a:lstStyle/>
          <a:p>
            <a:r>
              <a:rPr lang="en-US" sz="2400" i="1" dirty="0"/>
              <a:t>Moduł 4 (dla osób starszych): </a:t>
            </a:r>
            <a:r>
              <a:rPr lang="en-GB" sz="2400" i="1" dirty="0"/>
              <a:t>Smartfony i media społecznościowe w pigułce </a:t>
            </a:r>
            <a:endParaRPr lang="el-GR" sz="2400" dirty="0"/>
          </a:p>
        </p:txBody>
      </p:sp>
      <p:sp>
        <p:nvSpPr>
          <p:cNvPr id="6" name="Text Placeholder 5">
            <a:extLst>
              <a:ext uri="{FF2B5EF4-FFF2-40B4-BE49-F238E27FC236}">
                <a16:creationId xmlns:a16="http://schemas.microsoft.com/office/drawing/2014/main" id="{0674AFC1-9F7C-1C7F-9B79-117E0CB4923D}"/>
              </a:ext>
            </a:extLst>
          </p:cNvPr>
          <p:cNvSpPr>
            <a:spLocks noGrp="1"/>
          </p:cNvSpPr>
          <p:nvPr>
            <p:ph type="body" sz="quarter" idx="10"/>
          </p:nvPr>
        </p:nvSpPr>
        <p:spPr/>
        <p:txBody>
          <a:bodyPr/>
          <a:lstStyle/>
          <a:p>
            <a:endParaRPr lang="en-US" b="1" i="1" dirty="0">
              <a:solidFill>
                <a:schemeClr val="accent6">
                  <a:lumMod val="75000"/>
                </a:schemeClr>
              </a:solidFill>
            </a:endParaRPr>
          </a:p>
          <a:p>
            <a:endParaRPr lang="en-US" b="1" i="1" dirty="0">
              <a:solidFill>
                <a:schemeClr val="accent6">
                  <a:lumMod val="75000"/>
                </a:schemeClr>
              </a:solidFill>
            </a:endParaRPr>
          </a:p>
          <a:p>
            <a:endParaRPr lang="en-US" b="1" i="1" dirty="0">
              <a:solidFill>
                <a:schemeClr val="accent6">
                  <a:lumMod val="75000"/>
                </a:schemeClr>
              </a:solidFill>
            </a:endParaRPr>
          </a:p>
          <a:p>
            <a:r>
              <a:rPr lang="en-US" b="1" i="1" dirty="0">
                <a:solidFill>
                  <a:schemeClr val="accent1">
                    <a:lumMod val="75000"/>
                  </a:schemeClr>
                </a:solidFill>
              </a:rPr>
              <a:t>Temat 2: Pozostawanie w kontakcie</a:t>
            </a:r>
          </a:p>
          <a:p>
            <a:endParaRPr lang="en-US" b="1" i="1" dirty="0">
              <a:solidFill>
                <a:schemeClr val="accent1">
                  <a:lumMod val="75000"/>
                </a:schemeClr>
              </a:solidFill>
            </a:endParaRPr>
          </a:p>
          <a:p>
            <a:endParaRPr lang="el-GR" b="1" i="1" dirty="0">
              <a:solidFill>
                <a:schemeClr val="accent6">
                  <a:lumMod val="75000"/>
                </a:schemeClr>
              </a:solidFill>
            </a:endParaRPr>
          </a:p>
          <a:p>
            <a:endParaRPr lang="en-US" b="1" i="1" dirty="0">
              <a:solidFill>
                <a:schemeClr val="accent6">
                  <a:lumMod val="75000"/>
                </a:schemeClr>
              </a:solidFill>
            </a:endParaRPr>
          </a:p>
        </p:txBody>
      </p:sp>
      <p:pic>
        <p:nvPicPr>
          <p:cNvPr id="3" name="Content Placeholder 1">
            <a:extLst>
              <a:ext uri="{FF2B5EF4-FFF2-40B4-BE49-F238E27FC236}">
                <a16:creationId xmlns:a16="http://schemas.microsoft.com/office/drawing/2014/main" id="{0A7B11CD-8BF6-EC8E-090F-B2A30EF28405}"/>
              </a:ext>
            </a:extLst>
          </p:cNvPr>
          <p:cNvPicPr>
            <a:picLocks noGrp="1" noChangeAspect="1"/>
          </p:cNvPicPr>
          <p:nvPr>
            <p:ph sz="quarter" idx="12"/>
          </p:nvPr>
        </p:nvPicPr>
        <p:blipFill>
          <a:blip r:embed="rId3"/>
          <a:stretch>
            <a:fillRect/>
          </a:stretch>
        </p:blipFill>
        <p:spPr>
          <a:xfrm>
            <a:off x="9902767" y="5647627"/>
            <a:ext cx="2002432" cy="919427"/>
          </a:xfrm>
          <a:prstGeom prst="rect">
            <a:avLst/>
          </a:prstGeom>
        </p:spPr>
      </p:pic>
      <p:sp>
        <p:nvSpPr>
          <p:cNvPr id="5" name="TextBox 4">
            <a:extLst>
              <a:ext uri="{FF2B5EF4-FFF2-40B4-BE49-F238E27FC236}">
                <a16:creationId xmlns:a16="http://schemas.microsoft.com/office/drawing/2014/main" id="{61ECAF29-FFB3-99B4-D5AD-E90B28BCDEAF}"/>
              </a:ext>
            </a:extLst>
          </p:cNvPr>
          <p:cNvSpPr txBox="1"/>
          <p:nvPr/>
        </p:nvSpPr>
        <p:spPr>
          <a:xfrm>
            <a:off x="181097" y="1462685"/>
            <a:ext cx="10001995" cy="2926057"/>
          </a:xfrm>
          <a:prstGeom prst="rect">
            <a:avLst/>
          </a:prstGeom>
          <a:noFill/>
        </p:spPr>
        <p:txBody>
          <a:bodyPr wrap="square">
            <a:spAutoFit/>
          </a:bodyPr>
          <a:lstStyle/>
          <a:p>
            <a:r>
              <a:rPr lang="en-GB" sz="2400" b="1" dirty="0"/>
              <a:t>Język komunikacji</a:t>
            </a:r>
          </a:p>
          <a:p>
            <a:endParaRPr lang="en-GB" sz="2400" dirty="0"/>
          </a:p>
          <a:p>
            <a:pPr lvl="0" algn="ctr"/>
            <a:r>
              <a:rPr lang="en-GB" sz="2400" dirty="0"/>
              <a:t>Wiadomości, zdjęcia i nagrania głosowe</a:t>
            </a:r>
          </a:p>
          <a:p>
            <a:pPr lvl="0" algn="ctr"/>
            <a:endParaRPr lang="en-GB" sz="2400" dirty="0"/>
          </a:p>
          <a:p>
            <a:pPr lvl="0" algn="ctr"/>
            <a:r>
              <a:rPr lang="en-GB" sz="2400" dirty="0"/>
              <a:t>Nowoczesne narzędzia pomagają uczestniczyć w rozmowach rodzinnych i dzielić się aktualnościami.</a:t>
            </a:r>
          </a:p>
          <a:p>
            <a:pPr lvl="0" algn="ctr"/>
            <a:endParaRPr lang="en-GB" sz="2400" b="1" dirty="0"/>
          </a:p>
          <a:p>
            <a:pPr lvl="0" algn="ctr"/>
            <a:r>
              <a:rPr lang="en-GB" sz="2400" b="1" dirty="0"/>
              <a:t>Kluczowe punkty: </a:t>
            </a:r>
            <a:r>
              <a:rPr lang="en-GB" sz="2400" dirty="0"/>
              <a:t>W komunikacji chodzi o kontakt, a nie o szybkość.</a:t>
            </a:r>
          </a:p>
          <a:p>
            <a:pPr marR="0" lvl="0" algn="ctr">
              <a:lnSpc>
                <a:spcPct val="150000"/>
              </a:lnSpc>
              <a:buSzPts val="1000"/>
              <a:tabLst>
                <a:tab pos="678180" algn="l"/>
              </a:tabLst>
            </a:pPr>
            <a:endParaRPr lang="en-GB" sz="1200" dirty="0">
              <a:solidFill>
                <a:srgbClr val="080301"/>
              </a:solidFill>
              <a:effectLst/>
              <a:latin typeface="Calibri" panose="020F0502020204030204" pitchFamily="34" charset="0"/>
              <a:ea typeface="Times New Roman" panose="02020603050405020304" pitchFamily="18" charset="0"/>
            </a:endParaRPr>
          </a:p>
        </p:txBody>
      </p:sp>
    </p:spTree>
    <p:extLst>
      <p:ext uri="{BB962C8B-B14F-4D97-AF65-F5344CB8AC3E}">
        <p14:creationId xmlns:p14="http://schemas.microsoft.com/office/powerpoint/2010/main" val="1811866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4102</TotalTime>
  <Words>1783</Words>
  <Application>Microsoft Office PowerPoint</Application>
  <PresentationFormat>Widescreen</PresentationFormat>
  <Paragraphs>304</Paragraphs>
  <Slides>21</Slides>
  <Notes>15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Arial</vt:lpstr>
      <vt:lpstr>Calibri</vt:lpstr>
      <vt:lpstr>Open Sans</vt:lpstr>
      <vt:lpstr>CARDET Course template</vt:lpstr>
      <vt:lpstr>CARDET Course template - Cover page</vt:lpstr>
      <vt:lpstr>WP3 – Training Material for Senior Learners   </vt:lpstr>
      <vt:lpstr> 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 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 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 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Module 4 (Senior Learners): Smartphones and Social Media Made Simple </vt:lpstr>
      <vt:lpstr>End of Module 4 (Senior Learners):  Smartphones and Social Media Made Simple  </vt:lpstr>
    </vt:vector>
  </TitlesOfParts>
  <Company/>
  <LinksUpToDate>false</LinksUpToDate>
  <SharedDoc>false</SharedDoc>
  <HyperlinksChanged>false</HyperlinksChanged>
  <AppVersion>16.0000</AppVersion>
</Properties>
</file>

<file path=docProps/core.xml><?xml version="1.0" encoding="utf-8"?>
<coreProperties xmlns:dc="http://purl.org/dc/elements/1.1/" xmlns:dcterms="http://purl.org/dc/terms/" xmlns:xsi="http://www.w3.org/2001/XMLSchema-instance" xmlns="http://schemas.openxmlformats.org/package/2006/metadata/core-properties">
  <dc:title>PowerPoint Presentation</dc:title>
  <dc:creator>2Fast4u</dc:creator>
  <lastModifiedBy>Elena Xeni</lastModifiedBy>
  <revision>207</revision>
  <lastPrinted>2018-07-25T11:23:29.0000000Z</lastPrinted>
  <dcterms:created xsi:type="dcterms:W3CDTF">2014-07-11T09:12:14.0000000Z</dcterms:created>
  <dcterms:modified xsi:type="dcterms:W3CDTF">2026-05-12T11:17:48.0000000Z</dcterms:modified>
  <keywords>, docId:7C36636F28BC8E3F9D5E8DE62B21B1A5</keywords>
</coreProperties>
</file>