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4" r:id="rId2"/>
  </p:sldMasterIdLst>
  <p:notesMasterIdLst>
    <p:notesMasterId r:id="rId24"/>
  </p:notesMasterIdLst>
  <p:handoutMasterIdLst>
    <p:handoutMasterId r:id="rId25"/>
  </p:handoutMasterIdLst>
  <p:sldIdLst>
    <p:sldId id="256" r:id="rId3"/>
    <p:sldId id="272" r:id="rId4"/>
    <p:sldId id="277" r:id="rId5"/>
    <p:sldId id="278" r:id="rId6"/>
    <p:sldId id="279" r:id="rId7"/>
    <p:sldId id="312" r:id="rId8"/>
    <p:sldId id="313" r:id="rId9"/>
    <p:sldId id="314" r:id="rId10"/>
    <p:sldId id="316" r:id="rId11"/>
    <p:sldId id="317" r:id="rId12"/>
    <p:sldId id="315" r:id="rId13"/>
    <p:sldId id="319" r:id="rId14"/>
    <p:sldId id="321" r:id="rId15"/>
    <p:sldId id="322" r:id="rId16"/>
    <p:sldId id="320" r:id="rId17"/>
    <p:sldId id="323" r:id="rId18"/>
    <p:sldId id="325" r:id="rId19"/>
    <p:sldId id="326" r:id="rId20"/>
    <p:sldId id="327" r:id="rId21"/>
    <p:sldId id="328" r:id="rId22"/>
    <p:sldId id="300" r:id="rId23"/>
  </p:sldIdLst>
  <p:sldSz cx="12192000" cy="6858000"/>
  <p:notesSz cx="6858000" cy="9144000"/>
  <p:custDataLst>
    <p:tags r:id="rId2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autoAdjust="0"/>
    <p:restoredTop sz="88571" autoAdjust="0"/>
  </p:normalViewPr>
  <p:slideViewPr>
    <p:cSldViewPr snapToGrid="0">
      <p:cViewPr varScale="1">
        <p:scale>
          <a:sx n="74" d="100"/>
          <a:sy n="74" d="100"/>
        </p:scale>
        <p:origin x="1133" y="6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18/5/2026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a:t>
            </a:fld>
            <a:endParaRPr lang="el-G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18/5/2026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Κάντε κλικ για να επεξεργαστείτε τα στυλ κειμένου Master</a:t>
            </a:r>
          </a:p>
          <a:p>
            <a:pPr lvl="1"/>
            <a:r>
              <a:rPr lang="en-US"/>
              <a:t>Δεύτερο επίπεδο</a:t>
            </a:r>
          </a:p>
          <a:p>
            <a:pPr lvl="2"/>
            <a:r>
              <a:rPr lang="en-US"/>
              <a:t>Τρίτο επίπεδο</a:t>
            </a:r>
          </a:p>
          <a:p>
            <a:pPr lvl="3"/>
            <a:r>
              <a:rPr lang="en-US"/>
              <a:t>Τέταρτο επίπεδο</a:t>
            </a:r>
          </a:p>
          <a:p>
            <a:pPr lvl="4"/>
            <a:r>
              <a:rPr lang="en-US"/>
              <a:t>Πέμπτο επίπεδο</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«Καλώς ήρθατε, παιδιά! Σήμερα θα γίνουμε Ψηφιακοί Εξερευνητές. Μην σκέφτεστε το smartphone σας ως μια περίπλοκη συσκευή, αλλά ως έναν σύντροφο για τις αναμνήσεις και τις οικογενειακές σας σχέσεις. Το να μάθουμε να το χρησιμοποιούμε είναι σαν να μαθαίνουμε μια νέα γλώσσα — θα προχωράμε μια «λέξη» τη φορά.»</a:t>
            </a:r>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«Γιατί οι νέοι λατρεύουν αυτές τις εφαρμογές; Είναι ο τρόπος με τον οποίο βρίσκουν τη θέση τους στον κόσμο, αλλά μπορεί επίσης να τους προκαλέσει άγχος και ανησυχία. Κατανοώντας τον κόσμο τους, μπορείτε να τους προσφέρετε μια υποστηρικτική, ήρεμη «γέφυρα μεταξύ των γενεών» όταν αισθάνονται πίεση.»</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14</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«Ρίξε μια ματιά σε αυτή την ανάρτηση. Πρόκειται για ένα αστείο αστείο ή για μια οικογενειακή ανάμνηση; Δες αν μπορείς να καταλάβεις τι θέλει να κάνεις η ανάρτηση — ζητάει ένα «Μου αρέσει» ή ένα «Σχόλιο»; Αν αναγνωρίζεις αυτά τα «στοιχεία», θα νιώθεις ότι έχεις μεγαλύτερο έλεγχο σε ό,τι βλέπεις.»</a:t>
            </a:r>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15</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«Αν η οθόνη αρχίσει να σας φαίνεται "υπερβολικά ενοχλητική" ή πολύ γρήγορη, θυμηθείτε: εσείς έχετε τον έλεγχο. Δεν υπάρχει κανένα πρόβλημα να κλείσετε την εφαρμογή ή να αφήσετε το τηλέφωνο στην άκρη. Η ηρεμία σας είναι πιο σημαντική από οποιαδήποτε ειδοποίηση.»</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17</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«Ακολουθεί η μέθοδος επαναφοράς σε 3 βήματα για τις στιγμές που νιώθεις υπερφορτωμένος: Πρώτον, σταμάτα για λίγο και πάρε μια βαθιά ανάσα. Δεύτερον, κάνε ένα διάλειμμα από τις οθόνες και απομακρύνσου για λίγα λεπτά. Τρίτον, μην διστάζεις ποτέ να ζητήσεις βοήθεια από έναν έμπιστο φίλο ή ένα εγγόνι σου — τους αρέσει να παίζουν τον ρόλο του ειδικού!»</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18</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Ας φτιάξουμε τους δικούς σου «Κανόνες Αυτοπεποίθησης». Σημείωσε τρεις απλές συνήθειες που θα ακολουθήσεις, όπως «Θα βγάζω μια φωτογραφία την ημέρα» ή «Θα αγνοώ τα σχόλια που με αγχώνουν». Αυτός είναι ο οδηγός σου για να νιώθεις ασφάλεια και ευτυχία στο διαδίκτυο."</a:t>
            </a:r>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19</a:t>
            </a:fld>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«Για να κλείσουμε τη συνάντησή μας, ας το κάνουμε επίσημο! Ποια νέα δεξιότητα δοκιμάσατε σήμερα που θα χρησιμοποιήσετε αυτή την εβδομάδα για να παραμείνετε συνδεδεμένοι; Δεσμευτείτε να κάνετε αυτή τη συγκεκριμένη ενέργεια — κάθε μικρό βήμα είναι μια νίκη για την ψηφιακή σας ανεξαρτησία!</a:t>
            </a:r>
            <a:r>
              <a:rPr lang="en-GB" sz="1200" kern="120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20</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«Πριν κοιτάξουμε την οθόνη, ας αγγίξουμε τα κουμπιά. Το κουμπί λειτουργίας ενεργοποιεί το τηλέφωνό σας· τα κουμπιά έντασης ελέγχουν το επίπεδο του «ήχου»· και το κουμπί «Αρχική» είναι το δίχτυ ασφαλείας σας — σας επιστρέφει πάντα στην αρχή αν νιώσετε χαμένοι.»</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4</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«Αυτά τα μικρά σύμβολα είναι σαν πινακίδες στο ταμπλό ενός αυτοκινήτου. Σου δίνουν σιγουριά: η μπαταρία δείχνει πόση ενέργεια έχεις, και το Wi-Fi σου λέει ότι είσαι συνδεδεμένος στο διαδίκτυο. Μόλις καταλάβεις τι σημαίνουν, παύουν να σε μπερδεύουν και αρχίζουν να σε βοηθούν.»</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5</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«Ήρθε η ώρα για την πρώτη μας αποστολή! Κοιτάξτε στην κορυφή της οθόνης του κινητού σας. Μπορείτε να βρείτε ένα εικονίδιο που αναγνωρίζετε και ένα που σας φαίνεται μυστήριο; Μοιραστείτε τα ευρήματά σας με </a:t>
            </a:r>
            <a:r>
              <a:rPr lang="en-GB" sz="1200" kern="1200" dirty="0" err="1">
                <a:solidFill>
                  <a:schemeClr val="tx1"/>
                </a:solidFill>
                <a:effectLst/>
                <a:latin typeface="+mn-lt"/>
                <a:ea typeface="+mn-ea"/>
                <a:cs typeface="+mn-cs"/>
              </a:rPr>
              <a:t>τον διπλανό</a:t>
            </a:r>
            <a:r>
              <a:rPr lang="en-GB" sz="1200" kern="1200" dirty="0">
                <a:solidFill>
                  <a:schemeClr val="tx1"/>
                </a:solidFill>
                <a:effectLst/>
                <a:latin typeface="+mn-lt"/>
                <a:ea typeface="+mn-ea"/>
                <a:cs typeface="+mn-cs"/>
              </a:rPr>
              <a:t> σας — κάθε κινητό είναι λίγο διαφορετικό, και αυτό είναι εντάξει!»</a:t>
            </a:r>
          </a:p>
          <a:p>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6</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«Φανταστείτε ότι αυτά τα εικονίδια είναι πινακίδες σε ένα κτίριο. Αν πατήσετε το γρανάζι των «Ρυθμίσεων», πού νομίζετε ότι θα σας οδηγήσει; Και η φυσαλίδα του «Μηνύματος»; Συζητήστε με τον συμμαθητή σας τι νομίζετε ότι θα συμβεί στη συνέχεια — μην ανησυχείτε αν έχετε «δικαίωμα», απλώς εξερευνήστε τις πιθανότητες!»</a:t>
            </a:r>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7</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«Η τεχνολογία έχει να κάνει ουσιαστικά με τη συμμετοχή στην οικογενειακή ζωή. Είτε πρόκειται για ομαδική συνομιλία με τα εγγόνια είτε για την προβολή φωτογραφιών από τις διακοπές, αυτά τα εργαλεία μας κρατούν ενήμερους. Να θυμάστε: η επικοινωνία έχει να κάνει με τη σύνδεση που δημιουργείτε, όχι με το πόσο γρήγορα πληκτρολογείτε!»</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9</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 «Μερικές φορές τα λόγια δεν αρκούν. Τα emoji προσθέτουν συναίσθημα, ενώ οι φωτογραφίες μοιράζονται μια στιγμή αμέσως. Αν κουράστηκαν τα δάχτυλά σου, χρησιμοποίησε το εικονίδιο του μικροφώνου για να στείλεις ένα φωνητικό μήνυμα — είναι σαν μια σύντομη τηλεφωνική κλήση που μπορούν να ακούσουν όποτε θέλουν.»</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10</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«Ας δοκιμάσουμε μια πρακτική άσκηση! Σχηματίστε ζευγάρια και στείλτε τρία πράγματα στον σύντροφό σας: ένα σύντομο μήνυμα με το «Γεια», μια γρήγορη φωτογραφία από κάτι που βρίσκεται στο δωμάτιο και ένα φωνητικό χαιρετισμό 5 δευτερολέπτων. Μην βιαστείτε — τα λάθη είναι απλώς μέρος της περιπέτειας!»</a:t>
            </a:r>
          </a:p>
          <a:p>
            <a:pPr marL="0" marR="0" lvl="0" indent="0" algn="l" defTabSz="914400" rtl="0" eaLnBrk="1" fontAlgn="auto" latinLnBrk="0" hangingPunct="1">
              <a:lnSpc>
                <a:spcPct val="100000"/>
              </a:lnSpc>
              <a:spcBef>
                <a:spcPts val="0"/>
              </a:spcBef>
              <a:spcAft>
                <a:spcPts val="0"/>
              </a:spcAft>
              <a:buClrTx/>
              <a:buSzTx/>
              <a:buFontTx/>
              <a:buNone/>
              <a:defRPr/>
            </a:pPr>
            <a:endParaRPr lang="en-US" dirty="0"/>
          </a:p>
        </p:txBody>
      </p:sp>
      <p:sp>
        <p:nvSpPr>
          <p:cNvPr id="4" name="Slide Number Placeholder 3"/>
          <p:cNvSpPr>
            <a:spLocks noGrp="1"/>
          </p:cNvSpPr>
          <p:nvPr>
            <p:ph type="sldNum" sz="quarter" idx="5"/>
          </p:nvPr>
        </p:nvSpPr>
        <p:spPr/>
        <p:txBody>
          <a:bodyPr/>
          <a:lstStyle/>
          <a:p>
            <a:fld id="{C6CF91B0-25AB-4DFA-B184-293DD156034C}" type="slidenum">
              <a:rPr lang="el-GR" smtClean="0"/>
              <a:t>11</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1200" kern="1200" dirty="0">
                <a:solidFill>
                  <a:schemeClr val="tx1"/>
                </a:solidFill>
                <a:effectLst/>
                <a:latin typeface="+mn-lt"/>
                <a:ea typeface="+mn-ea"/>
                <a:cs typeface="+mn-cs"/>
              </a:rPr>
              <a:t>«Τα μέσα κοινωνικής δικτύωσης μπορεί να φαίνονται γρήγορα, αλλά μπορείς να επιλέξεις να περιηγηθείς αργά. Εστίασε την προσοχή σου σε μία ανάρτηση κάθε φορά. Αν σου αρέσει αυτό που βλέπεις, πάτησε το «Καρδούλα»· αν θέλεις να πεις κάτι, χρησιμοποίησε το «Σύννεφο». Εσύ έχεις τον έλεγχο.»</a:t>
            </a:r>
          </a:p>
          <a:p>
            <a:endParaRPr lang="en-US"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13</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400"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US" sz="900" dirty="0"/>
              <a:t>101195789</a:t>
            </a:r>
            <a:r>
              <a:rPr lang="en-US" sz="900" kern="1200" dirty="0">
                <a:solidFill>
                  <a:schemeClr val="tx1"/>
                </a:solidFill>
                <a:effectLst/>
                <a:latin typeface="+mn-lt"/>
                <a:ea typeface="+mn-ea"/>
                <a:cs typeface="+mn-cs"/>
              </a:rPr>
              <a:t>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p:cNvPicPr>
            <a:picLocks noChangeAspect="1"/>
          </p:cNvPicPr>
          <p:nvPr userDrawn="1"/>
        </p:nvPicPr>
        <p:blipFill>
          <a:blip r:embed="rId4"/>
          <a:stretch>
            <a:fillRect/>
          </a:stretch>
        </p:blipFill>
        <p:spPr>
          <a:xfrm>
            <a:off x="6889674" y="1995192"/>
            <a:ext cx="4927600" cy="40005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US" sz="900" dirty="0"/>
              <a:t>101195789</a:t>
            </a:r>
            <a:r>
              <a:rPr lang="en-US" sz="900" kern="1200" dirty="0">
                <a:solidFill>
                  <a:schemeClr val="tx1"/>
                </a:solidFill>
                <a:effectLst/>
                <a:latin typeface="+mn-lt"/>
                <a:ea typeface="+mn-ea"/>
                <a:cs typeface="+mn-cs"/>
              </a:rPr>
              <a:t>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p:cNvPicPr>
            <a:picLocks noChangeAspect="1"/>
          </p:cNvPicPr>
          <p:nvPr userDrawn="1"/>
        </p:nvPicPr>
        <p:blipFill>
          <a:blip r:embed="rId4"/>
          <a:stretch>
            <a:fillRect/>
          </a:stretch>
        </p:blipFill>
        <p:spPr>
          <a:xfrm>
            <a:off x="6889674" y="1995192"/>
            <a:ext cx="4927600" cy="40005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01195789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01195789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US" sz="900" dirty="0"/>
              <a:t>101195789</a:t>
            </a:r>
            <a:r>
              <a:rPr lang="en-US" sz="900" kern="1200" dirty="0">
                <a:solidFill>
                  <a:schemeClr val="tx1"/>
                </a:solidFill>
                <a:effectLst/>
                <a:latin typeface="+mn-lt"/>
                <a:ea typeface="+mn-ea"/>
                <a:cs typeface="+mn-cs"/>
              </a:rPr>
              <a:t> — ERASMUS-EDU-2024-POL-EXP-DIGITAL</a:t>
            </a:r>
          </a:p>
          <a:p>
            <a:r>
              <a:rPr lang="en-US"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Project Partners:</a:t>
            </a:r>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Εδώ μπαίνει ο τίτλος της διαφάνειας</a:t>
            </a:r>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lgn="l" defTabSz="914400"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400"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4726" y="2412868"/>
            <a:ext cx="6914821" cy="1334065"/>
          </a:xfrm>
        </p:spPr>
        <p:txBody>
          <a:bodyPr>
            <a:normAutofit/>
          </a:bodyPr>
          <a:lstStyle/>
          <a:p>
            <a:r>
              <a:rPr lang="en-US" sz="2400" dirty="0"/>
              <a:t>WP3 – Εκπαιδευτικό υλικό </a:t>
            </a:r>
            <a:br>
              <a:rPr lang="el-GR" sz="2400" dirty="0"/>
            </a:br>
            <a:r>
              <a:rPr lang="en-US" sz="2400" dirty="0" err="1"/>
              <a:t>γι</a:t>
            </a:r>
            <a:r>
              <a:rPr lang="en-US" sz="2400" dirty="0"/>
              <a:t>α ενήλικες μαθητές/</a:t>
            </a:r>
            <a:r>
              <a:rPr lang="el-GR" sz="2400" dirty="0"/>
              <a:t>τριες</a:t>
            </a: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281206" y="4125192"/>
            <a:ext cx="8104257" cy="1292830"/>
          </a:xfrm>
        </p:spPr>
        <p:txBody>
          <a:bodyPr>
            <a:normAutofit lnSpcReduction="10000"/>
          </a:bodyPr>
          <a:lstStyle/>
          <a:p>
            <a:r>
              <a:rPr lang="en-US" sz="2800" dirty="0"/>
              <a:t>Ενότητα</a:t>
            </a:r>
            <a:r>
              <a:rPr lang="el-GR" sz="2800" dirty="0"/>
              <a:t> 4</a:t>
            </a:r>
            <a:endParaRPr lang="en-US" sz="2800" dirty="0"/>
          </a:p>
          <a:p>
            <a:r>
              <a:rPr lang="en-GB" sz="2800" dirty="0"/>
              <a:t>Τα smartphone και τα μέσα κοινωνικής δικτύωσης με απλά λόγια </a:t>
            </a:r>
          </a:p>
          <a:p>
            <a:endParaRPr lang="en-US"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4 (Μαθητές μεγαλύτερης ηλικίας): </a:t>
            </a:r>
            <a:r>
              <a:rPr lang="en-GB" sz="2400" i="1" dirty="0"/>
              <a:t>Τα smartphone και τα μέσα κοινωνικής δικτύωσης με απλά λόγια </a:t>
            </a:r>
            <a:endParaRPr lang="el-GR" sz="2400" dirty="0"/>
          </a:p>
        </p:txBody>
      </p:sp>
      <p:sp>
        <p:nvSpPr>
          <p:cNvPr id="6" name="Text Placeholder 5"/>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Θέμα 2: Παραμένοντας συνδεδεμένοι</a:t>
            </a:r>
          </a:p>
          <a:p>
            <a:endParaRPr lang="en-US" b="1" i="1" dirty="0">
              <a:solidFill>
                <a:schemeClr val="accent1">
                  <a:lumMod val="75000"/>
                </a:schemeClr>
              </a:solidFill>
            </a:endParaRPr>
          </a:p>
          <a:p>
            <a:endParaRPr lang="el-GR"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p:cNvSpPr txBox="1"/>
          <p:nvPr/>
        </p:nvSpPr>
        <p:spPr>
          <a:xfrm>
            <a:off x="181097" y="1462685"/>
            <a:ext cx="10001995" cy="3295389"/>
          </a:xfrm>
          <a:prstGeom prst="rect">
            <a:avLst/>
          </a:prstGeom>
          <a:noFill/>
        </p:spPr>
        <p:txBody>
          <a:bodyPr wrap="square">
            <a:spAutoFit/>
          </a:bodyPr>
          <a:lstStyle/>
          <a:p>
            <a:r>
              <a:rPr lang="en-GB" sz="2400" b="1" dirty="0"/>
              <a:t>Πέρα από το απλό κείμενο</a:t>
            </a:r>
            <a:endParaRPr lang="en-GB" sz="2400" dirty="0"/>
          </a:p>
          <a:p>
            <a:pPr lvl="0" algn="ctr"/>
            <a:endParaRPr lang="en-GB" sz="2400" dirty="0"/>
          </a:p>
          <a:p>
            <a:pPr lvl="0" algn="ctr"/>
            <a:r>
              <a:rPr lang="en-GB" sz="2400" dirty="0"/>
              <a:t>Μοιραστείτε στιγμές</a:t>
            </a:r>
          </a:p>
          <a:p>
            <a:pPr lvl="0" algn="ctr"/>
            <a:endParaRPr lang="en-GB" sz="2400" dirty="0"/>
          </a:p>
          <a:p>
            <a:pPr lvl="0" algn="ctr"/>
            <a:r>
              <a:rPr lang="en-GB" sz="2400" dirty="0"/>
              <a:t>Χρησιμοποιήστε emoji για να εκφράσετε συναισθήματα, φωτογραφίες για αναμνήσεις και φωνητικές σημειώσεις για φυσική συνομιλία.</a:t>
            </a:r>
          </a:p>
          <a:p>
            <a:pPr lvl="0" algn="ctr"/>
            <a:endParaRPr lang="en-GB" sz="2400" b="1" dirty="0"/>
          </a:p>
          <a:p>
            <a:pPr lvl="0" algn="ctr"/>
            <a:r>
              <a:rPr lang="en-GB" sz="2400" b="1" dirty="0"/>
              <a:t>Βασικά σημεία: </a:t>
            </a:r>
            <a:r>
              <a:rPr lang="en-GB" sz="2400" dirty="0"/>
              <a:t>Οι φωνητικές σημειώσεις είναι ιδανικές όταν η πληκτρολόγηση σας φαίνεται δυσάρεστη.</a:t>
            </a:r>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4 (Μαθητές μεγαλύτερης ηλικίας): </a:t>
            </a:r>
            <a:r>
              <a:rPr lang="en-GB" sz="2400" i="1" dirty="0"/>
              <a:t>Τα smartphone και τα μέσα κοινωνικής δικτύωσης με απλά λόγια </a:t>
            </a:r>
            <a:endParaRPr lang="el-GR" sz="2400" dirty="0"/>
          </a:p>
        </p:txBody>
      </p:sp>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Θέμα 2: Παραμένοντας συνδεδεμένοι</a:t>
            </a:r>
          </a:p>
          <a:p>
            <a:endParaRPr lang="en-US" b="1" i="1" dirty="0">
              <a:solidFill>
                <a:schemeClr val="accent1">
                  <a:lumMod val="75000"/>
                </a:schemeClr>
              </a:solidFill>
            </a:endParaRPr>
          </a:p>
          <a:p>
            <a:r>
              <a:rPr lang="en-US" b="1" i="1" dirty="0">
                <a:solidFill>
                  <a:schemeClr val="accent1">
                    <a:lumMod val="75000"/>
                  </a:schemeClr>
                </a:solidFill>
              </a:rPr>
              <a:t> </a:t>
            </a: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p:cNvSpPr txBox="1"/>
          <p:nvPr/>
        </p:nvSpPr>
        <p:spPr>
          <a:xfrm>
            <a:off x="253833" y="1708483"/>
            <a:ext cx="10957957" cy="5271315"/>
          </a:xfrm>
          <a:prstGeom prst="rect">
            <a:avLst/>
          </a:prstGeom>
          <a:noFill/>
        </p:spPr>
        <p:txBody>
          <a:bodyPr wrap="square">
            <a:spAutoFit/>
          </a:bodyPr>
          <a:lstStyle/>
          <a:p>
            <a:pPr algn="ctr"/>
            <a:r>
              <a:rPr lang="en-GB" sz="2400" b="1" dirty="0">
                <a:solidFill>
                  <a:schemeClr val="accent4">
                    <a:lumMod val="75000"/>
                  </a:schemeClr>
                </a:solidFill>
              </a:rPr>
              <a:t>Δραστηριότητα: «Η τριπλή απειλή» (Διαδραστική)</a:t>
            </a:r>
            <a:endParaRPr lang="en-GB" sz="2400" dirty="0">
              <a:solidFill>
                <a:schemeClr val="accent4">
                  <a:lumMod val="75000"/>
                </a:schemeClr>
              </a:solidFill>
            </a:endParaRPr>
          </a:p>
          <a:p>
            <a:pPr lvl="0" algn="ctr"/>
            <a:endParaRPr lang="en-GB" sz="2400" b="1" dirty="0"/>
          </a:p>
          <a:p>
            <a:pPr lvl="0" algn="ctr"/>
            <a:endParaRPr lang="en-GB" sz="2400" b="1" dirty="0"/>
          </a:p>
          <a:p>
            <a:pPr lvl="0" algn="ctr"/>
            <a:r>
              <a:rPr lang="en-GB" sz="2400" b="1" dirty="0"/>
              <a:t>Εργασία:</a:t>
            </a:r>
            <a:r>
              <a:rPr lang="en-GB" sz="2400" dirty="0"/>
              <a:t> </a:t>
            </a:r>
          </a:p>
          <a:p>
            <a:pPr lvl="0" algn="ctr"/>
            <a:r>
              <a:rPr lang="en-GB" sz="2400" dirty="0"/>
              <a:t>Στείλτε ένα μήνυμα κειμένου, μια φωτογραφία και ένα φωνητικό μήνυμα!</a:t>
            </a:r>
          </a:p>
          <a:p>
            <a:pPr lvl="0" algn="ctr"/>
            <a:endParaRPr lang="en-GB" sz="2400" b="1" dirty="0"/>
          </a:p>
          <a:p>
            <a:pPr lvl="0" algn="ctr"/>
            <a:r>
              <a:rPr lang="en-GB" sz="2400" b="1" dirty="0"/>
              <a:t>Αλληλεπίδραση:</a:t>
            </a:r>
            <a:r>
              <a:rPr lang="en-GB" sz="2400" dirty="0"/>
              <a:t> </a:t>
            </a:r>
          </a:p>
          <a:p>
            <a:pPr lvl="0" algn="ctr"/>
            <a:r>
              <a:rPr lang="en-GB" sz="2400" dirty="0"/>
              <a:t>Σχηματίστε ζευγάρια για να ανταλλάξετε ένα απλό «Γεια», μια φωτογραφία από κοντά και ένα σύντομο χαιρετισμό.</a:t>
            </a:r>
          </a:p>
          <a:p>
            <a:pPr algn="ctr"/>
            <a:endParaRPr lang="en-GB" sz="2400" dirty="0">
              <a:solidFill>
                <a:schemeClr val="accent4">
                  <a:lumMod val="75000"/>
                </a:schemeClr>
              </a:solidFill>
            </a:endParaRPr>
          </a:p>
          <a:p>
            <a:pPr lvl="0" algn="ctr"/>
            <a:endParaRPr lang="en-GB" sz="2400" b="1" dirty="0"/>
          </a:p>
          <a:p>
            <a:pPr algn="ctr"/>
            <a:endParaRPr lang="en-GB" sz="2400" dirty="0">
              <a:solidFill>
                <a:schemeClr val="accent4">
                  <a:lumMod val="75000"/>
                </a:schemeClr>
              </a:solidFill>
            </a:endParaRPr>
          </a:p>
          <a:p>
            <a:pPr lvl="1" algn="ctr"/>
            <a:endParaRPr lang="en-GB" sz="2400" b="1"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5379" y="2528711"/>
            <a:ext cx="6982114" cy="1334135"/>
          </a:xfrm>
        </p:spPr>
        <p:txBody>
          <a:bodyPr>
            <a:normAutofit fontScale="90000"/>
          </a:bodyPr>
          <a:lstStyle/>
          <a:p>
            <a:br>
              <a:rPr lang="en-US" sz="2800" b="0" i="1" dirty="0">
                <a:latin typeface="+mj-lt"/>
              </a:rPr>
            </a:br>
            <a:r>
              <a:rPr lang="en-US" sz="2700" b="0" i="1" dirty="0"/>
              <a:t>Ενότητα 4 (Ενήλικες μαθητές)</a:t>
            </a:r>
            <a:br>
              <a:rPr lang="el-GR" sz="2700" b="0" i="1" dirty="0"/>
            </a:br>
            <a:r>
              <a:rPr lang="en-GB" sz="2700" b="0" i="1" dirty="0"/>
              <a:t>Τα smartphone και τα μέσα κοινωνικής δικτύωσης με απλά λόγια</a:t>
            </a:r>
            <a:br>
              <a:rPr lang="en-US" sz="1800" dirty="0"/>
            </a:b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1"/>
            <a:ext cx="7391858" cy="1292830"/>
          </a:xfrm>
        </p:spPr>
        <p:txBody>
          <a:bodyPr>
            <a:normAutofit lnSpcReduction="10000"/>
          </a:bodyPr>
          <a:lstStyle/>
          <a:p>
            <a:r>
              <a:rPr lang="en-US" sz="2400" b="1" dirty="0">
                <a:solidFill>
                  <a:schemeClr val="accent1">
                    <a:lumMod val="75000"/>
                  </a:schemeClr>
                </a:solidFill>
              </a:rPr>
              <a:t>Θέμα 3: Εξερεύνηση </a:t>
            </a:r>
            <a:endParaRPr lang="el-GR" sz="2400" b="1" dirty="0">
              <a:solidFill>
                <a:schemeClr val="accent1">
                  <a:lumMod val="75000"/>
                </a:schemeClr>
              </a:solidFill>
            </a:endParaRPr>
          </a:p>
          <a:p>
            <a:r>
              <a:rPr lang="en-US" sz="2400" b="1" dirty="0" err="1">
                <a:solidFill>
                  <a:schemeClr val="accent1">
                    <a:lumMod val="75000"/>
                  </a:schemeClr>
                </a:solidFill>
              </a:rPr>
              <a:t>των</a:t>
            </a:r>
            <a:r>
              <a:rPr lang="en-US" sz="2400" b="1" dirty="0">
                <a:solidFill>
                  <a:schemeClr val="accent1">
                    <a:lumMod val="75000"/>
                  </a:schemeClr>
                </a:solidFill>
              </a:rPr>
              <a:t> μέσων κοινωνικής δικτύωσης </a:t>
            </a:r>
          </a:p>
          <a:p>
            <a:r>
              <a:rPr lang="en-GB" sz="2400" b="1" dirty="0">
                <a:solidFill>
                  <a:schemeClr val="accent1">
                    <a:lumMod val="75000"/>
                  </a:schemeClr>
                </a:solidFill>
              </a:rPr>
              <a:t> </a:t>
            </a:r>
            <a:endParaRPr lang="en-US"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Θέμα 3: Εξερεύνηση των μέσων κοινωνικής δικτύωσης </a:t>
            </a:r>
          </a:p>
          <a:p>
            <a:endParaRPr lang="en-US" b="1" i="1" dirty="0">
              <a:solidFill>
                <a:schemeClr val="accent1">
                  <a:lumMod val="75000"/>
                </a:schemeClr>
              </a:solidFill>
            </a:endParaRPr>
          </a:p>
          <a:p>
            <a:endParaRPr lang="en-US" b="1" i="1" dirty="0">
              <a:solidFill>
                <a:schemeClr val="accent1">
                  <a:lumMod val="75000"/>
                </a:schemeClr>
              </a:solidFill>
            </a:endParaRPr>
          </a:p>
          <a:p>
            <a:endParaRPr lang="el-GR"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p:cNvSpPr txBox="1"/>
          <p:nvPr/>
        </p:nvSpPr>
        <p:spPr>
          <a:xfrm>
            <a:off x="181097" y="1462685"/>
            <a:ext cx="10001995" cy="4034053"/>
          </a:xfrm>
          <a:prstGeom prst="rect">
            <a:avLst/>
          </a:prstGeom>
          <a:noFill/>
        </p:spPr>
        <p:txBody>
          <a:bodyPr wrap="square">
            <a:spAutoFit/>
          </a:bodyPr>
          <a:lstStyle/>
          <a:p>
            <a:r>
              <a:rPr lang="en-GB" sz="2400" b="1" dirty="0"/>
              <a:t>Πλοήγηση στον κόσμο των κοινωνικών δικτύων</a:t>
            </a:r>
            <a:endParaRPr lang="en-GB" sz="2400" dirty="0"/>
          </a:p>
          <a:p>
            <a:pPr lvl="0" algn="ctr"/>
            <a:endParaRPr lang="en-GB" sz="2400" dirty="0"/>
          </a:p>
          <a:p>
            <a:pPr lvl="0" algn="ctr"/>
            <a:r>
              <a:rPr lang="en-GB" sz="2400" dirty="0"/>
              <a:t>Μία ανάρτηση τη φορά</a:t>
            </a:r>
          </a:p>
          <a:p>
            <a:pPr lvl="0" algn="ctr"/>
            <a:endParaRPr lang="en-GB" sz="2400" dirty="0"/>
          </a:p>
          <a:p>
            <a:pPr lvl="0" algn="ctr"/>
            <a:r>
              <a:rPr lang="en-GB" sz="2400" dirty="0"/>
              <a:t>Οι πλατφόρμες κοινωνικών μέσων </a:t>
            </a:r>
            <a:r>
              <a:rPr lang="en-GB" sz="2400" dirty="0" err="1"/>
              <a:t>χρησιμο</a:t>
            </a:r>
            <a:r>
              <a:rPr lang="en-GB" sz="2400" dirty="0"/>
              <a:t>ποιούν </a:t>
            </a:r>
          </a:p>
          <a:p>
            <a:pPr lvl="0" algn="ctr"/>
            <a:r>
              <a:rPr lang="en-GB" sz="2400" dirty="0"/>
              <a:t>κα</a:t>
            </a:r>
            <a:r>
              <a:rPr lang="en-GB" sz="2400" dirty="0" err="1"/>
              <a:t>ρδιές</a:t>
            </a:r>
            <a:r>
              <a:rPr lang="en-GB" sz="2400" dirty="0"/>
              <a:t> (likes), </a:t>
            </a:r>
            <a:r>
              <a:rPr lang="en-GB" sz="2400" dirty="0" err="1"/>
              <a:t>φυσ</a:t>
            </a:r>
            <a:r>
              <a:rPr lang="en-GB" sz="2400" dirty="0"/>
              <a:t>αλίδες (σχόλια) και αεροπλάνα (κοινή χρήση).</a:t>
            </a:r>
          </a:p>
          <a:p>
            <a:pPr lvl="0" algn="ctr"/>
            <a:endParaRPr lang="en-GB" sz="2400" b="1" dirty="0"/>
          </a:p>
          <a:p>
            <a:pPr lvl="0" algn="ctr"/>
            <a:r>
              <a:rPr lang="en-GB" sz="2400" b="1" dirty="0"/>
              <a:t>Βασικά σημεία: </a:t>
            </a:r>
          </a:p>
          <a:p>
            <a:pPr lvl="0" algn="ctr"/>
            <a:r>
              <a:rPr lang="en-GB" sz="2400" dirty="0"/>
              <a:t>Η αργή κύλιση σας βοηθά να διατηρείτε τον προσανατολισμό σας.</a:t>
            </a:r>
          </a:p>
          <a:p>
            <a:pPr algn="ctr"/>
            <a:r>
              <a:rPr lang="en-GB" sz="2400" dirty="0"/>
              <a:t> </a:t>
            </a:r>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charset="0"/>
            </a:endParaRPr>
          </a:p>
        </p:txBody>
      </p:sp>
      <p:sp>
        <p:nvSpPr>
          <p:cNvPr id="4" name="Title 3">
            <a:extLst>
              <a:ext uri="{FF2B5EF4-FFF2-40B4-BE49-F238E27FC236}">
                <a16:creationId xmlns:a16="http://schemas.microsoft.com/office/drawing/2014/main" id="{98E8483C-BA37-C7C8-7610-6786031DF71D}"/>
              </a:ext>
            </a:extLst>
          </p:cNvPr>
          <p:cNvSpPr>
            <a:spLocks noGrp="1"/>
          </p:cNvSpPr>
          <p:nvPr>
            <p:ph type="title"/>
          </p:nvPr>
        </p:nvSpPr>
        <p:spPr/>
        <p:txBody>
          <a:bodyPr/>
          <a:lstStyle/>
          <a:p>
            <a:r>
              <a:rPr lang="en-US" sz="2200" i="1" dirty="0" err="1"/>
              <a:t>Ενότητ</a:t>
            </a:r>
            <a:r>
              <a:rPr lang="en-US" sz="2200" i="1" dirty="0"/>
              <a:t>α 4 (Ενήλικες μαθητές</a:t>
            </a:r>
            <a:r>
              <a:rPr lang="el-GR" sz="2200" i="1" dirty="0"/>
              <a:t>/τριες</a:t>
            </a:r>
            <a:r>
              <a:rPr lang="en-US" sz="2200" i="1" dirty="0"/>
              <a:t>):</a:t>
            </a:r>
            <a:br>
              <a:rPr lang="el-GR" sz="2200" i="1" dirty="0"/>
            </a:br>
            <a:r>
              <a:rPr lang="en-GB" sz="2200" i="1" dirty="0"/>
              <a:t>Τα smartphone και τα </a:t>
            </a:r>
            <a:r>
              <a:rPr lang="en-GB" sz="2200" i="1" dirty="0" err="1"/>
              <a:t>μέσ</a:t>
            </a:r>
            <a:r>
              <a:rPr lang="en-GB" sz="2200" i="1" dirty="0"/>
              <a:t>α κοινωνικής δικτύωσης με απλά λόγια</a:t>
            </a:r>
            <a:endParaRPr lang="LID4096" sz="2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Θέμα 3: Εξερεύνηση των μέσων κοινωνικής δικτύωσης </a:t>
            </a:r>
          </a:p>
          <a:p>
            <a:endParaRPr lang="en-US" b="1" i="1" dirty="0">
              <a:solidFill>
                <a:schemeClr val="accent1">
                  <a:lumMod val="75000"/>
                </a:schemeClr>
              </a:solidFill>
            </a:endParaRPr>
          </a:p>
          <a:p>
            <a:endParaRPr lang="en-US" b="1" i="1" dirty="0">
              <a:solidFill>
                <a:schemeClr val="accent1">
                  <a:lumMod val="75000"/>
                </a:schemeClr>
              </a:solidFill>
            </a:endParaRPr>
          </a:p>
          <a:p>
            <a:endParaRPr lang="el-GR"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p:cNvSpPr txBox="1"/>
          <p:nvPr/>
        </p:nvSpPr>
        <p:spPr>
          <a:xfrm>
            <a:off x="97970" y="1462685"/>
            <a:ext cx="11196948" cy="4403385"/>
          </a:xfrm>
          <a:prstGeom prst="rect">
            <a:avLst/>
          </a:prstGeom>
          <a:noFill/>
        </p:spPr>
        <p:txBody>
          <a:bodyPr wrap="square">
            <a:spAutoFit/>
          </a:bodyPr>
          <a:lstStyle/>
          <a:p>
            <a:r>
              <a:rPr lang="en-GB" sz="2400" b="1" dirty="0"/>
              <a:t>Κατανόηση της νεότερης γενιάς</a:t>
            </a:r>
            <a:endParaRPr lang="en-GB" sz="2400" dirty="0"/>
          </a:p>
          <a:p>
            <a:pPr lvl="0" algn="ctr"/>
            <a:endParaRPr lang="en-GB" sz="2400" b="1" dirty="0"/>
          </a:p>
          <a:p>
            <a:pPr lvl="0" algn="ctr"/>
            <a:r>
              <a:rPr lang="en-GB" sz="2400" dirty="0"/>
              <a:t>Τάσεις, ιστορίες και hashtag</a:t>
            </a:r>
          </a:p>
          <a:p>
            <a:pPr lvl="0" algn="ctr"/>
            <a:endParaRPr lang="en-GB" sz="2400" dirty="0"/>
          </a:p>
          <a:p>
            <a:pPr lvl="0" algn="ctr"/>
            <a:r>
              <a:rPr lang="en-GB" sz="2400" dirty="0"/>
              <a:t>Οι νέοι χρησιμοποιούν αυτές τις λειτουργίες για να εκφραστούν</a:t>
            </a:r>
            <a:r>
              <a:rPr lang="el-GR" sz="2400" dirty="0"/>
              <a:t>.</a:t>
            </a:r>
            <a:endParaRPr lang="en-GB" sz="2400" dirty="0"/>
          </a:p>
          <a:p>
            <a:pPr lvl="0" algn="ctr"/>
            <a:r>
              <a:rPr lang="el-GR" sz="2400" dirty="0"/>
              <a:t>Μ</a:t>
            </a:r>
            <a:r>
              <a:rPr lang="en-GB" sz="2400" dirty="0"/>
              <a:t>π</a:t>
            </a:r>
            <a:r>
              <a:rPr lang="en-GB" sz="2400" dirty="0" err="1"/>
              <a:t>ορεί</a:t>
            </a:r>
            <a:r>
              <a:rPr lang="el-GR" sz="2400" dirty="0"/>
              <a:t>, όμως,</a:t>
            </a:r>
            <a:r>
              <a:rPr lang="en-GB" sz="2400" dirty="0"/>
              <a:t> να νιώθουν και πίεση και άγχος.</a:t>
            </a:r>
          </a:p>
          <a:p>
            <a:pPr lvl="0" algn="ctr"/>
            <a:endParaRPr lang="en-GB" sz="2400" b="1" dirty="0"/>
          </a:p>
          <a:p>
            <a:pPr lvl="0" algn="ctr"/>
            <a:r>
              <a:rPr lang="en-GB" sz="2400" b="1" dirty="0"/>
              <a:t>Βασικά σημεία: </a:t>
            </a:r>
            <a:endParaRPr lang="el-GR" sz="2400" b="1" dirty="0"/>
          </a:p>
          <a:p>
            <a:pPr lvl="0" algn="ctr"/>
            <a:r>
              <a:rPr lang="en-GB" sz="2400" dirty="0" err="1"/>
              <a:t>Οι</a:t>
            </a:r>
            <a:r>
              <a:rPr lang="en-GB" sz="2400" dirty="0"/>
              <a:t> ενήλικες μπορούν να προσφέρουν υποστηρικτική, διαγενεακή σύνδεση.</a:t>
            </a:r>
          </a:p>
          <a:p>
            <a:pPr algn="ctr"/>
            <a:endParaRPr lang="en-GB" sz="2400" dirty="0"/>
          </a:p>
          <a:p>
            <a:pPr algn="ctr"/>
            <a:r>
              <a:rPr lang="en-GB" sz="2400" dirty="0"/>
              <a:t> </a:t>
            </a:r>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charset="0"/>
            </a:endParaRPr>
          </a:p>
        </p:txBody>
      </p:sp>
      <p:sp>
        <p:nvSpPr>
          <p:cNvPr id="4" name="Title 3">
            <a:extLst>
              <a:ext uri="{FF2B5EF4-FFF2-40B4-BE49-F238E27FC236}">
                <a16:creationId xmlns:a16="http://schemas.microsoft.com/office/drawing/2014/main" id="{FA57016E-6D11-AFB7-D42E-E43D47338ACC}"/>
              </a:ext>
            </a:extLst>
          </p:cNvPr>
          <p:cNvSpPr>
            <a:spLocks noGrp="1"/>
          </p:cNvSpPr>
          <p:nvPr>
            <p:ph type="title"/>
          </p:nvPr>
        </p:nvSpPr>
        <p:spPr/>
        <p:txBody>
          <a:bodyPr/>
          <a:lstStyle/>
          <a:p>
            <a:r>
              <a:rPr lang="en-US" sz="2200" i="1" dirty="0" err="1"/>
              <a:t>Ενότητ</a:t>
            </a:r>
            <a:r>
              <a:rPr lang="en-US" sz="2200" i="1" dirty="0"/>
              <a:t>α 4 (Ενήλικες μαθητές</a:t>
            </a:r>
            <a:r>
              <a:rPr lang="el-GR" sz="2200" i="1" dirty="0"/>
              <a:t>/τριες</a:t>
            </a:r>
            <a:r>
              <a:rPr lang="en-US" sz="2200" i="1" dirty="0"/>
              <a:t>)</a:t>
            </a:r>
            <a:br>
              <a:rPr lang="el-GR" sz="2200" i="1" dirty="0"/>
            </a:br>
            <a:r>
              <a:rPr lang="en-GB" sz="2200" i="1" dirty="0"/>
              <a:t>Τα smartphone και τα </a:t>
            </a:r>
            <a:r>
              <a:rPr lang="en-GB" sz="2200" i="1" dirty="0" err="1"/>
              <a:t>μέσ</a:t>
            </a:r>
            <a:r>
              <a:rPr lang="en-GB" sz="2200" i="1" dirty="0"/>
              <a:t>α κοινωνικής δικτύωσης με απλά λόγια</a:t>
            </a:r>
            <a:endParaRPr lang="LID4096" sz="2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Θέμα 3: Εξερεύνηση των μέσων κοινωνικής δικτύωσης </a:t>
            </a:r>
          </a:p>
          <a:p>
            <a:endParaRPr lang="en-US" b="1" i="1" dirty="0">
              <a:solidFill>
                <a:schemeClr val="accent1">
                  <a:lumMod val="75000"/>
                </a:schemeClr>
              </a:solidFill>
            </a:endParaRPr>
          </a:p>
          <a:p>
            <a:r>
              <a:rPr lang="en-US" b="1" i="1" dirty="0">
                <a:solidFill>
                  <a:schemeClr val="accent1">
                    <a:lumMod val="75000"/>
                  </a:schemeClr>
                </a:solidFill>
              </a:rPr>
              <a:t> </a:t>
            </a: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p:cNvSpPr txBox="1"/>
          <p:nvPr/>
        </p:nvSpPr>
        <p:spPr>
          <a:xfrm>
            <a:off x="253833" y="1708483"/>
            <a:ext cx="10957957" cy="5640647"/>
          </a:xfrm>
          <a:prstGeom prst="rect">
            <a:avLst/>
          </a:prstGeom>
          <a:noFill/>
        </p:spPr>
        <p:txBody>
          <a:bodyPr wrap="square">
            <a:spAutoFit/>
          </a:bodyPr>
          <a:lstStyle/>
          <a:p>
            <a:pPr algn="ctr"/>
            <a:r>
              <a:rPr lang="en-GB" sz="2400" b="1" dirty="0">
                <a:solidFill>
                  <a:schemeClr val="accent4">
                    <a:lumMod val="75000"/>
                  </a:schemeClr>
                </a:solidFill>
              </a:rPr>
              <a:t>Δραστηριότητα: «Μιμίδιο ή μνήμη;» (Διαδραστική)</a:t>
            </a:r>
            <a:endParaRPr lang="en-GB" sz="2400" dirty="0">
              <a:solidFill>
                <a:schemeClr val="accent4">
                  <a:lumMod val="75000"/>
                </a:schemeClr>
              </a:solidFill>
            </a:endParaRPr>
          </a:p>
          <a:p>
            <a:pPr lvl="0" algn="ctr"/>
            <a:endParaRPr lang="en-GB" sz="2400" b="1" dirty="0"/>
          </a:p>
          <a:p>
            <a:pPr lvl="0" algn="ctr"/>
            <a:r>
              <a:rPr lang="en-GB" sz="2400" b="1" dirty="0"/>
              <a:t>Εργασία:</a:t>
            </a:r>
            <a:r>
              <a:rPr lang="en-GB" sz="2400" dirty="0"/>
              <a:t> </a:t>
            </a:r>
          </a:p>
          <a:p>
            <a:pPr lvl="0" algn="ctr"/>
            <a:r>
              <a:rPr lang="en-GB" sz="2400" dirty="0"/>
              <a:t>Προσδιορίστε τι σας ζητά να κάνετε η ανάρτηση!</a:t>
            </a:r>
          </a:p>
          <a:p>
            <a:pPr lvl="0" algn="ctr"/>
            <a:endParaRPr lang="en-GB" sz="2400" b="1" dirty="0"/>
          </a:p>
          <a:p>
            <a:pPr lvl="0" algn="ctr"/>
            <a:r>
              <a:rPr lang="en-GB" sz="2400" b="1" dirty="0"/>
              <a:t>Αλληλεπίδραση:</a:t>
            </a:r>
            <a:r>
              <a:rPr lang="en-GB" sz="2400" dirty="0"/>
              <a:t> </a:t>
            </a:r>
          </a:p>
          <a:p>
            <a:pPr lvl="0" algn="ctr"/>
            <a:r>
              <a:rPr lang="en-GB" sz="2400" dirty="0" err="1"/>
              <a:t>Κοιτάξτε</a:t>
            </a:r>
            <a:r>
              <a:rPr lang="el-GR" sz="2400" dirty="0"/>
              <a:t> μια ανάρτηση</a:t>
            </a:r>
            <a:r>
              <a:rPr lang="en-GB" sz="2400" dirty="0"/>
              <a:t> </a:t>
            </a:r>
          </a:p>
          <a:p>
            <a:pPr lvl="0" algn="ctr"/>
            <a:r>
              <a:rPr lang="en-GB" sz="2400" dirty="0"/>
              <a:t>και εντοπίστε το εικονίδιο «Μου αρέσει» ή την ένδειξη «Σχόλιο»</a:t>
            </a:r>
          </a:p>
          <a:p>
            <a:pPr lvl="0" algn="ctr"/>
            <a:endParaRPr lang="en-GB" sz="2400" dirty="0"/>
          </a:p>
          <a:p>
            <a:pPr algn="ctr"/>
            <a:endParaRPr lang="en-GB" sz="2400" dirty="0">
              <a:solidFill>
                <a:schemeClr val="accent4">
                  <a:lumMod val="75000"/>
                </a:schemeClr>
              </a:solidFill>
            </a:endParaRPr>
          </a:p>
          <a:p>
            <a:pPr lvl="0" algn="ctr"/>
            <a:endParaRPr lang="en-GB" sz="2400" b="1" dirty="0"/>
          </a:p>
          <a:p>
            <a:pPr algn="ctr"/>
            <a:endParaRPr lang="en-GB" sz="2400" dirty="0">
              <a:solidFill>
                <a:schemeClr val="accent4">
                  <a:lumMod val="75000"/>
                </a:schemeClr>
              </a:solidFill>
            </a:endParaRPr>
          </a:p>
          <a:p>
            <a:pPr lvl="1" algn="ctr"/>
            <a:endParaRPr lang="en-GB" sz="2400" b="1"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5" name="Title 4">
            <a:extLst>
              <a:ext uri="{FF2B5EF4-FFF2-40B4-BE49-F238E27FC236}">
                <a16:creationId xmlns:a16="http://schemas.microsoft.com/office/drawing/2014/main" id="{324490F8-50B7-AEDA-DD97-6ED71357CE45}"/>
              </a:ext>
            </a:extLst>
          </p:cNvPr>
          <p:cNvSpPr>
            <a:spLocks noGrp="1"/>
          </p:cNvSpPr>
          <p:nvPr>
            <p:ph type="title"/>
          </p:nvPr>
        </p:nvSpPr>
        <p:spPr/>
        <p:txBody>
          <a:bodyPr/>
          <a:lstStyle/>
          <a:p>
            <a:r>
              <a:rPr lang="en-US" sz="2200" i="1" dirty="0" err="1"/>
              <a:t>Ενότητ</a:t>
            </a:r>
            <a:r>
              <a:rPr lang="en-US" sz="2200" i="1" dirty="0"/>
              <a:t>α 4 (Ενήλικες μαθητές</a:t>
            </a:r>
            <a:r>
              <a:rPr lang="el-GR" sz="2200" i="1" dirty="0"/>
              <a:t>/τριες</a:t>
            </a:r>
            <a:r>
              <a:rPr lang="en-US" sz="2200" i="1" dirty="0"/>
              <a:t>):</a:t>
            </a:r>
            <a:br>
              <a:rPr lang="el-GR" sz="2200" i="1" dirty="0"/>
            </a:br>
            <a:r>
              <a:rPr lang="en-GB" sz="2200" i="1" dirty="0"/>
              <a:t>Τα smartphone και τα </a:t>
            </a:r>
            <a:r>
              <a:rPr lang="en-GB" sz="2200" i="1" dirty="0" err="1"/>
              <a:t>μέσ</a:t>
            </a:r>
            <a:r>
              <a:rPr lang="en-GB" sz="2200" i="1" dirty="0"/>
              <a:t>α κοινωνικής δικτύωσης με απλά λόγια</a:t>
            </a:r>
            <a:endParaRPr lang="LID4096" sz="2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4988" y="2528746"/>
            <a:ext cx="6914821" cy="1334065"/>
          </a:xfrm>
        </p:spPr>
        <p:txBody>
          <a:bodyPr>
            <a:normAutofit fontScale="90000"/>
          </a:bodyPr>
          <a:lstStyle/>
          <a:p>
            <a:br>
              <a:rPr lang="en-US" sz="2800" b="0" i="1" dirty="0">
                <a:latin typeface="+mj-lt"/>
              </a:rPr>
            </a:br>
            <a:r>
              <a:rPr lang="en-US" sz="2700" b="0" i="1" dirty="0"/>
              <a:t>Ενότητα 4 (Ενήλικες μαθητές</a:t>
            </a:r>
            <a:r>
              <a:rPr lang="el-GR" sz="2700" b="0" i="1" dirty="0"/>
              <a:t>/τριες</a:t>
            </a:r>
            <a:r>
              <a:rPr lang="en-US" sz="2700" b="0" i="1" dirty="0"/>
              <a:t>)</a:t>
            </a:r>
            <a:br>
              <a:rPr lang="el-GR" sz="2700" b="0" i="1" dirty="0"/>
            </a:br>
            <a:r>
              <a:rPr lang="en-GB" sz="2700" b="0" i="1" dirty="0"/>
              <a:t>Τα smartphone και τα μέσα κοινωνικής δικτύωσης με απλά λόγια</a:t>
            </a:r>
            <a:br>
              <a:rPr lang="en-US" sz="1800" dirty="0"/>
            </a:b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Θέμα 4: Ψηφιακή αυτοπεποίθηση και ασφάλεια </a:t>
            </a:r>
          </a:p>
          <a:p>
            <a:r>
              <a:rPr lang="en-GB" sz="2400" b="1" dirty="0">
                <a:solidFill>
                  <a:schemeClr val="accent1">
                    <a:lumMod val="75000"/>
                  </a:schemeClr>
                </a:solidFill>
              </a:rPr>
              <a:t> </a:t>
            </a:r>
            <a:endParaRPr lang="en-US"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Θέμα 4: Ψηφιακή αυτοπεποίθηση και ασφάλεια </a:t>
            </a:r>
          </a:p>
          <a:p>
            <a:r>
              <a:rPr lang="en-US" b="1" i="1" dirty="0">
                <a:solidFill>
                  <a:schemeClr val="accent1">
                    <a:lumMod val="75000"/>
                  </a:schemeClr>
                </a:solidFill>
              </a:rPr>
              <a:t> </a:t>
            </a:r>
          </a:p>
          <a:p>
            <a:endParaRPr lang="en-US" b="1" i="1" dirty="0">
              <a:solidFill>
                <a:schemeClr val="accent1">
                  <a:lumMod val="75000"/>
                </a:schemeClr>
              </a:solidFill>
            </a:endParaRPr>
          </a:p>
          <a:p>
            <a:endParaRPr lang="en-US" b="1" i="1" dirty="0">
              <a:solidFill>
                <a:schemeClr val="accent1">
                  <a:lumMod val="75000"/>
                </a:schemeClr>
              </a:solidFill>
            </a:endParaRPr>
          </a:p>
          <a:p>
            <a:endParaRPr lang="el-GR"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p:cNvSpPr txBox="1"/>
          <p:nvPr/>
        </p:nvSpPr>
        <p:spPr>
          <a:xfrm>
            <a:off x="181097" y="1462685"/>
            <a:ext cx="11425548" cy="4403385"/>
          </a:xfrm>
          <a:prstGeom prst="rect">
            <a:avLst/>
          </a:prstGeom>
          <a:noFill/>
        </p:spPr>
        <p:txBody>
          <a:bodyPr wrap="square">
            <a:spAutoFit/>
          </a:bodyPr>
          <a:lstStyle/>
          <a:p>
            <a:r>
              <a:rPr lang="en-GB" sz="2400" b="1" dirty="0"/>
              <a:t>Διαχείριση της ψηφιακής σας ηρεμίας</a:t>
            </a:r>
          </a:p>
          <a:p>
            <a:pPr algn="ctr"/>
            <a:endParaRPr lang="en-GB" sz="2400" dirty="0"/>
          </a:p>
          <a:p>
            <a:pPr lvl="0" algn="ctr"/>
            <a:r>
              <a:rPr lang="en-GB" sz="2400" dirty="0"/>
              <a:t>Όταν η οθόνη φαίνεται να κινείται πολύ γρήγορα.</a:t>
            </a:r>
          </a:p>
          <a:p>
            <a:pPr lvl="0" algn="ctr"/>
            <a:endParaRPr lang="en-GB" sz="2400" dirty="0"/>
          </a:p>
          <a:p>
            <a:pPr lvl="0" algn="ctr"/>
            <a:r>
              <a:rPr lang="en-GB" sz="2400" dirty="0"/>
              <a:t>Είναι φυσιολογικό να νιώθετε υπερβολική πίεση </a:t>
            </a:r>
          </a:p>
          <a:p>
            <a:pPr lvl="0" algn="ctr"/>
            <a:r>
              <a:rPr lang="en-GB" sz="2400" dirty="0"/>
              <a:t>από τα αυτόματα βίντεο ή τις γρήγορες ροές.</a:t>
            </a:r>
          </a:p>
          <a:p>
            <a:pPr lvl="0" algn="ctr"/>
            <a:endParaRPr lang="en-GB" sz="2400" b="1" dirty="0"/>
          </a:p>
          <a:p>
            <a:pPr lvl="0" algn="ctr"/>
            <a:r>
              <a:rPr lang="en-GB" sz="2400" b="1" dirty="0"/>
              <a:t>Βασικό σημείο: </a:t>
            </a:r>
          </a:p>
          <a:p>
            <a:pPr lvl="0" algn="ctr"/>
            <a:r>
              <a:rPr lang="en-GB" sz="2400" dirty="0" err="1"/>
              <a:t>Εσείς</a:t>
            </a:r>
            <a:r>
              <a:rPr lang="en-GB" sz="2400" dirty="0"/>
              <a:t> έχετε </a:t>
            </a:r>
            <a:r>
              <a:rPr lang="en-GB" sz="2400" dirty="0" err="1"/>
              <a:t>τον</a:t>
            </a:r>
            <a:r>
              <a:rPr lang="en-GB" sz="2400" dirty="0"/>
              <a:t> </a:t>
            </a:r>
            <a:r>
              <a:rPr lang="en-GB" sz="2400" dirty="0" err="1"/>
              <a:t>έλεγχο</a:t>
            </a:r>
            <a:r>
              <a:rPr lang="en-GB" sz="2400" dirty="0"/>
              <a:t>! </a:t>
            </a:r>
            <a:endParaRPr lang="el-GR" sz="2400" dirty="0"/>
          </a:p>
          <a:p>
            <a:pPr lvl="0" algn="ctr"/>
            <a:r>
              <a:rPr lang="el-GR" sz="2400" dirty="0"/>
              <a:t>Δ</a:t>
            </a:r>
            <a:r>
              <a:rPr lang="en-GB" sz="2400" dirty="0" err="1"/>
              <a:t>εν</a:t>
            </a:r>
            <a:r>
              <a:rPr lang="en-GB" sz="2400" dirty="0"/>
              <a:t> υπάρχει πρόβλημα να κλείσετε την εφαρμογή</a:t>
            </a:r>
            <a:r>
              <a:rPr lang="el-GR" sz="2400" dirty="0"/>
              <a:t>!</a:t>
            </a:r>
            <a:endParaRPr lang="en-GB" sz="2400" dirty="0"/>
          </a:p>
          <a:p>
            <a:pPr algn="ctr"/>
            <a:r>
              <a:rPr lang="en-GB" sz="2400" dirty="0"/>
              <a:t> </a:t>
            </a:r>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charset="0"/>
            </a:endParaRPr>
          </a:p>
        </p:txBody>
      </p:sp>
      <p:sp>
        <p:nvSpPr>
          <p:cNvPr id="4" name="Title 3">
            <a:extLst>
              <a:ext uri="{FF2B5EF4-FFF2-40B4-BE49-F238E27FC236}">
                <a16:creationId xmlns:a16="http://schemas.microsoft.com/office/drawing/2014/main" id="{77599D5B-4E7A-4513-3CCF-FD438DD8E155}"/>
              </a:ext>
            </a:extLst>
          </p:cNvPr>
          <p:cNvSpPr>
            <a:spLocks noGrp="1"/>
          </p:cNvSpPr>
          <p:nvPr>
            <p:ph type="title"/>
          </p:nvPr>
        </p:nvSpPr>
        <p:spPr/>
        <p:txBody>
          <a:bodyPr/>
          <a:lstStyle/>
          <a:p>
            <a:r>
              <a:rPr lang="en-US" sz="2200" i="1" dirty="0" err="1"/>
              <a:t>Ενότητ</a:t>
            </a:r>
            <a:r>
              <a:rPr lang="en-US" sz="2200" i="1" dirty="0"/>
              <a:t>α 4 (Ενήλικες μαθητές</a:t>
            </a:r>
            <a:r>
              <a:rPr lang="el-GR" sz="2200" i="1" dirty="0"/>
              <a:t>/τριες</a:t>
            </a:r>
            <a:r>
              <a:rPr lang="en-US" sz="2200" i="1" dirty="0"/>
              <a:t>):</a:t>
            </a:r>
            <a:br>
              <a:rPr lang="el-GR" sz="2200" i="1" dirty="0"/>
            </a:br>
            <a:r>
              <a:rPr lang="en-GB" sz="2200" i="1" dirty="0"/>
              <a:t>Τα smartphone και τα </a:t>
            </a:r>
            <a:r>
              <a:rPr lang="en-GB" sz="2200" i="1" dirty="0" err="1"/>
              <a:t>μέσ</a:t>
            </a:r>
            <a:r>
              <a:rPr lang="en-GB" sz="2200" i="1" dirty="0"/>
              <a:t>α κοινωνικής δικτύωσης με απλά λόγια</a:t>
            </a:r>
            <a:endParaRPr lang="el-GR" sz="2200" i="1" dirty="0" err="1"/>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Θέμα 4: Ψηφιακή αυτοπεποίθηση και ασφάλεια </a:t>
            </a:r>
          </a:p>
          <a:p>
            <a:r>
              <a:rPr lang="en-US" b="1" i="1" dirty="0">
                <a:solidFill>
                  <a:schemeClr val="accent1">
                    <a:lumMod val="75000"/>
                  </a:schemeClr>
                </a:solidFill>
              </a:rPr>
              <a:t> </a:t>
            </a:r>
          </a:p>
          <a:p>
            <a:endParaRPr lang="en-US" b="1" i="1" dirty="0">
              <a:solidFill>
                <a:schemeClr val="accent1">
                  <a:lumMod val="75000"/>
                </a:schemeClr>
              </a:solidFill>
            </a:endParaRPr>
          </a:p>
          <a:p>
            <a:endParaRPr lang="en-US" b="1" i="1" dirty="0">
              <a:solidFill>
                <a:schemeClr val="accent1">
                  <a:lumMod val="75000"/>
                </a:schemeClr>
              </a:solidFill>
            </a:endParaRPr>
          </a:p>
          <a:p>
            <a:endParaRPr lang="el-GR"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p:cNvSpPr txBox="1"/>
          <p:nvPr/>
        </p:nvSpPr>
        <p:spPr>
          <a:xfrm>
            <a:off x="181097" y="1462685"/>
            <a:ext cx="10001995" cy="4034053"/>
          </a:xfrm>
          <a:prstGeom prst="rect">
            <a:avLst/>
          </a:prstGeom>
          <a:noFill/>
        </p:spPr>
        <p:txBody>
          <a:bodyPr wrap="square">
            <a:spAutoFit/>
          </a:bodyPr>
          <a:lstStyle/>
          <a:p>
            <a:r>
              <a:rPr lang="en-GB" sz="2400" b="1" dirty="0"/>
              <a:t>Η εργαλειοθήκη της αυτοπεποίθησής σας</a:t>
            </a:r>
            <a:endParaRPr lang="en-GB" sz="2400" dirty="0"/>
          </a:p>
          <a:p>
            <a:pPr lvl="0" algn="ctr"/>
            <a:endParaRPr lang="en-GB" sz="2400" dirty="0"/>
          </a:p>
          <a:p>
            <a:pPr lvl="0" algn="ctr"/>
            <a:r>
              <a:rPr lang="en-GB" sz="2400" dirty="0"/>
              <a:t>Η επαναφορά σε 3 βήματα</a:t>
            </a:r>
            <a:r>
              <a:rPr lang="en-US" sz="2400" dirty="0"/>
              <a:t>:</a:t>
            </a:r>
          </a:p>
          <a:p>
            <a:pPr lvl="0" algn="ctr"/>
            <a:endParaRPr lang="en-GB" sz="2400" dirty="0"/>
          </a:p>
          <a:p>
            <a:pPr marL="342900" lvl="0" indent="-342900">
              <a:buAutoNum type="arabicPeriod"/>
            </a:pPr>
            <a:r>
              <a:rPr lang="en-GB" sz="2400" dirty="0"/>
              <a:t>Σταματήστε και αναπνεύστε</a:t>
            </a:r>
          </a:p>
          <a:p>
            <a:pPr marL="457200" lvl="0" indent="-457200">
              <a:buFont typeface="+mj-lt"/>
              <a:buAutoNum type="arabicPeriod"/>
            </a:pPr>
            <a:endParaRPr lang="en-GB" sz="2400" dirty="0"/>
          </a:p>
          <a:p>
            <a:pPr marL="342900" lvl="0" indent="-342900">
              <a:buAutoNum type="arabicPeriod"/>
            </a:pPr>
            <a:r>
              <a:rPr lang="en-GB" sz="2400" dirty="0"/>
              <a:t>Κάντε ένα διάλειμμα από την οθόνη</a:t>
            </a:r>
          </a:p>
          <a:p>
            <a:pPr marL="342900" lvl="0" indent="-342900">
              <a:buAutoNum type="arabicPeriod"/>
            </a:pPr>
            <a:endParaRPr lang="en-GB" sz="2400" dirty="0"/>
          </a:p>
          <a:p>
            <a:pPr marL="342900" lvl="0" indent="-342900">
              <a:buAutoNum type="arabicPeriod"/>
            </a:pPr>
            <a:r>
              <a:rPr lang="en-GB" sz="2400" dirty="0"/>
              <a:t>Ζητήστε βοήθεια από ένα άτομο που εμπιστεύεστε</a:t>
            </a:r>
          </a:p>
          <a:p>
            <a:r>
              <a:rPr lang="en-GB" sz="2400" dirty="0"/>
              <a:t> </a:t>
            </a:r>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charset="0"/>
            </a:endParaRPr>
          </a:p>
        </p:txBody>
      </p:sp>
      <p:sp>
        <p:nvSpPr>
          <p:cNvPr id="4" name="Title 3">
            <a:extLst>
              <a:ext uri="{FF2B5EF4-FFF2-40B4-BE49-F238E27FC236}">
                <a16:creationId xmlns:a16="http://schemas.microsoft.com/office/drawing/2014/main" id="{2E2FE414-463F-9592-783C-DF5BB0DB0D8F}"/>
              </a:ext>
            </a:extLst>
          </p:cNvPr>
          <p:cNvSpPr>
            <a:spLocks noGrp="1"/>
          </p:cNvSpPr>
          <p:nvPr>
            <p:ph type="title"/>
          </p:nvPr>
        </p:nvSpPr>
        <p:spPr/>
        <p:txBody>
          <a:bodyPr/>
          <a:lstStyle/>
          <a:p>
            <a:r>
              <a:rPr lang="en-US" sz="2200" i="1" dirty="0" err="1"/>
              <a:t>Ενότητ</a:t>
            </a:r>
            <a:r>
              <a:rPr lang="en-US" sz="2200" i="1" dirty="0"/>
              <a:t>α 4 (Ενήλικες μαθητές</a:t>
            </a:r>
            <a:r>
              <a:rPr lang="el-GR" sz="2200" i="1" dirty="0"/>
              <a:t>/τριες</a:t>
            </a:r>
            <a:r>
              <a:rPr lang="en-US" sz="2200" i="1" dirty="0"/>
              <a:t>):</a:t>
            </a:r>
            <a:br>
              <a:rPr lang="el-GR" sz="2200" i="1" dirty="0"/>
            </a:br>
            <a:r>
              <a:rPr lang="en-GB" sz="2200" i="1" dirty="0"/>
              <a:t>Τα smartphone και τα </a:t>
            </a:r>
            <a:r>
              <a:rPr lang="en-GB" sz="2200" i="1" dirty="0" err="1"/>
              <a:t>μέσ</a:t>
            </a:r>
            <a:r>
              <a:rPr lang="en-GB" sz="2200" i="1" dirty="0"/>
              <a:t>α κοινωνικής δικτύωσης με απλά λόγια</a:t>
            </a:r>
            <a:endParaRPr lang="LID4096" sz="2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Θέμα 4: Ψηφιακή αυτοπεποίθηση και ασφάλεια </a:t>
            </a:r>
          </a:p>
          <a:p>
            <a:r>
              <a:rPr lang="en-US" b="1" i="1" dirty="0">
                <a:solidFill>
                  <a:schemeClr val="accent1">
                    <a:lumMod val="75000"/>
                  </a:schemeClr>
                </a:solidFill>
              </a:rPr>
              <a:t> </a:t>
            </a:r>
          </a:p>
          <a:p>
            <a:endParaRPr lang="en-US" b="1" i="1" dirty="0">
              <a:solidFill>
                <a:schemeClr val="accent1">
                  <a:lumMod val="75000"/>
                </a:schemeClr>
              </a:solidFill>
            </a:endParaRPr>
          </a:p>
          <a:p>
            <a:r>
              <a:rPr lang="en-US" b="1" i="1" dirty="0">
                <a:solidFill>
                  <a:schemeClr val="accent1">
                    <a:lumMod val="75000"/>
                  </a:schemeClr>
                </a:solidFill>
              </a:rPr>
              <a:t> </a:t>
            </a: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p:cNvSpPr txBox="1"/>
          <p:nvPr/>
        </p:nvSpPr>
        <p:spPr>
          <a:xfrm>
            <a:off x="253833" y="1708483"/>
            <a:ext cx="10957957" cy="6379310"/>
          </a:xfrm>
          <a:prstGeom prst="rect">
            <a:avLst/>
          </a:prstGeom>
          <a:noFill/>
        </p:spPr>
        <p:txBody>
          <a:bodyPr wrap="square">
            <a:spAutoFit/>
          </a:bodyPr>
          <a:lstStyle/>
          <a:p>
            <a:pPr algn="ctr"/>
            <a:r>
              <a:rPr lang="en-GB" sz="2400" b="1" dirty="0">
                <a:solidFill>
                  <a:schemeClr val="accent4">
                    <a:lumMod val="75000"/>
                  </a:schemeClr>
                </a:solidFill>
              </a:rPr>
              <a:t>Δραστηριότητα: «Ο χάρτης αυτοπεποίθησης» (Δημιουργική)</a:t>
            </a:r>
            <a:endParaRPr lang="en-GB" sz="2400" dirty="0">
              <a:solidFill>
                <a:schemeClr val="accent4">
                  <a:lumMod val="75000"/>
                </a:schemeClr>
              </a:solidFill>
            </a:endParaRPr>
          </a:p>
          <a:p>
            <a:pPr lvl="0" algn="ctr"/>
            <a:endParaRPr lang="en-GB" sz="2400" b="1" dirty="0"/>
          </a:p>
          <a:p>
            <a:pPr lvl="0" algn="ctr"/>
            <a:r>
              <a:rPr lang="en-GB" sz="2400" b="1" dirty="0"/>
              <a:t>Εργασία: </a:t>
            </a:r>
          </a:p>
          <a:p>
            <a:pPr lvl="0" algn="ctr"/>
            <a:r>
              <a:rPr lang="en-GB" sz="2400" dirty="0"/>
              <a:t>Σχεδιάστε τους δικούς σας κανόνες για την ψηφιακή αρμονία!</a:t>
            </a:r>
          </a:p>
          <a:p>
            <a:pPr lvl="0" algn="ctr"/>
            <a:endParaRPr lang="en-GB" sz="2400" b="1" dirty="0"/>
          </a:p>
          <a:p>
            <a:pPr lvl="0" algn="ctr"/>
            <a:r>
              <a:rPr lang="en-GB" sz="2400" b="1" dirty="0"/>
              <a:t>Αλληλεπίδραση:</a:t>
            </a:r>
            <a:r>
              <a:rPr lang="en-GB" sz="2400" dirty="0"/>
              <a:t> </a:t>
            </a:r>
          </a:p>
          <a:p>
            <a:pPr lvl="0" algn="ctr"/>
            <a:r>
              <a:rPr lang="en-GB" sz="2400" dirty="0"/>
              <a:t>Αναφέρετε 3 κανόνες</a:t>
            </a:r>
            <a:r>
              <a:rPr lang="en-US" sz="2400" dirty="0"/>
              <a:t> </a:t>
            </a:r>
            <a:r>
              <a:rPr lang="el-GR" sz="2400" dirty="0"/>
              <a:t>αυτοπεποίθησης</a:t>
            </a:r>
            <a:r>
              <a:rPr lang="en-GB" sz="2400" dirty="0"/>
              <a:t>, όπως</a:t>
            </a:r>
            <a:r>
              <a:rPr lang="en-US" sz="2400" dirty="0"/>
              <a:t>:</a:t>
            </a:r>
          </a:p>
          <a:p>
            <a:pPr lvl="0" algn="ctr"/>
            <a:r>
              <a:rPr lang="en-GB" sz="2400" dirty="0"/>
              <a:t> «Θα εξασκούμαι με μία φωτογραφία την ημέρα» ή</a:t>
            </a:r>
          </a:p>
          <a:p>
            <a:pPr lvl="0" algn="ctr"/>
            <a:r>
              <a:rPr lang="en-GB" sz="2400" dirty="0"/>
              <a:t> «Θα ζητήσω βοήθεια αν κολλήσω», </a:t>
            </a:r>
            <a:r>
              <a:rPr lang="el-GR" sz="2400" dirty="0"/>
              <a:t>κ.λπ.</a:t>
            </a:r>
            <a:endParaRPr lang="en-GB" sz="2400" dirty="0"/>
          </a:p>
          <a:p>
            <a:pPr algn="ctr"/>
            <a:endParaRPr lang="en-GB" sz="2400" dirty="0"/>
          </a:p>
          <a:p>
            <a:pPr lvl="0" algn="ctr"/>
            <a:endParaRPr lang="en-GB" sz="2400" dirty="0"/>
          </a:p>
          <a:p>
            <a:pPr algn="ctr"/>
            <a:endParaRPr lang="en-GB" sz="2400" dirty="0">
              <a:solidFill>
                <a:schemeClr val="accent4">
                  <a:lumMod val="75000"/>
                </a:schemeClr>
              </a:solidFill>
            </a:endParaRPr>
          </a:p>
          <a:p>
            <a:pPr lvl="0" algn="ctr"/>
            <a:endParaRPr lang="en-GB" sz="2400" b="1" dirty="0"/>
          </a:p>
          <a:p>
            <a:pPr algn="ctr"/>
            <a:endParaRPr lang="en-GB" sz="2400" dirty="0">
              <a:solidFill>
                <a:schemeClr val="accent4">
                  <a:lumMod val="75000"/>
                </a:schemeClr>
              </a:solidFill>
            </a:endParaRPr>
          </a:p>
          <a:p>
            <a:pPr lvl="1" algn="ctr"/>
            <a:endParaRPr lang="en-GB" sz="2400" b="1"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5" name="Title 4">
            <a:extLst>
              <a:ext uri="{FF2B5EF4-FFF2-40B4-BE49-F238E27FC236}">
                <a16:creationId xmlns:a16="http://schemas.microsoft.com/office/drawing/2014/main" id="{039028D7-6D41-ECBA-624D-94A46E1B0B75}"/>
              </a:ext>
            </a:extLst>
          </p:cNvPr>
          <p:cNvSpPr>
            <a:spLocks noGrp="1"/>
          </p:cNvSpPr>
          <p:nvPr>
            <p:ph type="title"/>
          </p:nvPr>
        </p:nvSpPr>
        <p:spPr/>
        <p:txBody>
          <a:bodyPr/>
          <a:lstStyle/>
          <a:p>
            <a:r>
              <a:rPr lang="en-US" sz="2200" i="1" dirty="0" err="1"/>
              <a:t>Ενότητ</a:t>
            </a:r>
            <a:r>
              <a:rPr lang="en-US" sz="2200" i="1" dirty="0"/>
              <a:t>α 4 (Ενήλικες μαθητές</a:t>
            </a:r>
            <a:r>
              <a:rPr lang="el-GR" sz="2200" i="1" dirty="0"/>
              <a:t>/τριες</a:t>
            </a:r>
            <a:r>
              <a:rPr lang="en-US" sz="2200" i="1" dirty="0"/>
              <a:t>):</a:t>
            </a:r>
            <a:br>
              <a:rPr lang="el-GR" sz="2200" i="1" dirty="0"/>
            </a:br>
            <a:r>
              <a:rPr lang="en-GB" sz="2200" i="1" dirty="0"/>
              <a:t>Τα smartphone και τα </a:t>
            </a:r>
            <a:r>
              <a:rPr lang="en-GB" sz="2200" i="1" dirty="0" err="1"/>
              <a:t>μέσ</a:t>
            </a:r>
            <a:r>
              <a:rPr lang="en-GB" sz="2200" i="1" dirty="0"/>
              <a:t>α κοινωνικής δικτύωσης με απλά λόγια</a:t>
            </a:r>
            <a:endParaRPr lang="LID4096" sz="2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9644" y="2528746"/>
            <a:ext cx="6914821" cy="1334065"/>
          </a:xfrm>
        </p:spPr>
        <p:txBody>
          <a:bodyPr>
            <a:normAutofit fontScale="90000"/>
          </a:bodyPr>
          <a:lstStyle/>
          <a:p>
            <a:br>
              <a:rPr lang="en-US" sz="2800" b="0" i="1" dirty="0">
                <a:latin typeface="+mj-lt"/>
              </a:rPr>
            </a:br>
            <a:r>
              <a:rPr lang="en-US" sz="2700" b="0" i="1" dirty="0"/>
              <a:t>Ενότητα 4 (Ενήλικες μαθητές</a:t>
            </a:r>
            <a:r>
              <a:rPr lang="el-GR" sz="2700" b="0" i="1" dirty="0"/>
              <a:t>/τριες</a:t>
            </a:r>
            <a:r>
              <a:rPr lang="en-US" sz="2700" b="0" i="1" dirty="0"/>
              <a:t>)</a:t>
            </a:r>
            <a:br>
              <a:rPr lang="el-GR" sz="2700" b="0" i="1" dirty="0"/>
            </a:br>
            <a:r>
              <a:rPr lang="en-GB" sz="2700" b="0" i="1" dirty="0"/>
              <a:t>Τα smartphone και τα μέσα κοινωνικής δικτύωσης με απλά λόγια</a:t>
            </a:r>
            <a:br>
              <a:rPr lang="en-US" sz="1800" dirty="0"/>
            </a:b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Θέμα 1: Ο οδηγός για το smartphone σας</a:t>
            </a:r>
          </a:p>
          <a:p>
            <a:r>
              <a:rPr lang="en-GB" sz="2400" b="1" dirty="0">
                <a:solidFill>
                  <a:schemeClr val="accent1">
                    <a:lumMod val="75000"/>
                  </a:schemeClr>
                </a:solidFill>
              </a:rPr>
              <a:t> </a:t>
            </a:r>
            <a:endParaRPr lang="en-US"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Θέμα 4: Ψηφιακή αυτοπεποίθηση και ασφάλεια </a:t>
            </a:r>
          </a:p>
          <a:p>
            <a:r>
              <a:rPr lang="en-US" b="1" i="1" dirty="0">
                <a:solidFill>
                  <a:schemeClr val="accent1">
                    <a:lumMod val="75000"/>
                  </a:schemeClr>
                </a:solidFill>
              </a:rPr>
              <a:t> </a:t>
            </a:r>
          </a:p>
          <a:p>
            <a:endParaRPr lang="en-US" b="1" i="1" dirty="0">
              <a:solidFill>
                <a:schemeClr val="accent1">
                  <a:lumMod val="75000"/>
                </a:schemeClr>
              </a:solidFill>
            </a:endParaRPr>
          </a:p>
          <a:p>
            <a:r>
              <a:rPr lang="en-US" b="1" i="1" dirty="0">
                <a:solidFill>
                  <a:schemeClr val="accent1">
                    <a:lumMod val="75000"/>
                  </a:schemeClr>
                </a:solidFill>
              </a:rPr>
              <a:t> </a:t>
            </a: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p:cNvSpPr txBox="1"/>
          <p:nvPr/>
        </p:nvSpPr>
        <p:spPr>
          <a:xfrm>
            <a:off x="253833" y="1708483"/>
            <a:ext cx="10957957" cy="5917646"/>
          </a:xfrm>
          <a:prstGeom prst="rect">
            <a:avLst/>
          </a:prstGeom>
          <a:noFill/>
        </p:spPr>
        <p:txBody>
          <a:bodyPr wrap="square">
            <a:spAutoFit/>
          </a:bodyPr>
          <a:lstStyle/>
          <a:p>
            <a:pPr algn="ctr"/>
            <a:r>
              <a:rPr lang="en-GB" sz="2400" b="1" dirty="0">
                <a:solidFill>
                  <a:schemeClr val="accent4">
                    <a:lumMod val="75000"/>
                  </a:schemeClr>
                </a:solidFill>
              </a:rPr>
              <a:t>Δραστηριότητα: «Η δέσμευση της ανακάλυψης» (αυτοκατευθυνόμενη)</a:t>
            </a:r>
            <a:endParaRPr lang="en-GB" sz="2400" dirty="0">
              <a:solidFill>
                <a:schemeClr val="accent4">
                  <a:lumMod val="75000"/>
                </a:schemeClr>
              </a:solidFill>
            </a:endParaRPr>
          </a:p>
          <a:p>
            <a:pPr lvl="0"/>
            <a:endParaRPr lang="en-GB" b="1" dirty="0"/>
          </a:p>
          <a:p>
            <a:pPr lvl="0" algn="ctr"/>
            <a:r>
              <a:rPr lang="en-GB" sz="2400" b="1" dirty="0"/>
              <a:t>Εργασία: </a:t>
            </a:r>
            <a:r>
              <a:rPr lang="en-GB" sz="2400" dirty="0"/>
              <a:t>Κάντε το επίσημο!</a:t>
            </a:r>
          </a:p>
          <a:p>
            <a:pPr lvl="0" algn="ctr"/>
            <a:endParaRPr lang="en-GB" sz="2400" b="1" dirty="0"/>
          </a:p>
          <a:p>
            <a:pPr lvl="0" algn="ctr"/>
            <a:r>
              <a:rPr lang="en-GB" sz="2400" b="1" dirty="0"/>
              <a:t>Αλληλεπίδραση:</a:t>
            </a:r>
            <a:r>
              <a:rPr lang="en-GB" sz="2400" dirty="0"/>
              <a:t> </a:t>
            </a:r>
          </a:p>
          <a:p>
            <a:pPr lvl="0" algn="ctr"/>
            <a:r>
              <a:rPr lang="en-GB" sz="2400" dirty="0"/>
              <a:t>Δεσμευτείτε να αποκτήσετε μια νέα δεξιότητα </a:t>
            </a:r>
          </a:p>
          <a:p>
            <a:pPr lvl="0" algn="ctr"/>
            <a:r>
              <a:rPr lang="en-GB" sz="2400" dirty="0"/>
              <a:t>π</a:t>
            </a:r>
            <a:r>
              <a:rPr lang="en-GB" sz="2400" dirty="0" err="1"/>
              <a:t>ου</a:t>
            </a:r>
            <a:r>
              <a:rPr lang="en-GB" sz="2400" dirty="0"/>
              <a:t> θα χρησιμοποιήσετε αυτή την εβδομάδα</a:t>
            </a:r>
          </a:p>
          <a:p>
            <a:pPr lvl="0" algn="ctr"/>
            <a:r>
              <a:rPr lang="en-GB" sz="2400" dirty="0"/>
              <a:t>για να παραμείνετε σε επαφή με την οικογένειά σας.</a:t>
            </a:r>
          </a:p>
          <a:p>
            <a:pPr algn="ctr"/>
            <a:endParaRPr lang="en-GB" sz="2400" dirty="0"/>
          </a:p>
          <a:p>
            <a:pPr lvl="0" algn="ctr"/>
            <a:endParaRPr lang="en-GB" sz="2400" dirty="0"/>
          </a:p>
          <a:p>
            <a:pPr algn="ctr"/>
            <a:endParaRPr lang="en-GB" sz="2400" dirty="0">
              <a:solidFill>
                <a:schemeClr val="accent4">
                  <a:lumMod val="75000"/>
                </a:schemeClr>
              </a:solidFill>
            </a:endParaRPr>
          </a:p>
          <a:p>
            <a:pPr lvl="0" algn="ctr"/>
            <a:endParaRPr lang="en-GB" sz="2400" b="1" dirty="0"/>
          </a:p>
          <a:p>
            <a:pPr algn="ctr"/>
            <a:endParaRPr lang="en-GB" sz="2400" dirty="0">
              <a:solidFill>
                <a:schemeClr val="accent4">
                  <a:lumMod val="75000"/>
                </a:schemeClr>
              </a:solidFill>
            </a:endParaRPr>
          </a:p>
          <a:p>
            <a:pPr lvl="1" algn="ctr"/>
            <a:endParaRPr lang="en-GB" sz="2400" b="1"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5" name="Title 4">
            <a:extLst>
              <a:ext uri="{FF2B5EF4-FFF2-40B4-BE49-F238E27FC236}">
                <a16:creationId xmlns:a16="http://schemas.microsoft.com/office/drawing/2014/main" id="{396876A3-84E2-5C61-372D-2C6CED01E511}"/>
              </a:ext>
            </a:extLst>
          </p:cNvPr>
          <p:cNvSpPr>
            <a:spLocks noGrp="1"/>
          </p:cNvSpPr>
          <p:nvPr>
            <p:ph type="title"/>
          </p:nvPr>
        </p:nvSpPr>
        <p:spPr/>
        <p:txBody>
          <a:bodyPr/>
          <a:lstStyle/>
          <a:p>
            <a:r>
              <a:rPr lang="en-US" sz="2200" i="1" dirty="0" err="1"/>
              <a:t>Ενότητ</a:t>
            </a:r>
            <a:r>
              <a:rPr lang="en-US" sz="2200" i="1" dirty="0"/>
              <a:t>α 4 (Ενήλικες μαθητές</a:t>
            </a:r>
            <a:r>
              <a:rPr lang="el-GR" sz="2200" i="1" dirty="0"/>
              <a:t>/τριες</a:t>
            </a:r>
            <a:r>
              <a:rPr lang="en-US" sz="2200" i="1" dirty="0"/>
              <a:t>):</a:t>
            </a:r>
            <a:br>
              <a:rPr lang="el-GR" sz="2200" i="1" dirty="0"/>
            </a:br>
            <a:r>
              <a:rPr lang="en-GB" sz="2200" i="1" dirty="0"/>
              <a:t>Τα smartphone και τα </a:t>
            </a:r>
            <a:r>
              <a:rPr lang="en-GB" sz="2200" i="1" dirty="0" err="1"/>
              <a:t>μέσ</a:t>
            </a:r>
            <a:r>
              <a:rPr lang="en-GB" sz="2200" i="1" dirty="0"/>
              <a:t>α κοινωνικής δικτύωσης με απλά λόγια</a:t>
            </a:r>
            <a:endParaRPr lang="LID4096" sz="2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405130" y="1768475"/>
            <a:ext cx="6203950" cy="1334135"/>
          </a:xfrm>
        </p:spPr>
        <p:txBody>
          <a:bodyPr>
            <a:normAutofit/>
          </a:bodyPr>
          <a:lstStyle/>
          <a:p>
            <a:r>
              <a:rPr lang="en-US" b="0" i="1" dirty="0"/>
              <a:t>Τέλος της Ενότητας 4 (Ενήλικες μαθητές/</a:t>
            </a:r>
            <a:r>
              <a:rPr lang="el-GR" b="0" i="1" dirty="0"/>
              <a:t>τριες</a:t>
            </a:r>
            <a:r>
              <a:rPr lang="en-US" b="0" i="1" dirty="0"/>
              <a:t>): </a:t>
            </a:r>
            <a:br>
              <a:rPr lang="en-US" b="0" i="1" dirty="0"/>
            </a:br>
            <a:r>
              <a:rPr lang="en-GB" b="0" i="1" dirty="0"/>
              <a:t>Τα smartphone και τα μέσα κοινωνικής δικτύωσης</a:t>
            </a:r>
            <a:br>
              <a:rPr lang="el-GR" b="0" i="1" dirty="0"/>
            </a:br>
            <a:r>
              <a:rPr lang="en-GB" b="0" i="1" dirty="0" err="1"/>
              <a:t>με</a:t>
            </a:r>
            <a:r>
              <a:rPr lang="en-GB" b="0" i="1" dirty="0"/>
              <a:t> απλά λόγια </a:t>
            </a:r>
            <a:br>
              <a:rPr lang="en-GB" dirty="0"/>
            </a:br>
            <a:endParaRPr lang="en-US" b="0"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l-GR"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Θέμα 1: Ο οδηγός για το smartphone σας</a:t>
            </a: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p:cNvSpPr txBox="1"/>
          <p:nvPr/>
        </p:nvSpPr>
        <p:spPr>
          <a:xfrm>
            <a:off x="149679" y="1405534"/>
            <a:ext cx="11336483" cy="4809650"/>
          </a:xfrm>
          <a:prstGeom prst="rect">
            <a:avLst/>
          </a:prstGeom>
          <a:noFill/>
        </p:spPr>
        <p:txBody>
          <a:bodyPr wrap="square">
            <a:spAutoFit/>
          </a:bodyPr>
          <a:lstStyle/>
          <a:p>
            <a:r>
              <a:rPr lang="en-GB" sz="2400" b="1" dirty="0"/>
              <a:t>Κατανόηση του smartphone σας</a:t>
            </a:r>
            <a:endParaRPr lang="en-GB" sz="2400" dirty="0"/>
          </a:p>
          <a:p>
            <a:pPr lvl="0" algn="ctr"/>
            <a:endParaRPr lang="en-GB" sz="2400" dirty="0"/>
          </a:p>
          <a:p>
            <a:pPr lvl="0" algn="ctr"/>
            <a:r>
              <a:rPr lang="en-GB" sz="2400" dirty="0"/>
              <a:t>Γίνετε ψηφιακός εξερευνητής</a:t>
            </a:r>
          </a:p>
          <a:p>
            <a:pPr lvl="0" algn="ctr"/>
            <a:endParaRPr lang="en-GB" sz="2400" dirty="0"/>
          </a:p>
          <a:p>
            <a:pPr lvl="0" algn="ctr"/>
            <a:r>
              <a:rPr lang="en-GB" sz="2400" dirty="0"/>
              <a:t>Το smartphone σας είναι ένας σύντροφος για επικοινωνία, αναμνήσεις και πληροφορίες.</a:t>
            </a:r>
          </a:p>
          <a:p>
            <a:pPr lvl="0" algn="ctr"/>
            <a:endParaRPr lang="en-GB" sz="2400" b="1" dirty="0"/>
          </a:p>
          <a:p>
            <a:pPr lvl="0" algn="ctr"/>
            <a:r>
              <a:rPr lang="en-GB" sz="2400" b="1" dirty="0"/>
              <a:t>Βασικά σημεία: </a:t>
            </a:r>
          </a:p>
          <a:p>
            <a:pPr lvl="0" algn="ctr"/>
            <a:r>
              <a:rPr lang="en-GB" sz="2400" dirty="0"/>
              <a:t>Τα εικονίδια, οι κινήσεις και τα κουμπιά </a:t>
            </a:r>
          </a:p>
          <a:p>
            <a:pPr lvl="0" algn="ctr"/>
            <a:r>
              <a:rPr lang="en-GB" sz="2400" dirty="0" err="1"/>
              <a:t>είν</a:t>
            </a:r>
            <a:r>
              <a:rPr lang="en-GB" sz="2400" dirty="0"/>
              <a:t>αι απλώς μια νέα γλώσσα που πρέπει να μάθετε.</a:t>
            </a:r>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5" name="Title 4">
            <a:extLst>
              <a:ext uri="{FF2B5EF4-FFF2-40B4-BE49-F238E27FC236}">
                <a16:creationId xmlns:a16="http://schemas.microsoft.com/office/drawing/2014/main" id="{2C1F3F5C-FE9D-87E6-3EDD-D4A5025A092D}"/>
              </a:ext>
            </a:extLst>
          </p:cNvPr>
          <p:cNvSpPr>
            <a:spLocks noGrp="1"/>
          </p:cNvSpPr>
          <p:nvPr>
            <p:ph type="title"/>
          </p:nvPr>
        </p:nvSpPr>
        <p:spPr/>
        <p:txBody>
          <a:bodyPr/>
          <a:lstStyle/>
          <a:p>
            <a:r>
              <a:rPr lang="en-US" sz="2200" i="1" dirty="0" err="1"/>
              <a:t>Ενότητ</a:t>
            </a:r>
            <a:r>
              <a:rPr lang="en-US" sz="2200" i="1" dirty="0"/>
              <a:t>α 4 (Ενήλικες μαθητές</a:t>
            </a:r>
            <a:r>
              <a:rPr lang="el-GR" sz="2200" i="1" dirty="0"/>
              <a:t>/τριες</a:t>
            </a:r>
            <a:r>
              <a:rPr lang="en-US" sz="2200" i="1" dirty="0"/>
              <a:t>):</a:t>
            </a:r>
            <a:br>
              <a:rPr lang="el-GR" sz="2200" i="1" dirty="0"/>
            </a:br>
            <a:r>
              <a:rPr lang="en-GB" sz="2200" i="1" dirty="0"/>
              <a:t>Τα smartphone και τα </a:t>
            </a:r>
            <a:r>
              <a:rPr lang="en-GB" sz="2200" i="1" dirty="0" err="1"/>
              <a:t>μέσ</a:t>
            </a:r>
            <a:r>
              <a:rPr lang="en-GB" sz="2200" i="1" dirty="0"/>
              <a:t>α κοινωνικής δικτύωσης με απλά λόγια</a:t>
            </a:r>
            <a:endParaRPr lang="LID4096" sz="2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123204" y="1130103"/>
            <a:ext cx="11944351" cy="550862"/>
          </a:xfrm>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Θέμα 1: Ο πυξίδας του smartphone σας</a:t>
            </a:r>
          </a:p>
          <a:p>
            <a:endParaRPr lang="en-US" b="1" i="1" dirty="0">
              <a:solidFill>
                <a:schemeClr val="accent1">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861203" y="5367073"/>
            <a:ext cx="1648460" cy="756899"/>
          </a:xfrm>
          <a:prstGeom prst="rect">
            <a:avLst/>
          </a:prstGeom>
        </p:spPr>
      </p:pic>
      <p:sp>
        <p:nvSpPr>
          <p:cNvPr id="4" name="TextBox 3"/>
          <p:cNvSpPr txBox="1"/>
          <p:nvPr/>
        </p:nvSpPr>
        <p:spPr>
          <a:xfrm>
            <a:off x="123204" y="1564578"/>
            <a:ext cx="9763233" cy="4163319"/>
          </a:xfrm>
          <a:prstGeom prst="rect">
            <a:avLst/>
          </a:prstGeom>
          <a:noFill/>
        </p:spPr>
        <p:txBody>
          <a:bodyPr wrap="square">
            <a:spAutoFit/>
          </a:bodyPr>
          <a:lstStyle/>
          <a:p>
            <a:r>
              <a:rPr lang="en-GB" sz="2400" b="1" dirty="0"/>
              <a:t>Τα φυσικά χειριστήρια</a:t>
            </a:r>
            <a:endParaRPr lang="en-GB" sz="2400" dirty="0"/>
          </a:p>
          <a:p>
            <a:pPr lvl="0" algn="ctr"/>
            <a:endParaRPr lang="en-GB" sz="2400" b="1" dirty="0"/>
          </a:p>
          <a:p>
            <a:pPr lvl="0" algn="ctr"/>
            <a:r>
              <a:rPr lang="en-GB" sz="2400" dirty="0"/>
              <a:t>Κουμπιά και οι λειτουργίες τους</a:t>
            </a:r>
          </a:p>
          <a:p>
            <a:pPr lvl="0" algn="ctr"/>
            <a:endParaRPr lang="en-GB" sz="2400" b="1" dirty="0"/>
          </a:p>
          <a:p>
            <a:pPr lvl="0" algn="ctr"/>
            <a:endParaRPr lang="en-GB" sz="2400" dirty="0"/>
          </a:p>
          <a:p>
            <a:pPr lvl="1" algn="ctr"/>
            <a:r>
              <a:rPr lang="en-GB" sz="2400" b="1" dirty="0"/>
              <a:t>Κουμπί λειτουργίας: </a:t>
            </a:r>
            <a:r>
              <a:rPr lang="en-GB" sz="2400" dirty="0"/>
              <a:t>Ενεργοποιεί την οθόνη και κλειδώνει τη συσκευή.</a:t>
            </a:r>
          </a:p>
          <a:p>
            <a:pPr lvl="1" algn="ctr"/>
            <a:endParaRPr lang="en-GB" sz="2400" b="1" dirty="0"/>
          </a:p>
          <a:p>
            <a:pPr lvl="1" algn="ctr"/>
            <a:r>
              <a:rPr lang="en-GB" sz="2400" b="1" dirty="0"/>
              <a:t>Κουμπιά έντασης: </a:t>
            </a:r>
            <a:r>
              <a:rPr lang="en-GB" sz="2400" dirty="0"/>
              <a:t>Ρυθμίζουν τον ήχο για κλήσεις και βίντεο.</a:t>
            </a:r>
          </a:p>
          <a:p>
            <a:pPr lvl="1" algn="ctr"/>
            <a:endParaRPr lang="en-GB" sz="2400" b="1" dirty="0"/>
          </a:p>
          <a:p>
            <a:pPr lvl="1" algn="ctr"/>
            <a:r>
              <a:rPr lang="en-GB" sz="2400" b="1" dirty="0"/>
              <a:t>Λειτουργία «Αρχική»: </a:t>
            </a:r>
            <a:r>
              <a:rPr lang="en-GB" sz="2400" dirty="0"/>
              <a:t>Σας επιστρέφει πάντα στην κύρια οθόνη.</a:t>
            </a:r>
          </a:p>
          <a:p>
            <a:pPr marR="0" lvl="0">
              <a:lnSpc>
                <a:spcPct val="107000"/>
              </a:lnSpc>
              <a:spcAft>
                <a:spcPts val="800"/>
              </a:spcAft>
              <a:buSzPts val="1000"/>
              <a:tabLst>
                <a:tab pos="457200" algn="l"/>
              </a:tabLst>
            </a:pPr>
            <a:endPar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5" name="Title 4">
            <a:extLst>
              <a:ext uri="{FF2B5EF4-FFF2-40B4-BE49-F238E27FC236}">
                <a16:creationId xmlns:a16="http://schemas.microsoft.com/office/drawing/2014/main" id="{B687D7BF-9465-86E2-A999-8B6DDF543629}"/>
              </a:ext>
            </a:extLst>
          </p:cNvPr>
          <p:cNvSpPr>
            <a:spLocks noGrp="1"/>
          </p:cNvSpPr>
          <p:nvPr>
            <p:ph type="title"/>
          </p:nvPr>
        </p:nvSpPr>
        <p:spPr/>
        <p:txBody>
          <a:bodyPr/>
          <a:lstStyle/>
          <a:p>
            <a:r>
              <a:rPr lang="en-US" sz="2200" i="1" dirty="0" err="1"/>
              <a:t>Ενότητ</a:t>
            </a:r>
            <a:r>
              <a:rPr lang="en-US" sz="2200" i="1" dirty="0"/>
              <a:t>α 4 (Ενήλικες μαθητές</a:t>
            </a:r>
            <a:r>
              <a:rPr lang="el-GR" sz="2200" i="1" dirty="0"/>
              <a:t>/τριες</a:t>
            </a:r>
            <a:r>
              <a:rPr lang="en-US" sz="2200" i="1" dirty="0"/>
              <a:t>): </a:t>
            </a:r>
            <a:br>
              <a:rPr lang="en-US" sz="2200" i="1" dirty="0"/>
            </a:br>
            <a:r>
              <a:rPr lang="en-GB" sz="2200" i="1" dirty="0"/>
              <a:t>Τα smartphone και τα </a:t>
            </a:r>
            <a:r>
              <a:rPr lang="en-GB" sz="2200" i="1" dirty="0" err="1"/>
              <a:t>μέσ</a:t>
            </a:r>
            <a:r>
              <a:rPr lang="en-GB" sz="2200" i="1" dirty="0"/>
              <a:t>α κοινωνικής δικτύωσης με απλά λόγια</a:t>
            </a:r>
            <a:endParaRPr lang="LID4096" sz="2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n-US" b="1" i="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Θέμα 1: Ο πυξίδας του smartphone σας</a:t>
            </a:r>
          </a:p>
          <a:p>
            <a:r>
              <a:rPr lang="en-US" b="1" i="1" dirty="0">
                <a:solidFill>
                  <a:schemeClr val="accent1">
                    <a:lumMod val="75000"/>
                  </a:schemeClr>
                </a:solidFill>
              </a:rPr>
              <a:t> </a:t>
            </a:r>
          </a:p>
          <a:p>
            <a:endParaRPr lang="el-GR"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p:cNvSpPr txBox="1"/>
          <p:nvPr/>
        </p:nvSpPr>
        <p:spPr>
          <a:xfrm>
            <a:off x="409697" y="1509554"/>
            <a:ext cx="10001995" cy="4034053"/>
          </a:xfrm>
          <a:prstGeom prst="rect">
            <a:avLst/>
          </a:prstGeom>
          <a:noFill/>
        </p:spPr>
        <p:txBody>
          <a:bodyPr wrap="square">
            <a:spAutoFit/>
          </a:bodyPr>
          <a:lstStyle/>
          <a:p>
            <a:r>
              <a:rPr lang="en-GB" sz="2400" b="1" dirty="0"/>
              <a:t>Ερμηνεία των ενδείξεων κατάστασης</a:t>
            </a:r>
            <a:endParaRPr lang="en-GB" sz="2400" dirty="0"/>
          </a:p>
          <a:p>
            <a:pPr lvl="0"/>
            <a:endParaRPr lang="en-GB" sz="2400" dirty="0"/>
          </a:p>
          <a:p>
            <a:pPr lvl="0" algn="ctr"/>
            <a:r>
              <a:rPr lang="en-GB" sz="2400" dirty="0"/>
              <a:t>Συνηθισμένα εικονίδια και σημασίες</a:t>
            </a:r>
          </a:p>
          <a:p>
            <a:pPr lvl="0" algn="ctr"/>
            <a:endParaRPr lang="en-GB" sz="2400" dirty="0"/>
          </a:p>
          <a:p>
            <a:pPr lvl="0" algn="ctr"/>
            <a:r>
              <a:rPr lang="en-GB" sz="2400" dirty="0"/>
              <a:t>Μικρά σύμβολα σας ενημερώνουν για τη διάρκεια ζωής της μπαταρίας, </a:t>
            </a:r>
          </a:p>
          <a:p>
            <a:pPr lvl="0" algn="ctr"/>
            <a:r>
              <a:rPr lang="en-GB" sz="2400" dirty="0" err="1"/>
              <a:t>τη</a:t>
            </a:r>
            <a:r>
              <a:rPr lang="en-GB" sz="2400" dirty="0"/>
              <a:t> σύνδεση Wi-Fi και τα νέα μηνύματα.</a:t>
            </a:r>
          </a:p>
          <a:p>
            <a:pPr lvl="0" algn="ctr"/>
            <a:endParaRPr lang="en-GB" sz="2400" b="1" dirty="0"/>
          </a:p>
          <a:p>
            <a:pPr lvl="0" algn="ctr"/>
            <a:r>
              <a:rPr lang="en-GB" sz="2400" b="1" dirty="0"/>
              <a:t>Βασικά σημεία: </a:t>
            </a:r>
          </a:p>
          <a:p>
            <a:pPr lvl="0" algn="ctr"/>
            <a:r>
              <a:rPr lang="en-GB" sz="2400" dirty="0" err="1"/>
              <a:t>Αυτά</a:t>
            </a:r>
            <a:r>
              <a:rPr lang="en-GB" sz="2400" dirty="0"/>
              <a:t> τα εικονίδια προσφέρουν σαφήνεια και σιγουριά.</a:t>
            </a:r>
          </a:p>
          <a:p>
            <a:pPr lvl="1"/>
            <a:endParaRPr lang="en-GB" sz="2400" dirty="0"/>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charset="0"/>
            </a:endParaRPr>
          </a:p>
        </p:txBody>
      </p:sp>
      <p:sp>
        <p:nvSpPr>
          <p:cNvPr id="4" name="Title 3">
            <a:extLst>
              <a:ext uri="{FF2B5EF4-FFF2-40B4-BE49-F238E27FC236}">
                <a16:creationId xmlns:a16="http://schemas.microsoft.com/office/drawing/2014/main" id="{64A89E4F-6CE3-2B74-EBB1-67E94F2997C1}"/>
              </a:ext>
            </a:extLst>
          </p:cNvPr>
          <p:cNvSpPr>
            <a:spLocks noGrp="1"/>
          </p:cNvSpPr>
          <p:nvPr>
            <p:ph type="title"/>
          </p:nvPr>
        </p:nvSpPr>
        <p:spPr/>
        <p:txBody>
          <a:bodyPr/>
          <a:lstStyle/>
          <a:p>
            <a:r>
              <a:rPr lang="en-US" sz="2200" i="1" dirty="0" err="1"/>
              <a:t>Ενότητ</a:t>
            </a:r>
            <a:r>
              <a:rPr lang="en-US" sz="2200" i="1" dirty="0"/>
              <a:t>α 4 (Ενήλικες μαθητές</a:t>
            </a:r>
            <a:r>
              <a:rPr lang="el-GR" sz="2200" i="1" dirty="0"/>
              <a:t>/τριες</a:t>
            </a:r>
            <a:r>
              <a:rPr lang="en-US" sz="2200" i="1" dirty="0"/>
              <a:t>)</a:t>
            </a:r>
            <a:br>
              <a:rPr lang="el-GR" sz="2200" i="1" dirty="0"/>
            </a:br>
            <a:r>
              <a:rPr lang="en-GB" sz="2200" i="1" dirty="0"/>
              <a:t>Τα smartphone και τα </a:t>
            </a:r>
            <a:r>
              <a:rPr lang="en-GB" sz="2200" i="1" dirty="0" err="1"/>
              <a:t>μέσ</a:t>
            </a:r>
            <a:r>
              <a:rPr lang="en-GB" sz="2200" i="1" dirty="0"/>
              <a:t>α κοινωνικής δικτύωσης με απλά λόγια</a:t>
            </a:r>
            <a:endParaRPr lang="LID4096" sz="2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Θέμα 1: Ο πυξίδας του smartphone σας</a:t>
            </a:r>
          </a:p>
          <a:p>
            <a:r>
              <a:rPr lang="en-US" b="1" i="1" dirty="0">
                <a:solidFill>
                  <a:schemeClr val="accent1">
                    <a:lumMod val="75000"/>
                  </a:schemeClr>
                </a:solidFill>
              </a:rPr>
              <a:t> </a:t>
            </a:r>
          </a:p>
          <a:p>
            <a:endParaRPr lang="en-US" b="1" i="1" dirty="0">
              <a:solidFill>
                <a:schemeClr val="accent6">
                  <a:lumMod val="75000"/>
                </a:schemeClr>
              </a:solidFill>
            </a:endParaRP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p:cNvSpPr txBox="1"/>
          <p:nvPr/>
        </p:nvSpPr>
        <p:spPr>
          <a:xfrm>
            <a:off x="97970" y="1563010"/>
            <a:ext cx="10957957" cy="5178982"/>
          </a:xfrm>
          <a:prstGeom prst="rect">
            <a:avLst/>
          </a:prstGeom>
          <a:noFill/>
        </p:spPr>
        <p:txBody>
          <a:bodyPr wrap="square">
            <a:spAutoFit/>
          </a:bodyPr>
          <a:lstStyle/>
          <a:p>
            <a:pPr algn="ctr"/>
            <a:r>
              <a:rPr lang="en-GB" sz="2400" b="1" dirty="0">
                <a:solidFill>
                  <a:schemeClr val="accent4">
                    <a:lumMod val="75000"/>
                  </a:schemeClr>
                </a:solidFill>
              </a:rPr>
              <a:t>Δραστηριότητα: «Κυνήγι εικονιδίων» (Διαδραστικό)</a:t>
            </a:r>
            <a:endParaRPr lang="en-GB" sz="2400" dirty="0">
              <a:solidFill>
                <a:schemeClr val="accent4">
                  <a:lumMod val="75000"/>
                </a:schemeClr>
              </a:solidFill>
            </a:endParaRPr>
          </a:p>
          <a:p>
            <a:pPr lvl="0" algn="ctr"/>
            <a:endParaRPr lang="en-GB" sz="2400" b="1" dirty="0"/>
          </a:p>
          <a:p>
            <a:pPr lvl="0" algn="ctr"/>
            <a:r>
              <a:rPr lang="en-GB" sz="2400" b="1" dirty="0"/>
              <a:t>Εργασία: </a:t>
            </a:r>
            <a:r>
              <a:rPr lang="en-GB" sz="2400" dirty="0"/>
              <a:t>Ονομάστε τα σύμβολα στην οθόνη σας.</a:t>
            </a:r>
          </a:p>
          <a:p>
            <a:pPr lvl="0" algn="ctr"/>
            <a:endParaRPr lang="en-GB" sz="2400" b="1" dirty="0"/>
          </a:p>
          <a:p>
            <a:pPr lvl="0" algn="ctr"/>
            <a:r>
              <a:rPr lang="en-GB" sz="2400" b="1" dirty="0"/>
              <a:t>Αλληλεπίδραση:</a:t>
            </a:r>
            <a:r>
              <a:rPr lang="en-GB" sz="2400" dirty="0"/>
              <a:t> </a:t>
            </a:r>
          </a:p>
          <a:p>
            <a:pPr lvl="0" algn="ctr"/>
            <a:r>
              <a:rPr lang="en-GB" sz="2400" dirty="0"/>
              <a:t>Κοιτάξτε τη γραμμή ειδοποιήσεων του δικού σας τηλεφώνου.</a:t>
            </a:r>
          </a:p>
          <a:p>
            <a:pPr lvl="0" algn="ctr"/>
            <a:endParaRPr lang="en-GB" sz="2400" b="1" dirty="0"/>
          </a:p>
          <a:p>
            <a:pPr lvl="0" algn="ctr"/>
            <a:r>
              <a:rPr lang="en-GB" sz="2400" b="1" dirty="0"/>
              <a:t>Στόχος:</a:t>
            </a:r>
            <a:r>
              <a:rPr lang="en-GB" sz="2400" dirty="0"/>
              <a:t> </a:t>
            </a:r>
          </a:p>
          <a:p>
            <a:pPr lvl="0" algn="ctr"/>
            <a:r>
              <a:rPr lang="en-GB" sz="2400" dirty="0"/>
              <a:t>Μοιραστείτε ένα εικονίδιο που αναγνωρίζετε και ένα που σας φαίνεται άγνωστο.</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
        <p:nvSpPr>
          <p:cNvPr id="5" name="Title 4">
            <a:extLst>
              <a:ext uri="{FF2B5EF4-FFF2-40B4-BE49-F238E27FC236}">
                <a16:creationId xmlns:a16="http://schemas.microsoft.com/office/drawing/2014/main" id="{8232E4B2-28FB-E9B9-93A3-5ACC746335AC}"/>
              </a:ext>
            </a:extLst>
          </p:cNvPr>
          <p:cNvSpPr>
            <a:spLocks noGrp="1"/>
          </p:cNvSpPr>
          <p:nvPr>
            <p:ph type="title"/>
          </p:nvPr>
        </p:nvSpPr>
        <p:spPr/>
        <p:txBody>
          <a:bodyPr/>
          <a:lstStyle/>
          <a:p>
            <a:r>
              <a:rPr lang="en-US" sz="2200" i="1" dirty="0" err="1"/>
              <a:t>Ενότητ</a:t>
            </a:r>
            <a:r>
              <a:rPr lang="en-US" sz="2200" i="1" dirty="0"/>
              <a:t>α 4 (Ενήλικες μαθητές</a:t>
            </a:r>
            <a:r>
              <a:rPr lang="el-GR" sz="2200" i="1" dirty="0"/>
              <a:t>/τριες</a:t>
            </a:r>
            <a:r>
              <a:rPr lang="en-US" sz="2200" i="1" dirty="0"/>
              <a:t>)</a:t>
            </a:r>
            <a:br>
              <a:rPr lang="el-GR" sz="2200" i="1" dirty="0"/>
            </a:br>
            <a:r>
              <a:rPr lang="en-GB" sz="2200" i="1" dirty="0"/>
              <a:t>Τα smartphone και τα </a:t>
            </a:r>
            <a:r>
              <a:rPr lang="en-GB" sz="2200" i="1" dirty="0" err="1"/>
              <a:t>μέσ</a:t>
            </a:r>
            <a:r>
              <a:rPr lang="en-GB" sz="2200" i="1" dirty="0"/>
              <a:t>α κοινωνικής δικτύωσης με απλά λόγια</a:t>
            </a:r>
            <a:endParaRPr lang="LID4096" sz="2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200" i="1" dirty="0"/>
              <a:t>Ενότητα 4 (Μαθητές μεγαλύτερης ηλικίας): </a:t>
            </a:r>
            <a:br>
              <a:rPr lang="el-GR" sz="2200" i="1" dirty="0"/>
            </a:br>
            <a:r>
              <a:rPr lang="en-GB" sz="2200" i="1" dirty="0"/>
              <a:t>Τα smartphone και τα μέσα κοινωνικής δικτύωσης με απλά λόγια </a:t>
            </a:r>
            <a:endParaRPr lang="el-GR" sz="2200" dirty="0"/>
          </a:p>
        </p:txBody>
      </p:sp>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r>
              <a:rPr lang="en-US" b="1" i="1" dirty="0">
                <a:solidFill>
                  <a:schemeClr val="accent1">
                    <a:lumMod val="75000"/>
                  </a:schemeClr>
                </a:solidFill>
              </a:rPr>
              <a:t>Θέμα 1: Ο πυξίδας του smartphone σας</a:t>
            </a:r>
          </a:p>
          <a:p>
            <a:r>
              <a:rPr lang="en-US" b="1" i="1" dirty="0">
                <a:solidFill>
                  <a:schemeClr val="accent1">
                    <a:lumMod val="75000"/>
                  </a:schemeClr>
                </a:solidFill>
              </a:rPr>
              <a:t> </a:t>
            </a:r>
          </a:p>
          <a:p>
            <a:endParaRPr lang="en-US" i="1" dirty="0"/>
          </a:p>
        </p:txBody>
      </p:sp>
      <p:pic>
        <p:nvPicPr>
          <p:cNvPr id="2" name="Content Placeholder 1"/>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p:cNvSpPr txBox="1"/>
          <p:nvPr/>
        </p:nvSpPr>
        <p:spPr>
          <a:xfrm>
            <a:off x="253833" y="1708483"/>
            <a:ext cx="10957957" cy="4163319"/>
          </a:xfrm>
          <a:prstGeom prst="rect">
            <a:avLst/>
          </a:prstGeom>
          <a:noFill/>
        </p:spPr>
        <p:txBody>
          <a:bodyPr wrap="square">
            <a:spAutoFit/>
          </a:bodyPr>
          <a:lstStyle/>
          <a:p>
            <a:pPr algn="ctr"/>
            <a:r>
              <a:rPr lang="en-GB" sz="2400" b="1" dirty="0">
                <a:solidFill>
                  <a:schemeClr val="accent4">
                    <a:lumMod val="75000"/>
                  </a:schemeClr>
                </a:solidFill>
              </a:rPr>
              <a:t>Δραστηριότητα: «Ο έλεγχος των κουμπιών» (Ομαδική)</a:t>
            </a:r>
            <a:endParaRPr lang="en-GB" sz="2400" dirty="0">
              <a:solidFill>
                <a:schemeClr val="accent4">
                  <a:lumMod val="75000"/>
                </a:schemeClr>
              </a:solidFill>
            </a:endParaRPr>
          </a:p>
          <a:p>
            <a:pPr lvl="0" algn="ctr"/>
            <a:endParaRPr lang="en-GB" sz="2400" b="1" dirty="0"/>
          </a:p>
          <a:p>
            <a:pPr lvl="0" algn="ctr"/>
            <a:r>
              <a:rPr lang="en-GB" sz="2400" b="1" dirty="0"/>
              <a:t>Εργασία: </a:t>
            </a:r>
            <a:r>
              <a:rPr lang="en-GB" sz="2400" dirty="0"/>
              <a:t>Αν ένα εικονίδιο ήταν πινακίδα κυκλοφορίας, πού θα σας οδηγούσε;</a:t>
            </a:r>
          </a:p>
          <a:p>
            <a:pPr lvl="0" algn="ctr"/>
            <a:endParaRPr lang="en-GB" sz="2400" b="1" dirty="0"/>
          </a:p>
          <a:p>
            <a:pPr lvl="0" algn="ctr"/>
            <a:r>
              <a:rPr lang="en-GB" sz="2400" b="1" dirty="0"/>
              <a:t>Αλληλεπίδραση:</a:t>
            </a:r>
            <a:r>
              <a:rPr lang="en-GB" sz="2400" dirty="0"/>
              <a:t> </a:t>
            </a:r>
          </a:p>
          <a:p>
            <a:pPr lvl="0" algn="ctr"/>
            <a:r>
              <a:rPr lang="en-GB" sz="2400" dirty="0"/>
              <a:t>Συζητήστε σε ζευγάρια τι νομίζετε ότι συμβαίνει </a:t>
            </a:r>
          </a:p>
          <a:p>
            <a:pPr lvl="0" algn="ctr"/>
            <a:r>
              <a:rPr lang="en-GB" sz="2400" dirty="0"/>
              <a:t>όταν πατάτε το γρανάζι των «Ρυθμίσεων» ή το μπαλόνι των «Μηνυμάτων».</a:t>
            </a:r>
          </a:p>
          <a:p>
            <a:pPr algn="ctr"/>
            <a:endParaRPr lang="en-GB" sz="2400" dirty="0">
              <a:solidFill>
                <a:schemeClr val="accent4">
                  <a:lumMod val="75000"/>
                </a:schemeClr>
              </a:solidFill>
            </a:endParaRPr>
          </a:p>
          <a:p>
            <a:pPr lvl="1" algn="ctr"/>
            <a:endParaRPr lang="en-GB" sz="2400" b="1"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4650" y="2184400"/>
            <a:ext cx="6431395" cy="1334135"/>
          </a:xfrm>
        </p:spPr>
        <p:txBody>
          <a:bodyPr>
            <a:normAutofit fontScale="90000"/>
          </a:bodyPr>
          <a:lstStyle/>
          <a:p>
            <a:br>
              <a:rPr lang="en-US" sz="2800" b="0" i="1" dirty="0">
                <a:latin typeface="+mj-lt"/>
              </a:rPr>
            </a:br>
            <a:r>
              <a:rPr lang="en-US" sz="2700" b="0" i="1" dirty="0"/>
              <a:t>Ενότητα 4 (Ενήλικες μαθητές</a:t>
            </a:r>
            <a:r>
              <a:rPr lang="el-GR" sz="2700" b="0" i="1" dirty="0"/>
              <a:t>/τριες</a:t>
            </a:r>
            <a:r>
              <a:rPr lang="en-US" sz="2700" b="0" i="1" dirty="0"/>
              <a:t>)</a:t>
            </a:r>
            <a:br>
              <a:rPr lang="el-GR" sz="2700" b="0" i="1" dirty="0"/>
            </a:br>
            <a:r>
              <a:rPr lang="en-GB" sz="2700" b="0" i="1" dirty="0"/>
              <a:t>Τα smartphone και τα μέσα κοινωνικής δικτύωσης με απλά λόγια</a:t>
            </a:r>
            <a:br>
              <a:rPr lang="en-US" sz="1800" dirty="0"/>
            </a:br>
            <a:br>
              <a:rPr lang="en-US" sz="1800" dirty="0"/>
            </a:br>
            <a:br>
              <a:rPr lang="en-US" sz="1800" dirty="0"/>
            </a:br>
            <a:r>
              <a:rPr lang="en-US" sz="1800" dirty="0"/>
              <a:t> </a:t>
            </a:r>
            <a:br>
              <a:rPr lang="en-US" sz="1800" dirty="0"/>
            </a:br>
            <a:endParaRPr lang="en-US" sz="1800" dirty="0"/>
          </a:p>
        </p:txBody>
      </p:sp>
      <p:sp>
        <p:nvSpPr>
          <p:cNvPr id="3" name="Subtitle 2"/>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Θέμα 2: Παραμένοντας συνδεδεμένοι</a:t>
            </a:r>
          </a:p>
          <a:p>
            <a:r>
              <a:rPr lang="en-GB" sz="2400" b="1" dirty="0">
                <a:solidFill>
                  <a:schemeClr val="accent1">
                    <a:lumMod val="75000"/>
                  </a:schemeClr>
                </a:solidFill>
              </a:rPr>
              <a:t> </a:t>
            </a:r>
            <a:endParaRPr lang="en-US"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Ενότητα 4 (Μαθητές μεγαλύτερης ηλικίας): </a:t>
            </a:r>
            <a:r>
              <a:rPr lang="en-GB" sz="2400" i="1" dirty="0"/>
              <a:t>Τα smartphone και τα μέσα κοινωνικής δικτύωσης με απλά λόγια </a:t>
            </a:r>
            <a:endParaRPr lang="el-GR" sz="2400" dirty="0"/>
          </a:p>
        </p:txBody>
      </p:sp>
      <p:sp>
        <p:nvSpPr>
          <p:cNvPr id="6" name="Text Placeholder 5"/>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Θέμα 2: Παραμένοντας συνδεδεμένοι</a:t>
            </a:r>
          </a:p>
          <a:p>
            <a:endParaRPr lang="en-US" b="1" i="1" dirty="0">
              <a:solidFill>
                <a:schemeClr val="accent1">
                  <a:lumMod val="75000"/>
                </a:schemeClr>
              </a:solidFill>
            </a:endParaRPr>
          </a:p>
          <a:p>
            <a:endParaRPr lang="el-GR"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p:cNvSpPr txBox="1"/>
          <p:nvPr/>
        </p:nvSpPr>
        <p:spPr>
          <a:xfrm>
            <a:off x="181097" y="1462685"/>
            <a:ext cx="10001995" cy="2926057"/>
          </a:xfrm>
          <a:prstGeom prst="rect">
            <a:avLst/>
          </a:prstGeom>
          <a:noFill/>
        </p:spPr>
        <p:txBody>
          <a:bodyPr wrap="square">
            <a:spAutoFit/>
          </a:bodyPr>
          <a:lstStyle/>
          <a:p>
            <a:r>
              <a:rPr lang="en-GB" sz="2400" b="1" dirty="0"/>
              <a:t>Η γλώσσα της επικοινωνίας</a:t>
            </a:r>
          </a:p>
          <a:p>
            <a:endParaRPr lang="en-GB" sz="2400" dirty="0"/>
          </a:p>
          <a:p>
            <a:pPr lvl="0" algn="ctr"/>
            <a:r>
              <a:rPr lang="en-GB" sz="2400" dirty="0"/>
              <a:t>Μηνύματα, φωτογραφίες και φωνή</a:t>
            </a:r>
          </a:p>
          <a:p>
            <a:pPr lvl="0" algn="ctr"/>
            <a:endParaRPr lang="en-GB" sz="2400" dirty="0"/>
          </a:p>
          <a:p>
            <a:pPr lvl="0" algn="ctr"/>
            <a:r>
              <a:rPr lang="en-GB" sz="2400" dirty="0"/>
              <a:t>Τα σύγχρονα εργαλεία σας βοηθούν να συμμετέχετε στις οικογενειακές συζητήσεις και να μοιράζεστε νέα.</a:t>
            </a:r>
          </a:p>
          <a:p>
            <a:pPr lvl="0" algn="ctr"/>
            <a:endParaRPr lang="en-GB" sz="2400" b="1" dirty="0"/>
          </a:p>
          <a:p>
            <a:pPr lvl="0" algn="ctr"/>
            <a:r>
              <a:rPr lang="en-GB" sz="2400" b="1" dirty="0"/>
              <a:t>Βασικά σημεία: </a:t>
            </a:r>
            <a:r>
              <a:rPr lang="en-GB" sz="2400" dirty="0"/>
              <a:t>Η επικοινωνία έχει να κάνει με τη σύνδεση, όχι με την ταχύτητα.</a:t>
            </a:r>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2049</Words>
  <Application>Microsoft Office PowerPoint</Application>
  <PresentationFormat>Widescreen</PresentationFormat>
  <Paragraphs>315</Paragraphs>
  <Slides>21</Slides>
  <Notes>15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21</vt:i4>
      </vt:variant>
    </vt:vector>
  </HeadingPairs>
  <TitlesOfParts>
    <vt:vector size="26" baseType="lpstr">
      <vt:lpstr>Arial</vt:lpstr>
      <vt:lpstr>Calibri</vt:lpstr>
      <vt:lpstr>Open Sans</vt:lpstr>
      <vt:lpstr>CARDET Course template</vt:lpstr>
      <vt:lpstr>CARDET Course template - Cover page</vt:lpstr>
      <vt:lpstr>WP3 – Εκπαιδευτικό υλικό  για ενήλικες μαθητές/τριες   </vt:lpstr>
      <vt:lpstr> Ενότητα 4 (Ενήλικες μαθητές/τριες) Τα smartphone και τα μέσα κοινωνικής δικτύωσης με απλά λόγια     </vt:lpstr>
      <vt:lpstr>Ενότητα 4 (Ενήλικες μαθητές/τριες): Τα smartphone και τα μέσα κοινωνικής δικτύωσης με απλά λόγια</vt:lpstr>
      <vt:lpstr>Ενότητα 4 (Ενήλικες μαθητές/τριες):  Τα smartphone και τα μέσα κοινωνικής δικτύωσης με απλά λόγια</vt:lpstr>
      <vt:lpstr>Ενότητα 4 (Ενήλικες μαθητές/τριες) Τα smartphone και τα μέσα κοινωνικής δικτύωσης με απλά λόγια</vt:lpstr>
      <vt:lpstr>Ενότητα 4 (Ενήλικες μαθητές/τριες) Τα smartphone και τα μέσα κοινωνικής δικτύωσης με απλά λόγια</vt:lpstr>
      <vt:lpstr>Ενότητα 4 (Μαθητές μεγαλύτερης ηλικίας):  Τα smartphone και τα μέσα κοινωνικής δικτύωσης με απλά λόγια </vt:lpstr>
      <vt:lpstr> Ενότητα 4 (Ενήλικες μαθητές/τριες) Τα smartphone και τα μέσα κοινωνικής δικτύωσης με απλά λόγια     </vt:lpstr>
      <vt:lpstr>Ενότητα 4 (Μαθητές μεγαλύτερης ηλικίας): Τα smartphone και τα μέσα κοινωνικής δικτύωσης με απλά λόγια </vt:lpstr>
      <vt:lpstr>Ενότητα 4 (Μαθητές μεγαλύτερης ηλικίας): Τα smartphone και τα μέσα κοινωνικής δικτύωσης με απλά λόγια </vt:lpstr>
      <vt:lpstr>Ενότητα 4 (Μαθητές μεγαλύτερης ηλικίας): Τα smartphone και τα μέσα κοινωνικής δικτύωσης με απλά λόγια </vt:lpstr>
      <vt:lpstr> Ενότητα 4 (Ενήλικες μαθητές) Τα smartphone και τα μέσα κοινωνικής δικτύωσης με απλά λόγια     </vt:lpstr>
      <vt:lpstr>Ενότητα 4 (Ενήλικες μαθητές/τριες): Τα smartphone και τα μέσα κοινωνικής δικτύωσης με απλά λόγια</vt:lpstr>
      <vt:lpstr>Ενότητα 4 (Ενήλικες μαθητές/τριες) Τα smartphone και τα μέσα κοινωνικής δικτύωσης με απλά λόγια</vt:lpstr>
      <vt:lpstr>Ενότητα 4 (Ενήλικες μαθητές/τριες): Τα smartphone και τα μέσα κοινωνικής δικτύωσης με απλά λόγια</vt:lpstr>
      <vt:lpstr> Ενότητα 4 (Ενήλικες μαθητές/τριες) Τα smartphone και τα μέσα κοινωνικής δικτύωσης με απλά λόγια     </vt:lpstr>
      <vt:lpstr>Ενότητα 4 (Ενήλικες μαθητές/τριες): Τα smartphone και τα μέσα κοινωνικής δικτύωσης με απλά λόγια</vt:lpstr>
      <vt:lpstr>Ενότητα 4 (Ενήλικες μαθητές/τριες): Τα smartphone και τα μέσα κοινωνικής δικτύωσης με απλά λόγια</vt:lpstr>
      <vt:lpstr>Ενότητα 4 (Ενήλικες μαθητές/τριες): Τα smartphone και τα μέσα κοινωνικής δικτύωσης με απλά λόγια</vt:lpstr>
      <vt:lpstr>Ενότητα 4 (Ενήλικες μαθητές/τριες): Τα smartphone και τα μέσα κοινωνικής δικτύωσης με απλά λόγια</vt:lpstr>
      <vt:lpstr>Τέλος της Ενότητας 4 (Ενήλικες μαθητές/τριες):  Τα smartphone και τα μέσα κοινωνικής δικτύωσης με απλά λόγια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docId:A640BBA0FFE471B5449F4B10C64F7E36</cp:keywords>
  <cp:lastModifiedBy>Elena Xeni</cp:lastModifiedBy>
  <cp:revision>212</cp:revision>
  <cp:lastPrinted>2018-07-25T11:23:00Z</cp:lastPrinted>
  <dcterms:created xsi:type="dcterms:W3CDTF">2014-07-11T09:12:00Z</dcterms:created>
  <dcterms:modified xsi:type="dcterms:W3CDTF">2026-05-18T10:51:34Z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B75481B41FDD4DEF83925966C7EDD770_13</vt:lpwstr>
  </property>
  <property fmtid="{D5CDD505-2E9C-101B-9397-08002B2CF9AE}" pid="3" name="KSOProductBuildVer">
    <vt:lpwstr>1033-12.1.0.26372</vt:lpwstr>
  </property>
</Properties>
</file>