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4"/>
  </p:notesMasterIdLst>
  <p:handoutMasterIdLst>
    <p:handoutMasterId r:id="rId25"/>
  </p:handoutMasterIdLst>
  <p:sldIdLst>
    <p:sldId id="256" r:id="rId3"/>
    <p:sldId id="272" r:id="rId4"/>
    <p:sldId id="277" r:id="rId5"/>
    <p:sldId id="278" r:id="rId6"/>
    <p:sldId id="279" r:id="rId7"/>
    <p:sldId id="312" r:id="rId8"/>
    <p:sldId id="313" r:id="rId9"/>
    <p:sldId id="314" r:id="rId10"/>
    <p:sldId id="316" r:id="rId11"/>
    <p:sldId id="317" r:id="rId12"/>
    <p:sldId id="315" r:id="rId13"/>
    <p:sldId id="319" r:id="rId14"/>
    <p:sldId id="321" r:id="rId15"/>
    <p:sldId id="322" r:id="rId16"/>
    <p:sldId id="320" r:id="rId17"/>
    <p:sldId id="323" r:id="rId18"/>
    <p:sldId id="325" r:id="rId19"/>
    <p:sldId id="326" r:id="rId20"/>
    <p:sldId id="327" r:id="rId21"/>
    <p:sldId id="328" r:id="rId22"/>
    <p:sldId id="300" r:id="rId23"/>
  </p:sldIdLst>
  <p:sldSz cx="12192000" cy="685800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3" d="100"/>
          <a:sy n="73" d="100"/>
        </p:scale>
        <p:origin x="1162" y="43"/>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‹Nr.›</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‹Nr.›</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Herzlich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willkommen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unserer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heutigen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Sitzung</a:t>
            </a:r>
            <a:r>
              <a:rPr lang="en-US" sz="1200" kern="1200" dirty="0">
                <a:solidFill>
                  <a:schemeClr val="tx1"/>
                </a:solidFill>
                <a:effectLst/>
                <a:latin typeface="+mn-lt"/>
                <a:ea typeface="+mn-ea"/>
                <a:cs typeface="+mn-cs"/>
              </a:rPr>
              <a:t>! Heute werden wir zu digitalen Entdeckern. </a:t>
            </a:r>
            <a:r>
              <a:rPr lang="en-US" sz="1200" kern="1200" dirty="0" err="1">
                <a:solidFill>
                  <a:schemeClr val="tx1"/>
                </a:solidFill>
                <a:effectLst/>
                <a:latin typeface="+mn-lt"/>
                <a:ea typeface="+mn-ea"/>
                <a:cs typeface="+mn-cs"/>
              </a:rPr>
              <a:t>Betrachten</a:t>
            </a:r>
            <a:r>
              <a:rPr lang="en-US" sz="1200" kern="1200" dirty="0">
                <a:solidFill>
                  <a:schemeClr val="tx1"/>
                </a:solidFill>
                <a:effectLst/>
                <a:latin typeface="+mn-lt"/>
                <a:ea typeface="+mn-ea"/>
                <a:cs typeface="+mn-cs"/>
              </a:rPr>
              <a:t> Sie </a:t>
            </a:r>
            <a:r>
              <a:rPr lang="en-US" sz="1200" kern="1200" dirty="0" err="1">
                <a:solidFill>
                  <a:schemeClr val="tx1"/>
                </a:solidFill>
                <a:effectLst/>
                <a:latin typeface="+mn-lt"/>
                <a:ea typeface="+mn-ea"/>
                <a:cs typeface="+mn-cs"/>
              </a:rPr>
              <a:t>Ihr</a:t>
            </a:r>
            <a:r>
              <a:rPr lang="en-US" sz="1200" kern="1200" dirty="0">
                <a:solidFill>
                  <a:schemeClr val="tx1"/>
                </a:solidFill>
                <a:effectLst/>
                <a:latin typeface="+mn-lt"/>
                <a:ea typeface="+mn-ea"/>
                <a:cs typeface="+mn-cs"/>
              </a:rPr>
              <a:t> Smartphone nicht als kompliziertes Gerät, sondern als Begleiter für </a:t>
            </a:r>
            <a:r>
              <a:rPr lang="en-US" sz="1200" kern="1200" dirty="0" err="1">
                <a:solidFill>
                  <a:schemeClr val="tx1"/>
                </a:solidFill>
                <a:effectLst/>
                <a:latin typeface="+mn-lt"/>
                <a:ea typeface="+mn-ea"/>
                <a:cs typeface="+mn-cs"/>
              </a:rPr>
              <a:t>Ihre</a:t>
            </a:r>
            <a:r>
              <a:rPr lang="en-US" sz="1200" kern="1200" dirty="0">
                <a:solidFill>
                  <a:schemeClr val="tx1"/>
                </a:solidFill>
                <a:effectLst/>
                <a:latin typeface="+mn-lt"/>
                <a:ea typeface="+mn-ea"/>
                <a:cs typeface="+mn-cs"/>
              </a:rPr>
              <a:t> Erinnerungen und </a:t>
            </a:r>
            <a:r>
              <a:rPr lang="en-US" sz="1200" kern="1200" dirty="0" err="1">
                <a:solidFill>
                  <a:schemeClr val="tx1"/>
                </a:solidFill>
                <a:effectLst/>
                <a:latin typeface="+mn-lt"/>
                <a:ea typeface="+mn-ea"/>
                <a:cs typeface="+mn-cs"/>
              </a:rPr>
              <a:t>Ihre</a:t>
            </a:r>
            <a:r>
              <a:rPr lang="en-US" sz="1200" kern="1200" dirty="0">
                <a:solidFill>
                  <a:schemeClr val="tx1"/>
                </a:solidFill>
                <a:effectLst/>
                <a:latin typeface="+mn-lt"/>
                <a:ea typeface="+mn-ea"/>
                <a:cs typeface="+mn-cs"/>
              </a:rPr>
              <a:t> familiären Beziehungen. Den Umgang damit zu lernen ist wie das Erlernen einer neuen Sprache – wir gehen Schritt für Schritt vor.“</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17B29-917C-01FA-5BB5-ED4176240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BFED7-43A8-7BA7-B9B1-1DD8218F0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91331-8F36-BD31-5D31-3DA399A553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„Warum lieben junge Menschen diese Apps? Auf diese Weise finden sie ihren Platz in der Welt, doch es kann ihnen auch Stress und Ängste bereiten. Indem Sie ihre Welt verstehen, können Sie ihnen eine unterstützende, ruhige ‚Brücke zwischen den Generationen‘ bieten, wenn sie sich unter Druck gesetzt fühlen.“</a:t>
            </a:r>
          </a:p>
          <a:p>
            <a:endParaRPr lang="LID4096" sz="1200" dirty="0"/>
          </a:p>
        </p:txBody>
      </p:sp>
      <p:sp>
        <p:nvSpPr>
          <p:cNvPr id="4" name="Slide Number Placeholder 3">
            <a:extLst>
              <a:ext uri="{FF2B5EF4-FFF2-40B4-BE49-F238E27FC236}">
                <a16:creationId xmlns:a16="http://schemas.microsoft.com/office/drawing/2014/main" id="{7B9DA1EA-51D7-3A1E-4C29-B1EFC7877F98}"/>
              </a:ext>
            </a:extLst>
          </p:cNvPr>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3887432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A5438-5622-751E-98A8-58F452D6A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03AE60-2706-2C0F-A871-DED680240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8D874-D3D9-F796-0010-37B146A43F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Schauen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diesen Beispielbeitrag an. Ist es ein lustiger Witz oder eine Familienerinnerung? </a:t>
            </a:r>
            <a:r>
              <a:rPr lang="en-GB" sz="1200" kern="1200" dirty="0" err="1">
                <a:solidFill>
                  <a:schemeClr val="tx1"/>
                </a:solidFill>
                <a:effectLst/>
                <a:latin typeface="+mn-lt"/>
                <a:ea typeface="+mn-ea"/>
                <a:cs typeface="+mn-cs"/>
              </a:rPr>
              <a:t>Versuchen</a:t>
            </a:r>
            <a:r>
              <a:rPr lang="en-GB" sz="1200" kern="1200" dirty="0">
                <a:solidFill>
                  <a:schemeClr val="tx1"/>
                </a:solidFill>
                <a:effectLst/>
                <a:latin typeface="+mn-lt"/>
                <a:ea typeface="+mn-ea"/>
                <a:cs typeface="+mn-cs"/>
              </a:rPr>
              <a:t> Sie herauszufinden, was der Beitrag von Ihnen erwartet – </a:t>
            </a:r>
            <a:r>
              <a:rPr lang="en-GB" sz="1200" kern="1200" dirty="0" err="1">
                <a:solidFill>
                  <a:schemeClr val="tx1"/>
                </a:solidFill>
                <a:effectLst/>
                <a:latin typeface="+mn-lt"/>
                <a:ea typeface="+mn-ea"/>
                <a:cs typeface="+mn-cs"/>
              </a:rPr>
              <a:t>sollen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ihn</a:t>
            </a:r>
            <a:r>
              <a:rPr lang="en-GB" sz="1200" kern="1200" dirty="0">
                <a:solidFill>
                  <a:schemeClr val="tx1"/>
                </a:solidFill>
                <a:effectLst/>
                <a:latin typeface="+mn-lt"/>
                <a:ea typeface="+mn-ea"/>
                <a:cs typeface="+mn-cs"/>
              </a:rPr>
              <a:t> ‚liken‘ oder kommentieren? Wenn Sie diese ‚Hinweise‘ </a:t>
            </a:r>
            <a:r>
              <a:rPr lang="en-GB" sz="1200" kern="1200" dirty="0" err="1">
                <a:solidFill>
                  <a:schemeClr val="tx1"/>
                </a:solidFill>
                <a:effectLst/>
                <a:latin typeface="+mn-lt"/>
                <a:ea typeface="+mn-ea"/>
                <a:cs typeface="+mn-cs"/>
              </a:rPr>
              <a:t>erkennen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haben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mehr</a:t>
            </a:r>
            <a:r>
              <a:rPr lang="en-GB" sz="1200" kern="1200" dirty="0">
                <a:solidFill>
                  <a:schemeClr val="tx1"/>
                </a:solidFill>
                <a:effectLst/>
                <a:latin typeface="+mn-lt"/>
                <a:ea typeface="+mn-ea"/>
                <a:cs typeface="+mn-cs"/>
              </a:rPr>
              <a:t> Kontrolle darüber, was Sie </a:t>
            </a:r>
            <a:r>
              <a:rPr lang="en-GB" sz="1200" kern="1200" dirty="0" err="1">
                <a:solidFill>
                  <a:schemeClr val="tx1"/>
                </a:solidFill>
                <a:effectLst/>
                <a:latin typeface="+mn-lt"/>
                <a:ea typeface="+mn-ea"/>
                <a:cs typeface="+mn-cs"/>
              </a:rPr>
              <a:t>sehen</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B07E9D0-C161-F601-F013-04164BC4365B}"/>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2804249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85F23-37A9-C1D1-478D-FBEC188AC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A5F00-E28D-7AAD-3BD6-5812D2D31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0D08C-AC64-0027-5672-E6011D8CC9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„Wenn Ihnen der Bildschirm ‚zu laut‘ oder zu schnell erscheint, </a:t>
            </a:r>
            <a:r>
              <a:rPr lang="en-GB" sz="1200" kern="1200" dirty="0" err="1">
                <a:solidFill>
                  <a:schemeClr val="tx1"/>
                </a:solidFill>
                <a:effectLst/>
                <a:latin typeface="+mn-lt"/>
                <a:ea typeface="+mn-ea"/>
                <a:cs typeface="+mn-cs"/>
              </a:rPr>
              <a:t>denken</a:t>
            </a:r>
            <a:r>
              <a:rPr lang="en-GB" sz="1200" kern="1200" dirty="0">
                <a:solidFill>
                  <a:schemeClr val="tx1"/>
                </a:solidFill>
                <a:effectLst/>
                <a:latin typeface="+mn-lt"/>
                <a:ea typeface="+mn-ea"/>
                <a:cs typeface="+mn-cs"/>
              </a:rPr>
              <a:t> Sie daran: Sie </a:t>
            </a:r>
            <a:r>
              <a:rPr lang="en-GB" sz="1200" kern="1200" dirty="0" err="1">
                <a:solidFill>
                  <a:schemeClr val="tx1"/>
                </a:solidFill>
                <a:effectLst/>
                <a:latin typeface="+mn-lt"/>
                <a:ea typeface="+mn-ea"/>
                <a:cs typeface="+mn-cs"/>
              </a:rPr>
              <a:t>haben</a:t>
            </a:r>
            <a:r>
              <a:rPr lang="en-GB" sz="1200" kern="1200" dirty="0">
                <a:solidFill>
                  <a:schemeClr val="tx1"/>
                </a:solidFill>
                <a:effectLst/>
                <a:latin typeface="+mn-lt"/>
                <a:ea typeface="+mn-ea"/>
                <a:cs typeface="+mn-cs"/>
              </a:rPr>
              <a:t> die Kontrolle. Es ist völlig in Ordnung, die App zu schließen oder das Handy beiseite zu legen.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innere</a:t>
            </a:r>
            <a:r>
              <a:rPr lang="en-GB" sz="1200" kern="1200" dirty="0">
                <a:solidFill>
                  <a:schemeClr val="tx1"/>
                </a:solidFill>
                <a:effectLst/>
                <a:latin typeface="+mn-lt"/>
                <a:ea typeface="+mn-ea"/>
                <a:cs typeface="+mn-cs"/>
              </a:rPr>
              <a:t> Ruhe ist wichtiger als jede Benachrichtigung.“</a:t>
            </a:r>
          </a:p>
          <a:p>
            <a:endParaRPr lang="LID4096" sz="1200" dirty="0"/>
          </a:p>
        </p:txBody>
      </p:sp>
      <p:sp>
        <p:nvSpPr>
          <p:cNvPr id="4" name="Slide Number Placeholder 3">
            <a:extLst>
              <a:ext uri="{FF2B5EF4-FFF2-40B4-BE49-F238E27FC236}">
                <a16:creationId xmlns:a16="http://schemas.microsoft.com/office/drawing/2014/main" id="{CA517E83-2051-E169-6D01-74781C6A8D6C}"/>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52740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2C38-33E1-58EB-EE25-B238BE7CA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58B07-BAD9-4C8E-43CB-BA46312CE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27E34-28BF-C3D6-7E5A-E5B140F024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„Hier </a:t>
            </a:r>
            <a:r>
              <a:rPr lang="en-GB" sz="1200" kern="1200" dirty="0" err="1">
                <a:solidFill>
                  <a:schemeClr val="tx1"/>
                </a:solidFill>
                <a:effectLst/>
                <a:latin typeface="+mn-lt"/>
                <a:ea typeface="+mn-ea"/>
                <a:cs typeface="+mn-cs"/>
              </a:rPr>
              <a:t>ist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3-Stufen-Plan für den Fall, </a:t>
            </a:r>
            <a:r>
              <a:rPr lang="en-GB" sz="1200" kern="1200" dirty="0" err="1">
                <a:solidFill>
                  <a:schemeClr val="tx1"/>
                </a:solidFill>
                <a:effectLst/>
                <a:latin typeface="+mn-lt"/>
                <a:ea typeface="+mn-ea"/>
                <a:cs typeface="+mn-cs"/>
              </a:rPr>
              <a:t>dass</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überfordert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fühlen</a:t>
            </a:r>
            <a:r>
              <a:rPr lang="en-GB" sz="1200" kern="1200" dirty="0">
                <a:solidFill>
                  <a:schemeClr val="tx1"/>
                </a:solidFill>
                <a:effectLst/>
                <a:latin typeface="+mn-lt"/>
                <a:ea typeface="+mn-ea"/>
                <a:cs typeface="+mn-cs"/>
              </a:rPr>
              <a:t>: Erstens: </a:t>
            </a:r>
            <a:r>
              <a:rPr lang="en-GB" sz="1200" kern="1200" dirty="0" err="1">
                <a:solidFill>
                  <a:schemeClr val="tx1"/>
                </a:solidFill>
                <a:effectLst/>
                <a:latin typeface="+mn-lt"/>
                <a:ea typeface="+mn-ea"/>
                <a:cs typeface="+mn-cs"/>
              </a:rPr>
              <a:t>Halten</a:t>
            </a:r>
            <a:r>
              <a:rPr lang="en-GB" sz="1200" kern="1200" dirty="0">
                <a:solidFill>
                  <a:schemeClr val="tx1"/>
                </a:solidFill>
                <a:effectLst/>
                <a:latin typeface="+mn-lt"/>
                <a:ea typeface="+mn-ea"/>
                <a:cs typeface="+mn-cs"/>
              </a:rPr>
              <a:t> Sie inne und </a:t>
            </a:r>
            <a:r>
              <a:rPr lang="en-GB" sz="1200" kern="1200" dirty="0" err="1">
                <a:solidFill>
                  <a:schemeClr val="tx1"/>
                </a:solidFill>
                <a:effectLst/>
                <a:latin typeface="+mn-lt"/>
                <a:ea typeface="+mn-ea"/>
                <a:cs typeface="+mn-cs"/>
              </a:rPr>
              <a:t>atmen</a:t>
            </a:r>
            <a:r>
              <a:rPr lang="en-GB" sz="1200" kern="1200" dirty="0">
                <a:solidFill>
                  <a:schemeClr val="tx1"/>
                </a:solidFill>
                <a:effectLst/>
                <a:latin typeface="+mn-lt"/>
                <a:ea typeface="+mn-ea"/>
                <a:cs typeface="+mn-cs"/>
              </a:rPr>
              <a:t> Sie tief durch. Zweitens: Machen Sie eine Bildschirmpause und </a:t>
            </a:r>
            <a:r>
              <a:rPr lang="en-GB" sz="1200" kern="1200" dirty="0" err="1">
                <a:solidFill>
                  <a:schemeClr val="tx1"/>
                </a:solidFill>
                <a:effectLst/>
                <a:latin typeface="+mn-lt"/>
                <a:ea typeface="+mn-ea"/>
                <a:cs typeface="+mn-cs"/>
              </a:rPr>
              <a:t>gehen</a:t>
            </a:r>
            <a:r>
              <a:rPr lang="en-GB" sz="1200" kern="1200" dirty="0">
                <a:solidFill>
                  <a:schemeClr val="tx1"/>
                </a:solidFill>
                <a:effectLst/>
                <a:latin typeface="+mn-lt"/>
                <a:ea typeface="+mn-ea"/>
                <a:cs typeface="+mn-cs"/>
              </a:rPr>
              <a:t> Sie für ein paar Minuten weg. Drittens: </a:t>
            </a:r>
            <a:r>
              <a:rPr lang="en-GB" sz="1200" kern="1200" dirty="0" err="1">
                <a:solidFill>
                  <a:schemeClr val="tx1"/>
                </a:solidFill>
                <a:effectLst/>
                <a:latin typeface="+mn-lt"/>
                <a:ea typeface="+mn-ea"/>
                <a:cs typeface="+mn-cs"/>
              </a:rPr>
              <a:t>Zögern</a:t>
            </a:r>
            <a:r>
              <a:rPr lang="en-GB" sz="1200" kern="1200" dirty="0">
                <a:solidFill>
                  <a:schemeClr val="tx1"/>
                </a:solidFill>
                <a:effectLst/>
                <a:latin typeface="+mn-lt"/>
                <a:ea typeface="+mn-ea"/>
                <a:cs typeface="+mn-cs"/>
              </a:rPr>
              <a:t> Sie niemals, einen vertrauten Freund oder ein Enkelkind um Hilfe zu bitten – sie lieben es, die Experten zu sein!“</a:t>
            </a:r>
          </a:p>
          <a:p>
            <a:endParaRPr lang="LID4096" sz="1200" dirty="0"/>
          </a:p>
        </p:txBody>
      </p:sp>
      <p:sp>
        <p:nvSpPr>
          <p:cNvPr id="4" name="Slide Number Placeholder 3">
            <a:extLst>
              <a:ext uri="{FF2B5EF4-FFF2-40B4-BE49-F238E27FC236}">
                <a16:creationId xmlns:a16="http://schemas.microsoft.com/office/drawing/2014/main" id="{2E4B92ED-4A2A-A92B-AB9D-128920601DBB}"/>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753648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DACD2-CB8C-437A-9DD0-8392FEB22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22B87C-761A-022A-FE44-A2858EB30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31E13-2F36-DB75-944A-20CCB23B0B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a:solidFill>
                  <a:schemeClr val="tx1"/>
                </a:solidFill>
                <a:effectLst/>
                <a:latin typeface="+mn-lt"/>
                <a:ea typeface="+mn-ea"/>
                <a:cs typeface="+mn-cs"/>
              </a:rPr>
              <a:t>Erstellen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ganz</a:t>
            </a:r>
            <a:r>
              <a:rPr lang="en-GB" sz="1200" kern="1200" dirty="0">
                <a:solidFill>
                  <a:schemeClr val="tx1"/>
                </a:solidFill>
                <a:effectLst/>
                <a:latin typeface="+mn-lt"/>
                <a:ea typeface="+mn-ea"/>
                <a:cs typeface="+mn-cs"/>
              </a:rPr>
              <a:t> persönlichen „Selbstbewusstseinsregeln“. </a:t>
            </a:r>
            <a:r>
              <a:rPr lang="en-GB" sz="1200" kern="1200" dirty="0" err="1">
                <a:solidFill>
                  <a:schemeClr val="tx1"/>
                </a:solidFill>
                <a:effectLst/>
                <a:latin typeface="+mn-lt"/>
                <a:ea typeface="+mn-ea"/>
                <a:cs typeface="+mn-cs"/>
              </a:rPr>
              <a:t>Schreiben</a:t>
            </a:r>
            <a:r>
              <a:rPr lang="en-GB" sz="1200" kern="1200" dirty="0">
                <a:solidFill>
                  <a:schemeClr val="tx1"/>
                </a:solidFill>
                <a:effectLst/>
                <a:latin typeface="+mn-lt"/>
                <a:ea typeface="+mn-ea"/>
                <a:cs typeface="+mn-cs"/>
              </a:rPr>
              <a:t> Sie drei einfache Gewohnheiten auf, die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aneignen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möchten</a:t>
            </a:r>
            <a:r>
              <a:rPr lang="en-GB" sz="1200" kern="1200" dirty="0">
                <a:solidFill>
                  <a:schemeClr val="tx1"/>
                </a:solidFill>
                <a:effectLst/>
                <a:latin typeface="+mn-lt"/>
                <a:ea typeface="+mn-ea"/>
                <a:cs typeface="+mn-cs"/>
              </a:rPr>
              <a:t>, zum Beispiel „Ich mache jeden Tag ein Foto“ oder „Ich ignoriere stressige Kommentare“. Das </a:t>
            </a:r>
            <a:r>
              <a:rPr lang="en-GB" sz="1200" kern="1200" dirty="0" err="1">
                <a:solidFill>
                  <a:schemeClr val="tx1"/>
                </a:solidFill>
                <a:effectLst/>
                <a:latin typeface="+mn-lt"/>
                <a:ea typeface="+mn-ea"/>
                <a:cs typeface="+mn-cs"/>
              </a:rPr>
              <a:t>ist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Wegweiser zu mehr Sicherheit und Zufriedenheit im Internet.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CF631D-BFA5-E838-BF65-A57F6B0FD1F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868360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95EAD-C8D1-9173-6180-FD005B4E9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12D2D-0173-4CF3-BF96-52AE09C2E3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51957-0A1B-ECDD-88A9-9382D4FF63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„Zum Abschluss unserer Sitzung wollen wir es offiziell machen! Welche neue </a:t>
            </a:r>
            <a:r>
              <a:rPr lang="en-GB" sz="1200" kern="1200" dirty="0" err="1">
                <a:solidFill>
                  <a:schemeClr val="tx1"/>
                </a:solidFill>
                <a:effectLst/>
                <a:latin typeface="+mn-lt"/>
                <a:ea typeface="+mn-ea"/>
                <a:cs typeface="+mn-cs"/>
              </a:rPr>
              <a:t>Fähigkeit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haben</a:t>
            </a:r>
            <a:r>
              <a:rPr lang="en-GB" sz="1200" kern="1200" dirty="0">
                <a:solidFill>
                  <a:schemeClr val="tx1"/>
                </a:solidFill>
                <a:effectLst/>
                <a:latin typeface="+mn-lt"/>
                <a:ea typeface="+mn-ea"/>
                <a:cs typeface="+mn-cs"/>
              </a:rPr>
              <a:t> Sie heute ausprobiert, die Sie diese Woche </a:t>
            </a:r>
            <a:r>
              <a:rPr lang="en-GB" sz="1200" kern="1200" dirty="0" err="1">
                <a:solidFill>
                  <a:schemeClr val="tx1"/>
                </a:solidFill>
                <a:effectLst/>
                <a:latin typeface="+mn-lt"/>
                <a:ea typeface="+mn-ea"/>
                <a:cs typeface="+mn-cs"/>
              </a:rPr>
              <a:t>nutzen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werden</a:t>
            </a:r>
            <a:r>
              <a:rPr lang="en-GB" sz="1200" kern="1200" dirty="0">
                <a:solidFill>
                  <a:schemeClr val="tx1"/>
                </a:solidFill>
                <a:effectLst/>
                <a:latin typeface="+mn-lt"/>
                <a:ea typeface="+mn-ea"/>
                <a:cs typeface="+mn-cs"/>
              </a:rPr>
              <a:t>, um in Verbindung zu bleiben? </a:t>
            </a:r>
            <a:r>
              <a:rPr lang="en-GB" sz="1200" kern="1200" dirty="0" err="1">
                <a:solidFill>
                  <a:schemeClr val="tx1"/>
                </a:solidFill>
                <a:effectLst/>
                <a:latin typeface="+mn-lt"/>
                <a:ea typeface="+mn-ea"/>
                <a:cs typeface="+mn-cs"/>
              </a:rPr>
              <a:t>Nehmen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diese</a:t>
            </a:r>
            <a:r>
              <a:rPr lang="en-GB" sz="1200" kern="1200" dirty="0">
                <a:solidFill>
                  <a:schemeClr val="tx1"/>
                </a:solidFill>
                <a:effectLst/>
                <a:latin typeface="+mn-lt"/>
                <a:ea typeface="+mn-ea"/>
                <a:cs typeface="+mn-cs"/>
              </a:rPr>
              <a:t> eine Maßnahme vor – jeder kleine Schritt ist ein Erfolg für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digitale Unabhängigkeit!“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5B88943-C2C9-0A8D-316C-21FE6C5D039A}"/>
              </a:ext>
            </a:extLst>
          </p:cNvPr>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2700756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„Bevor wir uns den Bildschirm ansehen, tasten wir uns erst einmal an die Tasten heran. Der Ein-/Aus-Schalter </a:t>
            </a:r>
            <a:r>
              <a:rPr lang="en-GB" sz="1200" kern="1200" dirty="0" err="1">
                <a:solidFill>
                  <a:schemeClr val="tx1"/>
                </a:solidFill>
                <a:effectLst/>
                <a:latin typeface="+mn-lt"/>
                <a:ea typeface="+mn-ea"/>
                <a:cs typeface="+mn-cs"/>
              </a:rPr>
              <a:t>weckt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Handy auf; mit den </a:t>
            </a:r>
            <a:r>
              <a:rPr lang="en-GB" sz="1200" kern="1200" dirty="0" err="1">
                <a:solidFill>
                  <a:schemeClr val="tx1"/>
                </a:solidFill>
                <a:effectLst/>
                <a:latin typeface="+mn-lt"/>
                <a:ea typeface="+mn-ea"/>
                <a:cs typeface="+mn-cs"/>
              </a:rPr>
              <a:t>Lautstärketasten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regeln</a:t>
            </a:r>
            <a:r>
              <a:rPr lang="en-GB" sz="1200" kern="1200" dirty="0">
                <a:solidFill>
                  <a:schemeClr val="tx1"/>
                </a:solidFill>
                <a:effectLst/>
                <a:latin typeface="+mn-lt"/>
                <a:ea typeface="+mn-ea"/>
                <a:cs typeface="+mn-cs"/>
              </a:rPr>
              <a:t> Sie die Lautstärke; und die Home-Taste </a:t>
            </a:r>
            <a:r>
              <a:rPr lang="en-GB" sz="1200" kern="1200" dirty="0" err="1">
                <a:solidFill>
                  <a:schemeClr val="tx1"/>
                </a:solidFill>
                <a:effectLst/>
                <a:latin typeface="+mn-lt"/>
                <a:ea typeface="+mn-ea"/>
                <a:cs typeface="+mn-cs"/>
              </a:rPr>
              <a:t>ist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Sicherheitsnetz – sie </a:t>
            </a:r>
            <a:r>
              <a:rPr lang="en-GB" sz="1200" kern="1200" dirty="0" err="1">
                <a:solidFill>
                  <a:schemeClr val="tx1"/>
                </a:solidFill>
                <a:effectLst/>
                <a:latin typeface="+mn-lt"/>
                <a:ea typeface="+mn-ea"/>
                <a:cs typeface="+mn-cs"/>
              </a:rPr>
              <a:t>bringt</a:t>
            </a:r>
            <a:r>
              <a:rPr lang="en-GB" sz="1200" kern="1200" dirty="0">
                <a:solidFill>
                  <a:schemeClr val="tx1"/>
                </a:solidFill>
                <a:effectLst/>
                <a:latin typeface="+mn-lt"/>
                <a:ea typeface="+mn-ea"/>
                <a:cs typeface="+mn-cs"/>
              </a:rPr>
              <a:t> Sie immer wieder zum Anfang zurück, </a:t>
            </a:r>
            <a:r>
              <a:rPr lang="en-GB" sz="1200" kern="1200" dirty="0" err="1">
                <a:solidFill>
                  <a:schemeClr val="tx1"/>
                </a:solidFill>
                <a:effectLst/>
                <a:latin typeface="+mn-lt"/>
                <a:ea typeface="+mn-ea"/>
                <a:cs typeface="+mn-cs"/>
              </a:rPr>
              <a:t>wenn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verlaufen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haben</a:t>
            </a:r>
            <a:r>
              <a:rPr lang="en-GB" sz="1200" kern="1200" dirty="0">
                <a:solidFill>
                  <a:schemeClr val="tx1"/>
                </a:solidFill>
                <a:effectLst/>
                <a:latin typeface="+mn-lt"/>
                <a:ea typeface="+mn-ea"/>
                <a:cs typeface="+mn-cs"/>
              </a:rPr>
              <a:t>.“</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„Diese kleinen Symbole sind wie Verkehrszeichen auf dem Armaturenbrett. Sie </a:t>
            </a:r>
            <a:r>
              <a:rPr lang="en-GB" sz="1200" kern="1200" dirty="0" err="1">
                <a:solidFill>
                  <a:schemeClr val="tx1"/>
                </a:solidFill>
                <a:effectLst/>
                <a:latin typeface="+mn-lt"/>
                <a:ea typeface="+mn-ea"/>
                <a:cs typeface="+mn-cs"/>
              </a:rPr>
              <a:t>geben</a:t>
            </a:r>
            <a:r>
              <a:rPr lang="en-GB" sz="1200" kern="1200" dirty="0">
                <a:solidFill>
                  <a:schemeClr val="tx1"/>
                </a:solidFill>
                <a:effectLst/>
                <a:latin typeface="+mn-lt"/>
                <a:ea typeface="+mn-ea"/>
                <a:cs typeface="+mn-cs"/>
              </a:rPr>
              <a:t> Ihnen Sicherheit: Das Akkusymbol </a:t>
            </a:r>
            <a:r>
              <a:rPr lang="en-GB" sz="1200" kern="1200" dirty="0" err="1">
                <a:solidFill>
                  <a:schemeClr val="tx1"/>
                </a:solidFill>
                <a:effectLst/>
                <a:latin typeface="+mn-lt"/>
                <a:ea typeface="+mn-ea"/>
                <a:cs typeface="+mn-cs"/>
              </a:rPr>
              <a:t>zeigt</a:t>
            </a:r>
            <a:r>
              <a:rPr lang="en-GB" sz="1200" kern="1200" dirty="0">
                <a:solidFill>
                  <a:schemeClr val="tx1"/>
                </a:solidFill>
                <a:effectLst/>
                <a:latin typeface="+mn-lt"/>
                <a:ea typeface="+mn-ea"/>
                <a:cs typeface="+mn-cs"/>
              </a:rPr>
              <a:t> Ihnen den Ladezustand an, und das WLAN-Symbol </a:t>
            </a:r>
            <a:r>
              <a:rPr lang="en-GB" sz="1200" kern="1200" dirty="0" err="1">
                <a:solidFill>
                  <a:schemeClr val="tx1"/>
                </a:solidFill>
                <a:effectLst/>
                <a:latin typeface="+mn-lt"/>
                <a:ea typeface="+mn-ea"/>
                <a:cs typeface="+mn-cs"/>
              </a:rPr>
              <a:t>sagt</a:t>
            </a:r>
            <a:r>
              <a:rPr lang="en-GB" sz="1200" kern="1200" dirty="0">
                <a:solidFill>
                  <a:schemeClr val="tx1"/>
                </a:solidFill>
                <a:effectLst/>
                <a:latin typeface="+mn-lt"/>
                <a:ea typeface="+mn-ea"/>
                <a:cs typeface="+mn-cs"/>
              </a:rPr>
              <a:t> Ihnen, </a:t>
            </a:r>
            <a:r>
              <a:rPr lang="en-GB" sz="1200" kern="1200" dirty="0" err="1">
                <a:solidFill>
                  <a:schemeClr val="tx1"/>
                </a:solidFill>
                <a:effectLst/>
                <a:latin typeface="+mn-lt"/>
                <a:ea typeface="+mn-ea"/>
                <a:cs typeface="+mn-cs"/>
              </a:rPr>
              <a:t>dass</a:t>
            </a:r>
            <a:r>
              <a:rPr lang="en-GB" sz="1200" kern="1200" dirty="0">
                <a:solidFill>
                  <a:schemeClr val="tx1"/>
                </a:solidFill>
                <a:effectLst/>
                <a:latin typeface="+mn-lt"/>
                <a:ea typeface="+mn-ea"/>
                <a:cs typeface="+mn-cs"/>
              </a:rPr>
              <a:t> Sie mit dem Internet </a:t>
            </a:r>
            <a:r>
              <a:rPr lang="en-GB" sz="1200" kern="1200" dirty="0" err="1">
                <a:solidFill>
                  <a:schemeClr val="tx1"/>
                </a:solidFill>
                <a:effectLst/>
                <a:latin typeface="+mn-lt"/>
                <a:ea typeface="+mn-ea"/>
                <a:cs typeface="+mn-cs"/>
              </a:rPr>
              <a:t>verbunden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sind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Sobald</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wissen</a:t>
            </a:r>
            <a:r>
              <a:rPr lang="en-GB" sz="1200" kern="1200" dirty="0">
                <a:solidFill>
                  <a:schemeClr val="tx1"/>
                </a:solidFill>
                <a:effectLst/>
                <a:latin typeface="+mn-lt"/>
                <a:ea typeface="+mn-ea"/>
                <a:cs typeface="+mn-cs"/>
              </a:rPr>
              <a:t>, was sie bedeuten, sind sie nicht mehr verwirrend, sondern hilfreich.“</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 ist Zeit für unsere erste Aufgabe! </a:t>
            </a:r>
            <a:r>
              <a:rPr lang="en-GB" sz="1200" kern="1200" dirty="0" err="1">
                <a:solidFill>
                  <a:schemeClr val="tx1"/>
                </a:solidFill>
                <a:effectLst/>
                <a:latin typeface="+mn-lt"/>
                <a:ea typeface="+mn-ea"/>
                <a:cs typeface="+mn-cs"/>
              </a:rPr>
              <a:t>Schauen</a:t>
            </a:r>
            <a:r>
              <a:rPr lang="en-GB" sz="1200" kern="1200" dirty="0">
                <a:solidFill>
                  <a:schemeClr val="tx1"/>
                </a:solidFill>
                <a:effectLst/>
                <a:latin typeface="+mn-lt"/>
                <a:ea typeface="+mn-ea"/>
                <a:cs typeface="+mn-cs"/>
              </a:rPr>
              <a:t> Sie ganz oben auf den Bildschirm eures Handys. Finden Sie </a:t>
            </a:r>
            <a:r>
              <a:rPr lang="en-GB" sz="1200" kern="1200" dirty="0" err="1">
                <a:solidFill>
                  <a:schemeClr val="tx1"/>
                </a:solidFill>
                <a:effectLst/>
                <a:latin typeface="+mn-lt"/>
                <a:ea typeface="+mn-ea"/>
                <a:cs typeface="+mn-cs"/>
              </a:rPr>
              <a:t>ein</a:t>
            </a:r>
            <a:r>
              <a:rPr lang="en-GB" sz="1200" kern="1200" dirty="0">
                <a:solidFill>
                  <a:schemeClr val="tx1"/>
                </a:solidFill>
                <a:effectLst/>
                <a:latin typeface="+mn-lt"/>
                <a:ea typeface="+mn-ea"/>
                <a:cs typeface="+mn-cs"/>
              </a:rPr>
              <a:t> Symbol, das Sie </a:t>
            </a:r>
            <a:r>
              <a:rPr lang="en-GB" sz="1200" kern="1200" dirty="0" err="1">
                <a:solidFill>
                  <a:schemeClr val="tx1"/>
                </a:solidFill>
                <a:effectLst/>
                <a:latin typeface="+mn-lt"/>
                <a:ea typeface="+mn-ea"/>
                <a:cs typeface="+mn-cs"/>
              </a:rPr>
              <a:t>erkennen</a:t>
            </a:r>
            <a:r>
              <a:rPr lang="en-GB" sz="1200" kern="1200" dirty="0">
                <a:solidFill>
                  <a:schemeClr val="tx1"/>
                </a:solidFill>
                <a:effectLst/>
                <a:latin typeface="+mn-lt"/>
                <a:ea typeface="+mn-ea"/>
                <a:cs typeface="+mn-cs"/>
              </a:rPr>
              <a:t>, und eines, das Ihnen rätselhaft erscheint? </a:t>
            </a:r>
            <a:r>
              <a:rPr lang="en-GB" sz="1200" kern="1200" dirty="0" err="1">
                <a:solidFill>
                  <a:schemeClr val="tx1"/>
                </a:solidFill>
                <a:effectLst/>
                <a:latin typeface="+mn-lt"/>
                <a:ea typeface="+mn-ea"/>
                <a:cs typeface="+mn-cs"/>
              </a:rPr>
              <a:t>Teilen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Entdeckungen </a:t>
            </a:r>
            <a:r>
              <a:rPr lang="en-GB" sz="1200" kern="1200" dirty="0" err="1">
                <a:solidFill>
                  <a:schemeClr val="tx1"/>
                </a:solidFill>
                <a:effectLst/>
                <a:latin typeface="+mn-lt"/>
                <a:ea typeface="+mn-ea"/>
                <a:cs typeface="+mn-cs"/>
              </a:rPr>
              <a:t>mit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Nachbarn</a:t>
            </a:r>
            <a:r>
              <a:rPr lang="en-GB" sz="1200" kern="1200" dirty="0">
                <a:solidFill>
                  <a:schemeClr val="tx1"/>
                </a:solidFill>
                <a:effectLst/>
                <a:latin typeface="+mn-lt"/>
                <a:ea typeface="+mn-ea"/>
                <a:cs typeface="+mn-cs"/>
              </a:rPr>
              <a:t> – jedes Handy sieht ein bisschen anders aus, und das ist völlig in Ordnung!“</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Stellen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vor, diese Symbole wären Schilder in einem Gebäude. Wenn Sie auf das Zahnrad-Symbol für die ‚Einstellungen‘ </a:t>
            </a:r>
            <a:r>
              <a:rPr lang="en-GB" sz="1200" kern="1200" dirty="0" err="1">
                <a:solidFill>
                  <a:schemeClr val="tx1"/>
                </a:solidFill>
                <a:effectLst/>
                <a:latin typeface="+mn-lt"/>
                <a:ea typeface="+mn-ea"/>
                <a:cs typeface="+mn-cs"/>
              </a:rPr>
              <a:t>tippen</a:t>
            </a:r>
            <a:r>
              <a:rPr lang="en-GB" sz="1200" kern="1200" dirty="0">
                <a:solidFill>
                  <a:schemeClr val="tx1"/>
                </a:solidFill>
                <a:effectLst/>
                <a:latin typeface="+mn-lt"/>
                <a:ea typeface="+mn-ea"/>
                <a:cs typeface="+mn-cs"/>
              </a:rPr>
              <a:t>, wohin führt das </a:t>
            </a:r>
            <a:r>
              <a:rPr lang="en-GB" sz="1200" kern="1200" dirty="0" err="1">
                <a:solidFill>
                  <a:schemeClr val="tx1"/>
                </a:solidFill>
                <a:effectLst/>
                <a:latin typeface="+mn-lt"/>
                <a:ea typeface="+mn-ea"/>
                <a:cs typeface="+mn-cs"/>
              </a:rPr>
              <a:t>Ihrer</a:t>
            </a:r>
            <a:r>
              <a:rPr lang="en-GB" sz="1200" kern="1200" dirty="0">
                <a:solidFill>
                  <a:schemeClr val="tx1"/>
                </a:solidFill>
                <a:effectLst/>
                <a:latin typeface="+mn-lt"/>
                <a:ea typeface="+mn-ea"/>
                <a:cs typeface="+mn-cs"/>
              </a:rPr>
              <a:t> Meinung nach? Und was ist mit der Sprechblase für ‚Nachrichten‘? </a:t>
            </a:r>
            <a:r>
              <a:rPr lang="en-GB" sz="1200" kern="1200" dirty="0" err="1">
                <a:solidFill>
                  <a:schemeClr val="tx1"/>
                </a:solidFill>
                <a:effectLst/>
                <a:latin typeface="+mn-lt"/>
                <a:ea typeface="+mn-ea"/>
                <a:cs typeface="+mn-cs"/>
              </a:rPr>
              <a:t>Besprechen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mit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Ihrem</a:t>
            </a:r>
            <a:r>
              <a:rPr lang="en-GB" sz="1200" kern="1200" dirty="0">
                <a:solidFill>
                  <a:schemeClr val="tx1"/>
                </a:solidFill>
                <a:effectLst/>
                <a:latin typeface="+mn-lt"/>
                <a:ea typeface="+mn-ea"/>
                <a:cs typeface="+mn-cs"/>
              </a:rPr>
              <a:t> Partner, was </a:t>
            </a:r>
            <a:r>
              <a:rPr lang="en-GB" sz="1200" kern="1200" dirty="0" err="1">
                <a:solidFill>
                  <a:schemeClr val="tx1"/>
                </a:solidFill>
                <a:effectLst/>
                <a:latin typeface="+mn-lt"/>
                <a:ea typeface="+mn-ea"/>
                <a:cs typeface="+mn-cs"/>
              </a:rPr>
              <a:t>Ihrer</a:t>
            </a:r>
            <a:r>
              <a:rPr lang="en-GB" sz="1200" kern="1200" dirty="0">
                <a:solidFill>
                  <a:schemeClr val="tx1"/>
                </a:solidFill>
                <a:effectLst/>
                <a:latin typeface="+mn-lt"/>
                <a:ea typeface="+mn-ea"/>
                <a:cs typeface="+mn-cs"/>
              </a:rPr>
              <a:t> Meinung nach als Nächstes passiert – </a:t>
            </a:r>
            <a:r>
              <a:rPr lang="en-GB" sz="1200" kern="1200" dirty="0" err="1">
                <a:solidFill>
                  <a:schemeClr val="tx1"/>
                </a:solidFill>
                <a:effectLst/>
                <a:latin typeface="+mn-lt"/>
                <a:ea typeface="+mn-ea"/>
                <a:cs typeface="+mn-cs"/>
              </a:rPr>
              <a:t>machen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keine</a:t>
            </a:r>
            <a:r>
              <a:rPr lang="en-GB" sz="1200" kern="1200" dirty="0">
                <a:solidFill>
                  <a:schemeClr val="tx1"/>
                </a:solidFill>
                <a:effectLst/>
                <a:latin typeface="+mn-lt"/>
                <a:ea typeface="+mn-ea"/>
                <a:cs typeface="+mn-cs"/>
              </a:rPr>
              <a:t> Gedanken darüber, </a:t>
            </a:r>
            <a:r>
              <a:rPr lang="en-GB" sz="1200" kern="1200" dirty="0" err="1">
                <a:solidFill>
                  <a:schemeClr val="tx1"/>
                </a:solidFill>
                <a:effectLst/>
                <a:latin typeface="+mn-lt"/>
                <a:ea typeface="+mn-ea"/>
                <a:cs typeface="+mn-cs"/>
              </a:rPr>
              <a:t>ob</a:t>
            </a:r>
            <a:r>
              <a:rPr lang="en-GB" sz="1200" kern="1200" dirty="0">
                <a:solidFill>
                  <a:schemeClr val="tx1"/>
                </a:solidFill>
                <a:effectLst/>
                <a:latin typeface="+mn-lt"/>
                <a:ea typeface="+mn-ea"/>
                <a:cs typeface="+mn-cs"/>
              </a:rPr>
              <a:t> Sie ‚richtig‘ </a:t>
            </a:r>
            <a:r>
              <a:rPr lang="en-GB" sz="1200" kern="1200" dirty="0" err="1">
                <a:solidFill>
                  <a:schemeClr val="tx1"/>
                </a:solidFill>
                <a:effectLst/>
                <a:latin typeface="+mn-lt"/>
                <a:ea typeface="+mn-ea"/>
                <a:cs typeface="+mn-cs"/>
              </a:rPr>
              <a:t>liegen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sondern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erkunden</a:t>
            </a:r>
            <a:r>
              <a:rPr lang="en-GB" sz="1200" kern="1200" dirty="0">
                <a:solidFill>
                  <a:schemeClr val="tx1"/>
                </a:solidFill>
                <a:effectLst/>
                <a:latin typeface="+mn-lt"/>
                <a:ea typeface="+mn-ea"/>
                <a:cs typeface="+mn-cs"/>
              </a:rPr>
              <a:t> Sie einfach die Möglichkeiten!“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80DCC-B3C3-9897-C292-269BEF80B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5565F-DAE9-C489-D201-7AA71FE7C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06E4E-0487-FED4-E04A-17F01A31FC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„Bei der Technik geht es eigentlich darum, am Familienleben teilzuhaben. Ob es nun ein Gruppenchat mit den Enkelkindern ist oder das Anschauen von Urlaubsfotos – diese Tools sorgen dafür, dass wir am Geschehen teilhaben. Denken Sie daran: Bei der Kommunikation geht es um die Verbindung, die man herstellt, und nicht darum, wie schnell man tippt!“</a:t>
            </a:r>
          </a:p>
          <a:p>
            <a:endParaRPr lang="LID4096" sz="1200" dirty="0"/>
          </a:p>
        </p:txBody>
      </p:sp>
      <p:sp>
        <p:nvSpPr>
          <p:cNvPr id="4" name="Slide Number Placeholder 3">
            <a:extLst>
              <a:ext uri="{FF2B5EF4-FFF2-40B4-BE49-F238E27FC236}">
                <a16:creationId xmlns:a16="http://schemas.microsoft.com/office/drawing/2014/main" id="{F4918DE3-F954-78F7-616C-F234880CDAD2}"/>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096767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612D5-AC5B-8115-CE64-2E95B9AFC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6254E-0645-64A1-FB31-88C7B511A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E1B8C-C12A-C4AF-9DFA-6DFBE037C8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„Manchmal reichen Worte nicht aus. Emojis verleihen dem Ganzen mehr Gefühl, und Fotos lassen einen Moment sofort mit anderen teilen. Wenn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Finger müde sind, </a:t>
            </a:r>
            <a:r>
              <a:rPr lang="en-GB" sz="1200" kern="1200" dirty="0" err="1">
                <a:solidFill>
                  <a:schemeClr val="tx1"/>
                </a:solidFill>
                <a:effectLst/>
                <a:latin typeface="+mn-lt"/>
                <a:ea typeface="+mn-ea"/>
                <a:cs typeface="+mn-cs"/>
              </a:rPr>
              <a:t>nutzen</a:t>
            </a:r>
            <a:r>
              <a:rPr lang="en-GB" sz="1200" kern="1200" dirty="0">
                <a:solidFill>
                  <a:schemeClr val="tx1"/>
                </a:solidFill>
                <a:effectLst/>
                <a:latin typeface="+mn-lt"/>
                <a:ea typeface="+mn-ea"/>
                <a:cs typeface="+mn-cs"/>
              </a:rPr>
              <a:t> Sie das Mikrofon-Symbol, um eine Sprachnotiz zu senden – das ist wie ein kurzer Anruf, den der Empfänger sich jederzeit anhören kann.“</a:t>
            </a:r>
          </a:p>
          <a:p>
            <a:endParaRPr lang="LID4096" sz="1200" dirty="0"/>
          </a:p>
        </p:txBody>
      </p:sp>
      <p:sp>
        <p:nvSpPr>
          <p:cNvPr id="4" name="Slide Number Placeholder 3">
            <a:extLst>
              <a:ext uri="{FF2B5EF4-FFF2-40B4-BE49-F238E27FC236}">
                <a16:creationId xmlns:a16="http://schemas.microsoft.com/office/drawing/2014/main" id="{C5979251-919D-5DB4-B057-B3C0DE1DBCBA}"/>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74234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74AD1-D198-8BE6-ADF2-D8B66A7D0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0DB50-22CE-D255-F102-72D4D16C6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70DF66-BFF3-F361-19A8-2C6AA7F5C3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„Probieren wir doch mal eine praktische Aufgabe aus! Bilden Sie Paare und </a:t>
            </a:r>
            <a:r>
              <a:rPr lang="en-GB" sz="1200" kern="1200" dirty="0" err="1">
                <a:solidFill>
                  <a:schemeClr val="tx1"/>
                </a:solidFill>
                <a:effectLst/>
                <a:latin typeface="+mn-lt"/>
                <a:ea typeface="+mn-ea"/>
                <a:cs typeface="+mn-cs"/>
              </a:rPr>
              <a:t>schicken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ihrem</a:t>
            </a:r>
            <a:r>
              <a:rPr lang="en-GB" sz="1200" kern="1200" dirty="0">
                <a:solidFill>
                  <a:schemeClr val="tx1"/>
                </a:solidFill>
                <a:effectLst/>
                <a:latin typeface="+mn-lt"/>
                <a:ea typeface="+mn-ea"/>
                <a:cs typeface="+mn-cs"/>
              </a:rPr>
              <a:t> Partner drei Dinge: eine kurze ‚Hallo‘-Nachricht, ein schnelles Foto von etwas im Raum und eine 5-sekündige Sprachansage. </a:t>
            </a:r>
            <a:r>
              <a:rPr lang="en-GB" sz="1200" kern="1200" dirty="0" err="1">
                <a:solidFill>
                  <a:schemeClr val="tx1"/>
                </a:solidFill>
                <a:effectLst/>
                <a:latin typeface="+mn-lt"/>
                <a:ea typeface="+mn-ea"/>
                <a:cs typeface="+mn-cs"/>
              </a:rPr>
              <a:t>Nehmen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Zeit – Fehler gehören einfach zum Abenteuer dazu!“</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CCC595B6-A29D-6983-D0B3-90C4E41B39F3}"/>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731427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7B0C-0CCD-F950-5F20-4F5EDB1A5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68E84-74C1-F0AC-274D-302FE5C07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1FCCC-AFA0-D903-8FC2-941E07990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„Soziale Medien können sehr schnell wirken, </a:t>
            </a:r>
            <a:r>
              <a:rPr lang="en-GB" sz="1200" kern="1200" dirty="0" err="1">
                <a:solidFill>
                  <a:schemeClr val="tx1"/>
                </a:solidFill>
                <a:effectLst/>
                <a:latin typeface="+mn-lt"/>
                <a:ea typeface="+mn-ea"/>
                <a:cs typeface="+mn-cs"/>
              </a:rPr>
              <a:t>aber</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können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dafür entscheiden, langsam zu scrollen. </a:t>
            </a:r>
            <a:r>
              <a:rPr lang="en-GB" sz="1200" kern="1200" dirty="0" err="1">
                <a:solidFill>
                  <a:schemeClr val="tx1"/>
                </a:solidFill>
                <a:effectLst/>
                <a:latin typeface="+mn-lt"/>
                <a:ea typeface="+mn-ea"/>
                <a:cs typeface="+mn-cs"/>
              </a:rPr>
              <a:t>Konzentrieren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auf jeweils einen Beitrag. Wenn Ihnen </a:t>
            </a:r>
            <a:r>
              <a:rPr lang="en-GB" sz="1200" kern="1200" dirty="0" err="1">
                <a:solidFill>
                  <a:schemeClr val="tx1"/>
                </a:solidFill>
                <a:effectLst/>
                <a:latin typeface="+mn-lt"/>
                <a:ea typeface="+mn-ea"/>
                <a:cs typeface="+mn-cs"/>
              </a:rPr>
              <a:t>gefällt</a:t>
            </a:r>
            <a:r>
              <a:rPr lang="en-GB" sz="1200" kern="1200" dirty="0">
                <a:solidFill>
                  <a:schemeClr val="tx1"/>
                </a:solidFill>
                <a:effectLst/>
                <a:latin typeface="+mn-lt"/>
                <a:ea typeface="+mn-ea"/>
                <a:cs typeface="+mn-cs"/>
              </a:rPr>
              <a:t>, was Sie </a:t>
            </a:r>
            <a:r>
              <a:rPr lang="en-GB" sz="1200" kern="1200" dirty="0" err="1">
                <a:solidFill>
                  <a:schemeClr val="tx1"/>
                </a:solidFill>
                <a:effectLst/>
                <a:latin typeface="+mn-lt"/>
                <a:ea typeface="+mn-ea"/>
                <a:cs typeface="+mn-cs"/>
              </a:rPr>
              <a:t>sehen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tippen</a:t>
            </a:r>
            <a:r>
              <a:rPr lang="en-GB" sz="1200" kern="1200" dirty="0">
                <a:solidFill>
                  <a:schemeClr val="tx1"/>
                </a:solidFill>
                <a:effectLst/>
                <a:latin typeface="+mn-lt"/>
                <a:ea typeface="+mn-ea"/>
                <a:cs typeface="+mn-cs"/>
              </a:rPr>
              <a:t> Sie auf das Herz; </a:t>
            </a:r>
            <a:r>
              <a:rPr lang="en-GB" sz="1200" kern="1200" dirty="0" err="1">
                <a:solidFill>
                  <a:schemeClr val="tx1"/>
                </a:solidFill>
                <a:effectLst/>
                <a:latin typeface="+mn-lt"/>
                <a:ea typeface="+mn-ea"/>
                <a:cs typeface="+mn-cs"/>
              </a:rPr>
              <a:t>wenn</a:t>
            </a:r>
            <a:r>
              <a:rPr lang="en-GB" sz="1200" kern="1200" dirty="0">
                <a:solidFill>
                  <a:schemeClr val="tx1"/>
                </a:solidFill>
                <a:effectLst/>
                <a:latin typeface="+mn-lt"/>
                <a:ea typeface="+mn-ea"/>
                <a:cs typeface="+mn-cs"/>
              </a:rPr>
              <a:t> Sie etwas </a:t>
            </a:r>
            <a:r>
              <a:rPr lang="en-GB" sz="1200" kern="1200" dirty="0" err="1">
                <a:solidFill>
                  <a:schemeClr val="tx1"/>
                </a:solidFill>
                <a:effectLst/>
                <a:latin typeface="+mn-lt"/>
                <a:ea typeface="+mn-ea"/>
                <a:cs typeface="+mn-cs"/>
              </a:rPr>
              <a:t>sagen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möchten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nutzen</a:t>
            </a:r>
            <a:r>
              <a:rPr lang="en-GB" sz="1200" kern="1200" dirty="0">
                <a:solidFill>
                  <a:schemeClr val="tx1"/>
                </a:solidFill>
                <a:effectLst/>
                <a:latin typeface="+mn-lt"/>
                <a:ea typeface="+mn-ea"/>
                <a:cs typeface="+mn-cs"/>
              </a:rPr>
              <a:t> Sie die </a:t>
            </a:r>
            <a:r>
              <a:rPr lang="en-GB" sz="1200" kern="1200" dirty="0" err="1">
                <a:solidFill>
                  <a:schemeClr val="tx1"/>
                </a:solidFill>
                <a:effectLst/>
                <a:latin typeface="+mn-lt"/>
                <a:ea typeface="+mn-ea"/>
                <a:cs typeface="+mn-cs"/>
              </a:rPr>
              <a:t>Sprechblase</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haben</a:t>
            </a:r>
            <a:r>
              <a:rPr lang="en-GB" sz="1200" kern="1200" dirty="0">
                <a:solidFill>
                  <a:schemeClr val="tx1"/>
                </a:solidFill>
                <a:effectLst/>
                <a:latin typeface="+mn-lt"/>
                <a:ea typeface="+mn-ea"/>
                <a:cs typeface="+mn-cs"/>
              </a:rPr>
              <a:t> es selbst in der Hand.“</a:t>
            </a:r>
          </a:p>
          <a:p>
            <a:endParaRPr lang="LID4096" sz="1200" dirty="0"/>
          </a:p>
        </p:txBody>
      </p:sp>
      <p:sp>
        <p:nvSpPr>
          <p:cNvPr id="4" name="Slide Number Placeholder 3">
            <a:extLst>
              <a:ext uri="{FF2B5EF4-FFF2-40B4-BE49-F238E27FC236}">
                <a16:creationId xmlns:a16="http://schemas.microsoft.com/office/drawing/2014/main" id="{014713D4-0D4C-C75D-2F5C-97694DDE06A4}"/>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084791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11607777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Hier kommt der Titel der Folie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Schulungsmaterialien für </a:t>
            </a:r>
            <a:r>
              <a:rPr lang="en-US" sz="2400" dirty="0" err="1"/>
              <a:t>Lernende</a:t>
            </a:r>
            <a:r>
              <a:rPr lang="en-US" sz="2400" dirty="0"/>
              <a:t> </a:t>
            </a:r>
            <a:r>
              <a:rPr lang="en-US" sz="2400" dirty="0" err="1"/>
              <a:t>fortgeschrittenen</a:t>
            </a:r>
            <a:r>
              <a:rPr lang="en-US" sz="2400" dirty="0"/>
              <a:t> Alters</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a:t>Modul</a:t>
            </a:r>
            <a:r>
              <a:rPr lang="el-GR" sz="2800" dirty="0"/>
              <a:t> 4</a:t>
            </a:r>
            <a:endParaRPr lang="en-US" sz="2800" dirty="0"/>
          </a:p>
          <a:p>
            <a:r>
              <a:rPr lang="en-GB" sz="2800" dirty="0"/>
              <a:t>Smartphones und soziale Medien leicht gemacht </a:t>
            </a: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1B87C-F36A-1263-4198-C06D1527BE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ED5B0BC-7870-58DD-9101-64FB8BC283FD}"/>
              </a:ext>
            </a:extLst>
          </p:cNvPr>
          <p:cNvSpPr>
            <a:spLocks noGrp="1"/>
          </p:cNvSpPr>
          <p:nvPr>
            <p:ph type="title"/>
          </p:nvPr>
        </p:nvSpPr>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6212CCB3-C96C-5973-5776-6BA4CC377B8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2: In Verbindung bleiben</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AA3CD34A-303E-0583-17B5-C2C87DA2972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B4ED5B70-C594-B000-56F3-D7D23750BA84}"/>
              </a:ext>
            </a:extLst>
          </p:cNvPr>
          <p:cNvSpPr txBox="1"/>
          <p:nvPr/>
        </p:nvSpPr>
        <p:spPr>
          <a:xfrm>
            <a:off x="181097" y="1462685"/>
            <a:ext cx="10001995" cy="3295389"/>
          </a:xfrm>
          <a:prstGeom prst="rect">
            <a:avLst/>
          </a:prstGeom>
          <a:noFill/>
        </p:spPr>
        <p:txBody>
          <a:bodyPr wrap="square">
            <a:spAutoFit/>
          </a:bodyPr>
          <a:lstStyle/>
          <a:p>
            <a:r>
              <a:rPr lang="en-GB" sz="2400" b="1" dirty="0"/>
              <a:t>Mehr als nur Text</a:t>
            </a:r>
            <a:endParaRPr lang="en-GB" sz="2400" dirty="0"/>
          </a:p>
          <a:p>
            <a:pPr lvl="0" algn="ctr"/>
            <a:endParaRPr lang="en-GB" sz="2400" dirty="0"/>
          </a:p>
          <a:p>
            <a:pPr lvl="0" algn="ctr"/>
            <a:r>
              <a:rPr lang="en-GB" sz="2400" dirty="0"/>
              <a:t>Momente teilen</a:t>
            </a:r>
          </a:p>
          <a:p>
            <a:pPr lvl="0" algn="ctr"/>
            <a:endParaRPr lang="en-GB" sz="2400" dirty="0"/>
          </a:p>
          <a:p>
            <a:pPr lvl="0" algn="ctr"/>
            <a:r>
              <a:rPr lang="en-GB" sz="2400" dirty="0"/>
              <a:t>Verwenden Sie Emojis für Emotionen, Fotos für Erinnerungen und Sprachnotizen für natürliche Gespräche.</a:t>
            </a:r>
          </a:p>
          <a:p>
            <a:pPr lvl="0" algn="ctr"/>
            <a:endParaRPr lang="en-GB" sz="2400" b="1" dirty="0"/>
          </a:p>
          <a:p>
            <a:pPr lvl="0" algn="ctr"/>
            <a:r>
              <a:rPr lang="en-GB" sz="2400" b="1" dirty="0"/>
              <a:t>Wichtige Punkte: </a:t>
            </a:r>
            <a:r>
              <a:rPr lang="en-GB" sz="2400" dirty="0"/>
              <a:t>Sprachnotizen sind ideal, wenn das Tippen unangenehm ist.</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840449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8D24-0ECB-96DB-DC86-94BDE758C37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AEC64AE-2283-433B-F03A-73D57BD3220B}"/>
              </a:ext>
            </a:extLst>
          </p:cNvPr>
          <p:cNvSpPr>
            <a:spLocks noGrp="1"/>
          </p:cNvSpPr>
          <p:nvPr>
            <p:ph type="title"/>
          </p:nvPr>
        </p:nvSpPr>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DDDBE14A-6041-00CE-9074-9217029F007E}"/>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2: In Verbindung bleiben</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505EBC4F-352F-D58C-E69C-751D5CCF02C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C7F33A0F-DCB2-F85F-3E47-7887307BDD18}"/>
              </a:ext>
            </a:extLst>
          </p:cNvPr>
          <p:cNvSpPr txBox="1"/>
          <p:nvPr/>
        </p:nvSpPr>
        <p:spPr>
          <a:xfrm>
            <a:off x="253833" y="1708483"/>
            <a:ext cx="10957957" cy="5640647"/>
          </a:xfrm>
          <a:prstGeom prst="rect">
            <a:avLst/>
          </a:prstGeom>
          <a:noFill/>
        </p:spPr>
        <p:txBody>
          <a:bodyPr wrap="square">
            <a:spAutoFit/>
          </a:bodyPr>
          <a:lstStyle/>
          <a:p>
            <a:pPr algn="ctr"/>
            <a:r>
              <a:rPr lang="en-GB" sz="2400" b="1" dirty="0">
                <a:solidFill>
                  <a:schemeClr val="accent4">
                    <a:lumMod val="75000"/>
                  </a:schemeClr>
                </a:solidFill>
              </a:rPr>
              <a:t>Aktivität: „Die dreifache Bedrohung“ (interaktiv)</a:t>
            </a:r>
            <a:endParaRPr lang="en-GB" sz="2400" dirty="0">
              <a:solidFill>
                <a:schemeClr val="accent4">
                  <a:lumMod val="75000"/>
                </a:schemeClr>
              </a:solidFill>
            </a:endParaRPr>
          </a:p>
          <a:p>
            <a:pPr lvl="0" algn="ctr"/>
            <a:endParaRPr lang="en-GB" sz="2400" b="1" dirty="0"/>
          </a:p>
          <a:p>
            <a:pPr lvl="0" algn="ctr"/>
            <a:endParaRPr lang="en-GB" sz="2400" b="1" dirty="0"/>
          </a:p>
          <a:p>
            <a:pPr lvl="0" algn="ctr"/>
            <a:r>
              <a:rPr lang="en-GB" sz="2400" b="1" dirty="0"/>
              <a:t>Aufgabe:</a:t>
            </a:r>
            <a:r>
              <a:rPr lang="en-GB" sz="2400" dirty="0"/>
              <a:t> </a:t>
            </a:r>
          </a:p>
          <a:p>
            <a:pPr lvl="0" algn="ctr"/>
            <a:r>
              <a:rPr lang="en-GB" sz="2400" dirty="0"/>
              <a:t>Senden Sie eine SMS, ein Foto und eine Sprachnachricht!</a:t>
            </a:r>
          </a:p>
          <a:p>
            <a:pPr lvl="0" algn="ctr"/>
            <a:endParaRPr lang="en-GB" sz="2400" b="1" dirty="0"/>
          </a:p>
          <a:p>
            <a:pPr lvl="0" algn="ctr"/>
            <a:r>
              <a:rPr lang="en-GB" sz="2400" b="1" dirty="0"/>
              <a:t>Interaktion:</a:t>
            </a:r>
            <a:r>
              <a:rPr lang="en-GB" sz="2400" dirty="0"/>
              <a:t> </a:t>
            </a:r>
          </a:p>
          <a:p>
            <a:pPr lvl="0" algn="ctr"/>
            <a:r>
              <a:rPr lang="en-GB" sz="2400" dirty="0"/>
              <a:t>Bilden Sie Paare, um ein einfaches „Hallo“, ein Foto aus der Umgebung und einen kurzen Gruß auszutauschen.</a:t>
            </a:r>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025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278D1-44CA-0504-6766-CDD4FB9E5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67522-62F4-EF8D-7B26-56CAE3307910}"/>
              </a:ext>
            </a:extLst>
          </p:cNvPr>
          <p:cNvSpPr>
            <a:spLocks noGrp="1"/>
          </p:cNvSpPr>
          <p:nvPr>
            <p:ph type="ctrTitle"/>
          </p:nvPr>
        </p:nvSpPr>
        <p:spPr/>
        <p:txBody>
          <a:bodyPr>
            <a:normAutofit fontScale="90000"/>
          </a:bodyPr>
          <a:lstStyle/>
          <a:p>
            <a:br>
              <a:rPr lang="en-US" sz="2800" b="0" i="1" dirty="0">
                <a:latin typeface="+mj-lt"/>
              </a:rPr>
            </a:br>
            <a:r>
              <a:rPr lang="en-US" sz="2700" b="0" i="1" dirty="0"/>
              <a:t>Modul 4 (</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en-GB" sz="2700" b="0" i="1" dirty="0"/>
              <a:t>Smartphones und soziale Medien leicht gemacht</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F2672CBC-B2E8-B5FB-FE6D-3C613087FE2D}"/>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3: Soziale Medien entdecken </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282488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E3379-CD60-41CB-AE23-EB7072B9560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56CAD19-AB9E-4202-667D-52FB5DA99CDD}"/>
              </a:ext>
            </a:extLst>
          </p:cNvPr>
          <p:cNvSpPr>
            <a:spLocks noGrp="1"/>
          </p:cNvSpPr>
          <p:nvPr>
            <p:ph type="title"/>
          </p:nvPr>
        </p:nvSpPr>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2DA795EF-3BD5-87D9-EE91-92467DF7FD70}"/>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3: Soziale Medien entdecken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14CEC149-12E3-D7CA-A885-F1B69BE56531}"/>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D51ECF8C-70F7-1D7E-038F-ABAECC98FE53}"/>
              </a:ext>
            </a:extLst>
          </p:cNvPr>
          <p:cNvSpPr txBox="1"/>
          <p:nvPr/>
        </p:nvSpPr>
        <p:spPr>
          <a:xfrm>
            <a:off x="223139" y="1628306"/>
            <a:ext cx="10001995" cy="3664721"/>
          </a:xfrm>
          <a:prstGeom prst="rect">
            <a:avLst/>
          </a:prstGeom>
          <a:noFill/>
        </p:spPr>
        <p:txBody>
          <a:bodyPr wrap="square">
            <a:spAutoFit/>
          </a:bodyPr>
          <a:lstStyle/>
          <a:p>
            <a:r>
              <a:rPr lang="en-GB" sz="2400" b="1" dirty="0"/>
              <a:t>Sich in der sozialen Welt zurechtfinden</a:t>
            </a:r>
            <a:endParaRPr lang="en-GB" sz="2400" dirty="0"/>
          </a:p>
          <a:p>
            <a:pPr lvl="0" algn="ctr"/>
            <a:endParaRPr lang="en-GB" sz="2400" dirty="0"/>
          </a:p>
          <a:p>
            <a:pPr lvl="0" algn="ctr"/>
            <a:r>
              <a:rPr lang="en-GB" sz="2400" dirty="0"/>
              <a:t>Ein Beitrag nach dem anderen</a:t>
            </a:r>
          </a:p>
          <a:p>
            <a:pPr lvl="0" algn="ctr"/>
            <a:endParaRPr lang="en-GB" sz="2400" dirty="0"/>
          </a:p>
          <a:p>
            <a:pPr lvl="0" algn="ctr"/>
            <a:r>
              <a:rPr lang="en-GB" sz="2400" dirty="0"/>
              <a:t>Soziale Medien verwenden Herzen (Likes), </a:t>
            </a:r>
          </a:p>
          <a:p>
            <a:pPr lvl="0" algn="ctr"/>
            <a:r>
              <a:rPr lang="en-GB" sz="2400" dirty="0"/>
              <a:t>Sprechblasen (Kommentare) und Flugzeuge (Teilen).</a:t>
            </a:r>
          </a:p>
          <a:p>
            <a:pPr lvl="0" algn="ctr"/>
            <a:endParaRPr lang="en-GB" sz="2400" b="1" dirty="0"/>
          </a:p>
          <a:p>
            <a:pPr lvl="0" algn="ctr"/>
            <a:r>
              <a:rPr lang="en-GB" sz="2400" b="1" dirty="0"/>
              <a:t>Wichtige Punkte: </a:t>
            </a:r>
            <a:r>
              <a:rPr lang="en-GB" sz="2400" dirty="0"/>
              <a:t>Langsames Scrollen </a:t>
            </a:r>
            <a:r>
              <a:rPr lang="en-GB" sz="2400" dirty="0" err="1"/>
              <a:t>hilft</a:t>
            </a:r>
            <a:r>
              <a:rPr lang="en-GB" sz="2400" dirty="0"/>
              <a:t> Ihnen, den Überblick zu behalten.</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952731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9F7AA-5D3B-EA80-652D-38B2F05DAAE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5FFF2CF-3386-8D48-2212-BBA1E3D21D42}"/>
              </a:ext>
            </a:extLst>
          </p:cNvPr>
          <p:cNvSpPr>
            <a:spLocks noGrp="1"/>
          </p:cNvSpPr>
          <p:nvPr>
            <p:ph type="title"/>
          </p:nvPr>
        </p:nvSpPr>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082EF002-8A6C-9AFC-F6E6-8B997672085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3: Soziale Medien entdecken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BEE8FC1-90A5-37B0-097B-38ED7F9CF5A2}"/>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D553B22-BDA8-85CC-3C38-CB94252802D6}"/>
              </a:ext>
            </a:extLst>
          </p:cNvPr>
          <p:cNvSpPr txBox="1"/>
          <p:nvPr/>
        </p:nvSpPr>
        <p:spPr>
          <a:xfrm>
            <a:off x="181097" y="1462685"/>
            <a:ext cx="10001995" cy="4034053"/>
          </a:xfrm>
          <a:prstGeom prst="rect">
            <a:avLst/>
          </a:prstGeom>
          <a:noFill/>
        </p:spPr>
        <p:txBody>
          <a:bodyPr wrap="square">
            <a:spAutoFit/>
          </a:bodyPr>
          <a:lstStyle/>
          <a:p>
            <a:r>
              <a:rPr lang="en-GB" sz="2400" b="1" dirty="0"/>
              <a:t>Die jüngere Generation verstehen</a:t>
            </a:r>
            <a:endParaRPr lang="en-GB" sz="2400" dirty="0"/>
          </a:p>
          <a:p>
            <a:pPr lvl="0" algn="ctr"/>
            <a:endParaRPr lang="en-GB" sz="2400" b="1" dirty="0"/>
          </a:p>
          <a:p>
            <a:pPr lvl="0" algn="ctr"/>
            <a:r>
              <a:rPr lang="en-GB" sz="2400" dirty="0"/>
              <a:t>Trends, Stories und Hashtags.</a:t>
            </a:r>
          </a:p>
          <a:p>
            <a:pPr lvl="0" algn="ctr"/>
            <a:endParaRPr lang="en-GB" sz="2400" dirty="0"/>
          </a:p>
          <a:p>
            <a:pPr lvl="0" algn="ctr"/>
            <a:r>
              <a:rPr lang="en-GB" sz="2400" dirty="0"/>
              <a:t>Junge Menschen nutzen diese Funktionen, um sich auszudrücken, </a:t>
            </a:r>
          </a:p>
          <a:p>
            <a:pPr lvl="0" algn="ctr"/>
            <a:r>
              <a:rPr lang="en-GB" sz="2400" dirty="0"/>
              <a:t>können dabei aber auch Druck und Ängste empfinden.</a:t>
            </a:r>
          </a:p>
          <a:p>
            <a:pPr lvl="0" algn="ctr"/>
            <a:endParaRPr lang="en-GB" sz="2400" b="1" dirty="0"/>
          </a:p>
          <a:p>
            <a:pPr lvl="0" algn="ctr"/>
            <a:r>
              <a:rPr lang="en-GB" sz="2400" b="1" dirty="0"/>
              <a:t>Wichtige Punkte: </a:t>
            </a:r>
            <a:r>
              <a:rPr lang="en-GB" sz="2400" dirty="0"/>
              <a:t>Erwachsene können eine unterstützende, generationsübergreifende Verbindung herstellen.</a:t>
            </a:r>
          </a:p>
          <a:p>
            <a:pPr algn="ctr"/>
            <a:endParaRPr lang="en-GB" sz="2400" dirty="0"/>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086103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3F3FC-5736-C9B3-9E9D-9EDDCFEC36C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0DCBC3D-2A1F-355E-9F2A-2B65B0B32BDE}"/>
              </a:ext>
            </a:extLst>
          </p:cNvPr>
          <p:cNvSpPr>
            <a:spLocks noGrp="1"/>
          </p:cNvSpPr>
          <p:nvPr>
            <p:ph type="title"/>
          </p:nvPr>
        </p:nvSpPr>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20EC1F93-A4CF-A79E-BEF3-1068D71B54B1}"/>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Soziale Medien entdecken </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6AA4C817-CB5C-5CF6-80AC-1FE8BB54C322}"/>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C9E1B91-C9FC-797B-275B-2CF217D7A2D0}"/>
              </a:ext>
            </a:extLst>
          </p:cNvPr>
          <p:cNvSpPr txBox="1"/>
          <p:nvPr/>
        </p:nvSpPr>
        <p:spPr>
          <a:xfrm>
            <a:off x="253833" y="1708483"/>
            <a:ext cx="10957957" cy="5640647"/>
          </a:xfrm>
          <a:prstGeom prst="rect">
            <a:avLst/>
          </a:prstGeom>
          <a:noFill/>
        </p:spPr>
        <p:txBody>
          <a:bodyPr wrap="square">
            <a:spAutoFit/>
          </a:bodyPr>
          <a:lstStyle/>
          <a:p>
            <a:pPr algn="ctr"/>
            <a:r>
              <a:rPr lang="en-GB" sz="2400" b="1" dirty="0">
                <a:solidFill>
                  <a:schemeClr val="accent4">
                    <a:lumMod val="75000"/>
                  </a:schemeClr>
                </a:solidFill>
              </a:rPr>
              <a:t>Aktivität: „Meme oder Memory?“ (interaktiv)</a:t>
            </a:r>
            <a:endParaRPr lang="en-GB" sz="2400" dirty="0">
              <a:solidFill>
                <a:schemeClr val="accent4">
                  <a:lumMod val="75000"/>
                </a:schemeClr>
              </a:solidFill>
            </a:endParaRPr>
          </a:p>
          <a:p>
            <a:pPr lvl="0" algn="ctr"/>
            <a:endParaRPr lang="en-GB" sz="2400" b="1" dirty="0"/>
          </a:p>
          <a:p>
            <a:pPr lvl="0" algn="ctr"/>
            <a:r>
              <a:rPr lang="en-GB" sz="2400" b="1" dirty="0"/>
              <a:t>Aufgabe:</a:t>
            </a:r>
            <a:r>
              <a:rPr lang="en-GB" sz="2400" dirty="0"/>
              <a:t> </a:t>
            </a:r>
          </a:p>
          <a:p>
            <a:pPr lvl="0" algn="ctr"/>
            <a:r>
              <a:rPr lang="en-GB" sz="2400" dirty="0"/>
              <a:t>Finden Sie heraus, was in dem Beitrag von Ihnen verlangt wird!</a:t>
            </a:r>
          </a:p>
          <a:p>
            <a:pPr lvl="0" algn="ctr"/>
            <a:endParaRPr lang="en-GB" sz="2400" b="1" dirty="0"/>
          </a:p>
          <a:p>
            <a:pPr lvl="0" algn="ctr"/>
            <a:r>
              <a:rPr lang="en-GB" sz="2400" b="1" dirty="0"/>
              <a:t>Interaktion:</a:t>
            </a:r>
            <a:r>
              <a:rPr lang="en-GB" sz="2400" dirty="0"/>
              <a:t> </a:t>
            </a:r>
          </a:p>
          <a:p>
            <a:pPr lvl="0" algn="ctr"/>
            <a:r>
              <a:rPr lang="en-GB" sz="2400" dirty="0" err="1"/>
              <a:t>Schauen</a:t>
            </a:r>
            <a:r>
              <a:rPr lang="en-GB" sz="2400" dirty="0"/>
              <a:t> Sie </a:t>
            </a:r>
            <a:r>
              <a:rPr lang="en-GB" sz="2400" dirty="0" err="1"/>
              <a:t>sich</a:t>
            </a:r>
            <a:r>
              <a:rPr lang="en-GB" sz="2400" dirty="0"/>
              <a:t> </a:t>
            </a:r>
            <a:r>
              <a:rPr lang="en-GB" sz="2400" dirty="0" err="1"/>
              <a:t>einen</a:t>
            </a:r>
            <a:r>
              <a:rPr lang="en-GB" sz="2400" dirty="0"/>
              <a:t> Beispielbeitrag an und </a:t>
            </a:r>
            <a:r>
              <a:rPr lang="en-GB" sz="2400" dirty="0" err="1"/>
              <a:t>finden</a:t>
            </a:r>
            <a:r>
              <a:rPr lang="en-GB" sz="2400" dirty="0"/>
              <a:t> Sie das „Gefällt mir“-Herz oder die Aufforderung „Kommentieren“.</a:t>
            </a:r>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2500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63EF-FD98-45D4-48E8-347DC45AE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9F728-8B44-987F-71E5-50CC51E576A0}"/>
              </a:ext>
            </a:extLst>
          </p:cNvPr>
          <p:cNvSpPr>
            <a:spLocks noGrp="1"/>
          </p:cNvSpPr>
          <p:nvPr>
            <p:ph type="ctrTitle"/>
          </p:nvPr>
        </p:nvSpPr>
        <p:spPr/>
        <p:txBody>
          <a:bodyPr>
            <a:normAutofit fontScale="90000"/>
          </a:bodyPr>
          <a:lstStyle/>
          <a:p>
            <a:br>
              <a:rPr lang="en-US" sz="2800" b="0" i="1" dirty="0">
                <a:latin typeface="+mj-lt"/>
              </a:rPr>
            </a:br>
            <a:r>
              <a:rPr lang="en-US" sz="2700" b="0" i="1" dirty="0"/>
              <a:t>Modul 4 (</a:t>
            </a:r>
            <a:r>
              <a:rPr lang="en-US" sz="2700" b="0" i="1" dirty="0" err="1"/>
              <a:t>Lerndende</a:t>
            </a:r>
            <a:r>
              <a:rPr lang="en-US" sz="2700" b="0" i="1" dirty="0"/>
              <a:t> </a:t>
            </a:r>
            <a:r>
              <a:rPr lang="en-US" sz="2700" b="0" i="1" dirty="0" err="1"/>
              <a:t>fortgeschrittenen</a:t>
            </a:r>
            <a:r>
              <a:rPr lang="en-US" sz="2700" b="0" i="1" dirty="0"/>
              <a:t> Alters)</a:t>
            </a:r>
            <a:br>
              <a:rPr lang="el-GR" sz="2700" b="0" i="1" dirty="0"/>
            </a:br>
            <a:r>
              <a:rPr lang="en-GB" sz="2700" b="0" i="1" dirty="0"/>
              <a:t>Smartphones und soziale Medien leicht gemacht</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3BAB350E-CBC0-D907-EC3F-82C845FFCD10}"/>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4: Digitale Kompetenz und Sicherheit </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32915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B3780-81D8-7D8E-06E0-6DFA574AE0E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055A5F7-2413-6BC4-EF37-7749DD37EB82}"/>
              </a:ext>
            </a:extLst>
          </p:cNvPr>
          <p:cNvSpPr>
            <a:spLocks noGrp="1"/>
          </p:cNvSpPr>
          <p:nvPr>
            <p:ph type="title"/>
          </p:nvPr>
        </p:nvSpPr>
        <p:spPr>
          <a:xfrm>
            <a:off x="123824" y="111586"/>
            <a:ext cx="11944351" cy="715879"/>
          </a:xfrm>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CB2E6D95-374D-CAC1-245B-B2FD898EA61A}"/>
              </a:ext>
            </a:extLst>
          </p:cNvPr>
          <p:cNvSpPr>
            <a:spLocks noGrp="1"/>
          </p:cNvSpPr>
          <p:nvPr>
            <p:ph type="body" sz="quarter" idx="10"/>
          </p:nvPr>
        </p:nvSpPr>
        <p:spPr>
          <a:xfrm>
            <a:off x="-39152" y="996810"/>
            <a:ext cx="11944351" cy="550862"/>
          </a:xfrm>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4: Digitale Selbstsicherheit und Sicherheit </a:t>
            </a:r>
          </a:p>
          <a:p>
            <a:r>
              <a:rPr lang="en-US" b="1" i="1" dirty="0">
                <a:solidFill>
                  <a:schemeClr val="accent1">
                    <a:lumMod val="75000"/>
                  </a:schemeClr>
                </a:solidFill>
              </a:rPr>
              <a:t>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6FC5A22-D423-A7C5-C073-1E41D283ADF4}"/>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C79F1D4-531E-D178-D649-F364A5F1BD42}"/>
              </a:ext>
            </a:extLst>
          </p:cNvPr>
          <p:cNvSpPr txBox="1"/>
          <p:nvPr/>
        </p:nvSpPr>
        <p:spPr>
          <a:xfrm>
            <a:off x="181097" y="1462685"/>
            <a:ext cx="10001995" cy="3295389"/>
          </a:xfrm>
          <a:prstGeom prst="rect">
            <a:avLst/>
          </a:prstGeom>
          <a:noFill/>
        </p:spPr>
        <p:txBody>
          <a:bodyPr wrap="square">
            <a:spAutoFit/>
          </a:bodyPr>
          <a:lstStyle/>
          <a:p>
            <a:r>
              <a:rPr lang="en-GB" sz="2400" b="1" dirty="0"/>
              <a:t>Digitale Gelassenheit bewahren</a:t>
            </a:r>
          </a:p>
          <a:p>
            <a:pPr algn="ctr"/>
            <a:endParaRPr lang="en-GB" sz="2400" dirty="0"/>
          </a:p>
          <a:p>
            <a:pPr lvl="0" algn="ctr"/>
            <a:r>
              <a:rPr lang="en-GB" sz="2400" dirty="0"/>
              <a:t>Wenn der Bildschirm zu schnell erscheint.</a:t>
            </a:r>
          </a:p>
          <a:p>
            <a:pPr lvl="0" algn="ctr"/>
            <a:endParaRPr lang="en-GB" sz="2400" dirty="0"/>
          </a:p>
          <a:p>
            <a:pPr lvl="0" algn="ctr"/>
            <a:r>
              <a:rPr lang="en-GB" sz="2400" dirty="0"/>
              <a:t>Es ist normal, sich von automatischen Videos oder schnellen Feeds überfordert zu fühlen.</a:t>
            </a:r>
          </a:p>
          <a:p>
            <a:pPr lvl="0" algn="ctr"/>
            <a:endParaRPr lang="en-GB" sz="2400" b="1" dirty="0"/>
          </a:p>
          <a:p>
            <a:pPr lvl="0" algn="ctr"/>
            <a:r>
              <a:rPr lang="en-GB" sz="2400" b="1" dirty="0"/>
              <a:t>Kernpunkt: </a:t>
            </a:r>
            <a:r>
              <a:rPr lang="en-GB" sz="2400" dirty="0"/>
              <a:t>Sie haben die Kontrolle; es ist in Ordnung, die App zu schließen.</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15841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22984-AEE9-2B89-388A-463048C6ED0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DBE7AE6-EED2-AA7C-B78D-5A1C523C3450}"/>
              </a:ext>
            </a:extLst>
          </p:cNvPr>
          <p:cNvSpPr>
            <a:spLocks noGrp="1"/>
          </p:cNvSpPr>
          <p:nvPr>
            <p:ph type="title"/>
          </p:nvPr>
        </p:nvSpPr>
        <p:spPr>
          <a:xfrm>
            <a:off x="97969" y="138793"/>
            <a:ext cx="11944351" cy="715879"/>
          </a:xfrm>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BE79F877-2118-B76E-B410-3096D6B05EA2}"/>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4: Digitale Kompetenz und Sicherheit </a:t>
            </a:r>
          </a:p>
          <a:p>
            <a:r>
              <a:rPr lang="en-US" b="1" i="1" dirty="0">
                <a:solidFill>
                  <a:schemeClr val="accent1">
                    <a:lumMod val="75000"/>
                  </a:schemeClr>
                </a:solidFill>
              </a:rPr>
              <a:t>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FF00887-E179-B332-D3C5-412611E30430}"/>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1CFFFEE-BF13-4B84-0866-F25C0CB70652}"/>
              </a:ext>
            </a:extLst>
          </p:cNvPr>
          <p:cNvSpPr txBox="1"/>
          <p:nvPr/>
        </p:nvSpPr>
        <p:spPr>
          <a:xfrm>
            <a:off x="181097" y="1462685"/>
            <a:ext cx="10001995" cy="4034053"/>
          </a:xfrm>
          <a:prstGeom prst="rect">
            <a:avLst/>
          </a:prstGeom>
          <a:noFill/>
        </p:spPr>
        <p:txBody>
          <a:bodyPr wrap="square">
            <a:spAutoFit/>
          </a:bodyPr>
          <a:lstStyle/>
          <a:p>
            <a:r>
              <a:rPr lang="en-GB" sz="2400" b="1" dirty="0"/>
              <a:t>Ihr Selbstvertrauens-Werkzeugkasten</a:t>
            </a:r>
            <a:endParaRPr lang="en-GB" sz="2400" dirty="0"/>
          </a:p>
          <a:p>
            <a:pPr lvl="0" algn="ctr"/>
            <a:endParaRPr lang="en-GB" sz="2400" dirty="0"/>
          </a:p>
          <a:p>
            <a:pPr lvl="0" algn="ctr"/>
            <a:r>
              <a:rPr lang="en-GB" sz="2400" dirty="0"/>
              <a:t>Der 3-Schritte-Reset</a:t>
            </a:r>
            <a:r>
              <a:rPr lang="en-US" sz="2400" dirty="0"/>
              <a:t>:</a:t>
            </a:r>
          </a:p>
          <a:p>
            <a:pPr lvl="0" algn="ctr"/>
            <a:endParaRPr lang="en-GB" sz="2400" dirty="0"/>
          </a:p>
          <a:p>
            <a:pPr marL="342900" lvl="0" indent="-342900" algn="ctr">
              <a:buAutoNum type="arabicPeriod"/>
            </a:pPr>
            <a:r>
              <a:rPr lang="en-GB" sz="2400" b="1" dirty="0" err="1"/>
              <a:t>Halten</a:t>
            </a:r>
            <a:r>
              <a:rPr lang="en-GB" sz="2400" b="1" dirty="0"/>
              <a:t> Sie </a:t>
            </a:r>
            <a:r>
              <a:rPr lang="en-GB" sz="2400" b="1" dirty="0" err="1"/>
              <a:t>inne</a:t>
            </a:r>
            <a:r>
              <a:rPr lang="en-GB" sz="2400" b="1" dirty="0"/>
              <a:t> </a:t>
            </a:r>
            <a:r>
              <a:rPr lang="en-GB" sz="2400" dirty="0"/>
              <a:t>und </a:t>
            </a:r>
            <a:r>
              <a:rPr lang="en-GB" sz="2400" dirty="0" err="1"/>
              <a:t>atmen</a:t>
            </a:r>
            <a:r>
              <a:rPr lang="en-GB" sz="2400" dirty="0"/>
              <a:t> Sie </a:t>
            </a:r>
            <a:r>
              <a:rPr lang="en-GB" sz="2400" dirty="0" err="1"/>
              <a:t>durch</a:t>
            </a:r>
            <a:endParaRPr lang="en-GB" sz="2400" dirty="0"/>
          </a:p>
          <a:p>
            <a:pPr lvl="0" algn="ctr"/>
            <a:endParaRPr lang="en-GB" sz="2400" dirty="0"/>
          </a:p>
          <a:p>
            <a:pPr marL="342900" lvl="0" indent="-342900" algn="ctr">
              <a:buAutoNum type="arabicPeriod"/>
            </a:pPr>
            <a:r>
              <a:rPr lang="en-GB" sz="2400" b="1" dirty="0"/>
              <a:t>Machen Sie eine Pause </a:t>
            </a:r>
            <a:r>
              <a:rPr lang="en-GB" sz="2400" dirty="0"/>
              <a:t>vom Bildschirm</a:t>
            </a:r>
          </a:p>
          <a:p>
            <a:pPr marL="342900" lvl="0" indent="-342900" algn="ctr">
              <a:buAutoNum type="arabicPeriod"/>
            </a:pPr>
            <a:endParaRPr lang="en-GB" sz="2400" dirty="0"/>
          </a:p>
          <a:p>
            <a:pPr marL="342900" lvl="0" indent="-342900" algn="ctr">
              <a:buAutoNum type="arabicPeriod"/>
            </a:pPr>
            <a:r>
              <a:rPr lang="en-GB" sz="2400" b="1" dirty="0"/>
              <a:t>Bitten Sie </a:t>
            </a:r>
            <a:r>
              <a:rPr lang="en-GB" sz="2400" dirty="0"/>
              <a:t>eine Vertrauensperson um Hilfe</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20334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2D9A7-5528-1A5A-C067-687758057A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FB968C2-2FEC-21E0-F6B0-50D9B98CD1FC}"/>
              </a:ext>
            </a:extLst>
          </p:cNvPr>
          <p:cNvSpPr>
            <a:spLocks noGrp="1"/>
          </p:cNvSpPr>
          <p:nvPr>
            <p:ph type="title"/>
          </p:nvPr>
        </p:nvSpPr>
        <p:spPr>
          <a:xfrm>
            <a:off x="149679" y="138793"/>
            <a:ext cx="11944351" cy="715879"/>
          </a:xfrm>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A8F26FED-6CD3-03DD-C98D-3526A9DB6E94}"/>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4: Digitales Selbstvertrauen und Sicherheit </a:t>
            </a:r>
          </a:p>
          <a:p>
            <a:r>
              <a:rPr lang="en-US" b="1" i="1" dirty="0">
                <a:solidFill>
                  <a:schemeClr val="accent1">
                    <a:lumMod val="75000"/>
                  </a:schemeClr>
                </a:solidFill>
              </a:rPr>
              <a:t> </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3D5F7F15-74CD-011A-2689-279980EE061A}"/>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7A5BEE58-54BE-841C-0FA1-0BB39F5A00CB}"/>
              </a:ext>
            </a:extLst>
          </p:cNvPr>
          <p:cNvSpPr txBox="1"/>
          <p:nvPr/>
        </p:nvSpPr>
        <p:spPr>
          <a:xfrm>
            <a:off x="253833" y="1708483"/>
            <a:ext cx="10957957" cy="6379310"/>
          </a:xfrm>
          <a:prstGeom prst="rect">
            <a:avLst/>
          </a:prstGeom>
          <a:noFill/>
        </p:spPr>
        <p:txBody>
          <a:bodyPr wrap="square">
            <a:spAutoFit/>
          </a:bodyPr>
          <a:lstStyle/>
          <a:p>
            <a:pPr algn="ctr"/>
            <a:r>
              <a:rPr lang="en-GB" sz="2400" b="1" dirty="0">
                <a:solidFill>
                  <a:schemeClr val="accent4">
                    <a:lumMod val="75000"/>
                  </a:schemeClr>
                </a:solidFill>
              </a:rPr>
              <a:t>Aktivität: „Der Weg zum Selbstvertrauen“ (kreativ)</a:t>
            </a:r>
            <a:endParaRPr lang="en-GB" sz="2400" dirty="0">
              <a:solidFill>
                <a:schemeClr val="accent4">
                  <a:lumMod val="75000"/>
                </a:schemeClr>
              </a:solidFill>
            </a:endParaRPr>
          </a:p>
          <a:p>
            <a:pPr lvl="0" algn="ctr"/>
            <a:endParaRPr lang="en-GB" sz="2400" b="1" dirty="0"/>
          </a:p>
          <a:p>
            <a:pPr lvl="0" algn="ctr"/>
            <a:r>
              <a:rPr lang="en-GB" sz="2400" b="1" dirty="0"/>
              <a:t>Aufgabe: </a:t>
            </a:r>
          </a:p>
          <a:p>
            <a:pPr lvl="0" algn="ctr"/>
            <a:r>
              <a:rPr lang="en-GB" sz="2400" dirty="0" err="1"/>
              <a:t>Entwerfen</a:t>
            </a:r>
            <a:r>
              <a:rPr lang="en-GB" sz="2400" dirty="0"/>
              <a:t> Sie </a:t>
            </a:r>
            <a:r>
              <a:rPr lang="en-GB" sz="2400" dirty="0" err="1"/>
              <a:t>ihre</a:t>
            </a:r>
            <a:r>
              <a:rPr lang="en-GB" sz="2400" dirty="0"/>
              <a:t> </a:t>
            </a:r>
            <a:r>
              <a:rPr lang="en-GB" sz="2400" dirty="0" err="1"/>
              <a:t>eigenen</a:t>
            </a:r>
            <a:r>
              <a:rPr lang="en-GB" sz="2400" dirty="0"/>
              <a:t> Regeln für digitale Harmonie!</a:t>
            </a:r>
          </a:p>
          <a:p>
            <a:pPr lvl="0" algn="ctr"/>
            <a:endParaRPr lang="en-GB" sz="2400" b="1" dirty="0"/>
          </a:p>
          <a:p>
            <a:pPr lvl="0" algn="ctr"/>
            <a:r>
              <a:rPr lang="en-GB" sz="2400" b="1" dirty="0"/>
              <a:t>Interaktion:</a:t>
            </a:r>
            <a:r>
              <a:rPr lang="en-GB" sz="2400" dirty="0"/>
              <a:t> </a:t>
            </a:r>
          </a:p>
          <a:p>
            <a:pPr lvl="0" algn="ctr"/>
            <a:r>
              <a:rPr lang="en-GB" sz="2400" dirty="0" err="1"/>
              <a:t>Nennen</a:t>
            </a:r>
            <a:r>
              <a:rPr lang="en-GB" sz="2400" dirty="0"/>
              <a:t> Sie 3 Regeln, zum Beispiel</a:t>
            </a:r>
            <a:r>
              <a:rPr lang="en-US" sz="2400" dirty="0"/>
              <a:t>:</a:t>
            </a:r>
          </a:p>
          <a:p>
            <a:pPr lvl="0" algn="ctr"/>
            <a:r>
              <a:rPr lang="en-GB" sz="2400" dirty="0"/>
              <a:t> „Ich werde jeden Tag ein Foto üben“ oder</a:t>
            </a:r>
          </a:p>
          <a:p>
            <a:pPr lvl="0" algn="ctr"/>
            <a:r>
              <a:rPr lang="en-GB" sz="2400" dirty="0"/>
              <a:t> „Ich werde um Hilfe bitten, wenn ich nicht weiterkomme“.</a:t>
            </a:r>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0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Modul 4 (Ältere Lernende)</a:t>
            </a:r>
            <a:br>
              <a:rPr lang="el-GR" sz="2700" b="0" i="1" dirty="0"/>
            </a:br>
            <a:r>
              <a:rPr lang="en-GB" sz="2700" b="0" i="1" dirty="0"/>
              <a:t>Smartphones und soziale Medien leicht gemacht</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1: Ihr Smartphone-Kompass</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A2427-6B77-E6C0-0074-C29873845BC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71C234-026D-E0B1-B0E4-670FD42433B4}"/>
              </a:ext>
            </a:extLst>
          </p:cNvPr>
          <p:cNvSpPr>
            <a:spLocks noGrp="1"/>
          </p:cNvSpPr>
          <p:nvPr>
            <p:ph type="title"/>
          </p:nvPr>
        </p:nvSpPr>
        <p:spPr>
          <a:xfrm>
            <a:off x="0" y="111633"/>
            <a:ext cx="11944351" cy="715879"/>
          </a:xfrm>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B8DEDCFA-9210-ACC7-D522-4256A00BD32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4: Digitales Selbstvertrauen und Sicherheit </a:t>
            </a:r>
          </a:p>
          <a:p>
            <a:r>
              <a:rPr lang="en-US" b="1" i="1" dirty="0">
                <a:solidFill>
                  <a:schemeClr val="accent1">
                    <a:lumMod val="75000"/>
                  </a:schemeClr>
                </a:solidFill>
              </a:rPr>
              <a:t> </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2120A585-9F8D-D943-7345-2BB23CA4057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8559E15A-1BF6-865C-E77C-859C8DF16606}"/>
              </a:ext>
            </a:extLst>
          </p:cNvPr>
          <p:cNvSpPr txBox="1"/>
          <p:nvPr/>
        </p:nvSpPr>
        <p:spPr>
          <a:xfrm>
            <a:off x="253833" y="1708483"/>
            <a:ext cx="10957957" cy="5548314"/>
          </a:xfrm>
          <a:prstGeom prst="rect">
            <a:avLst/>
          </a:prstGeom>
          <a:noFill/>
        </p:spPr>
        <p:txBody>
          <a:bodyPr wrap="square">
            <a:spAutoFit/>
          </a:bodyPr>
          <a:lstStyle/>
          <a:p>
            <a:pPr algn="ctr"/>
            <a:r>
              <a:rPr lang="en-GB" sz="2400" b="1" dirty="0">
                <a:solidFill>
                  <a:schemeClr val="accent4">
                    <a:lumMod val="75000"/>
                  </a:schemeClr>
                </a:solidFill>
              </a:rPr>
              <a:t>Aktivität: „Das Discovery-Versprechen“ (selbstständig)</a:t>
            </a:r>
            <a:endParaRPr lang="en-GB" sz="2400" dirty="0">
              <a:solidFill>
                <a:schemeClr val="accent4">
                  <a:lumMod val="75000"/>
                </a:schemeClr>
              </a:solidFill>
            </a:endParaRPr>
          </a:p>
          <a:p>
            <a:pPr lvl="0"/>
            <a:endParaRPr lang="en-GB" b="1" dirty="0"/>
          </a:p>
          <a:p>
            <a:pPr lvl="0" algn="ctr"/>
            <a:r>
              <a:rPr lang="en-GB" sz="2400" b="1" dirty="0"/>
              <a:t>Aufgabe: </a:t>
            </a:r>
            <a:r>
              <a:rPr lang="en-GB" sz="2400" dirty="0"/>
              <a:t>Machen Sie es offiziell!</a:t>
            </a:r>
          </a:p>
          <a:p>
            <a:pPr lvl="0" algn="ctr"/>
            <a:endParaRPr lang="en-GB" sz="2400" b="1" dirty="0"/>
          </a:p>
          <a:p>
            <a:pPr lvl="0" algn="ctr"/>
            <a:r>
              <a:rPr lang="en-GB" sz="2400" b="1" dirty="0"/>
              <a:t>Interaktion:</a:t>
            </a:r>
            <a:r>
              <a:rPr lang="en-GB" sz="2400" dirty="0"/>
              <a:t> </a:t>
            </a:r>
          </a:p>
          <a:p>
            <a:pPr lvl="0" algn="ctr"/>
            <a:r>
              <a:rPr lang="en-GB" sz="2400" dirty="0" err="1"/>
              <a:t>Verpflichten</a:t>
            </a:r>
            <a:r>
              <a:rPr lang="en-GB" sz="2400" dirty="0"/>
              <a:t> Sie </a:t>
            </a:r>
            <a:r>
              <a:rPr lang="en-GB" sz="2400" dirty="0" err="1"/>
              <a:t>sich</a:t>
            </a:r>
            <a:r>
              <a:rPr lang="en-GB" sz="2400" dirty="0"/>
              <a:t>, diese Woche eine neue Fähigkeit </a:t>
            </a:r>
            <a:r>
              <a:rPr lang="en-GB" sz="2400" dirty="0" err="1"/>
              <a:t>zu</a:t>
            </a:r>
            <a:r>
              <a:rPr lang="en-GB" sz="2400" dirty="0"/>
              <a:t> </a:t>
            </a:r>
            <a:r>
              <a:rPr lang="en-GB" sz="2400" dirty="0" err="1"/>
              <a:t>erlernen</a:t>
            </a:r>
            <a:r>
              <a:rPr lang="en-GB" sz="2400" dirty="0"/>
              <a:t>,</a:t>
            </a:r>
          </a:p>
          <a:p>
            <a:pPr lvl="0" algn="ctr"/>
            <a:r>
              <a:rPr lang="en-GB" sz="2400" dirty="0"/>
              <a:t>um </a:t>
            </a:r>
            <a:r>
              <a:rPr lang="en-GB" sz="2400" dirty="0" err="1"/>
              <a:t>mit</a:t>
            </a:r>
            <a:r>
              <a:rPr lang="en-GB" sz="2400" dirty="0"/>
              <a:t> </a:t>
            </a:r>
            <a:r>
              <a:rPr lang="en-GB" sz="2400" dirty="0" err="1"/>
              <a:t>Ihrer</a:t>
            </a:r>
            <a:r>
              <a:rPr lang="en-GB" sz="2400" dirty="0"/>
              <a:t> Familie in Verbindung zu bleiben.</a:t>
            </a:r>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48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a:bodyPr>
          <a:lstStyle/>
          <a:p>
            <a:r>
              <a:rPr lang="en-US" b="0" i="1" dirty="0"/>
              <a:t>Ende von Modul 4 (</a:t>
            </a:r>
            <a:r>
              <a:rPr lang="en-US" b="0" i="1" dirty="0" err="1"/>
              <a:t>Lernende</a:t>
            </a:r>
            <a:r>
              <a:rPr lang="en-US" b="0" i="1" dirty="0"/>
              <a:t> </a:t>
            </a:r>
            <a:r>
              <a:rPr lang="en-US" b="0" i="1" dirty="0" err="1"/>
              <a:t>fortgeschrittenen</a:t>
            </a:r>
            <a:r>
              <a:rPr lang="en-US" b="0" i="1" dirty="0"/>
              <a:t> Alters): </a:t>
            </a:r>
            <a:br>
              <a:rPr lang="en-US" b="0" i="1" dirty="0"/>
            </a:br>
            <a:r>
              <a:rPr lang="en-GB" b="0" i="1" dirty="0"/>
              <a:t>Smartphones und soziale Medien leicht gemacht </a:t>
            </a: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Modul 4 (Lernende im fortgeschrittenen Alter):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Ihr Smartphone-Kompass</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4440318"/>
          </a:xfrm>
          <a:prstGeom prst="rect">
            <a:avLst/>
          </a:prstGeom>
          <a:noFill/>
        </p:spPr>
        <p:txBody>
          <a:bodyPr wrap="square">
            <a:spAutoFit/>
          </a:bodyPr>
          <a:lstStyle/>
          <a:p>
            <a:r>
              <a:rPr lang="en-GB" sz="2400" b="1" dirty="0" err="1"/>
              <a:t>Ihr</a:t>
            </a:r>
            <a:r>
              <a:rPr lang="en-GB" sz="2400" b="1" dirty="0"/>
              <a:t> Smartphone verstehen</a:t>
            </a:r>
            <a:endParaRPr lang="en-GB" sz="2400" dirty="0"/>
          </a:p>
          <a:p>
            <a:pPr lvl="0" algn="ctr"/>
            <a:endParaRPr lang="en-GB" sz="2400" dirty="0"/>
          </a:p>
          <a:p>
            <a:pPr lvl="0" algn="ctr"/>
            <a:r>
              <a:rPr lang="en-GB" sz="2400" dirty="0"/>
              <a:t>Ein </a:t>
            </a:r>
            <a:r>
              <a:rPr lang="en-GB" sz="2400" dirty="0" err="1"/>
              <a:t>digitaler</a:t>
            </a:r>
            <a:r>
              <a:rPr lang="en-GB" sz="2400" dirty="0"/>
              <a:t> </a:t>
            </a:r>
            <a:r>
              <a:rPr lang="en-GB" sz="2400" dirty="0" err="1"/>
              <a:t>Entdecker</a:t>
            </a:r>
            <a:r>
              <a:rPr lang="en-GB" sz="2400" dirty="0"/>
              <a:t>/</a:t>
            </a:r>
            <a:r>
              <a:rPr lang="en-GB" sz="2400" dirty="0" err="1"/>
              <a:t>Entedeckerin</a:t>
            </a:r>
            <a:r>
              <a:rPr lang="en-GB" sz="2400" dirty="0"/>
              <a:t> sein</a:t>
            </a:r>
          </a:p>
          <a:p>
            <a:pPr lvl="0" algn="ctr"/>
            <a:endParaRPr lang="en-GB" sz="2400" dirty="0"/>
          </a:p>
          <a:p>
            <a:pPr lvl="0" algn="ctr"/>
            <a:r>
              <a:rPr lang="en-GB" sz="2400" dirty="0" err="1"/>
              <a:t>Ihr</a:t>
            </a:r>
            <a:r>
              <a:rPr lang="en-GB" sz="2400" dirty="0"/>
              <a:t> Smartphone ist ein Begleiter für Verbindungen, Erinnerungen und Informationen.</a:t>
            </a:r>
          </a:p>
          <a:p>
            <a:pPr lvl="0" algn="ctr"/>
            <a:endParaRPr lang="en-GB" sz="2400" b="1" dirty="0"/>
          </a:p>
          <a:p>
            <a:pPr lvl="0" algn="ctr"/>
            <a:r>
              <a:rPr lang="en-GB" sz="2400" b="1" dirty="0"/>
              <a:t>Wichtige Punkte: </a:t>
            </a:r>
            <a:r>
              <a:rPr lang="en-GB" sz="2400" dirty="0"/>
              <a:t>Symbole, Wischgesten und Tasten sind nur eine neue Sprache, die es zu lernen gilt.</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Modul 4 (Lernende im fortgeschrittenen Alter):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1: Ihr Smartphone-Kompass</a:t>
            </a:r>
          </a:p>
          <a:p>
            <a:endParaRPr lang="en-US" b="1" i="1" dirty="0">
              <a:solidFill>
                <a:schemeClr val="accent1">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a:extLst>
              <a:ext uri="{FF2B5EF4-FFF2-40B4-BE49-F238E27FC236}">
                <a16:creationId xmlns:a16="http://schemas.microsoft.com/office/drawing/2014/main" id="{5E62CBBD-8353-291A-AD37-8B1B31C191C9}"/>
              </a:ext>
            </a:extLst>
          </p:cNvPr>
          <p:cNvSpPr txBox="1"/>
          <p:nvPr/>
        </p:nvSpPr>
        <p:spPr>
          <a:xfrm>
            <a:off x="149679" y="1405534"/>
            <a:ext cx="9763233" cy="4532651"/>
          </a:xfrm>
          <a:prstGeom prst="rect">
            <a:avLst/>
          </a:prstGeom>
          <a:noFill/>
        </p:spPr>
        <p:txBody>
          <a:bodyPr wrap="square">
            <a:spAutoFit/>
          </a:bodyPr>
          <a:lstStyle/>
          <a:p>
            <a:r>
              <a:rPr lang="en-GB" sz="2400" b="1" dirty="0"/>
              <a:t>Die physischen Bedienelemente</a:t>
            </a:r>
            <a:endParaRPr lang="en-GB" sz="2400" dirty="0"/>
          </a:p>
          <a:p>
            <a:pPr lvl="0" algn="ctr"/>
            <a:endParaRPr lang="en-GB" sz="2400" b="1" dirty="0"/>
          </a:p>
          <a:p>
            <a:pPr lvl="0" algn="ctr"/>
            <a:r>
              <a:rPr lang="en-GB" sz="2400" dirty="0"/>
              <a:t>Tasten und ihre Funktionen</a:t>
            </a:r>
          </a:p>
          <a:p>
            <a:pPr lvl="0" algn="ctr"/>
            <a:endParaRPr lang="en-GB" sz="2400" b="1" dirty="0"/>
          </a:p>
          <a:p>
            <a:pPr lvl="0" algn="ctr"/>
            <a:endParaRPr lang="en-GB" sz="2400" dirty="0"/>
          </a:p>
          <a:p>
            <a:pPr lvl="1" algn="ctr"/>
            <a:r>
              <a:rPr lang="en-GB" sz="2400" b="1" dirty="0"/>
              <a:t>Ein-/Aus-Taste: </a:t>
            </a:r>
            <a:r>
              <a:rPr lang="en-GB" sz="2400" dirty="0" err="1"/>
              <a:t>Schalten</a:t>
            </a:r>
            <a:r>
              <a:rPr lang="en-GB" sz="2400" dirty="0"/>
              <a:t> Sie den Bildschirm ein und </a:t>
            </a:r>
            <a:r>
              <a:rPr lang="en-GB" sz="2400" dirty="0" err="1"/>
              <a:t>sperren</a:t>
            </a:r>
            <a:r>
              <a:rPr lang="en-GB" sz="2400" dirty="0"/>
              <a:t> Sie das Gerät.</a:t>
            </a:r>
          </a:p>
          <a:p>
            <a:pPr lvl="1" algn="ctr"/>
            <a:endParaRPr lang="en-GB" sz="2400" b="1" dirty="0"/>
          </a:p>
          <a:p>
            <a:pPr lvl="1" algn="ctr"/>
            <a:r>
              <a:rPr lang="en-GB" sz="2400" b="1" dirty="0"/>
              <a:t>Lautstärketasten: </a:t>
            </a:r>
            <a:r>
              <a:rPr lang="en-GB" sz="2400" dirty="0"/>
              <a:t>Regeln die Lautstärke für Anrufe und Videos.</a:t>
            </a:r>
          </a:p>
          <a:p>
            <a:pPr lvl="1" algn="ctr"/>
            <a:endParaRPr lang="en-GB" sz="2400" b="1" dirty="0"/>
          </a:p>
          <a:p>
            <a:pPr lvl="1" algn="ctr"/>
            <a:r>
              <a:rPr lang="en-GB" sz="2400" b="1" dirty="0"/>
              <a:t>Home-Funktion: </a:t>
            </a:r>
            <a:r>
              <a:rPr lang="en-GB" sz="2400" dirty="0"/>
              <a:t>Bringt Sie immer zurück zum Startbildschirm.</a:t>
            </a: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Modul 4 (Lernende im fortgeschrittenen Alter):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Ihr Smartphone-Kompass</a:t>
            </a:r>
          </a:p>
          <a:p>
            <a:r>
              <a:rPr lang="en-US" b="1" i="1" dirty="0">
                <a:solidFill>
                  <a:schemeClr val="accent1">
                    <a:lumMod val="75000"/>
                  </a:schemeClr>
                </a:solidFill>
              </a:rPr>
              <a:t> </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181097" y="1462685"/>
            <a:ext cx="10001995" cy="3295389"/>
          </a:xfrm>
          <a:prstGeom prst="rect">
            <a:avLst/>
          </a:prstGeom>
          <a:noFill/>
        </p:spPr>
        <p:txBody>
          <a:bodyPr wrap="square">
            <a:spAutoFit/>
          </a:bodyPr>
          <a:lstStyle/>
          <a:p>
            <a:r>
              <a:rPr lang="en-GB" sz="2400" b="1" dirty="0"/>
              <a:t>Die Status-Symbole lesen</a:t>
            </a:r>
            <a:endParaRPr lang="en-GB" sz="2400" dirty="0"/>
          </a:p>
          <a:p>
            <a:pPr lvl="0"/>
            <a:endParaRPr lang="en-GB" sz="2400" dirty="0"/>
          </a:p>
          <a:p>
            <a:pPr lvl="0" algn="ctr"/>
            <a:r>
              <a:rPr lang="en-GB" sz="2400" dirty="0"/>
              <a:t>Gängige Symbole und ihre Bedeutung</a:t>
            </a:r>
          </a:p>
          <a:p>
            <a:pPr lvl="0" algn="ctr"/>
            <a:endParaRPr lang="en-GB" sz="2400" dirty="0"/>
          </a:p>
          <a:p>
            <a:pPr lvl="0" algn="ctr"/>
            <a:r>
              <a:rPr lang="en-GB" sz="2400" dirty="0"/>
              <a:t>Kleine Symbole informieren Sie über Akkulaufzeit, WLAN-Verbindung und neue Nachrichten.</a:t>
            </a:r>
          </a:p>
          <a:p>
            <a:pPr lvl="0" algn="ctr"/>
            <a:endParaRPr lang="en-GB" sz="2400" b="1" dirty="0"/>
          </a:p>
          <a:p>
            <a:pPr lvl="0" algn="ctr"/>
            <a:r>
              <a:rPr lang="en-GB" sz="2400" b="1" dirty="0"/>
              <a:t>Wichtige Punkte: </a:t>
            </a:r>
            <a:r>
              <a:rPr lang="en-GB" sz="2400" dirty="0"/>
              <a:t>Diese Symbole sorgen für Klarheit und Sicherheit.</a:t>
            </a:r>
          </a:p>
          <a:p>
            <a:pPr lvl="1"/>
            <a:endParaRPr lang="en-GB" sz="2400" dirty="0"/>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Modul 4 (Lernende im fortgeschrittenen Alter):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Ihr Smartphone-Kompass</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Aktivität: „Die Symbol-Schnitzeljagd“ (interaktiv)</a:t>
            </a:r>
            <a:endParaRPr lang="en-GB" sz="2400" dirty="0">
              <a:solidFill>
                <a:schemeClr val="accent4">
                  <a:lumMod val="75000"/>
                </a:schemeClr>
              </a:solidFill>
            </a:endParaRPr>
          </a:p>
          <a:p>
            <a:pPr lvl="0" algn="ctr"/>
            <a:endParaRPr lang="en-GB" sz="2400" b="1" dirty="0"/>
          </a:p>
          <a:p>
            <a:pPr lvl="0" algn="ctr"/>
            <a:r>
              <a:rPr lang="en-GB" sz="2400" b="1" dirty="0"/>
              <a:t>Aufgabe: </a:t>
            </a:r>
            <a:r>
              <a:rPr lang="en-GB" sz="2400" dirty="0" err="1"/>
              <a:t>Benennen</a:t>
            </a:r>
            <a:r>
              <a:rPr lang="en-GB" sz="2400" dirty="0"/>
              <a:t> Sie die Symbole auf deinem Bildschirm.</a:t>
            </a:r>
          </a:p>
          <a:p>
            <a:pPr lvl="0" algn="ctr"/>
            <a:endParaRPr lang="en-GB" sz="2400" b="1" dirty="0"/>
          </a:p>
          <a:p>
            <a:pPr lvl="0" algn="ctr"/>
            <a:r>
              <a:rPr lang="en-GB" sz="2400" b="1" dirty="0"/>
              <a:t>Interaktion:</a:t>
            </a:r>
            <a:r>
              <a:rPr lang="en-GB" sz="2400" dirty="0"/>
              <a:t> </a:t>
            </a:r>
          </a:p>
          <a:p>
            <a:pPr lvl="0" algn="ctr"/>
            <a:r>
              <a:rPr lang="en-GB" sz="2400" dirty="0" err="1"/>
              <a:t>Schauen</a:t>
            </a:r>
            <a:r>
              <a:rPr lang="en-GB" sz="2400" dirty="0"/>
              <a:t> Sie </a:t>
            </a:r>
            <a:r>
              <a:rPr lang="en-GB" sz="2400" dirty="0" err="1"/>
              <a:t>sich</a:t>
            </a:r>
            <a:r>
              <a:rPr lang="en-GB" sz="2400" dirty="0"/>
              <a:t> die </a:t>
            </a:r>
            <a:r>
              <a:rPr lang="en-GB" sz="2400" dirty="0" err="1"/>
              <a:t>Benachrichtigungsleiste</a:t>
            </a:r>
            <a:r>
              <a:rPr lang="en-GB" sz="2400" dirty="0"/>
              <a:t> </a:t>
            </a:r>
            <a:r>
              <a:rPr lang="en-GB" sz="2400" dirty="0" err="1"/>
              <a:t>Ihres</a:t>
            </a:r>
            <a:r>
              <a:rPr lang="en-GB" sz="2400" dirty="0"/>
              <a:t> eigenen Handys an.</a:t>
            </a:r>
          </a:p>
          <a:p>
            <a:pPr lvl="0" algn="ctr"/>
            <a:endParaRPr lang="en-GB" sz="2400" b="1" dirty="0"/>
          </a:p>
          <a:p>
            <a:pPr lvl="0" algn="ctr"/>
            <a:r>
              <a:rPr lang="en-GB" sz="2400" b="1" dirty="0"/>
              <a:t>Ziel:</a:t>
            </a:r>
            <a:r>
              <a:rPr lang="en-GB" sz="2400" dirty="0"/>
              <a:t> </a:t>
            </a:r>
          </a:p>
          <a:p>
            <a:pPr lvl="0" algn="ctr"/>
            <a:r>
              <a:rPr lang="en-GB" sz="2400" dirty="0"/>
              <a:t>Zeigen Sie ein Symbol, das Sie </a:t>
            </a:r>
            <a:r>
              <a:rPr lang="en-GB" sz="2400" dirty="0" err="1"/>
              <a:t>erkennen</a:t>
            </a:r>
            <a:r>
              <a:rPr lang="en-GB" sz="2400" dirty="0"/>
              <a:t>, und eines, das Ihnen unbekannt erscheint.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Modul 4 (Lernende im fortgeschrittenen Alter):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Thema 1: Dein Smartphone-Kompass</a:t>
            </a: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Aktivität: „Die Tastenprüfung“ (Gruppe)</a:t>
            </a:r>
            <a:endParaRPr lang="en-GB" sz="2400" dirty="0">
              <a:solidFill>
                <a:schemeClr val="accent4">
                  <a:lumMod val="75000"/>
                </a:schemeClr>
              </a:solidFill>
            </a:endParaRPr>
          </a:p>
          <a:p>
            <a:pPr lvl="0" algn="ctr"/>
            <a:endParaRPr lang="en-GB" sz="2400" b="1" dirty="0"/>
          </a:p>
          <a:p>
            <a:pPr lvl="0" algn="ctr"/>
            <a:r>
              <a:rPr lang="en-GB" sz="2400" b="1" dirty="0"/>
              <a:t>Aufgabe: </a:t>
            </a:r>
            <a:r>
              <a:rPr lang="en-GB" sz="2400" dirty="0"/>
              <a:t>Wenn ein Symbol ein Verkehrszeichen wäre, wohin würde es dich führen?</a:t>
            </a:r>
          </a:p>
          <a:p>
            <a:pPr lvl="0" algn="ctr"/>
            <a:endParaRPr lang="en-GB" sz="2400" b="1" dirty="0"/>
          </a:p>
          <a:p>
            <a:pPr lvl="0" algn="ctr"/>
            <a:r>
              <a:rPr lang="en-GB" sz="2400" b="1" dirty="0"/>
              <a:t>Interaktion:</a:t>
            </a:r>
            <a:r>
              <a:rPr lang="en-GB" sz="2400" dirty="0"/>
              <a:t> </a:t>
            </a:r>
          </a:p>
          <a:p>
            <a:pPr lvl="0" algn="ctr"/>
            <a:r>
              <a:rPr lang="en-GB" sz="2400" dirty="0"/>
              <a:t>Besprechen Sie zu zweit, was Ihrer Meinung nach passiert </a:t>
            </a:r>
          </a:p>
          <a:p>
            <a:pPr lvl="0" algn="ctr"/>
            <a:r>
              <a:rPr lang="en-GB" sz="2400" dirty="0"/>
              <a:t>, wenn du auf das Zahnrad-Symbol für „Einstellungen“ oder die Sprechblase für „Nachrichten“ tippst.</a:t>
            </a:r>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F3F04-4B92-A3B0-DD3F-E2FB584B9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F1E08-2143-F887-FBD9-8174F7B216C9}"/>
              </a:ext>
            </a:extLst>
          </p:cNvPr>
          <p:cNvSpPr>
            <a:spLocks noGrp="1"/>
          </p:cNvSpPr>
          <p:nvPr>
            <p:ph type="ctrTitle"/>
          </p:nvPr>
        </p:nvSpPr>
        <p:spPr>
          <a:xfrm>
            <a:off x="301154" y="2499579"/>
            <a:ext cx="6835371" cy="1244732"/>
          </a:xfrm>
        </p:spPr>
        <p:txBody>
          <a:bodyPr>
            <a:normAutofit fontScale="90000"/>
          </a:bodyPr>
          <a:lstStyle/>
          <a:p>
            <a:br>
              <a:rPr lang="en-US" sz="2800" b="0" i="1" dirty="0">
                <a:latin typeface="+mj-lt"/>
              </a:rPr>
            </a:br>
            <a:r>
              <a:rPr lang="en-US" sz="2700" b="0" i="1" dirty="0"/>
              <a:t>Modul 4 (</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en-GB" sz="2700" b="0" i="1" dirty="0"/>
              <a:t>Smartphones und soziale Medien leicht gemacht</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8CA2A7A3-D8FD-653B-BC1D-C538A5171F6B}"/>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2: In Verbindung bleiben</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849877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1667-ECA2-2627-8F32-A0E07CD046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8EE0879-DA1C-9670-F4F5-33585ABDF0C9}"/>
              </a:ext>
            </a:extLst>
          </p:cNvPr>
          <p:cNvSpPr>
            <a:spLocks noGrp="1"/>
          </p:cNvSpPr>
          <p:nvPr>
            <p:ph type="title"/>
          </p:nvPr>
        </p:nvSpPr>
        <p:spPr/>
        <p:txBody>
          <a:bodyPr lIns="91440"/>
          <a:lstStyle/>
          <a:p>
            <a:r>
              <a:rPr lang="en-US" sz="2400" i="1" dirty="0"/>
              <a:t>Modul 4 (</a:t>
            </a:r>
            <a:r>
              <a:rPr lang="en-US" sz="2400" i="1" dirty="0" err="1"/>
              <a:t>Lernende</a:t>
            </a:r>
            <a:r>
              <a:rPr lang="en-US" sz="2400" i="1" dirty="0"/>
              <a:t> </a:t>
            </a:r>
            <a:r>
              <a:rPr lang="en-US" sz="2400" i="1" dirty="0" err="1"/>
              <a:t>fortgeschrittenen</a:t>
            </a:r>
            <a:r>
              <a:rPr lang="en-US" sz="2400" i="1" dirty="0"/>
              <a:t> Alters): </a:t>
            </a:r>
            <a:r>
              <a:rPr lang="en-GB" sz="2400" i="1" dirty="0"/>
              <a:t>Smartphones und soziale Medien leicht gemacht </a:t>
            </a:r>
            <a:endParaRPr lang="el-GR" sz="2400" dirty="0"/>
          </a:p>
        </p:txBody>
      </p:sp>
      <p:sp>
        <p:nvSpPr>
          <p:cNvPr id="6" name="Text Placeholder 5">
            <a:extLst>
              <a:ext uri="{FF2B5EF4-FFF2-40B4-BE49-F238E27FC236}">
                <a16:creationId xmlns:a16="http://schemas.microsoft.com/office/drawing/2014/main" id="{0674AFC1-9F7C-1C7F-9B79-117E0CB4923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2: In Verbindung bleiben</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A7B11CD-8BF6-EC8E-090F-B2A30EF2840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61ECAF29-FFB3-99B4-D5AD-E90B28BCDEAF}"/>
              </a:ext>
            </a:extLst>
          </p:cNvPr>
          <p:cNvSpPr txBox="1"/>
          <p:nvPr/>
        </p:nvSpPr>
        <p:spPr>
          <a:xfrm>
            <a:off x="181097" y="1462685"/>
            <a:ext cx="10001995" cy="2926057"/>
          </a:xfrm>
          <a:prstGeom prst="rect">
            <a:avLst/>
          </a:prstGeom>
          <a:noFill/>
        </p:spPr>
        <p:txBody>
          <a:bodyPr wrap="square">
            <a:spAutoFit/>
          </a:bodyPr>
          <a:lstStyle/>
          <a:p>
            <a:r>
              <a:rPr lang="en-GB" sz="2400" b="1" dirty="0"/>
              <a:t>Die Sprache der Verbindung</a:t>
            </a:r>
          </a:p>
          <a:p>
            <a:endParaRPr lang="en-GB" sz="2400" dirty="0"/>
          </a:p>
          <a:p>
            <a:pPr lvl="0" algn="ctr"/>
            <a:r>
              <a:rPr lang="en-GB" sz="2400" dirty="0"/>
              <a:t>Nachrichten, Fotos und Sprachaufnahmen</a:t>
            </a:r>
          </a:p>
          <a:p>
            <a:pPr lvl="0" algn="ctr"/>
            <a:endParaRPr lang="en-GB" sz="2400" dirty="0"/>
          </a:p>
          <a:p>
            <a:pPr lvl="0" algn="ctr"/>
            <a:r>
              <a:rPr lang="en-GB" sz="2400" dirty="0"/>
              <a:t>Moderne Tools helfen Ihnen, an Familiengesprächen teilzunehmen und Neuigkeiten zu teilen.</a:t>
            </a:r>
          </a:p>
          <a:p>
            <a:pPr lvl="0" algn="ctr"/>
            <a:endParaRPr lang="en-GB" sz="2400" b="1" dirty="0"/>
          </a:p>
          <a:p>
            <a:pPr lvl="0" algn="ctr"/>
            <a:r>
              <a:rPr lang="en-GB" sz="2400" b="1" dirty="0"/>
              <a:t>Kernpunkte: </a:t>
            </a:r>
            <a:r>
              <a:rPr lang="en-GB" sz="2400" dirty="0"/>
              <a:t>Bei der Kommunikation geht es um Verbindung, nicht um Geschwindigkeit.</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811866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1953</Words>
  <Application>Microsoft Office PowerPoint</Application>
  <PresentationFormat>Breitbild</PresentationFormat>
  <Paragraphs>304</Paragraphs>
  <Slides>21</Slides>
  <Notes>15</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21</vt:i4>
      </vt:variant>
    </vt:vector>
  </HeadingPairs>
  <TitlesOfParts>
    <vt:vector size="26" baseType="lpstr">
      <vt:lpstr>Arial</vt:lpstr>
      <vt:lpstr>Calibri</vt:lpstr>
      <vt:lpstr>Open Sans</vt:lpstr>
      <vt:lpstr>CARDET Course template</vt:lpstr>
      <vt:lpstr>CARDET Course template - Cover page</vt:lpstr>
      <vt:lpstr>WP3 – Schulungsmaterialien für Lernende fortgeschrittenen Alters   </vt:lpstr>
      <vt:lpstr> Modul 4 (Ältere Lernende) Smartphones und soziale Medien leicht gemacht     </vt:lpstr>
      <vt:lpstr>Modul 4 (Lernende im fortgeschrittenen Alter): Smartphones und soziale Medien leicht gemacht </vt:lpstr>
      <vt:lpstr>Modul 4 (Lernende im fortgeschrittenen Alter): Smartphones und soziale Medien leicht gemacht </vt:lpstr>
      <vt:lpstr>Modul 4 (Lernende im fortgeschrittenen Alter): Smartphones und soziale Medien leicht gemacht </vt:lpstr>
      <vt:lpstr>Modul 4 (Lernende im fortgeschrittenen Alter): Smartphones und soziale Medien leicht gemacht </vt:lpstr>
      <vt:lpstr>Modul 4 (Lernende im fortgeschrittenen Alter): Smartphones und soziale Medien leicht gemacht </vt:lpstr>
      <vt:lpstr> Modul 4 (Lernende fortgeschrittenen Alters) Smartphones und soziale Medien leicht gemacht     </vt:lpstr>
      <vt:lpstr>Modul 4 (Lernende fortgeschrittenen Alters): Smartphones und soziale Medien leicht gemacht </vt:lpstr>
      <vt:lpstr>Modul 4 (Lernende fortgeschrittenen Alters): Smartphones und soziale Medien leicht gemacht </vt:lpstr>
      <vt:lpstr>Modul 4 (Lernende fortgeschrittenen Alters): Smartphones und soziale Medien leicht gemacht </vt:lpstr>
      <vt:lpstr> Modul 4 (Lernende fortgeschrittenen Alters) Smartphones und soziale Medien leicht gemacht     </vt:lpstr>
      <vt:lpstr>Modul 4 (Lernende fortgeschrittenen Alters): Smartphones und soziale Medien leicht gemacht </vt:lpstr>
      <vt:lpstr>Modul 4 (Lernende fortgeschrittenen Alters): Smartphones und soziale Medien leicht gemacht </vt:lpstr>
      <vt:lpstr>Modul 4 (Lernende fortgeschrittenen Alters): Smartphones und soziale Medien leicht gemacht </vt:lpstr>
      <vt:lpstr> Modul 4 (Lerndende fortgeschrittenen Alters) Smartphones und soziale Medien leicht gemacht     </vt:lpstr>
      <vt:lpstr>Modul 4 (Lernende fortgeschrittenen Alters): Smartphones und soziale Medien leicht gemacht </vt:lpstr>
      <vt:lpstr>Modul 4 (Lernende fortgeschrittenen Alters) Smartphones und soziale Medien leicht gemacht </vt:lpstr>
      <vt:lpstr>Modul 4 (Lernende fortgeschrittenen Alters): Smartphones und soziale Medien leicht gemacht </vt:lpstr>
      <vt:lpstr>Modul 4 (Lernende fortgeschrittenen Alters): Smartphones und soziale Medien leicht gemacht </vt:lpstr>
      <vt:lpstr>Ende von Modul 4 (Lernende fortgeschrittenen Alters):  Smartphones und soziale Medien leicht gemacht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docId:D4B242D81ABF6F2E2437F6DFB91DC5A6</cp:keywords>
  <cp:lastModifiedBy>Luisa Standecker</cp:lastModifiedBy>
  <cp:revision>208</cp:revision>
  <cp:lastPrinted>2018-07-25T11:23:29Z</cp:lastPrinted>
  <dcterms:created xsi:type="dcterms:W3CDTF">2014-07-11T09:12:14Z</dcterms:created>
  <dcterms:modified xsi:type="dcterms:W3CDTF">2026-05-28T05:55:56Z</dcterms:modified>
</cp:coreProperties>
</file>