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8" r:id="rId3"/>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Lst>
  <p:sldSz cy="6858000" cx="12192000"/>
  <p:notesSz cx="6858000" cy="9144000"/>
  <p:embeddedFontLst>
    <p:embeddedFont>
      <p:font typeface="Open Sans"/>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OpenSans-bold.fntdata"/><Relationship Id="rId10" Type="http://schemas.openxmlformats.org/officeDocument/2006/relationships/slide" Target="slides/slide5.xml"/><Relationship Id="rId32" Type="http://schemas.openxmlformats.org/officeDocument/2006/relationships/font" Target="fonts/OpenSans-regular.fntdata"/><Relationship Id="rId13" Type="http://schemas.openxmlformats.org/officeDocument/2006/relationships/slide" Target="slides/slide8.xml"/><Relationship Id="rId35" Type="http://schemas.openxmlformats.org/officeDocument/2006/relationships/font" Target="fonts/OpenSans-boldItalic.fntdata"/><Relationship Id="rId12" Type="http://schemas.openxmlformats.org/officeDocument/2006/relationships/slide" Target="slides/slide7.xml"/><Relationship Id="rId34" Type="http://schemas.openxmlformats.org/officeDocument/2006/relationships/font" Target="fonts/OpenSans-italic.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cs-CZ"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 name="Google Shape;7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 name="Google Shape;144;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„Mnoho profilů na sociálních sítích je ve výchozím nastavení ‚veřejných‘, což znamená, že vaše rodinné fotografie mohou vidět i cizí lidé. Změnou nastavení na ‚Pouze přátelé‘ převezmete kontrolu nad svou digitální zahrádkou a sami se rozhodnete, kdo vaše vzpomínky uvidí.“</a:t>
            </a:r>
            <a:endParaRPr sz="1200"/>
          </a:p>
        </p:txBody>
      </p:sp>
      <p:sp>
        <p:nvSpPr>
          <p:cNvPr id="145" name="Google Shape;145;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3" name="Google Shape;15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„Anonymní prohlížení brání zařízení v ukládání vaší historie, hesel nebo vyhledávání. Je užitečné na sdílených nebo veřejných počítačích, případně když si prohlížíte citlivé informace. Neudělá vás na internetu neviditelnými, ale pomáhá chránit vaše údaje v daném zařízení.“</a:t>
            </a:r>
            <a:endParaRPr sz="1200"/>
          </a:p>
        </p:txBody>
      </p:sp>
      <p:sp>
        <p:nvSpPr>
          <p:cNvPr id="154" name="Google Shape;154;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 name="Google Shape;162;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„Napište osobní větu a doplňte do ní čísla nebo symboly. Heslová fráze v podobě věty je pro vás snadno zapamatovatelná, ale pro počítač je velmi těžké ji uhodnout. Díky tomu je toto řešení praktické a zároveň bezpečné.“</a:t>
            </a:r>
            <a:endParaRPr/>
          </a:p>
        </p:txBody>
      </p:sp>
      <p:sp>
        <p:nvSpPr>
          <p:cNvPr id="163" name="Google Shape;163;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 name="Google Shape;171;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„Pojďme si vytvořit vaši heslovou frázi. Napište do své příručky větu, kterou máte rádi, a přidejte k ní symbol. Ujistěte se, že má alespoň 12 znaků. Právě si budujete bezpečnou digitální identitu!“</a:t>
            </a:r>
            <a:endParaRPr/>
          </a:p>
        </p:txBody>
      </p:sp>
      <p:sp>
        <p:nvSpPr>
          <p:cNvPr id="172" name="Google Shape;172;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 name="Google Shape;180;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6" name="Google Shape;186;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„Online svět se pohybuje velmi rychle, ale lidé potřebují čas na přemýšlení. Příliš mnoho oznámení nebo naléhavých zpráv může způsobit stres, zmatek nebo pocit přehlcení. Pocit spěchu nebo neklidu je znamením, že je možná čas zpomalit.“</a:t>
            </a:r>
            <a:endParaRPr sz="1200"/>
          </a:p>
        </p:txBody>
      </p:sp>
      <p:sp>
        <p:nvSpPr>
          <p:cNvPr id="187" name="Google Shape;187;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 name="Google Shape;195;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„Když se cítíme pod tlakem nebo máme strach, jednáme příliš rychle. Naším nejlepším bezpečnostním nástrojem je pauza. Pokud po přečtení zprávy ucítíte, že vám rychle buší srdce, neklikejte. Prostě se zastavte. Krátká pauza dá vašemu mozku čas na rozmyšlenou.“</a:t>
            </a:r>
            <a:endParaRPr sz="1200"/>
          </a:p>
        </p:txBody>
      </p:sp>
      <p:sp>
        <p:nvSpPr>
          <p:cNvPr id="196" name="Google Shape;196;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„Dezinformace se často šíří proto, že vyvolávají strach nebo obavy. Se zprávami, které jsou emočně zabarvené, by se mělo zacházet opatrně. Silné emoční reakce jsou často varovným signálem.“</a:t>
            </a:r>
            <a:endParaRPr sz="1200"/>
          </a:p>
        </p:txBody>
      </p:sp>
      <p:sp>
        <p:nvSpPr>
          <p:cNvPr id="205" name="Google Shape;205;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„Pojďme si to vyzkoušet! Sledujte kruh. Nádech... zadržet dech... a s jeho zmenšováním vydechněte. Cítíte, jak vám klesají ramena? Tohle můžete udělat pokaždé, když ve vás nějaká zpráva vyvolá napětí nebo pocit spěchu.“</a:t>
            </a:r>
            <a:endParaRPr/>
          </a:p>
        </p:txBody>
      </p:sp>
      <p:sp>
        <p:nvSpPr>
          <p:cNvPr id="214" name="Google Shape;214;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2" name="Google Shape;222;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„Každý zvládá stres jinak. Někteří lidé se uklidní dýcháním, jiní tím, že si dají pauzu od obrazovky nebo si promluví s někým, komu důvěřují. Vyberte si nástroj, který nejlépe funguje vám. Když znáte svůj vlastní způsob, pomůže vám to zůstat na internetu v klidu a mít situaci pod kontrolou.“</a:t>
            </a:r>
            <a:endParaRPr/>
          </a:p>
        </p:txBody>
      </p:sp>
      <p:sp>
        <p:nvSpPr>
          <p:cNvPr id="223" name="Google Shape;223;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 name="Google Shape;7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1" name="Google Shape;231;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2" name="Google Shape;232;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8" name="Google Shape;238;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„Mladí lidé čelí na internetu mnoha tlakům, včetně srovnávání se s ostatními, vylučování z kolektivu a negativních komentářů. Tyto tlaky mohou ovlivnit jejich náladu, spánek i sebevědomí, a to i v případech, kdy to dospělí přímo nevidí.“</a:t>
            </a:r>
            <a:endParaRPr sz="1200"/>
          </a:p>
        </p:txBody>
      </p:sp>
      <p:sp>
        <p:nvSpPr>
          <p:cNvPr id="239" name="Google Shape;239;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7" name="Google Shape;247;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„Nemusíte být expertem na technologie, abyste dokázali pomoci. Nejdůležitější je naslouchat v klidu a bez odsuzování. Vytvoření bezpečného prostoru povzbuzuje mladé lidi k tomu, aby o svých zážitcích z online světa mluvili.“</a:t>
            </a:r>
            <a:endParaRPr sz="1200"/>
          </a:p>
        </p:txBody>
      </p:sp>
      <p:sp>
        <p:nvSpPr>
          <p:cNvPr id="248" name="Google Shape;248;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6" name="Google Shape;256;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„Když je mladý člověk na internetu ponižován, zaměřte se na jeho pocity. Používejte věty jako ‚Tohle sis nezasloužil/a‘ nebo ‚Tvoje hodnota není určena nějakým komentářem‘. Tato slova jim pomáhají cítit se v bezpečí a slyšet i mimo obrazovku.“</a:t>
            </a:r>
            <a:endParaRPr sz="1200"/>
          </a:p>
        </p:txBody>
      </p:sp>
      <p:sp>
        <p:nvSpPr>
          <p:cNvPr id="257" name="Google Shape;257;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5" name="Google Shape;265;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„V této aktivitě se zaměřte na naslouchání a potvrzení pocitů. Cílem není problém okamžitě vyřešit, ale pomoci mladému člověku, aby se cítil vyslyšený a měl pocit podpory.“</a:t>
            </a:r>
            <a:endParaRPr/>
          </a:p>
        </p:txBody>
      </p:sp>
      <p:sp>
        <p:nvSpPr>
          <p:cNvPr id="266" name="Google Shape;266;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4" name="Google Shape;274;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cs-CZ"/>
              <a:t>„Váš plakát by měl obsahovat tři prvky: jedno pravidlo pro tvorbu hesla, jeden nástroj pro uklidnění nebo emocionální bezpečí a jednu laskavou či podpůrnou větu pro mladého člověka. To spojuje dohromady vše, co jsme si dnes vyzkoušeli.“</a:t>
            </a:r>
            <a:endParaRPr/>
          </a:p>
        </p:txBody>
      </p:sp>
      <p:sp>
        <p:nvSpPr>
          <p:cNvPr id="275" name="Google Shape;275;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3" name="Google Shape;283;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 name="Google Shape;8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„Podvodníci nevyužívají jen technologie, ale i emoce. Zprávy, které vyvolávají strach, naléhavost nebo obavy, jsou navrženy tak, aby nás přiměly jednat rychle a bez přemýšlení. Pokud ve vás zpráva vyvolá pocit spěchu nebo nervozity, pak je právě tento pocit varovným signálem. Když si tuto emoci uvědomíte a na chvíli se zastavíte, pomůže vám to neztratit kontrolu.“</a:t>
            </a:r>
            <a:endParaRPr sz="1200"/>
          </a:p>
        </p:txBody>
      </p:sp>
      <p:sp>
        <p:nvSpPr>
          <p:cNvPr id="85" name="Google Shape;85;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„Phishingové zprávy se často vydávají za zprávy od bank, doručovacích společností nebo rodinných příslušníků. Mezi běžné příklady patří zprávy tvrdící, že váš důchod je zablokován, nebo že někdo z rodiny naléhavě potřebuje peníze. Tyto zprávy záměrně využívají nátlak. Pokud ve vás zpráva vyvolá paniku, před jakýmkoli dalším krokem se zastavte.“</a:t>
            </a:r>
            <a:endParaRPr sz="1200"/>
          </a:p>
        </p:txBody>
      </p:sp>
      <p:sp>
        <p:nvSpPr>
          <p:cNvPr id="94" name="Google Shape;94;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„Při kontrole webové stránky postupujte vždy podle stejných kroků. Zaprvé, pozorně se podívejte na webovou adresu. Zadruhé, zkontrolujte, zda nechybí bezpečnostní zámeček. Zatřetí, všímejte si, zda jazyk textu nevyvolává naléhavost nebo nátlak. Pokud se vám cokoli nezdá v pořádku, stránku zavřete a nezadávejte žádné osobní údaje.“</a:t>
            </a:r>
            <a:endParaRPr sz="1200"/>
          </a:p>
        </p:txBody>
      </p:sp>
      <p:sp>
        <p:nvSpPr>
          <p:cNvPr id="103" name="Google Shape;103;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 name="Google Shape;11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„Přečtu vám modelovou situaci (scénář zprávy). Vaším úkolem bude určit hlavní emoci, kterou se zpráva snaží vyvolat: Naléhavost či strach, Zvědavost či nadšení, nebo Obavu o rodinu. Pojmenování této emoce pomáhá překazit strategii podvodníka.“</a:t>
            </a:r>
            <a:endParaRPr/>
          </a:p>
        </p:txBody>
      </p:sp>
      <p:sp>
        <p:nvSpPr>
          <p:cNvPr id="112" name="Google Shape;112;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„Pozorně porovnejte obě obrazovky. Hledejte drobné detaily, které působí podezřele, jako jsou pravopisné chyby, chybějící zámečky nebo naléhavý jazyk. Pokud si všimnete byť jen jediného varovného signálu, nejbezpečnějším krokem je stránku zavřít a navštívit oficiální web zadáním adresy ručně.“</a:t>
            </a:r>
            <a:endParaRPr/>
          </a:p>
        </p:txBody>
      </p:sp>
      <p:sp>
        <p:nvSpPr>
          <p:cNvPr id="121" name="Google Shape;121;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 name="Google Shape;12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5" name="Google Shape;13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sz="1200">
                <a:solidFill>
                  <a:schemeClr val="dk1"/>
                </a:solidFill>
                <a:latin typeface="Calibri"/>
                <a:ea typeface="Calibri"/>
                <a:cs typeface="Calibri"/>
                <a:sym typeface="Calibri"/>
              </a:rPr>
              <a:t>„Slabé heslo může cizím lidem umožnit přístup do vašeho soukromí. Skvělou volbou je heslová fráze (heslo v podobě celé věty). Takové heslo je dlouhé, snadno si ho zapamatujete, ale pro počítač je velmi těžké ho uhodnout. Tento jednoduchý zvyk výrazně zvýší vaši bezpečnost na internetu.“</a:t>
            </a:r>
            <a:endParaRPr sz="1200"/>
          </a:p>
        </p:txBody>
      </p:sp>
      <p:sp>
        <p:nvSpPr>
          <p:cNvPr id="136" name="Google Shape;136;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6.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1.png"/><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solidFill>
          <a:srgbClr val="FFFFFF"/>
        </a:solidFill>
      </p:bgPr>
    </p:bg>
    <p:spTree>
      <p:nvGrpSpPr>
        <p:cNvPr id="10" name="Shape 10"/>
        <p:cNvGrpSpPr/>
        <p:nvPr/>
      </p:nvGrpSpPr>
      <p:grpSpPr>
        <a:xfrm>
          <a:off x="0" y="0"/>
          <a:ext cx="0" cy="0"/>
          <a:chOff x="0" y="0"/>
          <a:chExt cx="0" cy="0"/>
        </a:xfrm>
      </p:grpSpPr>
      <p:sp>
        <p:nvSpPr>
          <p:cNvPr id="11" name="Google Shape;11;p2"/>
          <p:cNvSpPr/>
          <p:nvPr/>
        </p:nvSpPr>
        <p:spPr>
          <a:xfrm>
            <a:off x="1" y="2184266"/>
            <a:ext cx="310895" cy="1331189"/>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 name="Google Shape;12;p2"/>
          <p:cNvSpPr txBox="1"/>
          <p:nvPr/>
        </p:nvSpPr>
        <p:spPr>
          <a:xfrm>
            <a:off x="2385759" y="6214024"/>
            <a:ext cx="9495344"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900"/>
              <a:buFont typeface="Calibri"/>
              <a:buNone/>
            </a:pPr>
            <a:r>
              <a:rPr b="0" i="0" lang="cs-CZ" sz="900" u="none" cap="none" strike="noStrike">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 101195789 — ERASMUS-EDU-2024-POL-EXP-DIGITAL</a:t>
            </a:r>
            <a:endParaRPr/>
          </a:p>
          <a:p>
            <a:pPr indent="0" lvl="0" marL="0" marR="0" rtl="0" algn="l">
              <a:spcBef>
                <a:spcPts val="0"/>
              </a:spcBef>
              <a:spcAft>
                <a:spcPts val="0"/>
              </a:spcAft>
              <a:buNone/>
            </a:pPr>
            <a:r>
              <a:rPr b="0" i="0" lang="cs-CZ" sz="900" u="none" cap="none" strike="noStrike">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cs-CZ" sz="900">
                <a:solidFill>
                  <a:schemeClr val="dk1"/>
                </a:solidFill>
                <a:latin typeface="Calibri"/>
                <a:ea typeface="Calibri"/>
                <a:cs typeface="Calibri"/>
                <a:sym typeface="Calibri"/>
              </a:rPr>
              <a:t> </a:t>
            </a:r>
            <a:endParaRPr sz="900">
              <a:solidFill>
                <a:schemeClr val="dk1"/>
              </a:solidFill>
              <a:latin typeface="Calibri"/>
              <a:ea typeface="Calibri"/>
              <a:cs typeface="Calibri"/>
              <a:sym typeface="Calibri"/>
            </a:endParaRPr>
          </a:p>
        </p:txBody>
      </p:sp>
      <p:sp>
        <p:nvSpPr>
          <p:cNvPr id="13" name="Google Shape;13;p2"/>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2000"/>
              <a:buFont typeface="Arial"/>
              <a:buNone/>
              <a:defRPr b="1" i="0" sz="20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4" name="Google Shape;14;p2"/>
          <p:cNvSpPr txBox="1"/>
          <p:nvPr>
            <p:ph idx="1" type="subTitle"/>
          </p:nvPr>
        </p:nvSpPr>
        <p:spPr>
          <a:xfrm>
            <a:off x="401324" y="3651830"/>
            <a:ext cx="6893057" cy="129283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1000"/>
              </a:spcBef>
              <a:spcAft>
                <a:spcPts val="0"/>
              </a:spcAft>
              <a:buClr>
                <a:schemeClr val="dk1"/>
              </a:buClr>
              <a:buSzPts val="1600"/>
              <a:buFont typeface="Arial"/>
              <a:buNone/>
              <a:defRPr b="0" i="1" sz="1600" u="none" cap="none" strike="noStrike">
                <a:solidFill>
                  <a:schemeClr val="dk1"/>
                </a:solidFill>
                <a:latin typeface="Arial"/>
                <a:ea typeface="Arial"/>
                <a:cs typeface="Arial"/>
                <a:sym typeface="Arial"/>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15" name="Google Shape;15;p2"/>
          <p:cNvSpPr/>
          <p:nvPr/>
        </p:nvSpPr>
        <p:spPr>
          <a:xfrm flipH="1" rot="-5400000">
            <a:off x="-507419" y="4140073"/>
            <a:ext cx="1331189" cy="31634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6" name="Google Shape;16;p2"/>
          <p:cNvPicPr preferRelativeResize="0"/>
          <p:nvPr/>
        </p:nvPicPr>
        <p:blipFill rotWithShape="1">
          <a:blip r:embed="rId2">
            <a:alphaModFix/>
          </a:blip>
          <a:srcRect b="0" l="0" r="0" t="0"/>
          <a:stretch/>
        </p:blipFill>
        <p:spPr>
          <a:xfrm>
            <a:off x="310897" y="6212262"/>
            <a:ext cx="1886787" cy="401872"/>
          </a:xfrm>
          <a:prstGeom prst="rect">
            <a:avLst/>
          </a:prstGeom>
          <a:noFill/>
          <a:ln>
            <a:noFill/>
          </a:ln>
        </p:spPr>
      </p:pic>
      <p:pic>
        <p:nvPicPr>
          <p:cNvPr id="17" name="Google Shape;17;p2"/>
          <p:cNvPicPr preferRelativeResize="0"/>
          <p:nvPr/>
        </p:nvPicPr>
        <p:blipFill rotWithShape="1">
          <a:blip r:embed="rId3">
            <a:alphaModFix/>
          </a:blip>
          <a:srcRect b="0" l="0" r="0" t="0"/>
          <a:stretch/>
        </p:blipFill>
        <p:spPr>
          <a:xfrm>
            <a:off x="370844" y="332656"/>
            <a:ext cx="1742451" cy="1164495"/>
          </a:xfrm>
          <a:prstGeom prst="rect">
            <a:avLst/>
          </a:prstGeom>
          <a:noFill/>
          <a:ln>
            <a:noFill/>
          </a:ln>
        </p:spPr>
      </p:pic>
      <p:pic>
        <p:nvPicPr>
          <p:cNvPr id="18" name="Google Shape;18;p2"/>
          <p:cNvPicPr preferRelativeResize="0"/>
          <p:nvPr/>
        </p:nvPicPr>
        <p:blipFill rotWithShape="1">
          <a:blip r:embed="rId4">
            <a:alphaModFix/>
          </a:blip>
          <a:srcRect b="0" l="0" r="0" t="0"/>
          <a:stretch/>
        </p:blipFill>
        <p:spPr>
          <a:xfrm>
            <a:off x="6889674" y="1995192"/>
            <a:ext cx="4927600" cy="4000500"/>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Text - 1col">
  <p:cSld name="Title Subtitle Text - 1col">
    <p:spTree>
      <p:nvGrpSpPr>
        <p:cNvPr id="65" name="Shape 65"/>
        <p:cNvGrpSpPr/>
        <p:nvPr/>
      </p:nvGrpSpPr>
      <p:grpSpPr>
        <a:xfrm>
          <a:off x="0" y="0"/>
          <a:ext cx="0" cy="0"/>
          <a:chOff x="0" y="0"/>
          <a:chExt cx="0" cy="0"/>
        </a:xfrm>
      </p:grpSpPr>
      <p:sp>
        <p:nvSpPr>
          <p:cNvPr id="66" name="Google Shape;66;p12"/>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algn="l">
              <a:lnSpc>
                <a:spcPct val="90000"/>
              </a:lnSpc>
              <a:spcBef>
                <a:spcPts val="0"/>
              </a:spcBef>
              <a:spcAft>
                <a:spcPts val="0"/>
              </a:spcAft>
              <a:buClr>
                <a:schemeClr val="dk2"/>
              </a:buClr>
              <a:buSzPts val="3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2"/>
          <p:cNvSpPr txBox="1"/>
          <p:nvPr>
            <p:ph idx="1" type="body"/>
          </p:nvPr>
        </p:nvSpPr>
        <p:spPr>
          <a:xfrm>
            <a:off x="97971" y="1462684"/>
            <a:ext cx="5910944" cy="531367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 name="Google Shape;68;p12"/>
          <p:cNvSpPr txBox="1"/>
          <p:nvPr>
            <p:ph idx="2" type="body"/>
          </p:nvPr>
        </p:nvSpPr>
        <p:spPr>
          <a:xfrm>
            <a:off x="6131377" y="1462684"/>
            <a:ext cx="5910944" cy="531367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 name="Google Shape;69;p12"/>
          <p:cNvSpPr txBox="1"/>
          <p:nvPr>
            <p:ph idx="3"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lvl1pPr indent="-228600" lvl="0" marL="457200" marR="0" rtl="0" algn="just">
              <a:lnSpc>
                <a:spcPct val="90000"/>
              </a:lnSpc>
              <a:spcBef>
                <a:spcPts val="10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19" name="Shape 19"/>
        <p:cNvGrpSpPr/>
        <p:nvPr/>
      </p:nvGrpSpPr>
      <p:grpSpPr>
        <a:xfrm>
          <a:off x="0" y="0"/>
          <a:ext cx="0" cy="0"/>
          <a:chOff x="0" y="0"/>
          <a:chExt cx="0" cy="0"/>
        </a:xfrm>
      </p:grpSpPr>
      <p:sp>
        <p:nvSpPr>
          <p:cNvPr id="20" name="Google Shape;20;p3"/>
          <p:cNvSpPr/>
          <p:nvPr/>
        </p:nvSpPr>
        <p:spPr>
          <a:xfrm>
            <a:off x="1" y="2184266"/>
            <a:ext cx="310895" cy="1331189"/>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 name="Google Shape;21;p3"/>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2"/>
              </a:buClr>
              <a:buSzPts val="2000"/>
              <a:buFont typeface="Arial"/>
              <a:buNone/>
              <a:defRPr b="1" i="0" sz="2000" u="none" cap="none" strike="noStrik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2" name="Google Shape;22;p3"/>
          <p:cNvSpPr txBox="1"/>
          <p:nvPr>
            <p:ph idx="1" type="subTitle"/>
          </p:nvPr>
        </p:nvSpPr>
        <p:spPr>
          <a:xfrm>
            <a:off x="401324" y="3651830"/>
            <a:ext cx="6893057" cy="129283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1000"/>
              </a:spcBef>
              <a:spcAft>
                <a:spcPts val="0"/>
              </a:spcAft>
              <a:buClr>
                <a:schemeClr val="dk1"/>
              </a:buClr>
              <a:buSzPts val="1600"/>
              <a:buFont typeface="Arial"/>
              <a:buNone/>
              <a:defRPr b="0" i="1" sz="1600" u="none" cap="none" strike="noStrike">
                <a:solidFill>
                  <a:schemeClr val="dk1"/>
                </a:solidFill>
                <a:latin typeface="Arial"/>
                <a:ea typeface="Arial"/>
                <a:cs typeface="Arial"/>
                <a:sym typeface="Arial"/>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23" name="Google Shape;23;p3"/>
          <p:cNvSpPr/>
          <p:nvPr/>
        </p:nvSpPr>
        <p:spPr>
          <a:xfrm flipH="1" rot="-5400000">
            <a:off x="-507419" y="4140073"/>
            <a:ext cx="1331189" cy="31634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24" name="Google Shape;24;p3"/>
          <p:cNvPicPr preferRelativeResize="0"/>
          <p:nvPr/>
        </p:nvPicPr>
        <p:blipFill rotWithShape="1">
          <a:blip r:embed="rId2">
            <a:alphaModFix/>
          </a:blip>
          <a:srcRect b="0" l="0" r="0" t="0"/>
          <a:stretch/>
        </p:blipFill>
        <p:spPr>
          <a:xfrm>
            <a:off x="310897" y="6212262"/>
            <a:ext cx="1886787" cy="401872"/>
          </a:xfrm>
          <a:prstGeom prst="rect">
            <a:avLst/>
          </a:prstGeom>
          <a:noFill/>
          <a:ln>
            <a:noFill/>
          </a:ln>
        </p:spPr>
      </p:pic>
      <p:pic>
        <p:nvPicPr>
          <p:cNvPr id="25" name="Google Shape;25;p3"/>
          <p:cNvPicPr preferRelativeResize="0"/>
          <p:nvPr/>
        </p:nvPicPr>
        <p:blipFill rotWithShape="1">
          <a:blip r:embed="rId3">
            <a:alphaModFix/>
          </a:blip>
          <a:srcRect b="0" l="0" r="0" t="0"/>
          <a:stretch/>
        </p:blipFill>
        <p:spPr>
          <a:xfrm>
            <a:off x="401324" y="377037"/>
            <a:ext cx="1984435" cy="909936"/>
          </a:xfrm>
          <a:prstGeom prst="rect">
            <a:avLst/>
          </a:prstGeom>
          <a:noFill/>
          <a:ln>
            <a:noFill/>
          </a:ln>
        </p:spPr>
      </p:pic>
      <p:pic>
        <p:nvPicPr>
          <p:cNvPr id="26" name="Google Shape;26;p3"/>
          <p:cNvPicPr preferRelativeResize="0"/>
          <p:nvPr/>
        </p:nvPicPr>
        <p:blipFill rotWithShape="1">
          <a:blip r:embed="rId4">
            <a:alphaModFix/>
          </a:blip>
          <a:srcRect b="0" l="0" r="0" t="0"/>
          <a:stretch/>
        </p:blipFill>
        <p:spPr>
          <a:xfrm>
            <a:off x="6096000" y="3515455"/>
            <a:ext cx="5702300" cy="2362200"/>
          </a:xfrm>
          <a:prstGeom prst="rect">
            <a:avLst/>
          </a:prstGeom>
          <a:noFill/>
          <a:ln>
            <a:noFill/>
          </a:ln>
        </p:spPr>
      </p:pic>
      <p:sp>
        <p:nvSpPr>
          <p:cNvPr id="27" name="Google Shape;27;p3"/>
          <p:cNvSpPr txBox="1"/>
          <p:nvPr/>
        </p:nvSpPr>
        <p:spPr>
          <a:xfrm>
            <a:off x="2385759" y="6214024"/>
            <a:ext cx="9495344"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cs-CZ" sz="900">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 01195789 — ERASMUS-EDU-2024-POL-EXP-DIGITAL</a:t>
            </a:r>
            <a:endParaRPr/>
          </a:p>
          <a:p>
            <a:pPr indent="0" lvl="0" marL="0" marR="0" rtl="0" algn="l">
              <a:spcBef>
                <a:spcPts val="0"/>
              </a:spcBef>
              <a:spcAft>
                <a:spcPts val="0"/>
              </a:spcAft>
              <a:buNone/>
            </a:pPr>
            <a:r>
              <a:rPr lang="cs-CZ" sz="900">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cs-CZ" sz="900">
                <a:solidFill>
                  <a:schemeClr val="dk1"/>
                </a:solidFill>
                <a:latin typeface="Calibri"/>
                <a:ea typeface="Calibri"/>
                <a:cs typeface="Calibri"/>
                <a:sym typeface="Calibri"/>
              </a:rPr>
              <a:t> </a:t>
            </a:r>
            <a:endParaRPr sz="900">
              <a:solidFill>
                <a:schemeClr val="dk1"/>
              </a:solidFill>
              <a:latin typeface="Calibri"/>
              <a:ea typeface="Calibri"/>
              <a:cs typeface="Calibri"/>
              <a:sym typeface="Calibri"/>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28" name="Shape 28"/>
        <p:cNvGrpSpPr/>
        <p:nvPr/>
      </p:nvGrpSpPr>
      <p:grpSpPr>
        <a:xfrm>
          <a:off x="0" y="0"/>
          <a:ext cx="0" cy="0"/>
          <a:chOff x="0" y="0"/>
          <a:chExt cx="0" cy="0"/>
        </a:xfrm>
      </p:grpSpPr>
      <p:sp>
        <p:nvSpPr>
          <p:cNvPr id="29" name="Google Shape;29;p4"/>
          <p:cNvSpPr txBox="1"/>
          <p:nvPr>
            <p:ph type="ctrTitle"/>
          </p:nvPr>
        </p:nvSpPr>
        <p:spPr>
          <a:xfrm>
            <a:off x="2179865" y="2937536"/>
            <a:ext cx="7832271" cy="1600197"/>
          </a:xfrm>
          <a:prstGeom prst="rect">
            <a:avLst/>
          </a:prstGeom>
          <a:noFill/>
          <a:ln>
            <a:noFill/>
          </a:ln>
        </p:spPr>
        <p:txBody>
          <a:bodyPr anchorCtr="0" anchor="ctr" bIns="45700" lIns="91425" spcFirstLastPara="1" rIns="91425" wrap="square" tIns="45700">
            <a:normAutofit/>
          </a:bodyPr>
          <a:lstStyle>
            <a:lvl1pPr lvl="0" marR="0" rtl="0" algn="ctr">
              <a:lnSpc>
                <a:spcPct val="90000"/>
              </a:lnSpc>
              <a:spcBef>
                <a:spcPts val="0"/>
              </a:spcBef>
              <a:spcAft>
                <a:spcPts val="0"/>
              </a:spcAft>
              <a:buClr>
                <a:schemeClr val="accent2"/>
              </a:buClr>
              <a:buSzPts val="2000"/>
              <a:buFont typeface="Arial"/>
              <a:buNone/>
              <a:defRPr b="0" i="0" sz="2000" u="none" cap="none" strike="noStrike">
                <a:solidFill>
                  <a:schemeClr val="accent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0" name="Google Shape;30;p4"/>
          <p:cNvSpPr/>
          <p:nvPr/>
        </p:nvSpPr>
        <p:spPr>
          <a:xfrm flipH="1">
            <a:off x="2172707" y="2913643"/>
            <a:ext cx="7839428" cy="45719"/>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31" name="Google Shape;31;p4"/>
          <p:cNvPicPr preferRelativeResize="0"/>
          <p:nvPr/>
        </p:nvPicPr>
        <p:blipFill rotWithShape="1">
          <a:blip r:embed="rId2">
            <a:alphaModFix/>
          </a:blip>
          <a:srcRect b="0" l="0" r="0" t="0"/>
          <a:stretch/>
        </p:blipFill>
        <p:spPr>
          <a:xfrm>
            <a:off x="310897" y="6212262"/>
            <a:ext cx="1886787" cy="401872"/>
          </a:xfrm>
          <a:prstGeom prst="rect">
            <a:avLst/>
          </a:prstGeom>
          <a:noFill/>
          <a:ln>
            <a:noFill/>
          </a:ln>
        </p:spPr>
      </p:pic>
      <p:sp>
        <p:nvSpPr>
          <p:cNvPr id="32" name="Google Shape;32;p4"/>
          <p:cNvSpPr txBox="1"/>
          <p:nvPr/>
        </p:nvSpPr>
        <p:spPr>
          <a:xfrm>
            <a:off x="2385759" y="6214024"/>
            <a:ext cx="9495344"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cs-CZ" sz="900">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 01195789 — ERASMUS-EDU-2024-POL-EXP-DIGITAL</a:t>
            </a:r>
            <a:endParaRPr/>
          </a:p>
          <a:p>
            <a:pPr indent="0" lvl="0" marL="0" marR="0" rtl="0" algn="l">
              <a:spcBef>
                <a:spcPts val="0"/>
              </a:spcBef>
              <a:spcAft>
                <a:spcPts val="0"/>
              </a:spcAft>
              <a:buNone/>
            </a:pPr>
            <a:r>
              <a:rPr lang="cs-CZ" sz="900">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cs-CZ" sz="900">
                <a:solidFill>
                  <a:schemeClr val="dk1"/>
                </a:solidFill>
                <a:latin typeface="Calibri"/>
                <a:ea typeface="Calibri"/>
                <a:cs typeface="Calibri"/>
                <a:sym typeface="Calibri"/>
              </a:rPr>
              <a:t> </a:t>
            </a:r>
            <a:endParaRPr sz="900">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33" name="Shape 33"/>
        <p:cNvGrpSpPr/>
        <p:nvPr/>
      </p:nvGrpSpPr>
      <p:grpSpPr>
        <a:xfrm>
          <a:off x="0" y="0"/>
          <a:ext cx="0" cy="0"/>
          <a:chOff x="0" y="0"/>
          <a:chExt cx="0" cy="0"/>
        </a:xfrm>
      </p:grpSpPr>
      <p:pic>
        <p:nvPicPr>
          <p:cNvPr id="34" name="Google Shape;34;p5"/>
          <p:cNvPicPr preferRelativeResize="0"/>
          <p:nvPr/>
        </p:nvPicPr>
        <p:blipFill rotWithShape="1">
          <a:blip r:embed="rId2">
            <a:alphaModFix/>
          </a:blip>
          <a:srcRect b="0" l="0" r="0" t="0"/>
          <a:stretch/>
        </p:blipFill>
        <p:spPr>
          <a:xfrm>
            <a:off x="310897" y="6212262"/>
            <a:ext cx="1886787" cy="401872"/>
          </a:xfrm>
          <a:prstGeom prst="rect">
            <a:avLst/>
          </a:prstGeom>
          <a:noFill/>
          <a:ln>
            <a:noFill/>
          </a:ln>
        </p:spPr>
      </p:pic>
      <p:sp>
        <p:nvSpPr>
          <p:cNvPr id="35" name="Google Shape;35;p5"/>
          <p:cNvSpPr txBox="1"/>
          <p:nvPr/>
        </p:nvSpPr>
        <p:spPr>
          <a:xfrm>
            <a:off x="2385759" y="6214024"/>
            <a:ext cx="9495344"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900"/>
              <a:buFont typeface="Calibri"/>
              <a:buNone/>
            </a:pPr>
            <a:r>
              <a:rPr lang="cs-CZ" sz="900">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 101195789 — ERASMUS-EDU-2024-POL-EXP-DIGITAL</a:t>
            </a:r>
            <a:endParaRPr/>
          </a:p>
          <a:p>
            <a:pPr indent="0" lvl="0" marL="0" marR="0" rtl="0" algn="l">
              <a:spcBef>
                <a:spcPts val="0"/>
              </a:spcBef>
              <a:spcAft>
                <a:spcPts val="0"/>
              </a:spcAft>
              <a:buNone/>
            </a:pPr>
            <a:r>
              <a:rPr lang="cs-CZ" sz="900">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cs-CZ" sz="900">
                <a:solidFill>
                  <a:schemeClr val="dk1"/>
                </a:solidFill>
                <a:latin typeface="Calibri"/>
                <a:ea typeface="Calibri"/>
                <a:cs typeface="Calibri"/>
                <a:sym typeface="Calibri"/>
              </a:rPr>
              <a:t> </a:t>
            </a:r>
            <a:endParaRPr sz="900">
              <a:solidFill>
                <a:schemeClr val="dk1"/>
              </a:solidFill>
              <a:latin typeface="Calibri"/>
              <a:ea typeface="Calibri"/>
              <a:cs typeface="Calibri"/>
              <a:sym typeface="Calibri"/>
            </a:endParaRPr>
          </a:p>
        </p:txBody>
      </p:sp>
      <p:pic>
        <p:nvPicPr>
          <p:cNvPr id="36" name="Google Shape;36;p5"/>
          <p:cNvPicPr preferRelativeResize="0"/>
          <p:nvPr/>
        </p:nvPicPr>
        <p:blipFill rotWithShape="1">
          <a:blip r:embed="rId3">
            <a:alphaModFix/>
          </a:blip>
          <a:srcRect b="0" l="0" r="0" t="0"/>
          <a:stretch/>
        </p:blipFill>
        <p:spPr>
          <a:xfrm>
            <a:off x="2317750" y="1447800"/>
            <a:ext cx="7556500" cy="3962400"/>
          </a:xfrm>
          <a:prstGeom prst="rect">
            <a:avLst/>
          </a:prstGeom>
          <a:noFill/>
          <a:ln>
            <a:noFill/>
          </a:ln>
        </p:spPr>
      </p:pic>
      <p:sp>
        <p:nvSpPr>
          <p:cNvPr id="37" name="Google Shape;37;p5"/>
          <p:cNvSpPr txBox="1"/>
          <p:nvPr>
            <p:ph idx="1" type="subTitle"/>
          </p:nvPr>
        </p:nvSpPr>
        <p:spPr>
          <a:xfrm>
            <a:off x="401324" y="3001590"/>
            <a:ext cx="6893057" cy="129283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1000"/>
              </a:spcBef>
              <a:spcAft>
                <a:spcPts val="0"/>
              </a:spcAft>
              <a:buClr>
                <a:schemeClr val="dk1"/>
              </a:buClr>
              <a:buSzPts val="1600"/>
              <a:buFont typeface="Arial"/>
              <a:buNone/>
              <a:defRPr b="0" i="1" sz="1600" u="none" cap="none" strike="noStrike">
                <a:solidFill>
                  <a:schemeClr val="dk1"/>
                </a:solidFill>
                <a:latin typeface="Arial"/>
                <a:ea typeface="Arial"/>
                <a:cs typeface="Arial"/>
                <a:sym typeface="Arial"/>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38" name="Shape 38"/>
        <p:cNvGrpSpPr/>
        <p:nvPr/>
      </p:nvGrpSpPr>
      <p:grpSpPr>
        <a:xfrm>
          <a:off x="0" y="0"/>
          <a:ext cx="0" cy="0"/>
          <a:chOff x="0" y="0"/>
          <a:chExt cx="0" cy="0"/>
        </a:xfrm>
      </p:grpSpPr>
      <p:sp>
        <p:nvSpPr>
          <p:cNvPr id="39" name="Google Shape;39;p6"/>
          <p:cNvSpPr/>
          <p:nvPr/>
        </p:nvSpPr>
        <p:spPr>
          <a:xfrm>
            <a:off x="0" y="0"/>
            <a:ext cx="12192000"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 name="Google Shape;40;p6"/>
          <p:cNvSpPr txBox="1"/>
          <p:nvPr>
            <p:ph type="ctrTitle"/>
          </p:nvPr>
        </p:nvSpPr>
        <p:spPr>
          <a:xfrm>
            <a:off x="2179865" y="2774849"/>
            <a:ext cx="7832271" cy="1600197"/>
          </a:xfrm>
          <a:prstGeom prst="rect">
            <a:avLst/>
          </a:prstGeom>
          <a:noFill/>
          <a:ln>
            <a:noFill/>
          </a:ln>
        </p:spPr>
        <p:txBody>
          <a:bodyPr anchorCtr="0" anchor="ctr" bIns="45700" lIns="91425" spcFirstLastPara="1" rIns="91425" wrap="square" tIns="45700">
            <a:normAutofit/>
          </a:bodyPr>
          <a:lstStyle>
            <a:lvl1pPr lvl="0" marR="0" rtl="0" algn="ctr">
              <a:lnSpc>
                <a:spcPct val="90000"/>
              </a:lnSpc>
              <a:spcBef>
                <a:spcPts val="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1" name="Google Shape;41;p6"/>
          <p:cNvSpPr/>
          <p:nvPr/>
        </p:nvSpPr>
        <p:spPr>
          <a:xfrm flipH="1">
            <a:off x="2172708" y="2774849"/>
            <a:ext cx="7839428" cy="45719"/>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Content - 2col">
  <p:cSld name="Title Subtitle Content - 2col">
    <p:spTree>
      <p:nvGrpSpPr>
        <p:cNvPr id="45" name="Shape 45"/>
        <p:cNvGrpSpPr/>
        <p:nvPr/>
      </p:nvGrpSpPr>
      <p:grpSpPr>
        <a:xfrm>
          <a:off x="0" y="0"/>
          <a:ext cx="0" cy="0"/>
          <a:chOff x="0" y="0"/>
          <a:chExt cx="0" cy="0"/>
        </a:xfrm>
      </p:grpSpPr>
      <p:sp>
        <p:nvSpPr>
          <p:cNvPr id="46" name="Google Shape;46;p8"/>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algn="l">
              <a:lnSpc>
                <a:spcPct val="90000"/>
              </a:lnSpc>
              <a:spcBef>
                <a:spcPts val="0"/>
              </a:spcBef>
              <a:spcAft>
                <a:spcPts val="0"/>
              </a:spcAft>
              <a:buClr>
                <a:schemeClr val="dk2"/>
              </a:buClr>
              <a:buSzPts val="38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8"/>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lvl1pPr indent="-228600" lvl="0" marL="457200" marR="0" rtl="0" algn="just">
              <a:lnSpc>
                <a:spcPct val="90000"/>
              </a:lnSpc>
              <a:spcBef>
                <a:spcPts val="10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8" name="Google Shape;48;p8"/>
          <p:cNvSpPr txBox="1"/>
          <p:nvPr>
            <p:ph idx="2" type="body"/>
          </p:nvPr>
        </p:nvSpPr>
        <p:spPr>
          <a:xfrm>
            <a:off x="97971" y="1462685"/>
            <a:ext cx="11944350" cy="528917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solidFill>
          <a:srgbClr val="FFFFFF"/>
        </a:solidFill>
      </p:bgPr>
    </p:bg>
    <p:spTree>
      <p:nvGrpSpPr>
        <p:cNvPr id="49" name="Shape 49"/>
        <p:cNvGrpSpPr/>
        <p:nvPr/>
      </p:nvGrpSpPr>
      <p:grpSpPr>
        <a:xfrm>
          <a:off x="0" y="0"/>
          <a:ext cx="0" cy="0"/>
          <a:chOff x="0" y="0"/>
          <a:chExt cx="0" cy="0"/>
        </a:xfrm>
      </p:grpSpPr>
      <p:sp>
        <p:nvSpPr>
          <p:cNvPr id="50" name="Google Shape;50;p9"/>
          <p:cNvSpPr/>
          <p:nvPr/>
        </p:nvSpPr>
        <p:spPr>
          <a:xfrm>
            <a:off x="1" y="2184266"/>
            <a:ext cx="310895" cy="1331189"/>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1" name="Google Shape;51;p9"/>
          <p:cNvSpPr txBox="1"/>
          <p:nvPr/>
        </p:nvSpPr>
        <p:spPr>
          <a:xfrm>
            <a:off x="2385759" y="6214024"/>
            <a:ext cx="9495344"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900"/>
              <a:buFont typeface="Calibri"/>
              <a:buNone/>
            </a:pPr>
            <a:r>
              <a:rPr lang="cs-CZ" sz="900">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 101195789 — ERASMUS-EDU-2024-POL-EXP-DIGITAL</a:t>
            </a:r>
            <a:endParaRPr/>
          </a:p>
          <a:p>
            <a:pPr indent="0" lvl="0" marL="0" marR="0" rtl="0" algn="l">
              <a:spcBef>
                <a:spcPts val="0"/>
              </a:spcBef>
              <a:spcAft>
                <a:spcPts val="0"/>
              </a:spcAft>
              <a:buNone/>
            </a:pPr>
            <a:r>
              <a:rPr lang="cs-CZ" sz="900">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cs-CZ" sz="900">
                <a:solidFill>
                  <a:schemeClr val="dk1"/>
                </a:solidFill>
                <a:latin typeface="Calibri"/>
                <a:ea typeface="Calibri"/>
                <a:cs typeface="Calibri"/>
                <a:sym typeface="Calibri"/>
              </a:rPr>
              <a:t> </a:t>
            </a:r>
            <a:endParaRPr sz="900">
              <a:solidFill>
                <a:schemeClr val="dk1"/>
              </a:solidFill>
              <a:latin typeface="Calibri"/>
              <a:ea typeface="Calibri"/>
              <a:cs typeface="Calibri"/>
              <a:sym typeface="Calibri"/>
            </a:endParaRPr>
          </a:p>
        </p:txBody>
      </p:sp>
      <p:sp>
        <p:nvSpPr>
          <p:cNvPr id="52" name="Google Shape;52;p9"/>
          <p:cNvSpPr txBox="1"/>
          <p:nvPr>
            <p:ph type="ctrTitle"/>
          </p:nvPr>
        </p:nvSpPr>
        <p:spPr>
          <a:xfrm>
            <a:off x="374726" y="2184268"/>
            <a:ext cx="6914821" cy="1334065"/>
          </a:xfrm>
          <a:prstGeom prst="rect">
            <a:avLst/>
          </a:prstGeom>
          <a:noFill/>
          <a:ln>
            <a:noFill/>
          </a:ln>
        </p:spPr>
        <p:txBody>
          <a:bodyPr anchorCtr="0" anchor="ctr" bIns="54000" lIns="54000" spcFirstLastPara="1" rIns="54000" wrap="square" tIns="54000">
            <a:normAutofit/>
          </a:bodyPr>
          <a:lstStyle>
            <a:lvl1pPr lvl="0" algn="l">
              <a:lnSpc>
                <a:spcPct val="90000"/>
              </a:lnSpc>
              <a:spcBef>
                <a:spcPts val="0"/>
              </a:spcBef>
              <a:spcAft>
                <a:spcPts val="0"/>
              </a:spcAft>
              <a:buClr>
                <a:schemeClr val="dk1"/>
              </a:buClr>
              <a:buSzPts val="2000"/>
              <a:buFont typeface="Arial"/>
              <a:buNone/>
              <a:defRPr b="1" sz="2000">
                <a:solidFill>
                  <a:schemeClr val="dk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9"/>
          <p:cNvSpPr txBox="1"/>
          <p:nvPr>
            <p:ph idx="1" type="subTitle"/>
          </p:nvPr>
        </p:nvSpPr>
        <p:spPr>
          <a:xfrm>
            <a:off x="401324" y="3651830"/>
            <a:ext cx="6893057" cy="129283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1000"/>
              </a:spcBef>
              <a:spcAft>
                <a:spcPts val="0"/>
              </a:spcAft>
              <a:buClr>
                <a:schemeClr val="dk1"/>
              </a:buClr>
              <a:buSzPts val="1600"/>
              <a:buFont typeface="Arial"/>
              <a:buNone/>
              <a:defRPr b="0" i="1" sz="1600" u="none" cap="none" strike="noStrike">
                <a:solidFill>
                  <a:schemeClr val="dk1"/>
                </a:solidFill>
                <a:latin typeface="Arial"/>
                <a:ea typeface="Arial"/>
                <a:cs typeface="Arial"/>
                <a:sym typeface="Arial"/>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54" name="Google Shape;54;p9"/>
          <p:cNvSpPr/>
          <p:nvPr/>
        </p:nvSpPr>
        <p:spPr>
          <a:xfrm flipH="1" rot="-5400000">
            <a:off x="-507419" y="4140073"/>
            <a:ext cx="1331189" cy="31634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55" name="Google Shape;55;p9"/>
          <p:cNvPicPr preferRelativeResize="0"/>
          <p:nvPr/>
        </p:nvPicPr>
        <p:blipFill rotWithShape="1">
          <a:blip r:embed="rId2">
            <a:alphaModFix/>
          </a:blip>
          <a:srcRect b="0" l="0" r="0" t="0"/>
          <a:stretch/>
        </p:blipFill>
        <p:spPr>
          <a:xfrm>
            <a:off x="310897" y="6212262"/>
            <a:ext cx="1886787" cy="401872"/>
          </a:xfrm>
          <a:prstGeom prst="rect">
            <a:avLst/>
          </a:prstGeom>
          <a:noFill/>
          <a:ln>
            <a:noFill/>
          </a:ln>
        </p:spPr>
      </p:pic>
      <p:pic>
        <p:nvPicPr>
          <p:cNvPr id="56" name="Google Shape;56;p9"/>
          <p:cNvPicPr preferRelativeResize="0"/>
          <p:nvPr/>
        </p:nvPicPr>
        <p:blipFill rotWithShape="1">
          <a:blip r:embed="rId3">
            <a:alphaModFix/>
          </a:blip>
          <a:srcRect b="0" l="0" r="0" t="0"/>
          <a:stretch/>
        </p:blipFill>
        <p:spPr>
          <a:xfrm>
            <a:off x="370844" y="332656"/>
            <a:ext cx="1742451" cy="1164495"/>
          </a:xfrm>
          <a:prstGeom prst="rect">
            <a:avLst/>
          </a:prstGeom>
          <a:noFill/>
          <a:ln>
            <a:noFill/>
          </a:ln>
        </p:spPr>
      </p:pic>
      <p:pic>
        <p:nvPicPr>
          <p:cNvPr id="57" name="Google Shape;57;p9"/>
          <p:cNvPicPr preferRelativeResize="0"/>
          <p:nvPr/>
        </p:nvPicPr>
        <p:blipFill rotWithShape="1">
          <a:blip r:embed="rId4">
            <a:alphaModFix/>
          </a:blip>
          <a:srcRect b="0" l="0" r="0" t="0"/>
          <a:stretch/>
        </p:blipFill>
        <p:spPr>
          <a:xfrm>
            <a:off x="6889674" y="1995192"/>
            <a:ext cx="4927600" cy="4000500"/>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ext - 1col">
  <p:cSld name="Title Text - 1col">
    <p:spTree>
      <p:nvGrpSpPr>
        <p:cNvPr id="58" name="Shape 58"/>
        <p:cNvGrpSpPr/>
        <p:nvPr/>
      </p:nvGrpSpPr>
      <p:grpSpPr>
        <a:xfrm>
          <a:off x="0" y="0"/>
          <a:ext cx="0" cy="0"/>
          <a:chOff x="0" y="0"/>
          <a:chExt cx="0" cy="0"/>
        </a:xfrm>
      </p:grpSpPr>
      <p:sp>
        <p:nvSpPr>
          <p:cNvPr id="59" name="Google Shape;59;p10"/>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algn="l">
              <a:lnSpc>
                <a:spcPct val="90000"/>
              </a:lnSpc>
              <a:spcBef>
                <a:spcPts val="0"/>
              </a:spcBef>
              <a:spcAft>
                <a:spcPts val="0"/>
              </a:spcAft>
              <a:buClr>
                <a:schemeClr val="dk2"/>
              </a:buClr>
              <a:buSzPts val="3800"/>
              <a:buFont typeface="Arial"/>
              <a:buNone/>
              <a:defRPr>
                <a:solidFill>
                  <a:schemeClr val="dk2"/>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10"/>
          <p:cNvSpPr txBox="1"/>
          <p:nvPr>
            <p:ph idx="1" type="body"/>
          </p:nvPr>
        </p:nvSpPr>
        <p:spPr>
          <a:xfrm>
            <a:off x="97971" y="881743"/>
            <a:ext cx="11944350" cy="58701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 2col">
  <p:cSld name="Title Content - 2col">
    <p:spTree>
      <p:nvGrpSpPr>
        <p:cNvPr id="61" name="Shape 61"/>
        <p:cNvGrpSpPr/>
        <p:nvPr/>
      </p:nvGrpSpPr>
      <p:grpSpPr>
        <a:xfrm>
          <a:off x="0" y="0"/>
          <a:ext cx="0" cy="0"/>
          <a:chOff x="0" y="0"/>
          <a:chExt cx="0" cy="0"/>
        </a:xfrm>
      </p:grpSpPr>
      <p:sp>
        <p:nvSpPr>
          <p:cNvPr id="62" name="Google Shape;62;p11"/>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algn="l">
              <a:lnSpc>
                <a:spcPct val="90000"/>
              </a:lnSpc>
              <a:spcBef>
                <a:spcPts val="0"/>
              </a:spcBef>
              <a:spcAft>
                <a:spcPts val="0"/>
              </a:spcAft>
              <a:buClr>
                <a:schemeClr val="dk2"/>
              </a:buClr>
              <a:buSzPts val="3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1"/>
          <p:cNvSpPr txBox="1"/>
          <p:nvPr>
            <p:ph idx="1" type="body"/>
          </p:nvPr>
        </p:nvSpPr>
        <p:spPr>
          <a:xfrm>
            <a:off x="97971" y="873580"/>
            <a:ext cx="5910944" cy="590277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4" name="Google Shape;64;p11"/>
          <p:cNvSpPr txBox="1"/>
          <p:nvPr>
            <p:ph idx="2" type="body"/>
          </p:nvPr>
        </p:nvSpPr>
        <p:spPr>
          <a:xfrm>
            <a:off x="6131377" y="873580"/>
            <a:ext cx="5910944" cy="590277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slideLayout" Target="../slideLayouts/slideLayout7.xml"/><Relationship Id="rId3" Type="http://schemas.openxmlformats.org/officeDocument/2006/relationships/slideLayout" Target="../slideLayouts/slideLayout8.xml"/><Relationship Id="rId4" Type="http://schemas.openxmlformats.org/officeDocument/2006/relationships/slideLayout" Target="../slideLayouts/slideLayout9.xml"/><Relationship Id="rId5" Type="http://schemas.openxmlformats.org/officeDocument/2006/relationships/slideLayout" Target="../slideLayouts/slideLayout10.xml"/><Relationship Id="rId6"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alpha val="50196"/>
          </a:srgbClr>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alpha val="0"/>
          </a:schemeClr>
        </a:solidFill>
      </p:bgPr>
    </p:bg>
    <p:spTree>
      <p:nvGrpSpPr>
        <p:cNvPr id="42" name="Shape 42"/>
        <p:cNvGrpSpPr/>
        <p:nvPr/>
      </p:nvGrpSpPr>
      <p:grpSpPr>
        <a:xfrm>
          <a:off x="0" y="0"/>
          <a:ext cx="0" cy="0"/>
          <a:chOff x="0" y="0"/>
          <a:chExt cx="0" cy="0"/>
        </a:xfrm>
      </p:grpSpPr>
      <p:sp>
        <p:nvSpPr>
          <p:cNvPr id="43" name="Google Shape;43;p7"/>
          <p:cNvSpPr/>
          <p:nvPr/>
        </p:nvSpPr>
        <p:spPr>
          <a:xfrm>
            <a:off x="0" y="0"/>
            <a:ext cx="12192000" cy="797521"/>
          </a:xfrm>
          <a:prstGeom prst="rect">
            <a:avLst/>
          </a:prstGeom>
          <a:solidFill>
            <a:schemeClr val="accent1"/>
          </a:solidFill>
          <a:ln cap="flat" cmpd="sng" w="12700">
            <a:solidFill>
              <a:schemeClr val="l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44" name="Google Shape;44;p7"/>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marR="0" rtl="0" algn="l">
              <a:lnSpc>
                <a:spcPct val="90000"/>
              </a:lnSpc>
              <a:spcBef>
                <a:spcPts val="0"/>
              </a:spcBef>
              <a:spcAft>
                <a:spcPts val="0"/>
              </a:spcAft>
              <a:buClr>
                <a:schemeClr val="dk2"/>
              </a:buClr>
              <a:buSzPts val="3800"/>
              <a:buFont typeface="Arial"/>
              <a:buNone/>
              <a:defRPr b="0" i="0" sz="3800" u="none" cap="none" strike="noStrik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 accent1="accent1" accent2="accent2" accent3="accent3" accent4="accent4" accent5="accent5" accent6="accent6" bg1="lt1" bg2="dk2" tx1="dk1" tx2="lt2" folHlink="folHlink" hlink="hlink"/>
  <p:sldLayoutIdLst>
    <p:sldLayoutId id="2147483653" r:id="rId1"/>
    <p:sldLayoutId id="2147483654" r:id="rId2"/>
    <p:sldLayoutId id="2147483655" r:id="rId3"/>
    <p:sldLayoutId id="2147483656" r:id="rId4"/>
    <p:sldLayoutId id="2147483657"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image" Target="../media/image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8.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3"/>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Font typeface="Arial"/>
              <a:buNone/>
            </a:pPr>
            <a:r>
              <a:rPr lang="cs-CZ" sz="2400"/>
              <a:t>WP3 – Vzdělávací materiály pro seniory</a:t>
            </a:r>
            <a:r>
              <a:rPr lang="cs-CZ" sz="1800"/>
              <a:t> </a:t>
            </a:r>
            <a:br>
              <a:rPr lang="cs-CZ" sz="1800"/>
            </a:br>
            <a:endParaRPr sz="1800"/>
          </a:p>
        </p:txBody>
      </p:sp>
      <p:sp>
        <p:nvSpPr>
          <p:cNvPr id="75" name="Google Shape;75;p13"/>
          <p:cNvSpPr txBox="1"/>
          <p:nvPr>
            <p:ph idx="1" type="subTitle"/>
          </p:nvPr>
        </p:nvSpPr>
        <p:spPr>
          <a:xfrm>
            <a:off x="374726" y="3429000"/>
            <a:ext cx="7391858" cy="129283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lang="cs-CZ" sz="2800"/>
              <a:t>Modul 5</a:t>
            </a:r>
            <a:endParaRPr/>
          </a:p>
          <a:p>
            <a:pPr indent="0" lvl="0" marL="0" rtl="0" algn="l">
              <a:lnSpc>
                <a:spcPct val="90000"/>
              </a:lnSpc>
              <a:spcBef>
                <a:spcPts val="1000"/>
              </a:spcBef>
              <a:spcAft>
                <a:spcPts val="0"/>
              </a:spcAft>
              <a:buClr>
                <a:schemeClr val="dk1"/>
              </a:buClr>
              <a:buSzPts val="2800"/>
              <a:buNone/>
            </a:pPr>
            <a:r>
              <a:rPr lang="cs-CZ" sz="2800"/>
              <a:t>Bezpečnost na internetu</a:t>
            </a:r>
            <a:endParaRPr sz="2800"/>
          </a:p>
          <a:p>
            <a:pPr indent="0" lvl="0" marL="0" rtl="0" algn="l">
              <a:lnSpc>
                <a:spcPct val="90000"/>
              </a:lnSpc>
              <a:spcBef>
                <a:spcPts val="1000"/>
              </a:spcBef>
              <a:spcAft>
                <a:spcPts val="0"/>
              </a:spcAft>
              <a:buClr>
                <a:schemeClr val="dk1"/>
              </a:buClr>
              <a:buSzPts val="2800"/>
              <a:buNone/>
            </a:pPr>
            <a:r>
              <a:t/>
            </a:r>
            <a:endParaRPr sz="28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2"/>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5 (Senioři): Bezpečnost na internetu</a:t>
            </a:r>
            <a:endParaRPr sz="2400"/>
          </a:p>
        </p:txBody>
      </p:sp>
      <p:sp>
        <p:nvSpPr>
          <p:cNvPr id="148" name="Google Shape;148;p22"/>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2: Hesla a soukromí</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149" name="Google Shape;149;p22"/>
          <p:cNvPicPr preferRelativeResize="0"/>
          <p:nvPr>
            <p:ph idx="2" type="body"/>
          </p:nvPr>
        </p:nvPicPr>
        <p:blipFill rotWithShape="1">
          <a:blip r:embed="rId3">
            <a:alphaModFix/>
          </a:blip>
          <a:srcRect b="0" l="0" r="0" t="0"/>
          <a:stretch/>
        </p:blipFill>
        <p:spPr>
          <a:xfrm>
            <a:off x="9923548" y="5611977"/>
            <a:ext cx="2002432" cy="919427"/>
          </a:xfrm>
          <a:prstGeom prst="rect">
            <a:avLst/>
          </a:prstGeom>
          <a:noFill/>
          <a:ln>
            <a:noFill/>
          </a:ln>
        </p:spPr>
      </p:pic>
      <p:sp>
        <p:nvSpPr>
          <p:cNvPr id="150" name="Google Shape;150;p22"/>
          <p:cNvSpPr txBox="1"/>
          <p:nvPr/>
        </p:nvSpPr>
        <p:spPr>
          <a:xfrm>
            <a:off x="0" y="1405534"/>
            <a:ext cx="11336483" cy="378565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s-CZ" sz="2400">
                <a:solidFill>
                  <a:schemeClr val="dk1"/>
                </a:solidFill>
                <a:latin typeface="Calibri"/>
                <a:ea typeface="Calibri"/>
                <a:cs typeface="Calibri"/>
                <a:sym typeface="Calibri"/>
              </a:rPr>
              <a:t>Nastavení soukromí: Aby jste zůstali v bezpečí</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Kdo chodí do vaší digitální zahrady?</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Mnoho účtů na sociálních sítích je po založení automaticky „veřejných“, což znamená, že vaše fotky může vidět kdokoli cizí.</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Jednoduché kroky:</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Nastavte si viditelnost profilu na „Pouze pro přátele“.</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Vypněte sdílení polohy.</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Zkontrolujte, které aplikace mají přístup k vašemu fotoaparátu nebo mikrofonu.</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3"/>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5 (Senioři): Bezpečnost na internetu</a:t>
            </a:r>
            <a:endParaRPr sz="2400"/>
          </a:p>
        </p:txBody>
      </p:sp>
      <p:sp>
        <p:nvSpPr>
          <p:cNvPr id="157" name="Google Shape;157;p23"/>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2: Hesla a soukromí</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158" name="Google Shape;158;p23"/>
          <p:cNvPicPr preferRelativeResize="0"/>
          <p:nvPr>
            <p:ph idx="2" type="body"/>
          </p:nvPr>
        </p:nvPicPr>
        <p:blipFill rotWithShape="1">
          <a:blip r:embed="rId3">
            <a:alphaModFix/>
          </a:blip>
          <a:srcRect b="0" l="0" r="0" t="0"/>
          <a:stretch/>
        </p:blipFill>
        <p:spPr>
          <a:xfrm>
            <a:off x="9923548" y="5611977"/>
            <a:ext cx="2002432" cy="919427"/>
          </a:xfrm>
          <a:prstGeom prst="rect">
            <a:avLst/>
          </a:prstGeom>
          <a:noFill/>
          <a:ln>
            <a:noFill/>
          </a:ln>
        </p:spPr>
      </p:pic>
      <p:sp>
        <p:nvSpPr>
          <p:cNvPr id="159" name="Google Shape;159;p23"/>
          <p:cNvSpPr txBox="1"/>
          <p:nvPr/>
        </p:nvSpPr>
        <p:spPr>
          <a:xfrm>
            <a:off x="149679" y="1405534"/>
            <a:ext cx="11336483" cy="34163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s-CZ" sz="2400">
                <a:solidFill>
                  <a:schemeClr val="dk1"/>
                </a:solidFill>
                <a:latin typeface="Calibri"/>
                <a:ea typeface="Calibri"/>
                <a:cs typeface="Calibri"/>
                <a:sym typeface="Calibri"/>
              </a:rPr>
              <a:t>Anonymní prohlížení (režim Incognito)</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Nenechávejte za sebou digitální stopy</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„Anonymní prohlížení“ brání vašemu zařízení ukládat historii procházení nebo hesla.</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Kdy ho používat:</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Na sdíleném nebo veřejném počítači.</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Při kontrole citlivých zdravotních informací nebo bankovního účtu.</a:t>
            </a:r>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Poznámka:</a:t>
            </a:r>
            <a:r>
              <a:rPr lang="cs-CZ" sz="2400">
                <a:solidFill>
                  <a:schemeClr val="dk1"/>
                </a:solidFill>
                <a:latin typeface="Calibri"/>
                <a:ea typeface="Calibri"/>
                <a:cs typeface="Calibri"/>
                <a:sym typeface="Calibri"/>
              </a:rPr>
              <a:t> Anonymní režim z vás neudělá neviditelné na internetu, ale zabrání samotnému zařízení, aby si pamatovalo vaši aktivitu.</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24"/>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5 (Senioři): Bezpečnost na internetu</a:t>
            </a:r>
            <a:endParaRPr sz="2400"/>
          </a:p>
        </p:txBody>
      </p:sp>
      <p:sp>
        <p:nvSpPr>
          <p:cNvPr id="166" name="Google Shape;166;p24"/>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2: Hesla a soukromí</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i="1"/>
          </a:p>
        </p:txBody>
      </p:sp>
      <p:pic>
        <p:nvPicPr>
          <p:cNvPr id="167" name="Google Shape;167;p24"/>
          <p:cNvPicPr preferRelativeResize="0"/>
          <p:nvPr>
            <p:ph idx="2" type="body"/>
          </p:nvPr>
        </p:nvPicPr>
        <p:blipFill rotWithShape="1">
          <a:blip r:embed="rId3">
            <a:alphaModFix/>
          </a:blip>
          <a:srcRect b="0" l="0" r="0" t="0"/>
          <a:stretch/>
        </p:blipFill>
        <p:spPr>
          <a:xfrm>
            <a:off x="9714988" y="5469025"/>
            <a:ext cx="2327333" cy="1068606"/>
          </a:xfrm>
          <a:prstGeom prst="rect">
            <a:avLst/>
          </a:prstGeom>
          <a:noFill/>
          <a:ln>
            <a:noFill/>
          </a:ln>
        </p:spPr>
      </p:pic>
      <p:sp>
        <p:nvSpPr>
          <p:cNvPr id="168" name="Google Shape;168;p24"/>
          <p:cNvSpPr txBox="1"/>
          <p:nvPr/>
        </p:nvSpPr>
        <p:spPr>
          <a:xfrm>
            <a:off x="97970" y="1563010"/>
            <a:ext cx="10957957" cy="444031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cs-CZ" sz="2400">
                <a:solidFill>
                  <a:srgbClr val="FD8F09"/>
                </a:solidFill>
                <a:latin typeface="Calibri"/>
                <a:ea typeface="Calibri"/>
                <a:cs typeface="Calibri"/>
                <a:sym typeface="Calibri"/>
              </a:rPr>
              <a:t>Aktivita: Tvorba silného hesla</a:t>
            </a:r>
            <a:endParaRPr sz="2400">
              <a:solidFill>
                <a:srgbClr val="FD8F09"/>
              </a:solidFill>
              <a:latin typeface="Calibri"/>
              <a:ea typeface="Calibri"/>
              <a:cs typeface="Calibri"/>
              <a:sym typeface="Calibri"/>
            </a:endParaRPr>
          </a:p>
          <a:p>
            <a:pPr indent="0" lvl="1" marL="457200" marR="0" rtl="0" algn="ctr">
              <a:spcBef>
                <a:spcPts val="0"/>
              </a:spcBef>
              <a:spcAft>
                <a:spcPts val="0"/>
              </a:spcAft>
              <a:buNone/>
            </a:pPr>
            <a:r>
              <a:t/>
            </a:r>
            <a:endParaRPr b="1" i="0" sz="24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Úkol:</a:t>
            </a:r>
            <a:r>
              <a:rPr lang="cs-CZ" sz="2400">
                <a:solidFill>
                  <a:schemeClr val="dk1"/>
                </a:solidFill>
                <a:latin typeface="Calibri"/>
                <a:ea typeface="Calibri"/>
                <a:cs typeface="Calibri"/>
                <a:sym typeface="Calibri"/>
              </a:rPr>
              <a:t> Navrhněte bezpečné heslo pomocí celé věty!</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Jak na to:</a:t>
            </a:r>
            <a:r>
              <a:rPr lang="cs-CZ" sz="2400">
                <a:solidFill>
                  <a:schemeClr val="dk1"/>
                </a:solidFill>
                <a:latin typeface="Calibri"/>
                <a:ea typeface="Calibri"/>
                <a:cs typeface="Calibri"/>
                <a:sym typeface="Calibri"/>
              </a:rPr>
              <a:t> Podle pravidla minimálně 12 znaků si každý účastník vymyslí a zapíše svou osobní větu (například oblíbenou písničku, citát nebo jídlo). Následně do ní přidá čísla a speciální znaky, aby z ní vytvořil dokonale zabezpečené heslo.</a:t>
            </a:r>
            <a:endParaRPr/>
          </a:p>
          <a:p>
            <a:pPr indent="0" lvl="0" marL="0" marR="0" rtl="0" algn="ctr">
              <a:spcBef>
                <a:spcPts val="0"/>
              </a:spcBef>
              <a:spcAft>
                <a:spcPts val="0"/>
              </a:spcAft>
              <a:buNone/>
            </a:pPr>
            <a:r>
              <a:t/>
            </a:r>
            <a:endParaRPr b="1" sz="2400">
              <a:solidFill>
                <a:srgbClr val="FD8F09"/>
              </a:solidFill>
              <a:latin typeface="Calibri"/>
              <a:ea typeface="Calibri"/>
              <a:cs typeface="Calibri"/>
              <a:sym typeface="Calibri"/>
            </a:endParaRPr>
          </a:p>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5"/>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5 (Senioři): Bezpečnost na internetu</a:t>
            </a:r>
            <a:endParaRPr sz="2400"/>
          </a:p>
        </p:txBody>
      </p:sp>
      <p:sp>
        <p:nvSpPr>
          <p:cNvPr id="175" name="Google Shape;175;p25"/>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2: Hesla a soukromí</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i="1"/>
          </a:p>
        </p:txBody>
      </p:sp>
      <p:pic>
        <p:nvPicPr>
          <p:cNvPr id="176" name="Google Shape;176;p25"/>
          <p:cNvPicPr preferRelativeResize="0"/>
          <p:nvPr>
            <p:ph idx="2" type="body"/>
          </p:nvPr>
        </p:nvPicPr>
        <p:blipFill rotWithShape="1">
          <a:blip r:embed="rId3">
            <a:alphaModFix/>
          </a:blip>
          <a:srcRect b="0" l="0" r="0" t="0"/>
          <a:stretch/>
        </p:blipFill>
        <p:spPr>
          <a:xfrm>
            <a:off x="9714988" y="5469025"/>
            <a:ext cx="2327333" cy="1068606"/>
          </a:xfrm>
          <a:prstGeom prst="rect">
            <a:avLst/>
          </a:prstGeom>
          <a:noFill/>
          <a:ln>
            <a:noFill/>
          </a:ln>
        </p:spPr>
      </p:pic>
      <p:sp>
        <p:nvSpPr>
          <p:cNvPr id="177" name="Google Shape;177;p25"/>
          <p:cNvSpPr txBox="1"/>
          <p:nvPr/>
        </p:nvSpPr>
        <p:spPr>
          <a:xfrm>
            <a:off x="97970" y="1563010"/>
            <a:ext cx="10957957" cy="480965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cs-CZ" sz="2400">
                <a:solidFill>
                  <a:srgbClr val="FD8F09"/>
                </a:solidFill>
                <a:latin typeface="Calibri"/>
                <a:ea typeface="Calibri"/>
                <a:cs typeface="Calibri"/>
                <a:sym typeface="Calibri"/>
              </a:rPr>
              <a:t>Aktivita: Kontrola soukromí</a:t>
            </a:r>
            <a:endParaRPr sz="2400">
              <a:solidFill>
                <a:srgbClr val="FD8F09"/>
              </a:solidFill>
              <a:latin typeface="Calibri"/>
              <a:ea typeface="Calibri"/>
              <a:cs typeface="Calibri"/>
              <a:sym typeface="Calibri"/>
            </a:endParaRPr>
          </a:p>
          <a:p>
            <a:pPr indent="0" lvl="1" marL="457200" marR="0" rtl="0" algn="ctr">
              <a:spcBef>
                <a:spcPts val="0"/>
              </a:spcBef>
              <a:spcAft>
                <a:spcPts val="0"/>
              </a:spcAft>
              <a:buNone/>
            </a:pPr>
            <a:r>
              <a:t/>
            </a:r>
            <a:endParaRPr b="1" i="0" sz="24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Aktivita: Nastavení zařízení v praxi</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Úkol:</a:t>
            </a:r>
            <a:r>
              <a:rPr lang="cs-CZ" sz="2400">
                <a:solidFill>
                  <a:schemeClr val="dk1"/>
                </a:solidFill>
                <a:latin typeface="Calibri"/>
                <a:ea typeface="Calibri"/>
                <a:cs typeface="Calibri"/>
                <a:sym typeface="Calibri"/>
              </a:rPr>
              <a:t> Upravte si zabezpečení přímo ve svém telefonu či tabletu!</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Jak na to:</a:t>
            </a:r>
            <a:r>
              <a:rPr lang="cs-CZ" sz="2400">
                <a:solidFill>
                  <a:schemeClr val="dk1"/>
                </a:solidFill>
                <a:latin typeface="Calibri"/>
                <a:ea typeface="Calibri"/>
                <a:cs typeface="Calibri"/>
                <a:sym typeface="Calibri"/>
              </a:rPr>
              <a:t> S pomocí a vedením lektora si každý student otevře svůj telefon nebo tablet a změní si jedno vybrané nastavení na „Pouze pro přátele“, případně zkontroluje, které aplikace mají v zařízení přístup k fotoaparátu.</a:t>
            </a:r>
            <a:endParaRPr/>
          </a:p>
          <a:p>
            <a:pPr indent="0" lvl="0" marL="0" marR="0" rtl="0" algn="ctr">
              <a:spcBef>
                <a:spcPts val="0"/>
              </a:spcBef>
              <a:spcAft>
                <a:spcPts val="0"/>
              </a:spcAft>
              <a:buNone/>
            </a:pPr>
            <a:r>
              <a:t/>
            </a:r>
            <a:endParaRPr b="1" sz="2400">
              <a:solidFill>
                <a:srgbClr val="FD8F09"/>
              </a:solidFill>
              <a:latin typeface="Calibri"/>
              <a:ea typeface="Calibri"/>
              <a:cs typeface="Calibri"/>
              <a:sym typeface="Calibri"/>
            </a:endParaRPr>
          </a:p>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26"/>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Arial"/>
              <a:buNone/>
            </a:pPr>
            <a:br>
              <a:rPr b="0" i="1" lang="cs-CZ" sz="3200"/>
            </a:br>
            <a:r>
              <a:rPr b="0" i="1" lang="cs-CZ" sz="2800"/>
              <a:t>Modul 5 (Senioři)</a:t>
            </a:r>
            <a:br>
              <a:rPr b="0" i="1" lang="cs-CZ" sz="2800"/>
            </a:br>
            <a:r>
              <a:rPr b="0" i="1" lang="cs-CZ" sz="2800"/>
              <a:t>Bezpečnost na internetu</a:t>
            </a:r>
            <a:r>
              <a:rPr lang="cs-CZ"/>
              <a:t> </a:t>
            </a:r>
            <a:br>
              <a:rPr lang="cs-CZ"/>
            </a:br>
            <a:endParaRPr sz="1800"/>
          </a:p>
        </p:txBody>
      </p:sp>
      <p:sp>
        <p:nvSpPr>
          <p:cNvPr id="183" name="Google Shape;183;p26"/>
          <p:cNvSpPr txBox="1"/>
          <p:nvPr>
            <p:ph idx="1" type="subTitle"/>
          </p:nvPr>
        </p:nvSpPr>
        <p:spPr>
          <a:xfrm>
            <a:off x="374726" y="3662221"/>
            <a:ext cx="7391858" cy="129283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9CBFD"/>
              </a:buClr>
              <a:buSzPts val="2400"/>
              <a:buNone/>
            </a:pPr>
            <a:r>
              <a:rPr b="1" lang="cs-CZ" sz="2400">
                <a:solidFill>
                  <a:srgbClr val="09CBFD"/>
                </a:solidFill>
              </a:rPr>
              <a:t>Téma 3: Emoční bezpečí a regulace</a:t>
            </a:r>
            <a:endParaRPr b="1" sz="2400">
              <a:solidFill>
                <a:srgbClr val="09CBFD"/>
              </a:solidFill>
            </a:endParaRPr>
          </a:p>
          <a:p>
            <a:pPr indent="0" lvl="0" marL="0" rtl="0" algn="l">
              <a:lnSpc>
                <a:spcPct val="90000"/>
              </a:lnSpc>
              <a:spcBef>
                <a:spcPts val="1000"/>
              </a:spcBef>
              <a:spcAft>
                <a:spcPts val="0"/>
              </a:spcAft>
              <a:buClr>
                <a:srgbClr val="09CBFD"/>
              </a:buClr>
              <a:buSzPts val="2400"/>
              <a:buNone/>
            </a:pPr>
            <a:r>
              <a:rPr b="1" lang="cs-CZ" sz="2400">
                <a:solidFill>
                  <a:srgbClr val="09CBFD"/>
                </a:solidFill>
              </a:rPr>
              <a:t> </a:t>
            </a:r>
            <a:endParaRPr sz="24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27"/>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5 (Senioři): Bezpečnost na internetu</a:t>
            </a:r>
            <a:endParaRPr sz="2400"/>
          </a:p>
        </p:txBody>
      </p:sp>
      <p:sp>
        <p:nvSpPr>
          <p:cNvPr id="190" name="Google Shape;190;p27"/>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3: Emoční bezpečí a regulace</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191" name="Google Shape;191;p27"/>
          <p:cNvPicPr preferRelativeResize="0"/>
          <p:nvPr>
            <p:ph idx="2" type="body"/>
          </p:nvPr>
        </p:nvPicPr>
        <p:blipFill rotWithShape="1">
          <a:blip r:embed="rId3">
            <a:alphaModFix/>
          </a:blip>
          <a:srcRect b="0" l="0" r="0" t="0"/>
          <a:stretch/>
        </p:blipFill>
        <p:spPr>
          <a:xfrm>
            <a:off x="9923548" y="5611977"/>
            <a:ext cx="2002432" cy="919427"/>
          </a:xfrm>
          <a:prstGeom prst="rect">
            <a:avLst/>
          </a:prstGeom>
          <a:noFill/>
          <a:ln>
            <a:noFill/>
          </a:ln>
        </p:spPr>
      </p:pic>
      <p:sp>
        <p:nvSpPr>
          <p:cNvPr id="192" name="Google Shape;192;p27"/>
          <p:cNvSpPr txBox="1"/>
          <p:nvPr/>
        </p:nvSpPr>
        <p:spPr>
          <a:xfrm>
            <a:off x="149679" y="1405534"/>
            <a:ext cx="11336483" cy="34163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s-CZ" sz="2400">
                <a:solidFill>
                  <a:schemeClr val="dk1"/>
                </a:solidFill>
                <a:latin typeface="Calibri"/>
                <a:ea typeface="Calibri"/>
                <a:cs typeface="Calibri"/>
                <a:sym typeface="Calibri"/>
              </a:rPr>
              <a:t>Když je internet „příliš hlučný“</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Jak hospodařit se svou digitální baterií</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Rychle se měnící informace mohou způsobovat úzkost, zmatek nebo pocit přehlcení.</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Proč se to děje:</a:t>
            </a:r>
            <a:r>
              <a:rPr lang="cs-CZ" sz="2400">
                <a:solidFill>
                  <a:schemeClr val="dk1"/>
                </a:solidFill>
                <a:latin typeface="Calibri"/>
                <a:ea typeface="Calibri"/>
                <a:cs typeface="Calibri"/>
                <a:sym typeface="Calibri"/>
              </a:rPr>
              <a:t> Digitální nástroje jsou navrženy tak, aby fungovaly bleskově, ale lidské rozhodování je přirozeně pomalejší.</a:t>
            </a:r>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Varovné signály:</a:t>
            </a:r>
            <a:r>
              <a:rPr lang="cs-CZ" sz="2400">
                <a:solidFill>
                  <a:schemeClr val="dk1"/>
                </a:solidFill>
                <a:latin typeface="Calibri"/>
                <a:ea typeface="Calibri"/>
                <a:cs typeface="Calibri"/>
                <a:sym typeface="Calibri"/>
              </a:rPr>
              <a:t> Zrychlený tep nebo pocit časové tísně a stresu hned po zazvonění notifikace.</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28"/>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5 (Senioři): Bezpečnost na internetu</a:t>
            </a:r>
            <a:endParaRPr sz="2400"/>
          </a:p>
        </p:txBody>
      </p:sp>
      <p:sp>
        <p:nvSpPr>
          <p:cNvPr id="199" name="Google Shape;199;p28"/>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3: Emoční bezpečí a regulace</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200" name="Google Shape;200;p28"/>
          <p:cNvPicPr preferRelativeResize="0"/>
          <p:nvPr>
            <p:ph idx="2" type="body"/>
          </p:nvPr>
        </p:nvPicPr>
        <p:blipFill rotWithShape="1">
          <a:blip r:embed="rId3">
            <a:alphaModFix/>
          </a:blip>
          <a:srcRect b="0" l="0" r="0" t="0"/>
          <a:stretch/>
        </p:blipFill>
        <p:spPr>
          <a:xfrm>
            <a:off x="9923548" y="5611977"/>
            <a:ext cx="2002432" cy="919427"/>
          </a:xfrm>
          <a:prstGeom prst="rect">
            <a:avLst/>
          </a:prstGeom>
          <a:noFill/>
          <a:ln>
            <a:noFill/>
          </a:ln>
        </p:spPr>
      </p:pic>
      <p:sp>
        <p:nvSpPr>
          <p:cNvPr id="201" name="Google Shape;201;p28"/>
          <p:cNvSpPr txBox="1"/>
          <p:nvPr/>
        </p:nvSpPr>
        <p:spPr>
          <a:xfrm>
            <a:off x="149679" y="1405534"/>
            <a:ext cx="11336483" cy="34163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s-CZ" sz="2400">
                <a:solidFill>
                  <a:schemeClr val="dk1"/>
                </a:solidFill>
                <a:latin typeface="Calibri"/>
                <a:ea typeface="Calibri"/>
                <a:cs typeface="Calibri"/>
                <a:sym typeface="Calibri"/>
              </a:rPr>
              <a:t>Strategie „pauzy“ – Síla zastavení se</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Váš nejúčinnější bezpečnostní nástroj</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Když se kvůli nějaké zprávě cítíte pod tlakem nebo máte strach, nejlepším krokem je se zastavit.</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Pauza ve 3 krocích:</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Prodýchejte to:</a:t>
            </a:r>
            <a:r>
              <a:rPr lang="cs-CZ" sz="2400">
                <a:solidFill>
                  <a:schemeClr val="dk1"/>
                </a:solidFill>
                <a:latin typeface="Calibri"/>
                <a:ea typeface="Calibri"/>
                <a:cs typeface="Calibri"/>
                <a:sym typeface="Calibri"/>
              </a:rPr>
              <a:t> Nejdříve uklidněte svou mysl.</a:t>
            </a:r>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Odejděte od toho:</a:t>
            </a:r>
            <a:r>
              <a:rPr lang="cs-CZ" sz="2400">
                <a:solidFill>
                  <a:schemeClr val="dk1"/>
                </a:solidFill>
                <a:latin typeface="Calibri"/>
                <a:ea typeface="Calibri"/>
                <a:cs typeface="Calibri"/>
                <a:sym typeface="Calibri"/>
              </a:rPr>
              <a:t> Na několik minut se přestaňte dívat na obrazovku.</a:t>
            </a:r>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Ověřte si to:</a:t>
            </a:r>
            <a:r>
              <a:rPr lang="cs-CZ" sz="2400">
                <a:solidFill>
                  <a:schemeClr val="dk1"/>
                </a:solidFill>
                <a:latin typeface="Calibri"/>
                <a:ea typeface="Calibri"/>
                <a:cs typeface="Calibri"/>
                <a:sym typeface="Calibri"/>
              </a:rPr>
              <a:t> Zavolejte spolehlivému příteli nebo na oficiální linku pomoci.</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29"/>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5 (Senioři): Bezpečnost na internetu</a:t>
            </a:r>
            <a:endParaRPr sz="2400"/>
          </a:p>
        </p:txBody>
      </p:sp>
      <p:sp>
        <p:nvSpPr>
          <p:cNvPr id="208" name="Google Shape;208;p29"/>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3: Emoční bezpečí a regulace</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209" name="Google Shape;209;p29"/>
          <p:cNvPicPr preferRelativeResize="0"/>
          <p:nvPr>
            <p:ph idx="2" type="body"/>
          </p:nvPr>
        </p:nvPicPr>
        <p:blipFill rotWithShape="1">
          <a:blip r:embed="rId3">
            <a:alphaModFix/>
          </a:blip>
          <a:srcRect b="0" l="0" r="0" t="0"/>
          <a:stretch/>
        </p:blipFill>
        <p:spPr>
          <a:xfrm>
            <a:off x="9923548" y="5611977"/>
            <a:ext cx="2002432" cy="919427"/>
          </a:xfrm>
          <a:prstGeom prst="rect">
            <a:avLst/>
          </a:prstGeom>
          <a:noFill/>
          <a:ln>
            <a:noFill/>
          </a:ln>
        </p:spPr>
      </p:pic>
      <p:sp>
        <p:nvSpPr>
          <p:cNvPr id="210" name="Google Shape;210;p29"/>
          <p:cNvSpPr txBox="1"/>
          <p:nvPr/>
        </p:nvSpPr>
        <p:spPr>
          <a:xfrm>
            <a:off x="149679" y="1405534"/>
            <a:ext cx="11336483" cy="304698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s-CZ" sz="2400">
                <a:solidFill>
                  <a:schemeClr val="dk1"/>
                </a:solidFill>
                <a:latin typeface="Calibri"/>
                <a:ea typeface="Calibri"/>
                <a:cs typeface="Calibri"/>
                <a:sym typeface="Calibri"/>
              </a:rPr>
              <a:t>Pravda vs. Lež</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Než začnete sdílet, zastavte se</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Dezinformace (falešné zprávy) se šíří hlavně proto, že záměrně vyvolávají strach nebo obavy.</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Bezpečné návyky:</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Ověřujte si informace z oficiálních zdrojů (například ze stránek státních institucí).</a:t>
            </a:r>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Mějte na paměti:</a:t>
            </a:r>
            <a:r>
              <a:rPr lang="cs-CZ" sz="2400">
                <a:solidFill>
                  <a:schemeClr val="dk1"/>
                </a:solidFill>
                <a:latin typeface="Calibri"/>
                <a:ea typeface="Calibri"/>
                <a:cs typeface="Calibri"/>
                <a:sym typeface="Calibri"/>
              </a:rPr>
              <a:t> Pokud je zpráva emočně silně zabarvená, je to varovný signál.</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30"/>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5 (Senioři): Bezpečnost na internetu</a:t>
            </a:r>
            <a:endParaRPr sz="2400"/>
          </a:p>
        </p:txBody>
      </p:sp>
      <p:sp>
        <p:nvSpPr>
          <p:cNvPr id="217" name="Google Shape;217;p30"/>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3: Emoční bezpečí a regulace</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i="1"/>
          </a:p>
        </p:txBody>
      </p:sp>
      <p:pic>
        <p:nvPicPr>
          <p:cNvPr id="218" name="Google Shape;218;p30"/>
          <p:cNvPicPr preferRelativeResize="0"/>
          <p:nvPr>
            <p:ph idx="2" type="body"/>
          </p:nvPr>
        </p:nvPicPr>
        <p:blipFill rotWithShape="1">
          <a:blip r:embed="rId3">
            <a:alphaModFix/>
          </a:blip>
          <a:srcRect b="0" l="0" r="0" t="0"/>
          <a:stretch/>
        </p:blipFill>
        <p:spPr>
          <a:xfrm>
            <a:off x="9714988" y="5469025"/>
            <a:ext cx="2327333" cy="1068606"/>
          </a:xfrm>
          <a:prstGeom prst="rect">
            <a:avLst/>
          </a:prstGeom>
          <a:noFill/>
          <a:ln>
            <a:noFill/>
          </a:ln>
        </p:spPr>
      </p:pic>
      <p:sp>
        <p:nvSpPr>
          <p:cNvPr id="219" name="Google Shape;219;p30"/>
          <p:cNvSpPr txBox="1"/>
          <p:nvPr/>
        </p:nvSpPr>
        <p:spPr>
          <a:xfrm>
            <a:off x="97970" y="1563010"/>
            <a:ext cx="10957957" cy="444031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cs-CZ" sz="2400">
                <a:solidFill>
                  <a:srgbClr val="FD8F09"/>
                </a:solidFill>
                <a:latin typeface="Calibri"/>
                <a:ea typeface="Calibri"/>
                <a:cs typeface="Calibri"/>
                <a:sym typeface="Calibri"/>
              </a:rPr>
              <a:t>Aktivita: 2minutové dechové cvičení</a:t>
            </a:r>
            <a:endParaRPr sz="2400">
              <a:solidFill>
                <a:srgbClr val="FD8F09"/>
              </a:solidFill>
              <a:latin typeface="Calibri"/>
              <a:ea typeface="Calibri"/>
              <a:cs typeface="Calibri"/>
              <a:sym typeface="Calibri"/>
            </a:endParaRPr>
          </a:p>
          <a:p>
            <a:pPr indent="0" lvl="1" marL="457200" marR="0" rtl="0" algn="ctr">
              <a:spcBef>
                <a:spcPts val="0"/>
              </a:spcBef>
              <a:spcAft>
                <a:spcPts val="0"/>
              </a:spcAft>
              <a:buNone/>
            </a:pPr>
            <a:r>
              <a:t/>
            </a:r>
            <a:endParaRPr b="1" i="0" sz="24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Úkol:</a:t>
            </a:r>
            <a:r>
              <a:rPr lang="cs-CZ" sz="2400">
                <a:solidFill>
                  <a:schemeClr val="dk1"/>
                </a:solidFill>
                <a:latin typeface="Calibri"/>
                <a:ea typeface="Calibri"/>
                <a:cs typeface="Calibri"/>
                <a:sym typeface="Calibri"/>
              </a:rPr>
              <a:t> Najděte svůj vnitřní klid</a:t>
            </a:r>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Jak na to:</a:t>
            </a:r>
            <a:r>
              <a:rPr lang="cs-CZ" sz="2400">
                <a:solidFill>
                  <a:schemeClr val="dk1"/>
                </a:solidFill>
                <a:latin typeface="Calibri"/>
                <a:ea typeface="Calibri"/>
                <a:cs typeface="Calibri"/>
                <a:sym typeface="Calibri"/>
              </a:rPr>
              <a:t> Pojďme si společně vyzkoušet cvičení „Zastav se a dýchej“ (nádech na 4 doby, výdech na 6 dob). Natrénujeme si tak, jak zvládnout fyzický stres, který v nás může vyvolat naléhavá zpráva.</a:t>
            </a:r>
            <a:endParaRPr/>
          </a:p>
          <a:p>
            <a:pPr indent="0" lvl="1" marL="457200" marR="0" rtl="0" algn="ctr">
              <a:spcBef>
                <a:spcPts val="0"/>
              </a:spcBef>
              <a:spcAft>
                <a:spcPts val="0"/>
              </a:spcAft>
              <a:buNone/>
            </a:pPr>
            <a:r>
              <a:rPr b="0" i="0" lang="cs-CZ" sz="2400" u="none" cap="none" strike="noStrike">
                <a:solidFill>
                  <a:schemeClr val="dk1"/>
                </a:solidFill>
                <a:latin typeface="Calibri"/>
                <a:ea typeface="Calibri"/>
                <a:cs typeface="Calibri"/>
                <a:sym typeface="Calibri"/>
              </a:rPr>
              <a:t>.</a:t>
            </a:r>
            <a:endParaRPr/>
          </a:p>
          <a:p>
            <a:pPr indent="0" lvl="0" marL="0" marR="0" rtl="0" algn="ctr">
              <a:spcBef>
                <a:spcPts val="0"/>
              </a:spcBef>
              <a:spcAft>
                <a:spcPts val="0"/>
              </a:spcAft>
              <a:buNone/>
            </a:pPr>
            <a:r>
              <a:t/>
            </a:r>
            <a:endParaRPr b="1" sz="2400">
              <a:solidFill>
                <a:srgbClr val="FD8F09"/>
              </a:solidFill>
              <a:latin typeface="Calibri"/>
              <a:ea typeface="Calibri"/>
              <a:cs typeface="Calibri"/>
              <a:sym typeface="Calibri"/>
            </a:endParaRPr>
          </a:p>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31"/>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5 (Senioři): Bezpečnost na internetu</a:t>
            </a:r>
            <a:endParaRPr sz="2400"/>
          </a:p>
        </p:txBody>
      </p:sp>
      <p:sp>
        <p:nvSpPr>
          <p:cNvPr id="226" name="Google Shape;226;p31"/>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3: Emoční bezpečí a regulace</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i="1"/>
          </a:p>
        </p:txBody>
      </p:sp>
      <p:pic>
        <p:nvPicPr>
          <p:cNvPr id="227" name="Google Shape;227;p31"/>
          <p:cNvPicPr preferRelativeResize="0"/>
          <p:nvPr>
            <p:ph idx="2" type="body"/>
          </p:nvPr>
        </p:nvPicPr>
        <p:blipFill rotWithShape="1">
          <a:blip r:embed="rId3">
            <a:alphaModFix/>
          </a:blip>
          <a:srcRect b="0" l="0" r="0" t="0"/>
          <a:stretch/>
        </p:blipFill>
        <p:spPr>
          <a:xfrm>
            <a:off x="9714988" y="5469025"/>
            <a:ext cx="2327333" cy="1068606"/>
          </a:xfrm>
          <a:prstGeom prst="rect">
            <a:avLst/>
          </a:prstGeom>
          <a:noFill/>
          <a:ln>
            <a:noFill/>
          </a:ln>
        </p:spPr>
      </p:pic>
      <p:sp>
        <p:nvSpPr>
          <p:cNvPr id="228" name="Google Shape;228;p31"/>
          <p:cNvSpPr txBox="1"/>
          <p:nvPr/>
        </p:nvSpPr>
        <p:spPr>
          <a:xfrm>
            <a:off x="97970" y="1563010"/>
            <a:ext cx="10957957" cy="508664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cs-CZ" sz="2400">
                <a:solidFill>
                  <a:srgbClr val="FD8F09"/>
                </a:solidFill>
                <a:latin typeface="Calibri"/>
                <a:ea typeface="Calibri"/>
                <a:cs typeface="Calibri"/>
                <a:sym typeface="Calibri"/>
              </a:rPr>
              <a:t>Aktivita: Moje sada nástrojů pro uklidnění</a:t>
            </a:r>
            <a:endParaRPr sz="2400">
              <a:solidFill>
                <a:srgbClr val="FD8F09"/>
              </a:solidFill>
              <a:latin typeface="Calibri"/>
              <a:ea typeface="Calibri"/>
              <a:cs typeface="Calibri"/>
              <a:sym typeface="Calibri"/>
            </a:endParaRPr>
          </a:p>
          <a:p>
            <a:pPr indent="0" lvl="1" marL="457200" marR="0" rtl="0" algn="ctr">
              <a:spcBef>
                <a:spcPts val="0"/>
              </a:spcBef>
              <a:spcAft>
                <a:spcPts val="0"/>
              </a:spcAft>
              <a:buNone/>
            </a:pPr>
            <a:r>
              <a:t/>
            </a:r>
            <a:endParaRPr b="1" i="0" sz="24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Aktivita: Který nástroj vám nejlépe vyhovuje?</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Úkol:</a:t>
            </a:r>
            <a:r>
              <a:rPr lang="cs-CZ" sz="2400">
                <a:solidFill>
                  <a:schemeClr val="dk1"/>
                </a:solidFill>
                <a:latin typeface="Calibri"/>
                <a:ea typeface="Calibri"/>
                <a:cs typeface="Calibri"/>
                <a:sym typeface="Calibri"/>
              </a:rPr>
              <a:t> Vyberte si pomocníka pro digitální klid!</a:t>
            </a:r>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Jak na to:</a:t>
            </a:r>
            <a:r>
              <a:rPr lang="cs-CZ" sz="2400">
                <a:solidFill>
                  <a:schemeClr val="dk1"/>
                </a:solidFill>
                <a:latin typeface="Calibri"/>
                <a:ea typeface="Calibri"/>
                <a:cs typeface="Calibri"/>
                <a:sym typeface="Calibri"/>
              </a:rPr>
              <a:t> Prohlédněte si možnosti ve své sadě nástrojů (Dýchání, Pauza od obrazovky, nebo Ověření informací) a zakroužkujte svého favorita, o kterého se pak podělíte s kamarádem.</a:t>
            </a:r>
            <a:endParaRPr/>
          </a:p>
          <a:p>
            <a:pPr indent="0" lvl="0" marL="0" marR="0" rtl="0" algn="l">
              <a:spcBef>
                <a:spcPts val="0"/>
              </a:spcBef>
              <a:spcAft>
                <a:spcPts val="0"/>
              </a:spcAft>
              <a:buNone/>
            </a:pPr>
            <a:r>
              <a:rPr lang="cs-CZ" sz="1800">
                <a:solidFill>
                  <a:schemeClr val="dk1"/>
                </a:solidFill>
                <a:latin typeface="Calibri"/>
                <a:ea typeface="Calibri"/>
                <a:cs typeface="Calibri"/>
                <a:sym typeface="Calibri"/>
              </a:rPr>
              <a:t> </a:t>
            </a:r>
            <a:endParaRPr/>
          </a:p>
          <a:p>
            <a:pPr indent="0" lvl="1" marL="457200" marR="0" rtl="0" algn="ctr">
              <a:spcBef>
                <a:spcPts val="0"/>
              </a:spcBef>
              <a:spcAft>
                <a:spcPts val="0"/>
              </a:spcAft>
              <a:buNone/>
            </a:pPr>
            <a:r>
              <a:rPr b="0" i="0" lang="cs-CZ" sz="2400" u="none" cap="none" strike="noStrike">
                <a:solidFill>
                  <a:schemeClr val="dk1"/>
                </a:solidFill>
                <a:latin typeface="Calibri"/>
                <a:ea typeface="Calibri"/>
                <a:cs typeface="Calibri"/>
                <a:sym typeface="Calibri"/>
              </a:rPr>
              <a:t>.</a:t>
            </a:r>
            <a:endParaRPr/>
          </a:p>
          <a:p>
            <a:pPr indent="0" lvl="0" marL="0" marR="0" rtl="0" algn="ctr">
              <a:spcBef>
                <a:spcPts val="0"/>
              </a:spcBef>
              <a:spcAft>
                <a:spcPts val="0"/>
              </a:spcAft>
              <a:buNone/>
            </a:pPr>
            <a:r>
              <a:t/>
            </a:r>
            <a:endParaRPr b="1" sz="2400">
              <a:solidFill>
                <a:srgbClr val="FD8F09"/>
              </a:solidFill>
              <a:latin typeface="Calibri"/>
              <a:ea typeface="Calibri"/>
              <a:cs typeface="Calibri"/>
              <a:sym typeface="Calibri"/>
            </a:endParaRPr>
          </a:p>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4"/>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br>
              <a:rPr b="0" i="1" lang="cs-CZ" sz="2800">
                <a:latin typeface="Calibri"/>
                <a:ea typeface="Calibri"/>
                <a:cs typeface="Calibri"/>
                <a:sym typeface="Calibri"/>
              </a:rPr>
            </a:br>
            <a:r>
              <a:rPr b="0" i="1" lang="cs-CZ" sz="2700"/>
              <a:t>Modul 5 (Senioři )</a:t>
            </a:r>
            <a:br>
              <a:rPr b="0" i="1" lang="cs-CZ" sz="2700"/>
            </a:br>
            <a:r>
              <a:rPr b="0" i="1" lang="cs-CZ" sz="2700"/>
              <a:t>Bezpečnost na internetu</a:t>
            </a:r>
            <a:r>
              <a:rPr lang="cs-CZ" sz="1800"/>
              <a:t> </a:t>
            </a:r>
            <a:br>
              <a:rPr lang="cs-CZ" sz="1800"/>
            </a:br>
            <a:endParaRPr sz="1800"/>
          </a:p>
        </p:txBody>
      </p:sp>
      <p:sp>
        <p:nvSpPr>
          <p:cNvPr id="81" name="Google Shape;81;p14"/>
          <p:cNvSpPr txBox="1"/>
          <p:nvPr>
            <p:ph idx="1" type="subTitle"/>
          </p:nvPr>
        </p:nvSpPr>
        <p:spPr>
          <a:xfrm>
            <a:off x="374726" y="3849257"/>
            <a:ext cx="7391858" cy="129283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9CBFD"/>
              </a:buClr>
              <a:buSzPts val="2400"/>
              <a:buNone/>
            </a:pPr>
            <a:r>
              <a:rPr b="1" lang="cs-CZ" sz="2400">
                <a:solidFill>
                  <a:srgbClr val="09CBFD"/>
                </a:solidFill>
              </a:rPr>
              <a:t>Téma 1: Rozpoznávání online hrozeb</a:t>
            </a:r>
            <a:endParaRPr b="1" sz="2400">
              <a:solidFill>
                <a:srgbClr val="09CBFD"/>
              </a:solidFill>
            </a:endParaRPr>
          </a:p>
          <a:p>
            <a:pPr indent="0" lvl="0" marL="0" rtl="0" algn="l">
              <a:lnSpc>
                <a:spcPct val="90000"/>
              </a:lnSpc>
              <a:spcBef>
                <a:spcPts val="1000"/>
              </a:spcBef>
              <a:spcAft>
                <a:spcPts val="0"/>
              </a:spcAft>
              <a:buClr>
                <a:srgbClr val="09CBFD"/>
              </a:buClr>
              <a:buSzPts val="2400"/>
              <a:buNone/>
            </a:pPr>
            <a:r>
              <a:rPr b="1" lang="cs-CZ" sz="2400">
                <a:solidFill>
                  <a:srgbClr val="09CBFD"/>
                </a:solidFill>
              </a:rPr>
              <a:t> </a:t>
            </a:r>
            <a:endParaRPr sz="24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32"/>
          <p:cNvSpPr txBox="1"/>
          <p:nvPr>
            <p:ph type="ctrTitle"/>
          </p:nvPr>
        </p:nvSpPr>
        <p:spPr>
          <a:xfrm>
            <a:off x="374726" y="2184268"/>
            <a:ext cx="6914821" cy="1334065"/>
          </a:xfrm>
          <a:prstGeom prst="rect">
            <a:avLst/>
          </a:prstGeom>
          <a:noFill/>
          <a:ln>
            <a:noFill/>
          </a:ln>
        </p:spPr>
        <p:txBody>
          <a:bodyPr anchorCtr="0" anchor="ctr" bIns="54000" lIns="54000" spcFirstLastPara="1" rIns="54000" wrap="square" tIns="54000">
            <a:normAutofit fontScale="90000"/>
          </a:bodyPr>
          <a:lstStyle/>
          <a:p>
            <a:pPr indent="0" lvl="0" marL="0" rtl="0" algn="l">
              <a:lnSpc>
                <a:spcPct val="90000"/>
              </a:lnSpc>
              <a:spcBef>
                <a:spcPts val="0"/>
              </a:spcBef>
              <a:spcAft>
                <a:spcPts val="0"/>
              </a:spcAft>
              <a:buClr>
                <a:schemeClr val="dk1"/>
              </a:buClr>
              <a:buSzPct val="100000"/>
              <a:buFont typeface="Arial"/>
              <a:buNone/>
            </a:pPr>
            <a:br>
              <a:rPr b="0" i="1" lang="cs-CZ" sz="3200"/>
            </a:br>
            <a:r>
              <a:rPr b="0" i="1" lang="cs-CZ" sz="2800"/>
              <a:t>Modul 5 (Senioři )</a:t>
            </a:r>
            <a:br>
              <a:rPr b="0" i="1" lang="cs-CZ" sz="2800"/>
            </a:br>
            <a:r>
              <a:rPr b="0" i="1" lang="cs-CZ" sz="2800"/>
              <a:t>Bezpečnost na internetu</a:t>
            </a:r>
            <a:r>
              <a:rPr lang="cs-CZ"/>
              <a:t> </a:t>
            </a:r>
            <a:br>
              <a:rPr lang="cs-CZ"/>
            </a:br>
            <a:endParaRPr sz="1800"/>
          </a:p>
        </p:txBody>
      </p:sp>
      <p:sp>
        <p:nvSpPr>
          <p:cNvPr id="235" name="Google Shape;235;p32"/>
          <p:cNvSpPr txBox="1"/>
          <p:nvPr>
            <p:ph idx="1" type="subTitle"/>
          </p:nvPr>
        </p:nvSpPr>
        <p:spPr>
          <a:xfrm>
            <a:off x="374726" y="3662221"/>
            <a:ext cx="7391858" cy="129283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9CBFD"/>
              </a:buClr>
              <a:buSzPts val="2400"/>
              <a:buNone/>
            </a:pPr>
            <a:r>
              <a:rPr b="1" lang="cs-CZ" sz="2400">
                <a:solidFill>
                  <a:srgbClr val="09CBFD"/>
                </a:solidFill>
              </a:rPr>
              <a:t>Téma 4: Podpora mladší generace</a:t>
            </a:r>
            <a:endParaRPr b="1" sz="2400">
              <a:solidFill>
                <a:srgbClr val="09CBFD"/>
              </a:solidFill>
            </a:endParaRPr>
          </a:p>
          <a:p>
            <a:pPr indent="0" lvl="0" marL="0" rtl="0" algn="l">
              <a:lnSpc>
                <a:spcPct val="90000"/>
              </a:lnSpc>
              <a:spcBef>
                <a:spcPts val="1000"/>
              </a:spcBef>
              <a:spcAft>
                <a:spcPts val="0"/>
              </a:spcAft>
              <a:buClr>
                <a:srgbClr val="09CBFD"/>
              </a:buClr>
              <a:buSzPts val="2400"/>
              <a:buNone/>
            </a:pPr>
            <a:r>
              <a:rPr b="1" lang="cs-CZ" sz="2400">
                <a:solidFill>
                  <a:srgbClr val="09CBFD"/>
                </a:solidFill>
              </a:rPr>
              <a:t> </a:t>
            </a:r>
            <a:endParaRPr sz="24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33"/>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5 (Senioři): Bezpečnost na internetu</a:t>
            </a:r>
            <a:endParaRPr sz="2400"/>
          </a:p>
        </p:txBody>
      </p:sp>
      <p:sp>
        <p:nvSpPr>
          <p:cNvPr id="242" name="Google Shape;242;p33"/>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4: Podpora mladší generace</a:t>
            </a:r>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243" name="Google Shape;243;p33"/>
          <p:cNvPicPr preferRelativeResize="0"/>
          <p:nvPr>
            <p:ph idx="2" type="body"/>
          </p:nvPr>
        </p:nvPicPr>
        <p:blipFill rotWithShape="1">
          <a:blip r:embed="rId3">
            <a:alphaModFix/>
          </a:blip>
          <a:srcRect b="0" l="0" r="0" t="0"/>
          <a:stretch/>
        </p:blipFill>
        <p:spPr>
          <a:xfrm>
            <a:off x="9923548" y="5611977"/>
            <a:ext cx="2002432" cy="919427"/>
          </a:xfrm>
          <a:prstGeom prst="rect">
            <a:avLst/>
          </a:prstGeom>
          <a:noFill/>
          <a:ln>
            <a:noFill/>
          </a:ln>
        </p:spPr>
      </p:pic>
      <p:sp>
        <p:nvSpPr>
          <p:cNvPr id="244" name="Google Shape;244;p33"/>
          <p:cNvSpPr txBox="1"/>
          <p:nvPr/>
        </p:nvSpPr>
        <p:spPr>
          <a:xfrm>
            <a:off x="149679" y="1405534"/>
            <a:ext cx="11336483"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s-CZ" sz="2400">
                <a:solidFill>
                  <a:schemeClr val="dk1"/>
                </a:solidFill>
                <a:latin typeface="Calibri"/>
                <a:ea typeface="Calibri"/>
                <a:cs typeface="Calibri"/>
                <a:sym typeface="Calibri"/>
              </a:rPr>
              <a:t>Jak porozumět rizikům, kterým čelí mládež online</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Digitální svět vašich vnoučat</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Mladí lidé čelí na internetu specifickým tlakům, jako je kyberšikana, tlak na dokonalý vzhled nebo strach, že o něco přijdou (tzv. FOMO – </a:t>
            </a:r>
            <a:r>
              <a:rPr i="1" lang="cs-CZ" sz="2400">
                <a:solidFill>
                  <a:schemeClr val="dk1"/>
                </a:solidFill>
                <a:latin typeface="Calibri"/>
                <a:ea typeface="Calibri"/>
                <a:cs typeface="Calibri"/>
                <a:sym typeface="Calibri"/>
              </a:rPr>
              <a:t>Fear of Missing Out</a:t>
            </a:r>
            <a:r>
              <a:rPr lang="cs-CZ" sz="2400">
                <a:solidFill>
                  <a:schemeClr val="dk1"/>
                </a:solidFill>
                <a:latin typeface="Calibri"/>
                <a:ea typeface="Calibri"/>
                <a:cs typeface="Calibri"/>
                <a:sym typeface="Calibri"/>
              </a:rPr>
              <a:t>).</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Tyto tlaky mohou mít zásadní vliv na jejich náladu, kvalitu spánku a celkové sebevědomí.</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34"/>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5 (Senioři): Bezpečnost na internetu</a:t>
            </a:r>
            <a:endParaRPr sz="2400"/>
          </a:p>
        </p:txBody>
      </p:sp>
      <p:sp>
        <p:nvSpPr>
          <p:cNvPr id="251" name="Google Shape;251;p34"/>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4: Podpora mladší generace</a:t>
            </a:r>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252" name="Google Shape;252;p34"/>
          <p:cNvPicPr preferRelativeResize="0"/>
          <p:nvPr>
            <p:ph idx="2" type="body"/>
          </p:nvPr>
        </p:nvPicPr>
        <p:blipFill rotWithShape="1">
          <a:blip r:embed="rId3">
            <a:alphaModFix/>
          </a:blip>
          <a:srcRect b="0" l="0" r="0" t="0"/>
          <a:stretch/>
        </p:blipFill>
        <p:spPr>
          <a:xfrm>
            <a:off x="9923548" y="5611977"/>
            <a:ext cx="2002432" cy="919427"/>
          </a:xfrm>
          <a:prstGeom prst="rect">
            <a:avLst/>
          </a:prstGeom>
          <a:noFill/>
          <a:ln>
            <a:noFill/>
          </a:ln>
        </p:spPr>
      </p:pic>
      <p:sp>
        <p:nvSpPr>
          <p:cNvPr id="253" name="Google Shape;253;p34"/>
          <p:cNvSpPr txBox="1"/>
          <p:nvPr/>
        </p:nvSpPr>
        <p:spPr>
          <a:xfrm>
            <a:off x="149679" y="1405534"/>
            <a:ext cx="11336483"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s-CZ" sz="2400">
                <a:solidFill>
                  <a:schemeClr val="dk1"/>
                </a:solidFill>
                <a:latin typeface="Calibri"/>
                <a:ea typeface="Calibri"/>
                <a:cs typeface="Calibri"/>
                <a:sym typeface="Calibri"/>
              </a:rPr>
              <a:t>Buďte oporou a průvodcem</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Dívejte se srdcem, ne přes technologie</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Děti nepotřebují, abyste byli experty na technologie. Potřebují někoho, kdo jim bude naslouchat.</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Vytvořte pro ně bezpečné prostředí bez odsuzování, kde s vámi mohou otevřeně mluvit o tom, co ve světě internetu prožívají.</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35"/>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5 (Senioři): Bezpečnost na internetu</a:t>
            </a:r>
            <a:endParaRPr sz="2400"/>
          </a:p>
        </p:txBody>
      </p:sp>
      <p:sp>
        <p:nvSpPr>
          <p:cNvPr id="260" name="Google Shape;260;p35"/>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4: Podpora mladší generace</a:t>
            </a:r>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261" name="Google Shape;261;p35"/>
          <p:cNvPicPr preferRelativeResize="0"/>
          <p:nvPr>
            <p:ph idx="2" type="body"/>
          </p:nvPr>
        </p:nvPicPr>
        <p:blipFill rotWithShape="1">
          <a:blip r:embed="rId3">
            <a:alphaModFix/>
          </a:blip>
          <a:srcRect b="0" l="0" r="0" t="0"/>
          <a:stretch/>
        </p:blipFill>
        <p:spPr>
          <a:xfrm>
            <a:off x="9923548" y="5611977"/>
            <a:ext cx="2002432" cy="919427"/>
          </a:xfrm>
          <a:prstGeom prst="rect">
            <a:avLst/>
          </a:prstGeom>
          <a:noFill/>
          <a:ln>
            <a:noFill/>
          </a:ln>
        </p:spPr>
      </p:pic>
      <p:sp>
        <p:nvSpPr>
          <p:cNvPr id="262" name="Google Shape;262;p35"/>
          <p:cNvSpPr txBox="1"/>
          <p:nvPr/>
        </p:nvSpPr>
        <p:spPr>
          <a:xfrm>
            <a:off x="149679" y="1405534"/>
            <a:ext cx="11336483" cy="267765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s-CZ" sz="2400">
                <a:solidFill>
                  <a:schemeClr val="dk1"/>
                </a:solidFill>
                <a:latin typeface="Calibri"/>
                <a:ea typeface="Calibri"/>
                <a:cs typeface="Calibri"/>
                <a:sym typeface="Calibri"/>
              </a:rPr>
              <a:t>Fráze, které pomáhají</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Jak postavit most plný empatie</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Pokud je mladý člověk rozrušený z nějakého příspěvku nebo videa, použijte věty, které uznají a podpoří jeho pocity. Například:</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„Tohle sis nezasloužil/a.“</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„Tvoje hodnota se neodvíjí od nějakého komentáře.“</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„Jsem tu pro tebe a poslechnu si tě, jakmile na to budeš připraven/á.“</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36"/>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5 (Senioři): Bezpečnost na internetu</a:t>
            </a:r>
            <a:endParaRPr sz="2400"/>
          </a:p>
        </p:txBody>
      </p:sp>
      <p:sp>
        <p:nvSpPr>
          <p:cNvPr id="269" name="Google Shape;269;p36"/>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4: Podpora mladší generace</a:t>
            </a:r>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i="1"/>
          </a:p>
        </p:txBody>
      </p:sp>
      <p:pic>
        <p:nvPicPr>
          <p:cNvPr id="270" name="Google Shape;270;p36"/>
          <p:cNvPicPr preferRelativeResize="0"/>
          <p:nvPr>
            <p:ph idx="2" type="body"/>
          </p:nvPr>
        </p:nvPicPr>
        <p:blipFill rotWithShape="1">
          <a:blip r:embed="rId3">
            <a:alphaModFix/>
          </a:blip>
          <a:srcRect b="0" l="0" r="0" t="0"/>
          <a:stretch/>
        </p:blipFill>
        <p:spPr>
          <a:xfrm>
            <a:off x="9714988" y="5469025"/>
            <a:ext cx="2327333" cy="1068606"/>
          </a:xfrm>
          <a:prstGeom prst="rect">
            <a:avLst/>
          </a:prstGeom>
          <a:noFill/>
          <a:ln>
            <a:noFill/>
          </a:ln>
        </p:spPr>
      </p:pic>
      <p:sp>
        <p:nvSpPr>
          <p:cNvPr id="271" name="Google Shape;271;p36"/>
          <p:cNvSpPr txBox="1"/>
          <p:nvPr/>
        </p:nvSpPr>
        <p:spPr>
          <a:xfrm>
            <a:off x="97970" y="1563010"/>
            <a:ext cx="10957957" cy="517898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cs-CZ" sz="2400">
                <a:solidFill>
                  <a:srgbClr val="FD8F09"/>
                </a:solidFill>
                <a:latin typeface="Calibri"/>
                <a:ea typeface="Calibri"/>
                <a:cs typeface="Calibri"/>
                <a:sym typeface="Calibri"/>
              </a:rPr>
              <a:t>Aktivita: Nabídnutí podpory</a:t>
            </a:r>
            <a:endParaRPr sz="2400">
              <a:solidFill>
                <a:srgbClr val="FD8F09"/>
              </a:solidFill>
              <a:latin typeface="Calibri"/>
              <a:ea typeface="Calibri"/>
              <a:cs typeface="Calibri"/>
              <a:sym typeface="Calibri"/>
            </a:endParaRPr>
          </a:p>
          <a:p>
            <a:pPr indent="0" lvl="1" marL="457200" marR="0" rtl="0" algn="ctr">
              <a:spcBef>
                <a:spcPts val="0"/>
              </a:spcBef>
              <a:spcAft>
                <a:spcPts val="0"/>
              </a:spcAft>
              <a:buNone/>
            </a:pPr>
            <a:r>
              <a:t/>
            </a:r>
            <a:endParaRPr b="1" i="0" sz="24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Úkol:</a:t>
            </a:r>
            <a:r>
              <a:rPr lang="cs-CZ" sz="2400">
                <a:solidFill>
                  <a:schemeClr val="dk1"/>
                </a:solidFill>
                <a:latin typeface="Calibri"/>
                <a:ea typeface="Calibri"/>
                <a:cs typeface="Calibri"/>
                <a:sym typeface="Calibri"/>
              </a:rPr>
              <a:t> Vyzkoušejte si slova plná podpory v praxi</a:t>
            </a:r>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Jak na to:</a:t>
            </a:r>
            <a:r>
              <a:rPr lang="cs-CZ" sz="2400">
                <a:solidFill>
                  <a:schemeClr val="dk1"/>
                </a:solidFill>
                <a:latin typeface="Calibri"/>
                <a:ea typeface="Calibri"/>
                <a:cs typeface="Calibri"/>
                <a:sym typeface="Calibri"/>
              </a:rPr>
              <a:t> Ve dvojicích si přečtěte příběh, ve kterém se ostatní děti v hromadném chatu posmívají svému spolužákovi.</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Natrénujte si situaci nanečisto: řekněte jednu větu, kterou podpoříte a uznáte jeho pocity, a druhou větu, kterou mu připomenete jeho skutečnou hodnotu.</a:t>
            </a:r>
            <a:endParaRPr/>
          </a:p>
          <a:p>
            <a:pPr indent="0" lvl="1" marL="457200" marR="0" rtl="0" algn="ctr">
              <a:spcBef>
                <a:spcPts val="0"/>
              </a:spcBef>
              <a:spcAft>
                <a:spcPts val="0"/>
              </a:spcAft>
              <a:buNone/>
            </a:pPr>
            <a:r>
              <a:rPr b="0" i="0" lang="cs-CZ" sz="2400" u="none" cap="none" strike="noStrike">
                <a:solidFill>
                  <a:schemeClr val="dk1"/>
                </a:solidFill>
                <a:latin typeface="Calibri"/>
                <a:ea typeface="Calibri"/>
                <a:cs typeface="Calibri"/>
                <a:sym typeface="Calibri"/>
              </a:rPr>
              <a:t>.</a:t>
            </a:r>
            <a:endParaRPr/>
          </a:p>
          <a:p>
            <a:pPr indent="0" lvl="0" marL="0" marR="0" rtl="0" algn="ctr">
              <a:spcBef>
                <a:spcPts val="0"/>
              </a:spcBef>
              <a:spcAft>
                <a:spcPts val="0"/>
              </a:spcAft>
              <a:buNone/>
            </a:pPr>
            <a:r>
              <a:t/>
            </a:r>
            <a:endParaRPr b="1" sz="2400">
              <a:solidFill>
                <a:srgbClr val="FD8F09"/>
              </a:solidFill>
              <a:latin typeface="Calibri"/>
              <a:ea typeface="Calibri"/>
              <a:cs typeface="Calibri"/>
              <a:sym typeface="Calibri"/>
            </a:endParaRPr>
          </a:p>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37"/>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5 (Senioři): Bezpečnost na internetu</a:t>
            </a:r>
            <a:endParaRPr sz="2400"/>
          </a:p>
        </p:txBody>
      </p:sp>
      <p:sp>
        <p:nvSpPr>
          <p:cNvPr id="278" name="Google Shape;278;p37"/>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4: Podpora mladší generace</a:t>
            </a:r>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i="1"/>
          </a:p>
        </p:txBody>
      </p:sp>
      <p:pic>
        <p:nvPicPr>
          <p:cNvPr id="279" name="Google Shape;279;p37"/>
          <p:cNvPicPr preferRelativeResize="0"/>
          <p:nvPr>
            <p:ph idx="2" type="body"/>
          </p:nvPr>
        </p:nvPicPr>
        <p:blipFill rotWithShape="1">
          <a:blip r:embed="rId3">
            <a:alphaModFix/>
          </a:blip>
          <a:srcRect b="0" l="0" r="0" t="0"/>
          <a:stretch/>
        </p:blipFill>
        <p:spPr>
          <a:xfrm>
            <a:off x="9714988" y="5469025"/>
            <a:ext cx="2327333" cy="1068606"/>
          </a:xfrm>
          <a:prstGeom prst="rect">
            <a:avLst/>
          </a:prstGeom>
          <a:noFill/>
          <a:ln>
            <a:noFill/>
          </a:ln>
        </p:spPr>
      </p:pic>
      <p:sp>
        <p:nvSpPr>
          <p:cNvPr id="280" name="Google Shape;280;p37"/>
          <p:cNvSpPr txBox="1"/>
          <p:nvPr/>
        </p:nvSpPr>
        <p:spPr>
          <a:xfrm>
            <a:off x="97970" y="1563010"/>
            <a:ext cx="10957957" cy="619464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cs-CZ" sz="2400">
                <a:solidFill>
                  <a:srgbClr val="FD8F09"/>
                </a:solidFill>
                <a:latin typeface="Calibri"/>
                <a:ea typeface="Calibri"/>
                <a:cs typeface="Calibri"/>
                <a:sym typeface="Calibri"/>
              </a:rPr>
              <a:t>Aktivita: Plakát digitální bezpečnosti</a:t>
            </a:r>
            <a:endParaRPr sz="2400">
              <a:solidFill>
                <a:srgbClr val="FD8F09"/>
              </a:solidFill>
              <a:latin typeface="Calibri"/>
              <a:ea typeface="Calibri"/>
              <a:cs typeface="Calibri"/>
              <a:sym typeface="Calibri"/>
            </a:endParaRPr>
          </a:p>
          <a:p>
            <a:pPr indent="0" lvl="1" marL="457200" marR="0" rtl="0" algn="ctr">
              <a:spcBef>
                <a:spcPts val="0"/>
              </a:spcBef>
              <a:spcAft>
                <a:spcPts val="0"/>
              </a:spcAft>
              <a:buNone/>
            </a:pPr>
            <a:r>
              <a:t/>
            </a:r>
            <a:endParaRPr b="1" i="0" sz="2400" u="none" cap="none" strike="noStrike">
              <a:solidFill>
                <a:srgbClr val="FD8F09"/>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Úkol:</a:t>
            </a:r>
            <a:r>
              <a:rPr lang="cs-CZ" sz="2400">
                <a:solidFill>
                  <a:schemeClr val="dk1"/>
                </a:solidFill>
                <a:latin typeface="Calibri"/>
                <a:ea typeface="Calibri"/>
                <a:cs typeface="Calibri"/>
                <a:sym typeface="Calibri"/>
              </a:rPr>
              <a:t> Moje osobní pravidla</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Jak na to:</a:t>
            </a:r>
            <a:r>
              <a:rPr lang="cs-CZ" sz="2400">
                <a:solidFill>
                  <a:schemeClr val="dk1"/>
                </a:solidFill>
                <a:latin typeface="Calibri"/>
                <a:ea typeface="Calibri"/>
                <a:cs typeface="Calibri"/>
                <a:sym typeface="Calibri"/>
              </a:rPr>
              <a:t> Nakreslete nebo napište na svůj plakát „Návyk týdne“.</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Váš plakát musí obsahovat:</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jedno pravidlo pro tvorbu bezpečného hesla,</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jednu dýchací strategii pro uklidnění,</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jednu laskavou větu pro podporu mladého člověka.</a:t>
            </a:r>
            <a:endParaRPr/>
          </a:p>
          <a:p>
            <a:pPr indent="0" lvl="0" marL="0" marR="0" rtl="0" algn="l">
              <a:spcBef>
                <a:spcPts val="0"/>
              </a:spcBef>
              <a:spcAft>
                <a:spcPts val="0"/>
              </a:spcAft>
              <a:buNone/>
            </a:pPr>
            <a:r>
              <a:rPr lang="cs-CZ" sz="1800">
                <a:solidFill>
                  <a:schemeClr val="dk1"/>
                </a:solidFill>
                <a:latin typeface="Calibri"/>
                <a:ea typeface="Calibri"/>
                <a:cs typeface="Calibri"/>
                <a:sym typeface="Calibri"/>
              </a:rPr>
              <a:t> </a:t>
            </a:r>
            <a:endParaRPr/>
          </a:p>
          <a:p>
            <a:pPr indent="0" lvl="1" marL="457200" marR="0" rtl="0" algn="ctr">
              <a:spcBef>
                <a:spcPts val="0"/>
              </a:spcBef>
              <a:spcAft>
                <a:spcPts val="0"/>
              </a:spcAft>
              <a:buNone/>
            </a:pPr>
            <a:r>
              <a:rPr b="0" i="0" lang="cs-CZ" sz="2400" u="none" cap="none" strike="noStrike">
                <a:solidFill>
                  <a:schemeClr val="dk1"/>
                </a:solidFill>
                <a:latin typeface="Calibri"/>
                <a:ea typeface="Calibri"/>
                <a:cs typeface="Calibri"/>
                <a:sym typeface="Calibri"/>
              </a:rPr>
              <a:t>.</a:t>
            </a:r>
            <a:endParaRPr/>
          </a:p>
          <a:p>
            <a:pPr indent="0" lvl="0" marL="0" marR="0" rtl="0" algn="ctr">
              <a:spcBef>
                <a:spcPts val="0"/>
              </a:spcBef>
              <a:spcAft>
                <a:spcPts val="0"/>
              </a:spcAft>
              <a:buNone/>
            </a:pPr>
            <a:r>
              <a:t/>
            </a:r>
            <a:endParaRPr b="1" sz="2400">
              <a:solidFill>
                <a:srgbClr val="FD8F09"/>
              </a:solidFill>
              <a:latin typeface="Calibri"/>
              <a:ea typeface="Calibri"/>
              <a:cs typeface="Calibri"/>
              <a:sym typeface="Calibri"/>
            </a:endParaRPr>
          </a:p>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38"/>
          <p:cNvSpPr txBox="1"/>
          <p:nvPr>
            <p:ph type="ctrTitle"/>
          </p:nvPr>
        </p:nvSpPr>
        <p:spPr>
          <a:xfrm>
            <a:off x="405246" y="1768632"/>
            <a:ext cx="6821956" cy="133406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Font typeface="Arial"/>
              <a:buNone/>
            </a:pPr>
            <a:br>
              <a:rPr b="0" i="1" lang="cs-CZ"/>
            </a:br>
            <a:r>
              <a:rPr b="0" i="1" lang="cs-CZ"/>
              <a:t>Konec modulu 5 (Senioři)</a:t>
            </a:r>
            <a:br>
              <a:rPr b="0" i="1" lang="cs-CZ"/>
            </a:br>
            <a:r>
              <a:rPr b="0" i="1" lang="cs-CZ"/>
              <a:t>Bezpečnost na internetu</a:t>
            </a:r>
            <a:r>
              <a:rPr lang="cs-CZ" sz="1400"/>
              <a:t> </a:t>
            </a:r>
            <a:br>
              <a:rPr lang="cs-CZ" sz="1400"/>
            </a:br>
            <a:endParaRPr b="0"/>
          </a:p>
        </p:txBody>
      </p:sp>
      <p:pic>
        <p:nvPicPr>
          <p:cNvPr id="286" name="Google Shape;286;p38"/>
          <p:cNvPicPr preferRelativeResize="0"/>
          <p:nvPr/>
        </p:nvPicPr>
        <p:blipFill rotWithShape="1">
          <a:blip r:embed="rId3">
            <a:alphaModFix/>
          </a:blip>
          <a:srcRect b="0" l="0" r="0" t="0"/>
          <a:stretch/>
        </p:blipFill>
        <p:spPr>
          <a:xfrm>
            <a:off x="825461" y="2940275"/>
            <a:ext cx="5270539" cy="276342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5"/>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5 (Senioři): Bezpečnost na internetu</a:t>
            </a:r>
            <a:endParaRPr sz="2400"/>
          </a:p>
        </p:txBody>
      </p:sp>
      <p:sp>
        <p:nvSpPr>
          <p:cNvPr id="88" name="Google Shape;88;p15"/>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1: Rozpoznávání online hrozeb</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lang="cs-CZ">
                <a:solidFill>
                  <a:srgbClr val="09CBFD"/>
                </a:solidFill>
              </a:rPr>
              <a:t> </a:t>
            </a:r>
            <a:endParaRPr/>
          </a:p>
        </p:txBody>
      </p:sp>
      <p:pic>
        <p:nvPicPr>
          <p:cNvPr id="89" name="Google Shape;89;p15"/>
          <p:cNvPicPr preferRelativeResize="0"/>
          <p:nvPr>
            <p:ph idx="2" type="body"/>
          </p:nvPr>
        </p:nvPicPr>
        <p:blipFill rotWithShape="1">
          <a:blip r:embed="rId3">
            <a:alphaModFix/>
          </a:blip>
          <a:srcRect b="0" l="0" r="0" t="0"/>
          <a:stretch/>
        </p:blipFill>
        <p:spPr>
          <a:xfrm>
            <a:off x="9923548" y="5611977"/>
            <a:ext cx="2002432" cy="919427"/>
          </a:xfrm>
          <a:prstGeom prst="rect">
            <a:avLst/>
          </a:prstGeom>
          <a:noFill/>
          <a:ln>
            <a:noFill/>
          </a:ln>
        </p:spPr>
      </p:pic>
      <p:sp>
        <p:nvSpPr>
          <p:cNvPr id="90" name="Google Shape;90;p15"/>
          <p:cNvSpPr txBox="1"/>
          <p:nvPr/>
        </p:nvSpPr>
        <p:spPr>
          <a:xfrm>
            <a:off x="149679" y="1405534"/>
            <a:ext cx="11336483" cy="304698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s-CZ" sz="2400">
                <a:solidFill>
                  <a:schemeClr val="dk1"/>
                </a:solidFill>
                <a:latin typeface="Calibri"/>
                <a:ea typeface="Calibri"/>
                <a:cs typeface="Calibri"/>
                <a:sym typeface="Calibri"/>
              </a:rPr>
              <a:t>Tajná zbraň podvodníků: Vaše emoce</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Nejde o technologii, jde o emoce.</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Podvodníci nevyužívají jen technické nástroje, ale především „emoční spouštěče“, kterými vás chtějí vyvést z míry.</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Jejich cílem je donutit vás jednat rychle, abyste neměli čas přemýšlet!</a:t>
            </a:r>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Hlavní myšlenky:</a:t>
            </a:r>
            <a:r>
              <a:rPr lang="cs-CZ" sz="2400">
                <a:solidFill>
                  <a:schemeClr val="dk1"/>
                </a:solidFill>
                <a:latin typeface="Calibri"/>
                <a:ea typeface="Calibri"/>
                <a:cs typeface="Calibri"/>
                <a:sym typeface="Calibri"/>
              </a:rPr>
              <a:t> Mezi běžné spouštěče patří pocit naléhavosti, strach ze ztráty peněz nebo zvědavost, co je onou slibovanou výhrou.</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6"/>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5 (Senioři): Bezpečnost na internetu</a:t>
            </a:r>
            <a:endParaRPr sz="2400"/>
          </a:p>
        </p:txBody>
      </p:sp>
      <p:sp>
        <p:nvSpPr>
          <p:cNvPr id="97" name="Google Shape;97;p16"/>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1: Rozpoznávání online hrozeb</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98" name="Google Shape;98;p16"/>
          <p:cNvPicPr preferRelativeResize="0"/>
          <p:nvPr>
            <p:ph idx="2" type="body"/>
          </p:nvPr>
        </p:nvPicPr>
        <p:blipFill rotWithShape="1">
          <a:blip r:embed="rId3">
            <a:alphaModFix/>
          </a:blip>
          <a:srcRect b="0" l="0" r="0" t="0"/>
          <a:stretch/>
        </p:blipFill>
        <p:spPr>
          <a:xfrm>
            <a:off x="9923548" y="5611977"/>
            <a:ext cx="2002432" cy="919427"/>
          </a:xfrm>
          <a:prstGeom prst="rect">
            <a:avLst/>
          </a:prstGeom>
          <a:noFill/>
          <a:ln>
            <a:noFill/>
          </a:ln>
        </p:spPr>
      </p:pic>
      <p:sp>
        <p:nvSpPr>
          <p:cNvPr id="99" name="Google Shape;99;p16"/>
          <p:cNvSpPr txBox="1"/>
          <p:nvPr/>
        </p:nvSpPr>
        <p:spPr>
          <a:xfrm>
            <a:off x="149679" y="1405534"/>
            <a:ext cx="11336483" cy="34163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s-CZ" sz="2400">
                <a:solidFill>
                  <a:schemeClr val="dk1"/>
                </a:solidFill>
                <a:latin typeface="Calibri"/>
                <a:ea typeface="Calibri"/>
                <a:cs typeface="Calibri"/>
                <a:sym typeface="Calibri"/>
              </a:rPr>
              <a:t>Jak rozpoznat phishing a podvodné zprávy</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Je ta zpráva pravá?</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Phishingové e-maily se vydávají za zprávy od bank, doručovacích společností nebo zdravotnických služeb.</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Varovné signály:</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Adresa odesílatele, která vypadá trochu „podezřele“ nebo nepatrně pozměněná</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Vyhrožování a nátlak (např. „Váš účet bude dnes zablokován“)</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Zprávy tvrdící, že váš rodinný příslušník je v nebezpečí a potřebuje peníze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7"/>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5 (Senioři): Bezpečnost na internetu</a:t>
            </a:r>
            <a:endParaRPr sz="2400"/>
          </a:p>
        </p:txBody>
      </p:sp>
      <p:sp>
        <p:nvSpPr>
          <p:cNvPr id="106" name="Google Shape;106;p17"/>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1: Rozpoznávání online hrozeb</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107" name="Google Shape;107;p17"/>
          <p:cNvPicPr preferRelativeResize="0"/>
          <p:nvPr>
            <p:ph idx="2" type="body"/>
          </p:nvPr>
        </p:nvPicPr>
        <p:blipFill rotWithShape="1">
          <a:blip r:embed="rId3">
            <a:alphaModFix/>
          </a:blip>
          <a:srcRect b="0" l="0" r="0" t="0"/>
          <a:stretch/>
        </p:blipFill>
        <p:spPr>
          <a:xfrm>
            <a:off x="9923548" y="5611977"/>
            <a:ext cx="2002432" cy="919427"/>
          </a:xfrm>
          <a:prstGeom prst="rect">
            <a:avLst/>
          </a:prstGeom>
          <a:noFill/>
          <a:ln>
            <a:noFill/>
          </a:ln>
        </p:spPr>
      </p:pic>
      <p:sp>
        <p:nvSpPr>
          <p:cNvPr id="108" name="Google Shape;108;p17"/>
          <p:cNvSpPr txBox="1"/>
          <p:nvPr/>
        </p:nvSpPr>
        <p:spPr>
          <a:xfrm>
            <a:off x="411152" y="1576973"/>
            <a:ext cx="9512396" cy="378565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s-CZ" sz="2400">
                <a:solidFill>
                  <a:schemeClr val="dk1"/>
                </a:solidFill>
                <a:latin typeface="Calibri"/>
                <a:ea typeface="Calibri"/>
                <a:cs typeface="Calibri"/>
                <a:sym typeface="Calibri"/>
              </a:rPr>
              <a:t>Jak rozpoznat podvodné webové stránky</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Rychlý test webu „selským rozumem“</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Podvodníci vytvářejí falešné webové stránky, které vypadají jako oficiální, aby z vás vymámili citlivé údaje.</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Co zkontrolovat:</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URL adresu:</a:t>
            </a:r>
            <a:r>
              <a:rPr lang="cs-CZ" sz="2400">
                <a:solidFill>
                  <a:schemeClr val="dk1"/>
                </a:solidFill>
                <a:latin typeface="Calibri"/>
                <a:ea typeface="Calibri"/>
                <a:cs typeface="Calibri"/>
                <a:sym typeface="Calibri"/>
              </a:rPr>
              <a:t> Je napsaná správně? (např. tu-bannco.com místo banka.cz)</a:t>
            </a:r>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Zámeček:</a:t>
            </a:r>
            <a:r>
              <a:rPr lang="cs-CZ" sz="2400">
                <a:solidFill>
                  <a:schemeClr val="dk1"/>
                </a:solidFill>
                <a:latin typeface="Calibri"/>
                <a:ea typeface="Calibri"/>
                <a:cs typeface="Calibri"/>
                <a:sym typeface="Calibri"/>
              </a:rPr>
              <a:t> Chybí v adresním řádku nahoře symbol bezpečnostního visacího zámku?</a:t>
            </a:r>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Vzhled stránky:</a:t>
            </a:r>
            <a:r>
              <a:rPr lang="cs-CZ" sz="2400">
                <a:solidFill>
                  <a:schemeClr val="dk1"/>
                </a:solidFill>
                <a:latin typeface="Calibri"/>
                <a:ea typeface="Calibri"/>
                <a:cs typeface="Calibri"/>
                <a:sym typeface="Calibri"/>
              </a:rPr>
              <a:t> Jsou loga rozmazaná nebo je celkový design nekvalitní?</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18"/>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5 (Senioři): Bezpečnost na internetu</a:t>
            </a:r>
            <a:endParaRPr sz="2400"/>
          </a:p>
        </p:txBody>
      </p:sp>
      <p:sp>
        <p:nvSpPr>
          <p:cNvPr id="115" name="Google Shape;115;p18"/>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1: Rozpoznávání online hrozeb</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i="1"/>
          </a:p>
        </p:txBody>
      </p:sp>
      <p:pic>
        <p:nvPicPr>
          <p:cNvPr id="116" name="Google Shape;116;p18"/>
          <p:cNvPicPr preferRelativeResize="0"/>
          <p:nvPr>
            <p:ph idx="2" type="body"/>
          </p:nvPr>
        </p:nvPicPr>
        <p:blipFill rotWithShape="1">
          <a:blip r:embed="rId3">
            <a:alphaModFix/>
          </a:blip>
          <a:srcRect b="0" l="0" r="0" t="0"/>
          <a:stretch/>
        </p:blipFill>
        <p:spPr>
          <a:xfrm>
            <a:off x="9714988" y="5469025"/>
            <a:ext cx="2327333" cy="1068606"/>
          </a:xfrm>
          <a:prstGeom prst="rect">
            <a:avLst/>
          </a:prstGeom>
          <a:noFill/>
          <a:ln>
            <a:noFill/>
          </a:ln>
        </p:spPr>
      </p:pic>
      <p:sp>
        <p:nvSpPr>
          <p:cNvPr id="117" name="Google Shape;117;p18"/>
          <p:cNvSpPr txBox="1"/>
          <p:nvPr/>
        </p:nvSpPr>
        <p:spPr>
          <a:xfrm>
            <a:off x="97970" y="1563010"/>
            <a:ext cx="10957957" cy="517898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cs-CZ" sz="2400">
                <a:solidFill>
                  <a:srgbClr val="FD8F09"/>
                </a:solidFill>
                <a:latin typeface="Calibri"/>
                <a:ea typeface="Calibri"/>
                <a:cs typeface="Calibri"/>
                <a:sym typeface="Calibri"/>
              </a:rPr>
              <a:t>Aktivita: Detektivní hra</a:t>
            </a:r>
            <a:endParaRPr sz="2400">
              <a:solidFill>
                <a:srgbClr val="FD8F09"/>
              </a:solidFill>
              <a:latin typeface="Calibri"/>
              <a:ea typeface="Calibri"/>
              <a:cs typeface="Calibri"/>
              <a:sym typeface="Calibri"/>
            </a:endParaRPr>
          </a:p>
          <a:p>
            <a:pPr indent="0" lvl="1" marL="457200" marR="0" rtl="0" algn="ctr">
              <a:spcBef>
                <a:spcPts val="0"/>
              </a:spcBef>
              <a:spcAft>
                <a:spcPts val="0"/>
              </a:spcAft>
              <a:buNone/>
            </a:pPr>
            <a:r>
              <a:t/>
            </a:r>
            <a:endParaRPr b="1" i="0" sz="24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rPr b="1" lang="cs-CZ" sz="2400">
                <a:solidFill>
                  <a:schemeClr val="dk1"/>
                </a:solidFill>
                <a:latin typeface="Calibri"/>
                <a:ea typeface="Calibri"/>
                <a:cs typeface="Calibri"/>
                <a:sym typeface="Calibri"/>
              </a:rPr>
              <a:t>Úkol:</a:t>
            </a:r>
            <a:r>
              <a:rPr lang="cs-CZ" sz="2400">
                <a:solidFill>
                  <a:schemeClr val="dk1"/>
                </a:solidFill>
                <a:latin typeface="Calibri"/>
                <a:ea typeface="Calibri"/>
                <a:cs typeface="Calibri"/>
                <a:sym typeface="Calibri"/>
              </a:rPr>
              <a:t> Přiřaďte zprávu ke správné emoci!</a:t>
            </a:r>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b="1" lang="cs-CZ" sz="2400">
                <a:solidFill>
                  <a:schemeClr val="dk1"/>
                </a:solidFill>
                <a:latin typeface="Calibri"/>
                <a:ea typeface="Calibri"/>
                <a:cs typeface="Calibri"/>
                <a:sym typeface="Calibri"/>
              </a:rPr>
              <a:t>Jak na to:</a:t>
            </a:r>
            <a:r>
              <a:rPr lang="cs-CZ" sz="2400">
                <a:solidFill>
                  <a:schemeClr val="dk1"/>
                </a:solidFill>
                <a:latin typeface="Calibri"/>
                <a:ea typeface="Calibri"/>
                <a:cs typeface="Calibri"/>
                <a:sym typeface="Calibri"/>
              </a:rPr>
              <a:t> Prostudujte si nebo si poslechněte následující situace (např. „Váš důchod byl zablokován“ nebo „Vyhráli jste cenu“).</a:t>
            </a:r>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b="1" lang="cs-CZ" sz="2400">
                <a:solidFill>
                  <a:schemeClr val="dk1"/>
                </a:solidFill>
                <a:latin typeface="Calibri"/>
                <a:ea typeface="Calibri"/>
                <a:cs typeface="Calibri"/>
                <a:sym typeface="Calibri"/>
              </a:rPr>
              <a:t>Vykřikněte hlavní emoci, kterou zpráva vyvolává:</a:t>
            </a:r>
            <a:r>
              <a:rPr lang="cs-CZ" sz="2400">
                <a:solidFill>
                  <a:schemeClr val="dk1"/>
                </a:solidFill>
                <a:latin typeface="Calibri"/>
                <a:ea typeface="Calibri"/>
                <a:cs typeface="Calibri"/>
                <a:sym typeface="Calibri"/>
              </a:rPr>
              <a:t> Naléhavost/Strach, Zvědavost/Nadšení, nebo Obavy o rodinu.</a:t>
            </a:r>
            <a:endParaRPr/>
          </a:p>
          <a:p>
            <a:pPr indent="0" lvl="0" marL="0" marR="0" rtl="0" algn="ctr">
              <a:spcBef>
                <a:spcPts val="0"/>
              </a:spcBef>
              <a:spcAft>
                <a:spcPts val="0"/>
              </a:spcAft>
              <a:buNone/>
            </a:pPr>
            <a:r>
              <a:t/>
            </a:r>
            <a:endParaRPr b="1" sz="2400">
              <a:solidFill>
                <a:srgbClr val="FD8F09"/>
              </a:solidFill>
              <a:latin typeface="Calibri"/>
              <a:ea typeface="Calibri"/>
              <a:cs typeface="Calibri"/>
              <a:sym typeface="Calibri"/>
            </a:endParaRPr>
          </a:p>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19"/>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5 (Senioři): Bezpečnost na internetu</a:t>
            </a:r>
            <a:endParaRPr sz="2400"/>
          </a:p>
        </p:txBody>
      </p:sp>
      <p:sp>
        <p:nvSpPr>
          <p:cNvPr id="124" name="Google Shape;124;p19"/>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1: Rozpoznávání online hrozeb</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i="1"/>
          </a:p>
        </p:txBody>
      </p:sp>
      <p:pic>
        <p:nvPicPr>
          <p:cNvPr id="125" name="Google Shape;125;p19"/>
          <p:cNvPicPr preferRelativeResize="0"/>
          <p:nvPr>
            <p:ph idx="2" type="body"/>
          </p:nvPr>
        </p:nvPicPr>
        <p:blipFill rotWithShape="1">
          <a:blip r:embed="rId3">
            <a:alphaModFix/>
          </a:blip>
          <a:srcRect b="0" l="0" r="0" t="0"/>
          <a:stretch/>
        </p:blipFill>
        <p:spPr>
          <a:xfrm>
            <a:off x="9714988" y="5469025"/>
            <a:ext cx="2327333" cy="1068606"/>
          </a:xfrm>
          <a:prstGeom prst="rect">
            <a:avLst/>
          </a:prstGeom>
          <a:noFill/>
          <a:ln>
            <a:noFill/>
          </a:ln>
        </p:spPr>
      </p:pic>
      <p:sp>
        <p:nvSpPr>
          <p:cNvPr id="126" name="Google Shape;126;p19"/>
          <p:cNvSpPr txBox="1"/>
          <p:nvPr/>
        </p:nvSpPr>
        <p:spPr>
          <a:xfrm>
            <a:off x="845101" y="1727981"/>
            <a:ext cx="10957957" cy="480965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cs-CZ" sz="2400">
                <a:solidFill>
                  <a:srgbClr val="FD8F09"/>
                </a:solidFill>
                <a:latin typeface="Calibri"/>
                <a:ea typeface="Calibri"/>
                <a:cs typeface="Calibri"/>
                <a:sym typeface="Calibri"/>
              </a:rPr>
              <a:t>Aktivita: Poznejte podvodnou stránku</a:t>
            </a:r>
            <a:endParaRPr b="1" sz="2400">
              <a:solidFill>
                <a:srgbClr val="FD8F09"/>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Úkol:</a:t>
            </a:r>
            <a:r>
              <a:rPr lang="cs-CZ" sz="2400">
                <a:solidFill>
                  <a:schemeClr val="dk1"/>
                </a:solidFill>
                <a:latin typeface="Calibri"/>
                <a:ea typeface="Calibri"/>
                <a:cs typeface="Calibri"/>
                <a:sym typeface="Calibri"/>
              </a:rPr>
              <a:t> Dokážete najít chyby?</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Jak na to:</a:t>
            </a:r>
            <a:r>
              <a:rPr lang="cs-CZ" sz="2400">
                <a:solidFill>
                  <a:schemeClr val="dk1"/>
                </a:solidFill>
                <a:latin typeface="Calibri"/>
                <a:ea typeface="Calibri"/>
                <a:cs typeface="Calibri"/>
                <a:sym typeface="Calibri"/>
              </a:rPr>
              <a:t> Porovnejte dvě přihlašovací obrazovky vedle sebe.</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Ve dvojicích hledejte „varovné signály“ (tzv. Red Flags), jako je chybějící visací zámeček, chybně napsaná webová adresa nebo naléhavý jazyk.</a:t>
            </a:r>
            <a:endParaRPr/>
          </a:p>
          <a:p>
            <a:pPr indent="0" lvl="0" marL="0" marR="0" rtl="0" algn="ctr">
              <a:spcBef>
                <a:spcPts val="0"/>
              </a:spcBef>
              <a:spcAft>
                <a:spcPts val="0"/>
              </a:spcAft>
              <a:buNone/>
            </a:pPr>
            <a:r>
              <a:t/>
            </a:r>
            <a:endParaRPr b="1" sz="2400">
              <a:solidFill>
                <a:srgbClr val="FD8F09"/>
              </a:solidFill>
              <a:latin typeface="Calibri"/>
              <a:ea typeface="Calibri"/>
              <a:cs typeface="Calibri"/>
              <a:sym typeface="Calibri"/>
            </a:endParaRPr>
          </a:p>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0"/>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Arial"/>
              <a:buNone/>
            </a:pPr>
            <a:br>
              <a:rPr b="0" i="1" lang="cs-CZ" sz="3200"/>
            </a:br>
            <a:r>
              <a:rPr b="0" i="1" lang="cs-CZ" sz="2800"/>
              <a:t>Modul 5 (Senioři)</a:t>
            </a:r>
            <a:br>
              <a:rPr b="0" i="1" lang="cs-CZ" sz="2800"/>
            </a:br>
            <a:r>
              <a:rPr b="0" i="1" lang="cs-CZ" sz="2800"/>
              <a:t>Bezpečnost na internetu</a:t>
            </a:r>
            <a:r>
              <a:rPr lang="cs-CZ"/>
              <a:t> </a:t>
            </a:r>
            <a:br>
              <a:rPr lang="cs-CZ"/>
            </a:br>
            <a:endParaRPr sz="1800"/>
          </a:p>
        </p:txBody>
      </p:sp>
      <p:sp>
        <p:nvSpPr>
          <p:cNvPr id="132" name="Google Shape;132;p20"/>
          <p:cNvSpPr txBox="1"/>
          <p:nvPr>
            <p:ph idx="1" type="subTitle"/>
          </p:nvPr>
        </p:nvSpPr>
        <p:spPr>
          <a:xfrm>
            <a:off x="374726" y="3662221"/>
            <a:ext cx="7391858" cy="129283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9CBFD"/>
              </a:buClr>
              <a:buSzPts val="2400"/>
              <a:buNone/>
            </a:pPr>
            <a:r>
              <a:rPr b="1" lang="cs-CZ" sz="2400">
                <a:solidFill>
                  <a:srgbClr val="09CBFD"/>
                </a:solidFill>
              </a:rPr>
              <a:t>Téma 2: Hesla a soukromí</a:t>
            </a:r>
            <a:endParaRPr b="1" sz="2400">
              <a:solidFill>
                <a:srgbClr val="09CBFD"/>
              </a:solidFill>
            </a:endParaRPr>
          </a:p>
          <a:p>
            <a:pPr indent="0" lvl="0" marL="0" rtl="0" algn="l">
              <a:lnSpc>
                <a:spcPct val="90000"/>
              </a:lnSpc>
              <a:spcBef>
                <a:spcPts val="1000"/>
              </a:spcBef>
              <a:spcAft>
                <a:spcPts val="0"/>
              </a:spcAft>
              <a:buClr>
                <a:srgbClr val="09CBFD"/>
              </a:buClr>
              <a:buSzPts val="2400"/>
              <a:buNone/>
            </a:pPr>
            <a:r>
              <a:rPr b="1" lang="cs-CZ" sz="2400">
                <a:solidFill>
                  <a:srgbClr val="09CBFD"/>
                </a:solidFill>
              </a:rPr>
              <a:t> </a:t>
            </a:r>
            <a:endParaRPr sz="24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1"/>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5 (Senioři): Bezpečnost na internetu</a:t>
            </a:r>
            <a:endParaRPr sz="2400"/>
          </a:p>
        </p:txBody>
      </p:sp>
      <p:sp>
        <p:nvSpPr>
          <p:cNvPr id="139" name="Google Shape;139;p21"/>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2: Hesla a soukromí</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140" name="Google Shape;140;p21"/>
          <p:cNvPicPr preferRelativeResize="0"/>
          <p:nvPr>
            <p:ph idx="2" type="body"/>
          </p:nvPr>
        </p:nvPicPr>
        <p:blipFill rotWithShape="1">
          <a:blip r:embed="rId3">
            <a:alphaModFix/>
          </a:blip>
          <a:srcRect b="0" l="0" r="0" t="0"/>
          <a:stretch/>
        </p:blipFill>
        <p:spPr>
          <a:xfrm>
            <a:off x="9923548" y="5611977"/>
            <a:ext cx="2002432" cy="919427"/>
          </a:xfrm>
          <a:prstGeom prst="rect">
            <a:avLst/>
          </a:prstGeom>
          <a:noFill/>
          <a:ln>
            <a:noFill/>
          </a:ln>
        </p:spPr>
      </p:pic>
      <p:sp>
        <p:nvSpPr>
          <p:cNvPr id="141" name="Google Shape;141;p21"/>
          <p:cNvSpPr txBox="1"/>
          <p:nvPr/>
        </p:nvSpPr>
        <p:spPr>
          <a:xfrm>
            <a:off x="149679" y="1405534"/>
            <a:ext cx="11336483" cy="34163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s-CZ" sz="2400">
                <a:solidFill>
                  <a:schemeClr val="dk1"/>
                </a:solidFill>
                <a:latin typeface="Calibri"/>
                <a:ea typeface="Calibri"/>
                <a:cs typeface="Calibri"/>
                <a:sym typeface="Calibri"/>
              </a:rPr>
              <a:t>Zamykání digitálních dveří</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Vaše heslo je jako klíč od domu</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Slabé heslo umožňuje cizím lidem získat přístup do vašeho soukromí.</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Silné heslo by mělo mít:</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Délku minimálně 12 znaků.</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Kombinaci písmen, čísel a symbolů.</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Mělo by být snadno zapamatovatelné pro vás, ale těžko odhadnutelné pro počítač (např. „MamRadPitiCajeVRoce2024!“).</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