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6" r:id="rId2"/>
  </p:sldMasterIdLst>
  <p:notesMasterIdLst>
    <p:notesMasterId r:id="rId29"/>
  </p:notesMasterIdLst>
  <p:handoutMasterIdLst>
    <p:handoutMasterId r:id="rId30"/>
  </p:handoutMasterIdLst>
  <p:sldIdLst>
    <p:sldId id="256" r:id="rId3"/>
    <p:sldId id="272" r:id="rId4"/>
    <p:sldId id="315" r:id="rId5"/>
    <p:sldId id="316" r:id="rId6"/>
    <p:sldId id="317" r:id="rId7"/>
    <p:sldId id="312" r:id="rId8"/>
    <p:sldId id="318" r:id="rId9"/>
    <p:sldId id="313" r:id="rId10"/>
    <p:sldId id="320" r:id="rId11"/>
    <p:sldId id="323" r:id="rId12"/>
    <p:sldId id="324" r:id="rId13"/>
    <p:sldId id="319" r:id="rId14"/>
    <p:sldId id="325" r:id="rId15"/>
    <p:sldId id="314" r:id="rId16"/>
    <p:sldId id="321" r:id="rId17"/>
    <p:sldId id="326" r:id="rId18"/>
    <p:sldId id="327" r:id="rId19"/>
    <p:sldId id="322" r:id="rId20"/>
    <p:sldId id="328" r:id="rId21"/>
    <p:sldId id="329" r:id="rId22"/>
    <p:sldId id="331" r:id="rId23"/>
    <p:sldId id="332" r:id="rId24"/>
    <p:sldId id="333" r:id="rId25"/>
    <p:sldId id="330" r:id="rId26"/>
    <p:sldId id="334" r:id="rId27"/>
    <p:sldId id="300" r:id="rId28"/>
  </p:sldIdLst>
  <p:sldSz cx="12192000" cy="6858000"/>
  <p:notesSz cx="6858000" cy="9144000"/>
  <p:custDataLst>
    <p:tags r:id="rId3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AE6E8"/>
    <a:srgbClr val="1F4E83"/>
    <a:srgbClr val="1F4E79"/>
    <a:srgbClr val="F9F9F9"/>
    <a:srgbClr val="A2D2D6"/>
    <a:srgbClr val="00ADBB"/>
    <a:srgbClr val="DDEFBF"/>
    <a:srgbClr val="CBE69E"/>
    <a:srgbClr val="BDF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09" autoAdjust="0"/>
    <p:restoredTop sz="88571" autoAdjust="0"/>
  </p:normalViewPr>
  <p:slideViewPr>
    <p:cSldViewPr snapToGrid="0">
      <p:cViewPr varScale="1">
        <p:scale>
          <a:sx n="88" d="100"/>
          <a:sy n="88" d="100"/>
        </p:scale>
        <p:origin x="586" y="72"/>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126" d="100"/>
          <a:sy n="126" d="100"/>
        </p:scale>
        <p:origin x="4320"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9516AB9-92E1-44AF-8FCB-F4272161EA9C}" type="datetimeFigureOut">
              <a:rPr lang="el-GR" smtClean="0"/>
              <a:t>12/5/2026</a:t>
            </a:fld>
            <a:endParaRPr lang="el-G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24A4BF-87CB-4287-95AF-AD449D8A410F}" type="slidenum">
              <a:rPr lang="el-GR" smtClean="0"/>
              <a:t>‹Nº›</a:t>
            </a:fld>
            <a:endParaRPr lang="el-GR"/>
          </a:p>
        </p:txBody>
      </p:sp>
    </p:spTree>
    <p:extLst>
      <p:ext uri="{BB962C8B-B14F-4D97-AF65-F5344CB8AC3E}">
        <p14:creationId xmlns:p14="http://schemas.microsoft.com/office/powerpoint/2010/main" val="203511658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2EFE5-E9F2-43A5-8AF8-83A578357172}" type="datetimeFigureOut">
              <a:rPr lang="el-GR" smtClean="0"/>
              <a:t>12/5/2026</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Haga clic para editar los estilos de texto principales</a:t>
            </a:r>
          </a:p>
          <a:p>
            <a:pPr lvl="1"/>
            <a:r>
              <a:rPr lang="en-US"/>
              <a:t>Segundo nivel</a:t>
            </a:r>
          </a:p>
          <a:p>
            <a:pPr lvl="2"/>
            <a:r>
              <a:rPr lang="en-US"/>
              <a:t>Tercer nivel</a:t>
            </a:r>
          </a:p>
          <a:p>
            <a:pPr lvl="3"/>
            <a:r>
              <a:rPr lang="en-US"/>
              <a:t>Cuarto nivel</a:t>
            </a:r>
          </a:p>
          <a:p>
            <a:pPr lvl="4"/>
            <a:r>
              <a:rPr lang="en-US"/>
              <a:t>Quinto nivel</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F91B0-25AB-4DFA-B184-293DD156034C}" type="slidenum">
              <a:rPr lang="el-GR" smtClean="0"/>
              <a:t>‹Nº›</a:t>
            </a:fld>
            <a:endParaRPr lang="el-GR"/>
          </a:p>
        </p:txBody>
      </p:sp>
    </p:spTree>
    <p:extLst>
      <p:ext uri="{BB962C8B-B14F-4D97-AF65-F5344CB8AC3E}">
        <p14:creationId xmlns:p14="http://schemas.microsoft.com/office/powerpoint/2010/main" val="3693281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C3B11-8C61-FBB0-CC73-F4F803A6EF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BFE8FB-FEF4-47A2-28D1-2101E7A38C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DE41E7-4AA5-4636-C6C7-0F29437D9E7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«Los estafadores no solo utilizan la tecnología, sino también las emociones. Los mensajes que generan miedo, urgencia o preocupación están diseñados para hacernos actuar rápidamente, sin pensar. Cuando un mensaje te hace sentir presionado o nervioso, esa sensación en sí misma es una señal de alerta. Hacer una pausa cuando notes esa emoción te ayuda a mantener el control».</a:t>
            </a:r>
          </a:p>
          <a:p>
            <a:endParaRPr lang="LID4096" sz="1200" dirty="0"/>
          </a:p>
        </p:txBody>
      </p:sp>
      <p:sp>
        <p:nvSpPr>
          <p:cNvPr id="4" name="Slide Number Placeholder 3">
            <a:extLst>
              <a:ext uri="{FF2B5EF4-FFF2-40B4-BE49-F238E27FC236}">
                <a16:creationId xmlns:a16="http://schemas.microsoft.com/office/drawing/2014/main" id="{47DACFC6-E918-F81B-835C-214F65EBC31A}"/>
              </a:ext>
            </a:extLst>
          </p:cNvPr>
          <p:cNvSpPr>
            <a:spLocks noGrp="1"/>
          </p:cNvSpPr>
          <p:nvPr>
            <p:ph type="sldNum" sz="quarter" idx="5"/>
          </p:nvPr>
        </p:nvSpPr>
        <p:spPr/>
        <p:txBody>
          <a:bodyPr/>
          <a:lstStyle/>
          <a:p>
            <a:fld id="{C6CF91B0-25AB-4DFA-B184-293DD156034C}" type="slidenum">
              <a:rPr lang="el-GR" smtClean="0"/>
              <a:t>3</a:t>
            </a:fld>
            <a:endParaRPr lang="el-GR"/>
          </a:p>
        </p:txBody>
      </p:sp>
    </p:spTree>
    <p:extLst>
      <p:ext uri="{BB962C8B-B14F-4D97-AF65-F5344CB8AC3E}">
        <p14:creationId xmlns:p14="http://schemas.microsoft.com/office/powerpoint/2010/main" val="8236764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31439-4D59-8FE2-AED9-5C9059370B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7B4A72-FF21-C379-D4DF-604068032C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908DA8-2769-8D26-71A6-ECD27BD4BD9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«Vamos a crear tu contraseña con una frase. Escribe una frase que te guste en tu cuaderno y añádele un símbolo. Asegúrate de que tenga al menos 12 caracteres. ¡Ya estás creando una identidad digital segura!»</a:t>
            </a:r>
          </a:p>
          <a:p>
            <a:endParaRPr lang="LID4096" dirty="0"/>
          </a:p>
        </p:txBody>
      </p:sp>
      <p:sp>
        <p:nvSpPr>
          <p:cNvPr id="4" name="Slide Number Placeholder 3">
            <a:extLst>
              <a:ext uri="{FF2B5EF4-FFF2-40B4-BE49-F238E27FC236}">
                <a16:creationId xmlns:a16="http://schemas.microsoft.com/office/drawing/2014/main" id="{D6E29EC2-58C1-0A5B-D7EA-4444BEB66C68}"/>
              </a:ext>
            </a:extLst>
          </p:cNvPr>
          <p:cNvSpPr>
            <a:spLocks noGrp="1"/>
          </p:cNvSpPr>
          <p:nvPr>
            <p:ph type="sldNum" sz="quarter" idx="5"/>
          </p:nvPr>
        </p:nvSpPr>
        <p:spPr/>
        <p:txBody>
          <a:bodyPr/>
          <a:lstStyle/>
          <a:p>
            <a:fld id="{C6CF91B0-25AB-4DFA-B184-293DD156034C}" type="slidenum">
              <a:rPr lang="el-GR" smtClean="0"/>
              <a:t>13</a:t>
            </a:fld>
            <a:endParaRPr lang="el-GR"/>
          </a:p>
        </p:txBody>
      </p:sp>
    </p:spTree>
    <p:extLst>
      <p:ext uri="{BB962C8B-B14F-4D97-AF65-F5344CB8AC3E}">
        <p14:creationId xmlns:p14="http://schemas.microsoft.com/office/powerpoint/2010/main" val="39186109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77164-D8D0-903A-4697-3840B6D761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7A1E89-7CEF-E43F-8FFA-6892EB991D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D7A4A-58DA-58E4-10DE-1232DB08214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«El mundo digital avanza muy rápido, pero las personas necesitan tiempo para pensar. Demasiadas notificaciones o mensajes urgentes pueden provocar estrés, confusión o agobio. Sentirse apresurado o inquieto es una señal de que quizá sea el momento de bajar el ritmo».</a:t>
            </a:r>
          </a:p>
          <a:p>
            <a:endParaRPr lang="LID4096" sz="1200" dirty="0"/>
          </a:p>
        </p:txBody>
      </p:sp>
      <p:sp>
        <p:nvSpPr>
          <p:cNvPr id="4" name="Slide Number Placeholder 3">
            <a:extLst>
              <a:ext uri="{FF2B5EF4-FFF2-40B4-BE49-F238E27FC236}">
                <a16:creationId xmlns:a16="http://schemas.microsoft.com/office/drawing/2014/main" id="{F2DBB1D2-ADD6-F535-64F5-4876384C751E}"/>
              </a:ext>
            </a:extLst>
          </p:cNvPr>
          <p:cNvSpPr>
            <a:spLocks noGrp="1"/>
          </p:cNvSpPr>
          <p:nvPr>
            <p:ph type="sldNum" sz="quarter" idx="5"/>
          </p:nvPr>
        </p:nvSpPr>
        <p:spPr/>
        <p:txBody>
          <a:bodyPr/>
          <a:lstStyle/>
          <a:p>
            <a:fld id="{C6CF91B0-25AB-4DFA-B184-293DD156034C}" type="slidenum">
              <a:rPr lang="el-GR" smtClean="0"/>
              <a:t>15</a:t>
            </a:fld>
            <a:endParaRPr lang="el-GR"/>
          </a:p>
        </p:txBody>
      </p:sp>
    </p:spTree>
    <p:extLst>
      <p:ext uri="{BB962C8B-B14F-4D97-AF65-F5344CB8AC3E}">
        <p14:creationId xmlns:p14="http://schemas.microsoft.com/office/powerpoint/2010/main" val="31168023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49FFAC-A1A0-313D-880A-E87CC35E26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7CF57D-4C4C-996E-CF49-44F064CCC8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CDF703-F61A-CC5D-9421-F0148106077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«Cuando nos sentimos presionados o asustados, actuamos con precipitación. Nuestra mejor herramienta de seguridad es la pausa. Si notas que te late rápido el corazón tras recibir un mensaje, no hagas clic. Simplemente detente. Hacer una pausa le da tiempo a tu cerebro para pensar».</a:t>
            </a:r>
          </a:p>
          <a:p>
            <a:endParaRPr lang="LID4096" sz="1200" dirty="0"/>
          </a:p>
        </p:txBody>
      </p:sp>
      <p:sp>
        <p:nvSpPr>
          <p:cNvPr id="4" name="Slide Number Placeholder 3">
            <a:extLst>
              <a:ext uri="{FF2B5EF4-FFF2-40B4-BE49-F238E27FC236}">
                <a16:creationId xmlns:a16="http://schemas.microsoft.com/office/drawing/2014/main" id="{0F32621C-8897-D6EE-CFC6-4DAAC8284F52}"/>
              </a:ext>
            </a:extLst>
          </p:cNvPr>
          <p:cNvSpPr>
            <a:spLocks noGrp="1"/>
          </p:cNvSpPr>
          <p:nvPr>
            <p:ph type="sldNum" sz="quarter" idx="5"/>
          </p:nvPr>
        </p:nvSpPr>
        <p:spPr/>
        <p:txBody>
          <a:bodyPr/>
          <a:lstStyle/>
          <a:p>
            <a:fld id="{C6CF91B0-25AB-4DFA-B184-293DD156034C}" type="slidenum">
              <a:rPr lang="el-GR" smtClean="0"/>
              <a:t>16</a:t>
            </a:fld>
            <a:endParaRPr lang="el-GR"/>
          </a:p>
        </p:txBody>
      </p:sp>
    </p:spTree>
    <p:extLst>
      <p:ext uri="{BB962C8B-B14F-4D97-AF65-F5344CB8AC3E}">
        <p14:creationId xmlns:p14="http://schemas.microsoft.com/office/powerpoint/2010/main" val="17465495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5776A-44E1-DFB9-0CCA-9DDDED8925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C1FFAA-FFA8-9BFE-158E-4EB4C8B1E2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2EE14C-1453-34CC-D2B2-1B943FB73B7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«La desinformación suele propagarse porque despierta miedo o preocupación. Los mensajes con una fuerte carga emocional deben tomarse con precaución. Las reacciones emocionales intensas suelen ser una señal de alerta».</a:t>
            </a:r>
          </a:p>
          <a:p>
            <a:endParaRPr lang="LID4096" sz="1200" dirty="0"/>
          </a:p>
        </p:txBody>
      </p:sp>
      <p:sp>
        <p:nvSpPr>
          <p:cNvPr id="4" name="Slide Number Placeholder 3">
            <a:extLst>
              <a:ext uri="{FF2B5EF4-FFF2-40B4-BE49-F238E27FC236}">
                <a16:creationId xmlns:a16="http://schemas.microsoft.com/office/drawing/2014/main" id="{2B1FEBA6-96BE-E8D0-B99A-DDB01B404ED8}"/>
              </a:ext>
            </a:extLst>
          </p:cNvPr>
          <p:cNvSpPr>
            <a:spLocks noGrp="1"/>
          </p:cNvSpPr>
          <p:nvPr>
            <p:ph type="sldNum" sz="quarter" idx="5"/>
          </p:nvPr>
        </p:nvSpPr>
        <p:spPr/>
        <p:txBody>
          <a:bodyPr/>
          <a:lstStyle/>
          <a:p>
            <a:fld id="{C6CF91B0-25AB-4DFA-B184-293DD156034C}" type="slidenum">
              <a:rPr lang="el-GR" smtClean="0"/>
              <a:t>17</a:t>
            </a:fld>
            <a:endParaRPr lang="el-GR"/>
          </a:p>
        </p:txBody>
      </p:sp>
    </p:spTree>
    <p:extLst>
      <p:ext uri="{BB962C8B-B14F-4D97-AF65-F5344CB8AC3E}">
        <p14:creationId xmlns:p14="http://schemas.microsoft.com/office/powerpoint/2010/main" val="7370204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77998-5E92-E83E-64E7-84979B869C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4DCDB9-DF17-7FCC-E423-2B82A9687A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56B475-1BF7-E5F4-58FB-D25D3B7E2C8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¡Probémoslo! Fíjate en el círculo. Inspira... aguanta la respiración... y expira mientras se encoge. ¿Notas cómo se te relajan los hombros? Puedes hacerlo cada vez que un mensaje te haga sentir tenso o agobiado.</a:t>
            </a:r>
          </a:p>
          <a:p>
            <a:endParaRPr lang="LID4096" dirty="0"/>
          </a:p>
        </p:txBody>
      </p:sp>
      <p:sp>
        <p:nvSpPr>
          <p:cNvPr id="4" name="Slide Number Placeholder 3">
            <a:extLst>
              <a:ext uri="{FF2B5EF4-FFF2-40B4-BE49-F238E27FC236}">
                <a16:creationId xmlns:a16="http://schemas.microsoft.com/office/drawing/2014/main" id="{47C37494-B257-43B3-7E9D-FA444D287C15}"/>
              </a:ext>
            </a:extLst>
          </p:cNvPr>
          <p:cNvSpPr>
            <a:spLocks noGrp="1"/>
          </p:cNvSpPr>
          <p:nvPr>
            <p:ph type="sldNum" sz="quarter" idx="5"/>
          </p:nvPr>
        </p:nvSpPr>
        <p:spPr/>
        <p:txBody>
          <a:bodyPr/>
          <a:lstStyle/>
          <a:p>
            <a:fld id="{C6CF91B0-25AB-4DFA-B184-293DD156034C}" type="slidenum">
              <a:rPr lang="el-GR" smtClean="0"/>
              <a:t>18</a:t>
            </a:fld>
            <a:endParaRPr lang="el-GR"/>
          </a:p>
        </p:txBody>
      </p:sp>
    </p:spTree>
    <p:extLst>
      <p:ext uri="{BB962C8B-B14F-4D97-AF65-F5344CB8AC3E}">
        <p14:creationId xmlns:p14="http://schemas.microsoft.com/office/powerpoint/2010/main" val="15309794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6F5DE1-FE66-0565-F23E-CFE1AFB01F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DC1324-C378-57EC-0D76-EE7FF67B07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2289AD-CE87-ED56-B937-C1637D3EFCE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«Cada persona gestiona el estrés a su manera. Algunas personas se relajan respirando profundamente, otras alejándose un rato de la pantalla o hablando con alguien de confianza. Elige la estrategia que mejor te funcione. Conocer tu propia estrategia te ayuda a mantener la calma y el control cuando estás en Internet».</a:t>
            </a:r>
          </a:p>
          <a:p>
            <a:endParaRPr lang="LID4096" dirty="0"/>
          </a:p>
        </p:txBody>
      </p:sp>
      <p:sp>
        <p:nvSpPr>
          <p:cNvPr id="4" name="Slide Number Placeholder 3">
            <a:extLst>
              <a:ext uri="{FF2B5EF4-FFF2-40B4-BE49-F238E27FC236}">
                <a16:creationId xmlns:a16="http://schemas.microsoft.com/office/drawing/2014/main" id="{F60E48B6-90A3-FA79-9A48-5C7BA96CC020}"/>
              </a:ext>
            </a:extLst>
          </p:cNvPr>
          <p:cNvSpPr>
            <a:spLocks noGrp="1"/>
          </p:cNvSpPr>
          <p:nvPr>
            <p:ph type="sldNum" sz="quarter" idx="5"/>
          </p:nvPr>
        </p:nvSpPr>
        <p:spPr/>
        <p:txBody>
          <a:bodyPr/>
          <a:lstStyle/>
          <a:p>
            <a:fld id="{C6CF91B0-25AB-4DFA-B184-293DD156034C}" type="slidenum">
              <a:rPr lang="el-GR" smtClean="0"/>
              <a:t>19</a:t>
            </a:fld>
            <a:endParaRPr lang="el-GR"/>
          </a:p>
        </p:txBody>
      </p:sp>
    </p:spTree>
    <p:extLst>
      <p:ext uri="{BB962C8B-B14F-4D97-AF65-F5344CB8AC3E}">
        <p14:creationId xmlns:p14="http://schemas.microsoft.com/office/powerpoint/2010/main" val="24557883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20</a:t>
            </a:fld>
            <a:endParaRPr lang="el-GR"/>
          </a:p>
        </p:txBody>
      </p:sp>
    </p:spTree>
    <p:extLst>
      <p:ext uri="{BB962C8B-B14F-4D97-AF65-F5344CB8AC3E}">
        <p14:creationId xmlns:p14="http://schemas.microsoft.com/office/powerpoint/2010/main" val="10279413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45077-BE19-EF7B-696C-51FD3AC2E7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3420AC-BCD0-DBFB-BC9F-4ADAEF87EC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FDAABB-75C3-281C-6A37-1780D7232CD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«Los jóvenes se enfrentan a muchas presiones en Internet, como las comparaciones, la exclusión y los comentarios negativos. Estas presiones pueden afectar a su estado de ánimo, al sueño y a la autoestima, incluso cuando los adultos no lo perciben directamente».</a:t>
            </a:r>
          </a:p>
          <a:p>
            <a:endParaRPr lang="LID4096" sz="1200" dirty="0"/>
          </a:p>
        </p:txBody>
      </p:sp>
      <p:sp>
        <p:nvSpPr>
          <p:cNvPr id="4" name="Slide Number Placeholder 3">
            <a:extLst>
              <a:ext uri="{FF2B5EF4-FFF2-40B4-BE49-F238E27FC236}">
                <a16:creationId xmlns:a16="http://schemas.microsoft.com/office/drawing/2014/main" id="{F5EFED07-2750-EC89-E7E1-3CE39F8274BF}"/>
              </a:ext>
            </a:extLst>
          </p:cNvPr>
          <p:cNvSpPr>
            <a:spLocks noGrp="1"/>
          </p:cNvSpPr>
          <p:nvPr>
            <p:ph type="sldNum" sz="quarter" idx="5"/>
          </p:nvPr>
        </p:nvSpPr>
        <p:spPr/>
        <p:txBody>
          <a:bodyPr/>
          <a:lstStyle/>
          <a:p>
            <a:fld id="{C6CF91B0-25AB-4DFA-B184-293DD156034C}" type="slidenum">
              <a:rPr lang="el-GR" smtClean="0"/>
              <a:t>21</a:t>
            </a:fld>
            <a:endParaRPr lang="el-GR"/>
          </a:p>
        </p:txBody>
      </p:sp>
    </p:spTree>
    <p:extLst>
      <p:ext uri="{BB962C8B-B14F-4D97-AF65-F5344CB8AC3E}">
        <p14:creationId xmlns:p14="http://schemas.microsoft.com/office/powerpoint/2010/main" val="33162077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941DE-6827-7652-F83A-4B0517D101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A2DAB8-9FDD-0850-6834-2A61693EDF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744A02-54F1-2B01-1754-3BAC1E41D7F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«No hace falta ser un experto en tecnología para ayudar. Lo más importante es escuchar con calma y sin juzgar. Crear un espacio seguro anima a los jóvenes a hablar de sus experiencias en Internet».</a:t>
            </a:r>
          </a:p>
          <a:p>
            <a:endParaRPr lang="LID4096" sz="1200" dirty="0"/>
          </a:p>
        </p:txBody>
      </p:sp>
      <p:sp>
        <p:nvSpPr>
          <p:cNvPr id="4" name="Slide Number Placeholder 3">
            <a:extLst>
              <a:ext uri="{FF2B5EF4-FFF2-40B4-BE49-F238E27FC236}">
                <a16:creationId xmlns:a16="http://schemas.microsoft.com/office/drawing/2014/main" id="{27E20B9C-F67E-ACE8-DA1C-7358AD2134F9}"/>
              </a:ext>
            </a:extLst>
          </p:cNvPr>
          <p:cNvSpPr>
            <a:spLocks noGrp="1"/>
          </p:cNvSpPr>
          <p:nvPr>
            <p:ph type="sldNum" sz="quarter" idx="5"/>
          </p:nvPr>
        </p:nvSpPr>
        <p:spPr/>
        <p:txBody>
          <a:bodyPr/>
          <a:lstStyle/>
          <a:p>
            <a:fld id="{C6CF91B0-25AB-4DFA-B184-293DD156034C}" type="slidenum">
              <a:rPr lang="el-GR" smtClean="0"/>
              <a:t>22</a:t>
            </a:fld>
            <a:endParaRPr lang="el-GR"/>
          </a:p>
        </p:txBody>
      </p:sp>
    </p:spTree>
    <p:extLst>
      <p:ext uri="{BB962C8B-B14F-4D97-AF65-F5344CB8AC3E}">
        <p14:creationId xmlns:p14="http://schemas.microsoft.com/office/powerpoint/2010/main" val="40447849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E5CFC-45A0-271B-EA88-F3D407FCA4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FA2E77-B80B-2D75-84BC-1A09CF3CC9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E013D9-CDD1-FAD3-FC5E-3A846501B81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«Cuando un joven sufra una humillación en Internet, céntrate en sus sentimientos. Utiliza frases como “No te merecías eso” o “Tu valor no depende de un comentario”. Estas palabras le ayudarán a sentirse seguro y escuchado más allá de la pantalla».</a:t>
            </a:r>
          </a:p>
          <a:p>
            <a:endParaRPr lang="LID4096" sz="1200" dirty="0"/>
          </a:p>
        </p:txBody>
      </p:sp>
      <p:sp>
        <p:nvSpPr>
          <p:cNvPr id="4" name="Slide Number Placeholder 3">
            <a:extLst>
              <a:ext uri="{FF2B5EF4-FFF2-40B4-BE49-F238E27FC236}">
                <a16:creationId xmlns:a16="http://schemas.microsoft.com/office/drawing/2014/main" id="{0DECB27D-888C-8D10-6D1E-DA51BC08EF41}"/>
              </a:ext>
            </a:extLst>
          </p:cNvPr>
          <p:cNvSpPr>
            <a:spLocks noGrp="1"/>
          </p:cNvSpPr>
          <p:nvPr>
            <p:ph type="sldNum" sz="quarter" idx="5"/>
          </p:nvPr>
        </p:nvSpPr>
        <p:spPr/>
        <p:txBody>
          <a:bodyPr/>
          <a:lstStyle/>
          <a:p>
            <a:fld id="{C6CF91B0-25AB-4DFA-B184-293DD156034C}" type="slidenum">
              <a:rPr lang="el-GR" smtClean="0"/>
              <a:t>23</a:t>
            </a:fld>
            <a:endParaRPr lang="el-GR"/>
          </a:p>
        </p:txBody>
      </p:sp>
    </p:spTree>
    <p:extLst>
      <p:ext uri="{BB962C8B-B14F-4D97-AF65-F5344CB8AC3E}">
        <p14:creationId xmlns:p14="http://schemas.microsoft.com/office/powerpoint/2010/main" val="24513929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E6D1B3-EFED-1417-115C-EC37B4FC4B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0B18BD-35FD-DE6D-99C5-3517FFBF17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42D6B1-E5D0-5F5C-7029-B3EB7416174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«Los mensajes de phishing suelen fingir que proceden de bancos, empresas de mensajería o familiares. Algunos ejemplos habituales son los mensajes en los que se afirma que tu pensión está bloqueada o que un familiar necesita dinero urgentemente. Estos mensajes recurren a la presión de forma deliberada. Si un mensaje te provoca pánico, detente un momento antes de tomar cualquier medida».</a:t>
            </a:r>
          </a:p>
          <a:p>
            <a:endParaRPr lang="LID4096" sz="1200" dirty="0"/>
          </a:p>
        </p:txBody>
      </p:sp>
      <p:sp>
        <p:nvSpPr>
          <p:cNvPr id="4" name="Slide Number Placeholder 3">
            <a:extLst>
              <a:ext uri="{FF2B5EF4-FFF2-40B4-BE49-F238E27FC236}">
                <a16:creationId xmlns:a16="http://schemas.microsoft.com/office/drawing/2014/main" id="{BCD854C5-9B10-E890-7199-7E06B88FA4EC}"/>
              </a:ext>
            </a:extLst>
          </p:cNvPr>
          <p:cNvSpPr>
            <a:spLocks noGrp="1"/>
          </p:cNvSpPr>
          <p:nvPr>
            <p:ph type="sldNum" sz="quarter" idx="5"/>
          </p:nvPr>
        </p:nvSpPr>
        <p:spPr/>
        <p:txBody>
          <a:bodyPr/>
          <a:lstStyle/>
          <a:p>
            <a:fld id="{C6CF91B0-25AB-4DFA-B184-293DD156034C}" type="slidenum">
              <a:rPr lang="el-GR" smtClean="0"/>
              <a:t>4</a:t>
            </a:fld>
            <a:endParaRPr lang="el-GR"/>
          </a:p>
        </p:txBody>
      </p:sp>
    </p:spTree>
    <p:extLst>
      <p:ext uri="{BB962C8B-B14F-4D97-AF65-F5344CB8AC3E}">
        <p14:creationId xmlns:p14="http://schemas.microsoft.com/office/powerpoint/2010/main" val="31873604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1B5464-2428-862E-AD58-113C241055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2AE706-1F4C-0911-BB10-8923C636C7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AB0B35-7DC6-1EAD-DED4-B4F087BACE8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«En esta actividad, céntrate en escuchar y validar los sentimientos. El objetivo no es resolver el problema de inmediato, sino ayudar al joven a sentirse escuchado y apoyado».</a:t>
            </a:r>
          </a:p>
          <a:p>
            <a:endParaRPr lang="LID4096" dirty="0"/>
          </a:p>
        </p:txBody>
      </p:sp>
      <p:sp>
        <p:nvSpPr>
          <p:cNvPr id="4" name="Slide Number Placeholder 3">
            <a:extLst>
              <a:ext uri="{FF2B5EF4-FFF2-40B4-BE49-F238E27FC236}">
                <a16:creationId xmlns:a16="http://schemas.microsoft.com/office/drawing/2014/main" id="{88ADA195-A0D9-6388-9525-D66604528F66}"/>
              </a:ext>
            </a:extLst>
          </p:cNvPr>
          <p:cNvSpPr>
            <a:spLocks noGrp="1"/>
          </p:cNvSpPr>
          <p:nvPr>
            <p:ph type="sldNum" sz="quarter" idx="5"/>
          </p:nvPr>
        </p:nvSpPr>
        <p:spPr/>
        <p:txBody>
          <a:bodyPr/>
          <a:lstStyle/>
          <a:p>
            <a:fld id="{C6CF91B0-25AB-4DFA-B184-293DD156034C}" type="slidenum">
              <a:rPr lang="el-GR" smtClean="0"/>
              <a:t>24</a:t>
            </a:fld>
            <a:endParaRPr lang="el-GR"/>
          </a:p>
        </p:txBody>
      </p:sp>
    </p:spTree>
    <p:extLst>
      <p:ext uri="{BB962C8B-B14F-4D97-AF65-F5344CB8AC3E}">
        <p14:creationId xmlns:p14="http://schemas.microsoft.com/office/powerpoint/2010/main" val="42534234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6C183-8822-1240-5B7C-69CDE3B082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3AEC33-0672-F525-C8BB-4235AFFBF9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B22064-6F02-9245-ACD7-8AD562952DD6}"/>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«Tu póster debe incluir tres elementos: una regla sobre contraseñas, una herramienta para tranquilizarse o sentirse seguro emocionalmente y una frase amable o de apoyo dirigida a un joven. Así se resume todo lo que hemos </a:t>
            </a:r>
            <a:r>
              <a:rPr lang="en-US" sz="1200" kern="1200" dirty="0" err="1">
                <a:solidFill>
                  <a:schemeClr val="tx1"/>
                </a:solidFill>
                <a:effectLst/>
                <a:latin typeface="+mn-lt"/>
                <a:ea typeface="+mn-ea"/>
                <a:cs typeface="+mn-cs"/>
              </a:rPr>
              <a:t>practicado </a:t>
            </a:r>
            <a:r>
              <a:rPr lang="en-US" sz="1200" kern="1200" dirty="0">
                <a:solidFill>
                  <a:schemeClr val="tx1"/>
                </a:solidFill>
                <a:effectLst/>
                <a:latin typeface="+mn-lt"/>
                <a:ea typeface="+mn-ea"/>
                <a:cs typeface="+mn-cs"/>
              </a:rPr>
              <a:t>hoy».</a:t>
            </a:r>
            <a:endParaRPr lang="LID4096" dirty="0"/>
          </a:p>
        </p:txBody>
      </p:sp>
      <p:sp>
        <p:nvSpPr>
          <p:cNvPr id="4" name="Slide Number Placeholder 3">
            <a:extLst>
              <a:ext uri="{FF2B5EF4-FFF2-40B4-BE49-F238E27FC236}">
                <a16:creationId xmlns:a16="http://schemas.microsoft.com/office/drawing/2014/main" id="{0939E5B4-F575-5FFF-77F0-84AE7FA163CD}"/>
              </a:ext>
            </a:extLst>
          </p:cNvPr>
          <p:cNvSpPr>
            <a:spLocks noGrp="1"/>
          </p:cNvSpPr>
          <p:nvPr>
            <p:ph type="sldNum" sz="quarter" idx="5"/>
          </p:nvPr>
        </p:nvSpPr>
        <p:spPr/>
        <p:txBody>
          <a:bodyPr/>
          <a:lstStyle/>
          <a:p>
            <a:fld id="{C6CF91B0-25AB-4DFA-B184-293DD156034C}" type="slidenum">
              <a:rPr lang="el-GR" smtClean="0"/>
              <a:t>25</a:t>
            </a:fld>
            <a:endParaRPr lang="el-GR"/>
          </a:p>
        </p:txBody>
      </p:sp>
    </p:spTree>
    <p:extLst>
      <p:ext uri="{BB962C8B-B14F-4D97-AF65-F5344CB8AC3E}">
        <p14:creationId xmlns:p14="http://schemas.microsoft.com/office/powerpoint/2010/main" val="15799033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9BED3-601B-3241-85EF-8AED4C396D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249CEC-10A9-234C-A1CE-4742A73F1D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58B273-E67E-5DD4-D05E-CBE4206566F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«Cuando consultes una página web, sigue siempre los mismos pasos. En primer lugar, fíjate bien en la dirección web. En segundo lugar, comprueba si falta el candado de seguridad. En tercer lugar, fíjate si el lenguaje utilizado transmite urgencia o presión. Si algo te parece sospechoso, cierra la página y no introduzcas datos personales».</a:t>
            </a:r>
          </a:p>
          <a:p>
            <a:endParaRPr lang="LID4096" sz="1200" dirty="0"/>
          </a:p>
        </p:txBody>
      </p:sp>
      <p:sp>
        <p:nvSpPr>
          <p:cNvPr id="4" name="Slide Number Placeholder 3">
            <a:extLst>
              <a:ext uri="{FF2B5EF4-FFF2-40B4-BE49-F238E27FC236}">
                <a16:creationId xmlns:a16="http://schemas.microsoft.com/office/drawing/2014/main" id="{5175770D-9D0C-6919-9739-67AE697197E4}"/>
              </a:ext>
            </a:extLst>
          </p:cNvPr>
          <p:cNvSpPr>
            <a:spLocks noGrp="1"/>
          </p:cNvSpPr>
          <p:nvPr>
            <p:ph type="sldNum" sz="quarter" idx="5"/>
          </p:nvPr>
        </p:nvSpPr>
        <p:spPr/>
        <p:txBody>
          <a:bodyPr/>
          <a:lstStyle/>
          <a:p>
            <a:fld id="{C6CF91B0-25AB-4DFA-B184-293DD156034C}" type="slidenum">
              <a:rPr lang="el-GR" smtClean="0"/>
              <a:t>5</a:t>
            </a:fld>
            <a:endParaRPr lang="el-GR"/>
          </a:p>
        </p:txBody>
      </p:sp>
    </p:spTree>
    <p:extLst>
      <p:ext uri="{BB962C8B-B14F-4D97-AF65-F5344CB8AC3E}">
        <p14:creationId xmlns:p14="http://schemas.microsoft.com/office/powerpoint/2010/main" val="38894210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D72C4-D58B-2006-0A4C-1298D8E63D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0AB2FF-C82E-18C9-2E10-C59CE72D1B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E566CF-7FC7-F84F-0BC6-FC27EDB5B2F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«Voy a leer un ejemplo de mensaje. Tu tarea consiste en identificar la emoción principal que el mensaje intenta provocar: urgencia o miedo, curiosidad o emoción, o preocupación familiar. Identificar la emoción ayuda a desbaratar la estrategia del estafador».</a:t>
            </a:r>
          </a:p>
          <a:p>
            <a:endParaRPr lang="LID4096" dirty="0"/>
          </a:p>
        </p:txBody>
      </p:sp>
      <p:sp>
        <p:nvSpPr>
          <p:cNvPr id="4" name="Slide Number Placeholder 3">
            <a:extLst>
              <a:ext uri="{FF2B5EF4-FFF2-40B4-BE49-F238E27FC236}">
                <a16:creationId xmlns:a16="http://schemas.microsoft.com/office/drawing/2014/main" id="{13857533-A385-7902-1BC2-68D6A4060912}"/>
              </a:ext>
            </a:extLst>
          </p:cNvPr>
          <p:cNvSpPr>
            <a:spLocks noGrp="1"/>
          </p:cNvSpPr>
          <p:nvPr>
            <p:ph type="sldNum" sz="quarter" idx="5"/>
          </p:nvPr>
        </p:nvSpPr>
        <p:spPr/>
        <p:txBody>
          <a:bodyPr/>
          <a:lstStyle/>
          <a:p>
            <a:fld id="{C6CF91B0-25AB-4DFA-B184-293DD156034C}" type="slidenum">
              <a:rPr lang="el-GR" smtClean="0"/>
              <a:t>6</a:t>
            </a:fld>
            <a:endParaRPr lang="el-GR"/>
          </a:p>
        </p:txBody>
      </p:sp>
    </p:spTree>
    <p:extLst>
      <p:ext uri="{BB962C8B-B14F-4D97-AF65-F5344CB8AC3E}">
        <p14:creationId xmlns:p14="http://schemas.microsoft.com/office/powerpoint/2010/main" val="1166336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385C18-65BA-7DD1-8D79-7EE47D2A33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77F68E-5751-0B54-BFEA-87D7BE918D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17151D-A41D-FEAC-314F-2B5F66296A6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«Compara las dos pantallas con atención. Busca pequeños detalles que parezcan sospechosos, como errores ortográficos, la ausencia de candados o un lenguaje que transmita urgencia. Si detectas siquiera una señal de alerta, lo más seguro es cerrar la página y visitar el sitio web oficial escribiendo la dirección manualmente».</a:t>
            </a:r>
          </a:p>
          <a:p>
            <a:endParaRPr lang="LID4096" dirty="0"/>
          </a:p>
        </p:txBody>
      </p:sp>
      <p:sp>
        <p:nvSpPr>
          <p:cNvPr id="4" name="Slide Number Placeholder 3">
            <a:extLst>
              <a:ext uri="{FF2B5EF4-FFF2-40B4-BE49-F238E27FC236}">
                <a16:creationId xmlns:a16="http://schemas.microsoft.com/office/drawing/2014/main" id="{28F6418C-3CF2-83D8-5E95-45A71F1ECD7E}"/>
              </a:ext>
            </a:extLst>
          </p:cNvPr>
          <p:cNvSpPr>
            <a:spLocks noGrp="1"/>
          </p:cNvSpPr>
          <p:nvPr>
            <p:ph type="sldNum" sz="quarter" idx="5"/>
          </p:nvPr>
        </p:nvSpPr>
        <p:spPr/>
        <p:txBody>
          <a:bodyPr/>
          <a:lstStyle/>
          <a:p>
            <a:fld id="{C6CF91B0-25AB-4DFA-B184-293DD156034C}" type="slidenum">
              <a:rPr lang="el-GR" smtClean="0"/>
              <a:t>7</a:t>
            </a:fld>
            <a:endParaRPr lang="el-GR"/>
          </a:p>
        </p:txBody>
      </p:sp>
    </p:spTree>
    <p:extLst>
      <p:ext uri="{BB962C8B-B14F-4D97-AF65-F5344CB8AC3E}">
        <p14:creationId xmlns:p14="http://schemas.microsoft.com/office/powerpoint/2010/main" val="1801769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696D3-D911-157B-7815-57E565E48F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100DC4-86F6-A1D2-865B-7143DC2479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E119E2-3AEE-A8F4-B006-A61C9A274E1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«Una contraseña débil puede permitir que personas desconocidas accedan a tu vida privada. Una buena opción es una contraseña que sea una frase. Una contraseña de este tipo es larga, fácil de recordar para ti, pero muy difícil de adivinar para un ordenador. Este sencillo hábito mejora considerablemente tu seguridad en Internet».</a:t>
            </a:r>
          </a:p>
          <a:p>
            <a:endParaRPr lang="LID4096" sz="1200" dirty="0"/>
          </a:p>
        </p:txBody>
      </p:sp>
      <p:sp>
        <p:nvSpPr>
          <p:cNvPr id="4" name="Slide Number Placeholder 3">
            <a:extLst>
              <a:ext uri="{FF2B5EF4-FFF2-40B4-BE49-F238E27FC236}">
                <a16:creationId xmlns:a16="http://schemas.microsoft.com/office/drawing/2014/main" id="{70179C8B-7A3C-581D-8D17-D0B45DF4C18A}"/>
              </a:ext>
            </a:extLst>
          </p:cNvPr>
          <p:cNvSpPr>
            <a:spLocks noGrp="1"/>
          </p:cNvSpPr>
          <p:nvPr>
            <p:ph type="sldNum" sz="quarter" idx="5"/>
          </p:nvPr>
        </p:nvSpPr>
        <p:spPr/>
        <p:txBody>
          <a:bodyPr/>
          <a:lstStyle/>
          <a:p>
            <a:fld id="{C6CF91B0-25AB-4DFA-B184-293DD156034C}" type="slidenum">
              <a:rPr lang="el-GR" smtClean="0"/>
              <a:t>9</a:t>
            </a:fld>
            <a:endParaRPr lang="el-GR"/>
          </a:p>
        </p:txBody>
      </p:sp>
    </p:spTree>
    <p:extLst>
      <p:ext uri="{BB962C8B-B14F-4D97-AF65-F5344CB8AC3E}">
        <p14:creationId xmlns:p14="http://schemas.microsoft.com/office/powerpoint/2010/main" val="29086975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DCB9E5-0E9D-BC53-B9E0-1E33A4236D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BCCDA7-FCD2-C307-5A44-5A5E385EBF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DFA2F5-FE75-4BB4-6572-E17E77A0800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«Muchos perfiles en las redes sociales son «públicos» por defecto, lo que significa que personas desconocidas pueden ver tus fotos familiares. Al cambiar la configuración a «Solo amigos», recuperas el control de tu espacio digital y decides quién puede ver tus recuerdos».</a:t>
            </a:r>
          </a:p>
          <a:p>
            <a:endParaRPr lang="LID4096" sz="1200" dirty="0"/>
          </a:p>
        </p:txBody>
      </p:sp>
      <p:sp>
        <p:nvSpPr>
          <p:cNvPr id="4" name="Slide Number Placeholder 3">
            <a:extLst>
              <a:ext uri="{FF2B5EF4-FFF2-40B4-BE49-F238E27FC236}">
                <a16:creationId xmlns:a16="http://schemas.microsoft.com/office/drawing/2014/main" id="{785CD9CE-98F0-624F-48C0-B11A93E9E553}"/>
              </a:ext>
            </a:extLst>
          </p:cNvPr>
          <p:cNvSpPr>
            <a:spLocks noGrp="1"/>
          </p:cNvSpPr>
          <p:nvPr>
            <p:ph type="sldNum" sz="quarter" idx="5"/>
          </p:nvPr>
        </p:nvSpPr>
        <p:spPr/>
        <p:txBody>
          <a:bodyPr/>
          <a:lstStyle/>
          <a:p>
            <a:fld id="{C6CF91B0-25AB-4DFA-B184-293DD156034C}" type="slidenum">
              <a:rPr lang="el-GR" smtClean="0"/>
              <a:t>10</a:t>
            </a:fld>
            <a:endParaRPr lang="el-GR"/>
          </a:p>
        </p:txBody>
      </p:sp>
    </p:spTree>
    <p:extLst>
      <p:ext uri="{BB962C8B-B14F-4D97-AF65-F5344CB8AC3E}">
        <p14:creationId xmlns:p14="http://schemas.microsoft.com/office/powerpoint/2010/main" val="42435567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AB337-9618-DED2-7CDE-295DD998DA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F59219-3CF3-883E-16B6-F45BE8EF23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8093A6-BF62-695F-A2AB-FE3AA958258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«La navegación privada impide que el dispositivo guarde tu historial, contraseñas o búsquedas. Resulta útil en ordenadores compartidos o públicos, o cuando se consulta información confidencial. No te hace invisible en Internet, pero ayuda a proteger tu información en ese dispositivo».</a:t>
            </a:r>
          </a:p>
          <a:p>
            <a:endParaRPr lang="LID4096" sz="1200" dirty="0"/>
          </a:p>
        </p:txBody>
      </p:sp>
      <p:sp>
        <p:nvSpPr>
          <p:cNvPr id="4" name="Slide Number Placeholder 3">
            <a:extLst>
              <a:ext uri="{FF2B5EF4-FFF2-40B4-BE49-F238E27FC236}">
                <a16:creationId xmlns:a16="http://schemas.microsoft.com/office/drawing/2014/main" id="{28FC5CDA-5913-65DE-1E9A-E04A0688B89A}"/>
              </a:ext>
            </a:extLst>
          </p:cNvPr>
          <p:cNvSpPr>
            <a:spLocks noGrp="1"/>
          </p:cNvSpPr>
          <p:nvPr>
            <p:ph type="sldNum" sz="quarter" idx="5"/>
          </p:nvPr>
        </p:nvSpPr>
        <p:spPr/>
        <p:txBody>
          <a:bodyPr/>
          <a:lstStyle/>
          <a:p>
            <a:fld id="{C6CF91B0-25AB-4DFA-B184-293DD156034C}" type="slidenum">
              <a:rPr lang="el-GR" smtClean="0"/>
              <a:t>11</a:t>
            </a:fld>
            <a:endParaRPr lang="el-GR"/>
          </a:p>
        </p:txBody>
      </p:sp>
    </p:spTree>
    <p:extLst>
      <p:ext uri="{BB962C8B-B14F-4D97-AF65-F5344CB8AC3E}">
        <p14:creationId xmlns:p14="http://schemas.microsoft.com/office/powerpoint/2010/main" val="2257836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970BA5-8E31-8E60-09FB-63350CF309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D94ED2-91DB-17B8-C03F-D7B399F9E8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C13956-812F-740C-F296-09A6AA8F3DA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«Escribe una frase personal y añádele números o símbolos. Una contraseña en forma de frase es fácil de recordar para ti, pero difícil de adivinar para un ordenador. Esto la hace práctica y segura a la vez».</a:t>
            </a:r>
          </a:p>
          <a:p>
            <a:endParaRPr lang="LID4096" dirty="0"/>
          </a:p>
        </p:txBody>
      </p:sp>
      <p:sp>
        <p:nvSpPr>
          <p:cNvPr id="4" name="Slide Number Placeholder 3">
            <a:extLst>
              <a:ext uri="{FF2B5EF4-FFF2-40B4-BE49-F238E27FC236}">
                <a16:creationId xmlns:a16="http://schemas.microsoft.com/office/drawing/2014/main" id="{36BFC286-10F2-BEC5-8F36-9FD8E26EB31A}"/>
              </a:ext>
            </a:extLst>
          </p:cNvPr>
          <p:cNvSpPr>
            <a:spLocks noGrp="1"/>
          </p:cNvSpPr>
          <p:nvPr>
            <p:ph type="sldNum" sz="quarter" idx="5"/>
          </p:nvPr>
        </p:nvSpPr>
        <p:spPr/>
        <p:txBody>
          <a:bodyPr/>
          <a:lstStyle/>
          <a:p>
            <a:fld id="{C6CF91B0-25AB-4DFA-B184-293DD156034C}" type="slidenum">
              <a:rPr lang="el-GR" smtClean="0"/>
              <a:t>12</a:t>
            </a:fld>
            <a:endParaRPr lang="el-GR"/>
          </a:p>
        </p:txBody>
      </p:sp>
    </p:spTree>
    <p:extLst>
      <p:ext uri="{BB962C8B-B14F-4D97-AF65-F5344CB8AC3E}">
        <p14:creationId xmlns:p14="http://schemas.microsoft.com/office/powerpoint/2010/main" val="21737515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5.emf"/></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solidFill>
                  <a:schemeClr val="tx2"/>
                </a:solidFill>
                <a:latin typeface="Arial" panose="020B0604020202020204" pitchFamily="34" charset="0"/>
                <a:ea typeface="Roboto Slab Medium" pitchFamily="2" charset="0"/>
                <a:cs typeface="Arial" panose="020B0604020202020204" pitchFamily="34" charset="0"/>
              </a:defRPr>
            </a:lvl1pPr>
          </a:lstStyle>
          <a:p>
            <a:r>
              <a:rPr lang="en-US" dirty="0"/>
              <a:t>Slide title goes here</a:t>
            </a:r>
            <a:endParaRPr lang="el-GR" dirty="0"/>
          </a:p>
        </p:txBody>
      </p:sp>
      <p:sp>
        <p:nvSpPr>
          <p:cNvPr id="5" name="Content Placeholder 3"/>
          <p:cNvSpPr>
            <a:spLocks noGrp="1"/>
          </p:cNvSpPr>
          <p:nvPr>
            <p:ph sz="quarter" idx="12" hasCustomPrompt="1"/>
          </p:nvPr>
        </p:nvSpPr>
        <p:spPr>
          <a:xfrm>
            <a:off x="97971" y="881743"/>
            <a:ext cx="11944350" cy="5870121"/>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lvl="0"/>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2169850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p:cNvSpPr>
            <a:spLocks noGrp="1"/>
          </p:cNvSpPr>
          <p:nvPr>
            <p:ph type="ctrTitle" hasCustomPrompt="1"/>
          </p:nvPr>
        </p:nvSpPr>
        <p:spPr>
          <a:xfrm>
            <a:off x="2179865" y="2774849"/>
            <a:ext cx="7832271" cy="1600197"/>
          </a:xfrm>
          <a:prstGeom prst="rect">
            <a:avLst/>
          </a:prstGeom>
        </p:spPr>
        <p:txBody>
          <a:bodyPr anchor="ctr">
            <a:normAutofit/>
          </a:bodyPr>
          <a:lstStyle>
            <a:lvl1pPr algn="ctr">
              <a:defRPr sz="2000" b="0">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Divider Slide</a:t>
            </a:r>
            <a:endParaRPr lang="el-GR" dirty="0"/>
          </a:p>
        </p:txBody>
      </p:sp>
      <p:sp>
        <p:nvSpPr>
          <p:cNvPr id="6" name="Rectangle 5"/>
          <p:cNvSpPr/>
          <p:nvPr userDrawn="1"/>
        </p:nvSpPr>
        <p:spPr>
          <a:xfrm rot="10800000" flipV="1">
            <a:off x="2172708" y="2774849"/>
            <a:ext cx="7839428"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0990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dirty="0"/>
              <a:t>Slide title goes here</a:t>
            </a:r>
            <a:endParaRPr lang="el-GR" dirty="0"/>
          </a:p>
        </p:txBody>
      </p:sp>
      <p:sp>
        <p:nvSpPr>
          <p:cNvPr id="6"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sz="2400" b="0" baseline="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
        <p:nvSpPr>
          <p:cNvPr id="8" name="Content Placeholder 3"/>
          <p:cNvSpPr>
            <a:spLocks noGrp="1"/>
          </p:cNvSpPr>
          <p:nvPr>
            <p:ph sz="quarter" idx="12" hasCustomPrompt="1"/>
          </p:nvPr>
        </p:nvSpPr>
        <p:spPr>
          <a:xfrm>
            <a:off x="97971" y="1462685"/>
            <a:ext cx="11944350" cy="5289179"/>
          </a:xfrm>
          <a:prstGeom prst="rect">
            <a:avLst/>
          </a:prstGeom>
        </p:spPr>
        <p:txBody>
          <a:bodyPr/>
          <a:lstStyle>
            <a:lvl1pPr algn="l">
              <a:defRPr lang="en-US" sz="1800" kern="1200" dirty="0" smtClean="0">
                <a:solidFill>
                  <a:schemeClr val="tx2"/>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3928767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5" name="Content Placeholder 3"/>
          <p:cNvSpPr>
            <a:spLocks noGrp="1"/>
          </p:cNvSpPr>
          <p:nvPr>
            <p:ph sz="quarter" idx="11" hasCustomPrompt="1"/>
          </p:nvPr>
        </p:nvSpPr>
        <p:spPr>
          <a:xfrm>
            <a:off x="97971"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6545040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7" name="Content Placeholder 3"/>
          <p:cNvSpPr>
            <a:spLocks noGrp="1"/>
          </p:cNvSpPr>
          <p:nvPr>
            <p:ph sz="quarter" idx="11" hasCustomPrompt="1"/>
          </p:nvPr>
        </p:nvSpPr>
        <p:spPr>
          <a:xfrm>
            <a:off x="97971"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10"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lang="el-GR" sz="2400" b="0" kern="1200" baseline="0" dirty="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Tree>
    <p:extLst>
      <p:ext uri="{BB962C8B-B14F-4D97-AF65-F5344CB8AC3E}">
        <p14:creationId xmlns:p14="http://schemas.microsoft.com/office/powerpoint/2010/main" val="1536706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3D828EC0-BF20-49B3-A8DE-833F728958E9}"/>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a:extLst>
              <a:ext uri="{FF2B5EF4-FFF2-40B4-BE49-F238E27FC236}">
                <a16:creationId xmlns:a16="http://schemas.microsoft.com/office/drawing/2014/main" id="{E4C88B47-D9EB-2A74-FD98-E0F9D2929A57}"/>
              </a:ext>
            </a:extLst>
          </p:cNvPr>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a:extLst>
              <a:ext uri="{FF2B5EF4-FFF2-40B4-BE49-F238E27FC236}">
                <a16:creationId xmlns:a16="http://schemas.microsoft.com/office/drawing/2014/main" id="{B651AE0A-A680-5D95-6DAA-04F6E821A251}"/>
              </a:ext>
            </a:extLst>
          </p:cNvPr>
          <p:cNvPicPr>
            <a:picLocks noChangeAspect="1"/>
          </p:cNvPicPr>
          <p:nvPr userDrawn="1"/>
        </p:nvPicPr>
        <p:blipFill>
          <a:blip r:embed="rId4"/>
          <a:stretch>
            <a:fillRect/>
          </a:stretch>
        </p:blipFill>
        <p:spPr>
          <a:xfrm>
            <a:off x="6889674" y="1995192"/>
            <a:ext cx="4927600" cy="4000500"/>
          </a:xfrm>
          <a:prstGeom prst="rect">
            <a:avLst/>
          </a:prstGeom>
        </p:spPr>
      </p:pic>
    </p:spTree>
    <p:extLst>
      <p:ext uri="{BB962C8B-B14F-4D97-AF65-F5344CB8AC3E}">
        <p14:creationId xmlns:p14="http://schemas.microsoft.com/office/powerpoint/2010/main" val="202007097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3D828EC0-BF20-49B3-A8DE-833F728958E9}"/>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a:extLst>
              <a:ext uri="{FF2B5EF4-FFF2-40B4-BE49-F238E27FC236}">
                <a16:creationId xmlns:a16="http://schemas.microsoft.com/office/drawing/2014/main" id="{E4C88B47-D9EB-2A74-FD98-E0F9D2929A57}"/>
              </a:ext>
            </a:extLst>
          </p:cNvPr>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a:extLst>
              <a:ext uri="{FF2B5EF4-FFF2-40B4-BE49-F238E27FC236}">
                <a16:creationId xmlns:a16="http://schemas.microsoft.com/office/drawing/2014/main" id="{B651AE0A-A680-5D95-6DAA-04F6E821A251}"/>
              </a:ext>
            </a:extLst>
          </p:cNvPr>
          <p:cNvPicPr>
            <a:picLocks noChangeAspect="1"/>
          </p:cNvPicPr>
          <p:nvPr userDrawn="1"/>
        </p:nvPicPr>
        <p:blipFill>
          <a:blip r:embed="rId4"/>
          <a:stretch>
            <a:fillRect/>
          </a:stretch>
        </p:blipFill>
        <p:spPr>
          <a:xfrm>
            <a:off x="6889674" y="1995192"/>
            <a:ext cx="4927600" cy="4000500"/>
          </a:xfrm>
          <a:prstGeom prst="rect">
            <a:avLst/>
          </a:prstGeom>
        </p:spPr>
      </p:pic>
    </p:spTree>
    <p:extLst>
      <p:ext uri="{BB962C8B-B14F-4D97-AF65-F5344CB8AC3E}">
        <p14:creationId xmlns:p14="http://schemas.microsoft.com/office/powerpoint/2010/main" val="54702030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2"/>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BDDCD6EF-8BAC-4952-C0E4-2EF4ACDC3F96}"/>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2" name="Picture 1">
            <a:extLst>
              <a:ext uri="{FF2B5EF4-FFF2-40B4-BE49-F238E27FC236}">
                <a16:creationId xmlns:a16="http://schemas.microsoft.com/office/drawing/2014/main" id="{80274D63-4B72-B854-B883-35F07AF39E24}"/>
              </a:ext>
            </a:extLst>
          </p:cNvPr>
          <p:cNvPicPr>
            <a:picLocks noChangeAspect="1"/>
          </p:cNvPicPr>
          <p:nvPr userDrawn="1"/>
        </p:nvPicPr>
        <p:blipFill>
          <a:blip r:embed="rId3"/>
          <a:stretch>
            <a:fillRect/>
          </a:stretch>
        </p:blipFill>
        <p:spPr>
          <a:xfrm>
            <a:off x="401324" y="377037"/>
            <a:ext cx="1984435" cy="909936"/>
          </a:xfrm>
          <a:prstGeom prst="rect">
            <a:avLst/>
          </a:prstGeom>
        </p:spPr>
      </p:pic>
      <p:pic>
        <p:nvPicPr>
          <p:cNvPr id="3" name="Picture 2">
            <a:extLst>
              <a:ext uri="{FF2B5EF4-FFF2-40B4-BE49-F238E27FC236}">
                <a16:creationId xmlns:a16="http://schemas.microsoft.com/office/drawing/2014/main" id="{C669CA67-9A0D-6D23-F5B3-CD3EF82E5624}"/>
              </a:ext>
            </a:extLst>
          </p:cNvPr>
          <p:cNvPicPr>
            <a:picLocks noChangeAspect="1"/>
          </p:cNvPicPr>
          <p:nvPr userDrawn="1"/>
        </p:nvPicPr>
        <p:blipFill>
          <a:blip r:embed="rId4"/>
          <a:stretch>
            <a:fillRect/>
          </a:stretch>
        </p:blipFill>
        <p:spPr>
          <a:xfrm>
            <a:off x="6096000" y="3515455"/>
            <a:ext cx="5702300" cy="2362200"/>
          </a:xfrm>
          <a:prstGeom prst="rect">
            <a:avLst/>
          </a:prstGeom>
        </p:spPr>
      </p:pic>
      <p:sp>
        <p:nvSpPr>
          <p:cNvPr id="8" name="TextBox 7">
            <a:extLst>
              <a:ext uri="{FF2B5EF4-FFF2-40B4-BE49-F238E27FC236}">
                <a16:creationId xmlns:a16="http://schemas.microsoft.com/office/drawing/2014/main" id="{02D42687-9C05-6640-36C5-A7707DA75F1A}"/>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9445815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2179865" y="2937536"/>
            <a:ext cx="7832271" cy="1600197"/>
          </a:xfrm>
          <a:prstGeom prst="rect">
            <a:avLst/>
          </a:prstGeom>
          <a:ln>
            <a:noFill/>
          </a:ln>
        </p:spPr>
        <p:txBody>
          <a:bodyPr anchor="ctr">
            <a:normAutofit/>
          </a:bodyPr>
          <a:lstStyle>
            <a:lvl1pPr algn="ctr">
              <a:defRPr sz="2000" b="0">
                <a:solidFill>
                  <a:schemeClr val="accent2"/>
                </a:solidFill>
                <a:latin typeface="Arial" panose="020B0604020202020204" pitchFamily="34" charset="0"/>
                <a:ea typeface="Roboto Slab Black" pitchFamily="2" charset="0"/>
                <a:cs typeface="Arial" panose="020B0604020202020204" pitchFamily="34" charset="0"/>
              </a:defRPr>
            </a:lvl1pPr>
          </a:lstStyle>
          <a:p>
            <a:r>
              <a:rPr lang="en-US" dirty="0"/>
              <a:t>End Slide</a:t>
            </a:r>
            <a:endParaRPr lang="el-GR" dirty="0"/>
          </a:p>
        </p:txBody>
      </p:sp>
      <p:sp>
        <p:nvSpPr>
          <p:cNvPr id="10" name="Rectangle 9"/>
          <p:cNvSpPr/>
          <p:nvPr userDrawn="1"/>
        </p:nvSpPr>
        <p:spPr>
          <a:xfrm rot="10800000" flipV="1">
            <a:off x="2172707" y="2913643"/>
            <a:ext cx="7839428"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84822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pic>
        <p:nvPicPr>
          <p:cNvPr id="6" name="Picture 5">
            <a:extLst>
              <a:ext uri="{FF2B5EF4-FFF2-40B4-BE49-F238E27FC236}">
                <a16:creationId xmlns:a16="http://schemas.microsoft.com/office/drawing/2014/main" id="{79EA4C69-9DDB-9F9F-8E98-4BCA8ED06E6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17750" y="1447800"/>
            <a:ext cx="7556500" cy="3962400"/>
          </a:xfrm>
          <a:prstGeom prst="rect">
            <a:avLst/>
          </a:prstGeom>
        </p:spPr>
      </p:pic>
      <p:sp>
        <p:nvSpPr>
          <p:cNvPr id="7" name="Subtitle 2">
            <a:extLst>
              <a:ext uri="{FF2B5EF4-FFF2-40B4-BE49-F238E27FC236}">
                <a16:creationId xmlns:a16="http://schemas.microsoft.com/office/drawing/2014/main" id="{90C4B96E-428F-61C9-6E62-394451C1F93E}"/>
              </a:ext>
            </a:extLst>
          </p:cNvPr>
          <p:cNvSpPr>
            <a:spLocks noGrp="1"/>
          </p:cNvSpPr>
          <p:nvPr>
            <p:ph type="subTitle" idx="1" hasCustomPrompt="1"/>
          </p:nvPr>
        </p:nvSpPr>
        <p:spPr>
          <a:xfrm>
            <a:off x="401324" y="300159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Project Partners:</a:t>
            </a:r>
            <a:endParaRPr lang="el-GR" dirty="0"/>
          </a:p>
        </p:txBody>
      </p:sp>
    </p:spTree>
    <p:extLst>
      <p:ext uri="{BB962C8B-B14F-4D97-AF65-F5344CB8AC3E}">
        <p14:creationId xmlns:p14="http://schemas.microsoft.com/office/powerpoint/2010/main" val="56548682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alpha val="0"/>
          </a:schemeClr>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797521"/>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Placeholder 7"/>
          <p:cNvSpPr>
            <a:spLocks noGrp="1"/>
          </p:cNvSpPr>
          <p:nvPr>
            <p:ph type="title"/>
          </p:nvPr>
        </p:nvSpPr>
        <p:spPr>
          <a:xfrm>
            <a:off x="97970" y="81642"/>
            <a:ext cx="11944351" cy="715879"/>
          </a:xfrm>
          <a:prstGeom prst="rect">
            <a:avLst/>
          </a:prstGeom>
        </p:spPr>
        <p:txBody>
          <a:bodyPr vert="horz" lIns="54000" tIns="54000" rIns="54000" bIns="54000" rtlCol="0" anchor="ctr">
            <a:noAutofit/>
          </a:bodyPr>
          <a:lstStyle/>
          <a:p>
            <a:r>
              <a:rPr lang="en-US" dirty="0"/>
              <a:t>Aquí va el título de la diapositiva</a:t>
            </a:r>
            <a:endParaRPr lang="el-GR" dirty="0"/>
          </a:p>
        </p:txBody>
      </p:sp>
    </p:spTree>
    <p:extLst>
      <p:ext uri="{BB962C8B-B14F-4D97-AF65-F5344CB8AC3E}">
        <p14:creationId xmlns:p14="http://schemas.microsoft.com/office/powerpoint/2010/main" val="1960187723"/>
      </p:ext>
    </p:extLst>
  </p:cSld>
  <p:clrMap bg1="lt1" tx1="dk1" bg2="lt2" tx2="dk2" accent1="accent1" accent2="accent2" accent3="accent3" accent4="accent4" accent5="accent5" accent6="accent6" hlink="hlink" folHlink="folHlink"/>
  <p:sldLayoutIdLst>
    <p:sldLayoutId id="2147483672" r:id="rId1"/>
    <p:sldLayoutId id="2147483669" r:id="rId2"/>
    <p:sldLayoutId id="2147483671" r:id="rId3"/>
    <p:sldLayoutId id="2147483651" r:id="rId4"/>
    <p:sldLayoutId id="2147483691" r:id="rId5"/>
  </p:sldLayoutIdLst>
  <p:txStyles>
    <p:titleStyle>
      <a:lvl1pPr algn="l" defTabSz="914377" rtl="0" eaLnBrk="1" latinLnBrk="0" hangingPunct="1">
        <a:lnSpc>
          <a:spcPct val="90000"/>
        </a:lnSpc>
        <a:spcBef>
          <a:spcPct val="0"/>
        </a:spcBef>
        <a:buNone/>
        <a:defRPr sz="3800" kern="1200">
          <a:solidFill>
            <a:schemeClr val="tx2"/>
          </a:solidFill>
          <a:latin typeface="Arial" panose="020B0604020202020204" pitchFamily="34" charset="0"/>
          <a:ea typeface="Open Sans" panose="020B0606030504020204" pitchFamily="34" charset="0"/>
          <a:cs typeface="Arial" panose="020B0604020202020204" pitchFamily="34" charset="0"/>
        </a:defRPr>
      </a:lvl1pPr>
    </p:titleStyle>
    <p:bodyStyle>
      <a:lvl1pPr marL="0" indent="0" algn="just" defTabSz="914377" rtl="0" eaLnBrk="1" latinLnBrk="0" hangingPunct="1">
        <a:lnSpc>
          <a:spcPct val="90000"/>
        </a:lnSpc>
        <a:spcBef>
          <a:spcPts val="1000"/>
        </a:spcBef>
        <a:buFont typeface="Arial" panose="020B0604020202020204" pitchFamily="34" charset="0"/>
        <a:buNone/>
        <a:defRPr sz="2200" kern="1200">
          <a:solidFill>
            <a:schemeClr val="bg2"/>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alpha val="50000"/>
          </a:srgb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9144641"/>
      </p:ext>
    </p:extLst>
  </p:cSld>
  <p:clrMap bg1="lt1" tx1="dk1" bg2="lt2" tx2="dk2" accent1="accent1" accent2="accent2" accent3="accent3" accent4="accent4" accent5="accent5" accent6="accent6" hlink="hlink" folHlink="folHlink"/>
  <p:sldLayoutIdLst>
    <p:sldLayoutId id="2147483649" r:id="rId1"/>
    <p:sldLayoutId id="2147483689" r:id="rId2"/>
    <p:sldLayoutId id="2147483687" r:id="rId3"/>
    <p:sldLayoutId id="2147483690" r:id="rId4"/>
    <p:sldLayoutId id="2147483688" r:id="rId5"/>
  </p:sldLayoutIdLst>
  <p:txStyles>
    <p:titleStyle>
      <a:lvl1pPr algn="l" defTabSz="914377"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90EA3-B5A9-B1E8-C2DF-9EE276BBF240}"/>
              </a:ext>
            </a:extLst>
          </p:cNvPr>
          <p:cNvSpPr>
            <a:spLocks noGrp="1"/>
          </p:cNvSpPr>
          <p:nvPr>
            <p:ph type="ctrTitle"/>
          </p:nvPr>
        </p:nvSpPr>
        <p:spPr>
          <a:xfrm>
            <a:off x="374726" y="2184268"/>
            <a:ext cx="6409251" cy="1334065"/>
          </a:xfrm>
        </p:spPr>
        <p:txBody>
          <a:bodyPr>
            <a:normAutofit/>
          </a:bodyPr>
          <a:lstStyle/>
          <a:p>
            <a:r>
              <a:rPr lang="en-US" sz="2400" dirty="0"/>
              <a:t>WP3 – Material didáctico para estudiantes de edad avanzada</a:t>
            </a:r>
            <a:r>
              <a:rPr lang="en-US" sz="1800" dirty="0"/>
              <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077FB08D-68F0-ED39-45CA-2644332A0072}"/>
              </a:ext>
            </a:extLst>
          </p:cNvPr>
          <p:cNvSpPr>
            <a:spLocks noGrp="1"/>
          </p:cNvSpPr>
          <p:nvPr>
            <p:ph type="subTitle" idx="1"/>
          </p:nvPr>
        </p:nvSpPr>
        <p:spPr>
          <a:xfrm>
            <a:off x="374726" y="3429000"/>
            <a:ext cx="7391858" cy="1292830"/>
          </a:xfrm>
        </p:spPr>
        <p:txBody>
          <a:bodyPr>
            <a:normAutofit/>
          </a:bodyPr>
          <a:lstStyle/>
          <a:p>
            <a:r>
              <a:rPr lang="en-US" sz="2800" dirty="0"/>
              <a:t>Módulo 5</a:t>
            </a:r>
          </a:p>
          <a:p>
            <a:r>
              <a:rPr lang="en-GB" sz="2800" dirty="0"/>
              <a:t>Seguridad en Internet </a:t>
            </a:r>
          </a:p>
          <a:p>
            <a:endParaRPr lang="en-CY" sz="2800" dirty="0"/>
          </a:p>
        </p:txBody>
      </p:sp>
    </p:spTree>
    <p:extLst>
      <p:ext uri="{BB962C8B-B14F-4D97-AF65-F5344CB8AC3E}">
        <p14:creationId xmlns:p14="http://schemas.microsoft.com/office/powerpoint/2010/main" val="1203435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F86AB4-40CF-3F8B-7D6D-76EF47867709}"/>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16E90F41-4BB8-02A0-847D-5526957BAC41}"/>
              </a:ext>
            </a:extLst>
          </p:cNvPr>
          <p:cNvSpPr>
            <a:spLocks noGrp="1"/>
          </p:cNvSpPr>
          <p:nvPr>
            <p:ph type="title"/>
          </p:nvPr>
        </p:nvSpPr>
        <p:spPr/>
        <p:txBody>
          <a:bodyPr lIns="91440"/>
          <a:lstStyle/>
          <a:p>
            <a:r>
              <a:rPr lang="en-US" sz="2400" i="1" dirty="0"/>
              <a:t>Módulo 5 (Estudiantes mayores): </a:t>
            </a:r>
            <a:r>
              <a:rPr lang="en-GB" sz="2400" i="1" dirty="0"/>
              <a:t>Seguridad en Internet </a:t>
            </a:r>
            <a:endParaRPr lang="el-GR" sz="2400" dirty="0"/>
          </a:p>
        </p:txBody>
      </p:sp>
      <p:sp>
        <p:nvSpPr>
          <p:cNvPr id="6" name="Text Placeholder 5">
            <a:extLst>
              <a:ext uri="{FF2B5EF4-FFF2-40B4-BE49-F238E27FC236}">
                <a16:creationId xmlns:a16="http://schemas.microsoft.com/office/drawing/2014/main" id="{28AE6501-6D0F-0068-D08A-1B3361FCAB05}"/>
              </a:ext>
            </a:extLst>
          </p:cNvPr>
          <p:cNvSpPr>
            <a:spLocks noGrp="1"/>
          </p:cNvSpPr>
          <p:nvPr>
            <p:ph type="body" sz="quarter" idx="10"/>
          </p:nvPr>
        </p:nvSpPr>
        <p:spPr/>
        <p:txBody>
          <a:bodyPr/>
          <a:lstStyle/>
          <a:p>
            <a:endParaRPr lang="el-GR" b="1" i="1" dirty="0">
              <a:solidFill>
                <a:schemeClr val="accent1">
                  <a:lumMod val="75000"/>
                </a:schemeClr>
              </a:solidFill>
            </a:endParaRPr>
          </a:p>
          <a:p>
            <a:endParaRPr lang="en-US" b="1" dirty="0">
              <a:solidFill>
                <a:schemeClr val="accent1">
                  <a:lumMod val="75000"/>
                </a:schemeClr>
              </a:solidFill>
            </a:endParaRPr>
          </a:p>
          <a:p>
            <a:r>
              <a:rPr lang="en-US" b="1" i="1" dirty="0">
                <a:solidFill>
                  <a:schemeClr val="accent1">
                    <a:lumMod val="75000"/>
                  </a:schemeClr>
                </a:solidFill>
              </a:rPr>
              <a:t>Tema 2: Contraseñas y privacidad</a:t>
            </a: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5BE49978-CE2F-B91D-D982-564615F5586D}"/>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7947A133-7DBD-A320-0BC6-2E1782C85E1A}"/>
              </a:ext>
            </a:extLst>
          </p:cNvPr>
          <p:cNvSpPr txBox="1"/>
          <p:nvPr/>
        </p:nvSpPr>
        <p:spPr>
          <a:xfrm>
            <a:off x="0" y="1405534"/>
            <a:ext cx="11336483" cy="6933308"/>
          </a:xfrm>
          <a:prstGeom prst="rect">
            <a:avLst/>
          </a:prstGeom>
          <a:noFill/>
        </p:spPr>
        <p:txBody>
          <a:bodyPr wrap="square">
            <a:spAutoFit/>
          </a:bodyPr>
          <a:lstStyle/>
          <a:p>
            <a:pPr lvl="0"/>
            <a:r>
              <a:rPr lang="en-GB" sz="2400" b="1" dirty="0"/>
              <a:t>Configuración de privacidad: mantén tu información personal</a:t>
            </a:r>
            <a:endParaRPr lang="en-GB" sz="2400" dirty="0"/>
          </a:p>
          <a:p>
            <a:pPr lvl="1" algn="ctr"/>
            <a:endParaRPr lang="en-GB" sz="2400" b="1" dirty="0"/>
          </a:p>
          <a:p>
            <a:pPr lvl="1" algn="ctr"/>
            <a:r>
              <a:rPr lang="en-GB" sz="2400" dirty="0"/>
              <a:t>¿Quién está en tu jardín digital?</a:t>
            </a:r>
          </a:p>
          <a:p>
            <a:pPr lvl="1" algn="ctr"/>
            <a:endParaRPr lang="en-GB" sz="2400" dirty="0"/>
          </a:p>
          <a:p>
            <a:pPr lvl="1" algn="ctr"/>
            <a:r>
              <a:rPr lang="en-GB" sz="2400" dirty="0"/>
              <a:t>Muchas cuentas de redes sociales son «públicas» por defecto, </a:t>
            </a:r>
          </a:p>
          <a:p>
            <a:pPr lvl="1" algn="ctr"/>
            <a:r>
              <a:rPr lang="en-GB" sz="2400" dirty="0"/>
              <a:t>lo que significa que personas desconocidas pueden ver tus fotos</a:t>
            </a:r>
          </a:p>
          <a:p>
            <a:pPr lvl="1" algn="ctr"/>
            <a:endParaRPr lang="en-GB" sz="2400" b="1" dirty="0"/>
          </a:p>
          <a:p>
            <a:pPr lvl="1" algn="ctr"/>
            <a:r>
              <a:rPr lang="en-GB" sz="2400" b="1" dirty="0"/>
              <a:t>Pasos sencillos:</a:t>
            </a:r>
            <a:endParaRPr lang="en-GB" sz="2400" dirty="0"/>
          </a:p>
          <a:p>
            <a:pPr lvl="2" algn="ctr"/>
            <a:r>
              <a:rPr lang="en-GB" sz="2400" dirty="0"/>
              <a:t>Configura la visibilidad de tu perfil en «Solo amigos».</a:t>
            </a:r>
          </a:p>
          <a:p>
            <a:pPr lvl="2" algn="ctr"/>
            <a:endParaRPr lang="en-GB" sz="2400" dirty="0"/>
          </a:p>
          <a:p>
            <a:pPr lvl="2" algn="ctr"/>
            <a:r>
              <a:rPr lang="en-GB" sz="2400" dirty="0"/>
              <a:t>Desactiva el uso compartido de la ubicación.</a:t>
            </a:r>
          </a:p>
          <a:p>
            <a:pPr lvl="2" algn="ctr"/>
            <a:endParaRPr lang="en-GB" sz="2400" dirty="0"/>
          </a:p>
          <a:p>
            <a:pPr lvl="2" algn="ctr"/>
            <a:r>
              <a:rPr lang="en-GB" sz="2400" dirty="0"/>
              <a:t>Revisa qué aplicaciones pueden usar tu cámara o micrófono.</a:t>
            </a:r>
          </a:p>
          <a:p>
            <a:r>
              <a:rPr lang="en-GB" dirty="0"/>
              <a:t> </a:t>
            </a:r>
          </a:p>
          <a:p>
            <a:pPr lvl="0" algn="ctr"/>
            <a:endParaRPr lang="en-GB" sz="2400" b="1" dirty="0"/>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671582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D30D7-8F68-13A2-8FB5-C13C83B4464E}"/>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DCE64E1-F8C6-12DF-6B50-BC7F09E31F08}"/>
              </a:ext>
            </a:extLst>
          </p:cNvPr>
          <p:cNvSpPr>
            <a:spLocks noGrp="1"/>
          </p:cNvSpPr>
          <p:nvPr>
            <p:ph type="title"/>
          </p:nvPr>
        </p:nvSpPr>
        <p:spPr/>
        <p:txBody>
          <a:bodyPr lIns="91440"/>
          <a:lstStyle/>
          <a:p>
            <a:r>
              <a:rPr lang="en-US" sz="2400" i="1" dirty="0"/>
              <a:t>Módulo 5 (Estudiantes mayores): </a:t>
            </a:r>
            <a:r>
              <a:rPr lang="en-GB" sz="2400" i="1" dirty="0"/>
              <a:t>Seguridad en Internet </a:t>
            </a:r>
            <a:endParaRPr lang="el-GR" sz="2400" dirty="0"/>
          </a:p>
        </p:txBody>
      </p:sp>
      <p:sp>
        <p:nvSpPr>
          <p:cNvPr id="6" name="Text Placeholder 5">
            <a:extLst>
              <a:ext uri="{FF2B5EF4-FFF2-40B4-BE49-F238E27FC236}">
                <a16:creationId xmlns:a16="http://schemas.microsoft.com/office/drawing/2014/main" id="{5E3ED546-0A22-6370-5B80-ECC3081213CA}"/>
              </a:ext>
            </a:extLst>
          </p:cNvPr>
          <p:cNvSpPr>
            <a:spLocks noGrp="1"/>
          </p:cNvSpPr>
          <p:nvPr>
            <p:ph type="body" sz="quarter" idx="10"/>
          </p:nvPr>
        </p:nvSpPr>
        <p:spPr/>
        <p:txBody>
          <a:bodyPr/>
          <a:lstStyle/>
          <a:p>
            <a:endParaRPr lang="el-GR" b="1" i="1" dirty="0">
              <a:solidFill>
                <a:schemeClr val="accent1">
                  <a:lumMod val="75000"/>
                </a:schemeClr>
              </a:solidFill>
            </a:endParaRPr>
          </a:p>
          <a:p>
            <a:endParaRPr lang="en-US" b="1" dirty="0">
              <a:solidFill>
                <a:schemeClr val="accent1">
                  <a:lumMod val="75000"/>
                </a:schemeClr>
              </a:solidFill>
            </a:endParaRPr>
          </a:p>
          <a:p>
            <a:r>
              <a:rPr lang="en-US" b="1" i="1" dirty="0">
                <a:solidFill>
                  <a:schemeClr val="accent1">
                    <a:lumMod val="75000"/>
                  </a:schemeClr>
                </a:solidFill>
              </a:rPr>
              <a:t>Tema 2: Contraseñas y privacidad</a:t>
            </a: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16EF4BBE-61F2-D473-F33A-1D6001E53A10}"/>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EA48F8F0-67FA-0082-980F-39B9A43396F2}"/>
              </a:ext>
            </a:extLst>
          </p:cNvPr>
          <p:cNvSpPr txBox="1"/>
          <p:nvPr/>
        </p:nvSpPr>
        <p:spPr>
          <a:xfrm>
            <a:off x="149679" y="1405534"/>
            <a:ext cx="11336483" cy="6933308"/>
          </a:xfrm>
          <a:prstGeom prst="rect">
            <a:avLst/>
          </a:prstGeom>
          <a:noFill/>
        </p:spPr>
        <p:txBody>
          <a:bodyPr wrap="square">
            <a:spAutoFit/>
          </a:bodyPr>
          <a:lstStyle/>
          <a:p>
            <a:pPr lvl="0"/>
            <a:r>
              <a:rPr lang="en-GB" sz="2400" b="1" dirty="0"/>
              <a:t>Navegación privada (modo incógnito)</a:t>
            </a:r>
            <a:endParaRPr lang="en-GB" sz="2400" dirty="0"/>
          </a:p>
          <a:p>
            <a:pPr lvl="1" algn="ctr"/>
            <a:endParaRPr lang="en-GB" sz="2400" b="1" dirty="0"/>
          </a:p>
          <a:p>
            <a:pPr lvl="1" algn="ctr"/>
            <a:r>
              <a:rPr lang="en-GB" sz="2400" dirty="0"/>
              <a:t>No dejar huellas digitales</a:t>
            </a:r>
          </a:p>
          <a:p>
            <a:pPr lvl="1" algn="ctr"/>
            <a:endParaRPr lang="en-GB" sz="2400" dirty="0"/>
          </a:p>
          <a:p>
            <a:pPr lvl="1" algn="ctr"/>
            <a:r>
              <a:rPr lang="en-GB" sz="2400" dirty="0"/>
              <a:t>La «navegación privada» evita que tu dispositivo guarde tu historial o tus contraseñas.</a:t>
            </a:r>
          </a:p>
          <a:p>
            <a:pPr lvl="1" algn="ctr"/>
            <a:endParaRPr lang="en-GB" sz="2400" b="1" dirty="0"/>
          </a:p>
          <a:p>
            <a:pPr lvl="1" algn="ctr"/>
            <a:r>
              <a:rPr lang="en-GB" sz="2400" b="1" dirty="0"/>
              <a:t>Cuándo utilizarlo:</a:t>
            </a:r>
            <a:endParaRPr lang="en-GB" sz="2400" dirty="0"/>
          </a:p>
          <a:p>
            <a:pPr lvl="2" algn="ctr"/>
            <a:r>
              <a:rPr lang="en-GB" sz="2400" dirty="0"/>
              <a:t>En un ordenador compartido o público.</a:t>
            </a:r>
          </a:p>
          <a:p>
            <a:pPr lvl="2" algn="ctr"/>
            <a:endParaRPr lang="en-GB" sz="2400" dirty="0"/>
          </a:p>
          <a:p>
            <a:pPr lvl="2" algn="ctr"/>
            <a:r>
              <a:rPr lang="en-GB" sz="2400" dirty="0"/>
              <a:t>Al consultar información confidencial sobre salud o banca.</a:t>
            </a:r>
          </a:p>
          <a:p>
            <a:pPr lvl="1" algn="ctr"/>
            <a:endParaRPr lang="en-GB" sz="2400" b="1" dirty="0"/>
          </a:p>
          <a:p>
            <a:pPr lvl="1" algn="ctr"/>
            <a:r>
              <a:rPr lang="en-GB" sz="2400" b="1" dirty="0"/>
              <a:t>Nota: </a:t>
            </a:r>
            <a:r>
              <a:rPr lang="en-GB" sz="2400" dirty="0"/>
              <a:t>No te hace invisible, </a:t>
            </a:r>
          </a:p>
          <a:p>
            <a:pPr lvl="1" algn="ctr"/>
            <a:r>
              <a:rPr lang="en-GB" sz="2400" dirty="0"/>
              <a:t>pero evita que el dispositivo recuerde tu actividad</a:t>
            </a:r>
          </a:p>
          <a:p>
            <a:r>
              <a:rPr lang="en-GB" dirty="0"/>
              <a:t> </a:t>
            </a:r>
          </a:p>
          <a:p>
            <a:pPr lvl="0" algn="ctr"/>
            <a:endParaRPr lang="en-GB" sz="2400" b="1" dirty="0"/>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183763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587A60-B031-FF63-9535-EC782DF120F6}"/>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A7EC3A9C-1DD0-3C21-4A18-0F9827B07AD3}"/>
              </a:ext>
            </a:extLst>
          </p:cNvPr>
          <p:cNvSpPr>
            <a:spLocks noGrp="1"/>
          </p:cNvSpPr>
          <p:nvPr>
            <p:ph type="title"/>
          </p:nvPr>
        </p:nvSpPr>
        <p:spPr/>
        <p:txBody>
          <a:bodyPr lIns="91440"/>
          <a:lstStyle/>
          <a:p>
            <a:r>
              <a:rPr lang="en-US" sz="2400" i="1" dirty="0"/>
              <a:t>Módulo 5 (Estudiantes mayores): </a:t>
            </a:r>
            <a:r>
              <a:rPr lang="en-GB" sz="2400" i="1" dirty="0"/>
              <a:t>Seguridad en Internet </a:t>
            </a:r>
            <a:endParaRPr lang="el-GR" sz="2400" dirty="0"/>
          </a:p>
        </p:txBody>
      </p:sp>
      <p:sp>
        <p:nvSpPr>
          <p:cNvPr id="6" name="Text Placeholder 5">
            <a:extLst>
              <a:ext uri="{FF2B5EF4-FFF2-40B4-BE49-F238E27FC236}">
                <a16:creationId xmlns:a16="http://schemas.microsoft.com/office/drawing/2014/main" id="{5912F4E1-50A3-A7CE-5A72-D3753AAEBF92}"/>
              </a:ext>
            </a:extLst>
          </p:cNvPr>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Tema 2: Contraseñas y privacidad</a:t>
            </a:r>
          </a:p>
          <a:p>
            <a:r>
              <a:rPr lang="en-US" b="1" i="1" dirty="0">
                <a:solidFill>
                  <a:schemeClr val="accent1">
                    <a:lumMod val="75000"/>
                  </a:schemeClr>
                </a:solidFill>
              </a:rPr>
              <a:t> </a:t>
            </a:r>
          </a:p>
          <a:p>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77BA426D-D0CB-158C-C88E-193DE90CB109}"/>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04FC036B-F04C-F560-9F71-B1DE16ECD6D6}"/>
              </a:ext>
            </a:extLst>
          </p:cNvPr>
          <p:cNvSpPr txBox="1"/>
          <p:nvPr/>
        </p:nvSpPr>
        <p:spPr>
          <a:xfrm>
            <a:off x="97970" y="1563010"/>
            <a:ext cx="10957957" cy="5548314"/>
          </a:xfrm>
          <a:prstGeom prst="rect">
            <a:avLst/>
          </a:prstGeom>
          <a:noFill/>
        </p:spPr>
        <p:txBody>
          <a:bodyPr wrap="square">
            <a:spAutoFit/>
          </a:bodyPr>
          <a:lstStyle/>
          <a:p>
            <a:pPr algn="ctr"/>
            <a:r>
              <a:rPr lang="en-GB" sz="2400" b="1" dirty="0">
                <a:solidFill>
                  <a:schemeClr val="accent4">
                    <a:lumMod val="75000"/>
                  </a:schemeClr>
                </a:solidFill>
              </a:rPr>
              <a:t>Actividad: Crea tu contraseña con una frase (interactiva)</a:t>
            </a:r>
            <a:endParaRPr lang="en-GB" sz="2400" dirty="0">
              <a:solidFill>
                <a:schemeClr val="accent4">
                  <a:lumMod val="75000"/>
                </a:schemeClr>
              </a:solidFill>
            </a:endParaRPr>
          </a:p>
          <a:p>
            <a:pPr lvl="1" algn="ctr"/>
            <a:endParaRPr lang="en-GB" sz="2400" b="1" dirty="0"/>
          </a:p>
          <a:p>
            <a:pPr lvl="1" algn="ctr"/>
            <a:r>
              <a:rPr lang="en-GB" sz="2400" b="1" dirty="0"/>
              <a:t>Tarea:</a:t>
            </a:r>
            <a:r>
              <a:rPr lang="en-GB" sz="2400" dirty="0"/>
              <a:t> </a:t>
            </a:r>
          </a:p>
          <a:p>
            <a:pPr lvl="1" algn="ctr"/>
            <a:r>
              <a:rPr lang="en-GB" sz="2400" dirty="0"/>
              <a:t>Diseña una «contraseña con frase»</a:t>
            </a:r>
          </a:p>
          <a:p>
            <a:pPr lvl="1" algn="ctr"/>
            <a:endParaRPr lang="en-GB" sz="2400" b="1" dirty="0"/>
          </a:p>
          <a:p>
            <a:pPr lvl="1" algn="ctr"/>
            <a:r>
              <a:rPr lang="en-GB" sz="2400" b="1" dirty="0"/>
              <a:t>Interacción:</a:t>
            </a:r>
            <a:r>
              <a:rPr lang="en-GB" sz="2400" dirty="0"/>
              <a:t> </a:t>
            </a:r>
          </a:p>
          <a:p>
            <a:pPr lvl="1" algn="ctr"/>
            <a:r>
              <a:rPr lang="en-GB" sz="2400" dirty="0"/>
              <a:t>Siguiendo la regla de los 12 caracteres, </a:t>
            </a:r>
          </a:p>
          <a:p>
            <a:pPr lvl="1" algn="ctr"/>
            <a:r>
              <a:rPr lang="en-GB" sz="2400" dirty="0"/>
              <a:t>cada participante escribe una frase personal </a:t>
            </a:r>
          </a:p>
          <a:p>
            <a:pPr lvl="1" algn="ctr"/>
            <a:r>
              <a:rPr lang="en-GB" sz="2400" dirty="0"/>
              <a:t>(como una canción o un plato favorito) </a:t>
            </a:r>
          </a:p>
          <a:p>
            <a:pPr lvl="1" algn="ctr"/>
            <a:r>
              <a:rPr lang="en-GB" sz="2400" dirty="0"/>
              <a:t>y añade números o símbolos para convertirla en una contraseña segura.</a:t>
            </a:r>
          </a:p>
          <a:p>
            <a:pPr algn="ctr"/>
            <a:endParaRPr lang="el-GR" sz="2400" b="1" dirty="0">
              <a:solidFill>
                <a:schemeClr val="accent4">
                  <a:lumMod val="75000"/>
                </a:schemeClr>
              </a:solidFill>
            </a:endParaRPr>
          </a:p>
          <a:p>
            <a:pPr algn="ctr"/>
            <a:endParaRPr lang="en-GB"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377334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75A935-07D8-1B45-215B-EC73630EA383}"/>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BA993AA-257C-88CA-4BEA-2B272D2B993A}"/>
              </a:ext>
            </a:extLst>
          </p:cNvPr>
          <p:cNvSpPr>
            <a:spLocks noGrp="1"/>
          </p:cNvSpPr>
          <p:nvPr>
            <p:ph type="title"/>
          </p:nvPr>
        </p:nvSpPr>
        <p:spPr/>
        <p:txBody>
          <a:bodyPr lIns="91440"/>
          <a:lstStyle/>
          <a:p>
            <a:r>
              <a:rPr lang="en-US" sz="2400" i="1" dirty="0"/>
              <a:t>Módulo 5 (Estudiantes mayores): </a:t>
            </a:r>
            <a:r>
              <a:rPr lang="en-GB" sz="2400" i="1" dirty="0"/>
              <a:t>Seguridad en Internet </a:t>
            </a:r>
            <a:endParaRPr lang="el-GR" sz="2400" dirty="0"/>
          </a:p>
        </p:txBody>
      </p:sp>
      <p:sp>
        <p:nvSpPr>
          <p:cNvPr id="6" name="Text Placeholder 5">
            <a:extLst>
              <a:ext uri="{FF2B5EF4-FFF2-40B4-BE49-F238E27FC236}">
                <a16:creationId xmlns:a16="http://schemas.microsoft.com/office/drawing/2014/main" id="{A8F423D9-6A77-F732-8A09-73FCA5C30B48}"/>
              </a:ext>
            </a:extLst>
          </p:cNvPr>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Tema 2: Contraseñas y privacidad</a:t>
            </a:r>
          </a:p>
          <a:p>
            <a:r>
              <a:rPr lang="en-US" b="1" i="1" dirty="0">
                <a:solidFill>
                  <a:schemeClr val="accent1">
                    <a:lumMod val="75000"/>
                  </a:schemeClr>
                </a:solidFill>
              </a:rPr>
              <a:t> </a:t>
            </a:r>
          </a:p>
          <a:p>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600BA676-629B-FA37-D105-67E71114424D}"/>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2CC7C7A2-9252-DC73-C225-4EBEFB6BADAD}"/>
              </a:ext>
            </a:extLst>
          </p:cNvPr>
          <p:cNvSpPr txBox="1"/>
          <p:nvPr/>
        </p:nvSpPr>
        <p:spPr>
          <a:xfrm>
            <a:off x="97970" y="1563010"/>
            <a:ext cx="10957957" cy="5178982"/>
          </a:xfrm>
          <a:prstGeom prst="rect">
            <a:avLst/>
          </a:prstGeom>
          <a:noFill/>
        </p:spPr>
        <p:txBody>
          <a:bodyPr wrap="square">
            <a:spAutoFit/>
          </a:bodyPr>
          <a:lstStyle/>
          <a:p>
            <a:pPr algn="ctr"/>
            <a:r>
              <a:rPr lang="en-GB" sz="2400" b="1" dirty="0">
                <a:solidFill>
                  <a:schemeClr val="accent4">
                    <a:lumMod val="75000"/>
                  </a:schemeClr>
                </a:solidFill>
              </a:rPr>
              <a:t>Actividad: Revisión de la privacidad (interactiva)</a:t>
            </a:r>
            <a:endParaRPr lang="en-GB" sz="2400" dirty="0">
              <a:solidFill>
                <a:schemeClr val="accent4">
                  <a:lumMod val="75000"/>
                </a:schemeClr>
              </a:solidFill>
            </a:endParaRPr>
          </a:p>
          <a:p>
            <a:pPr lvl="1" algn="ctr"/>
            <a:endParaRPr lang="en-GB" sz="2400" b="1" dirty="0"/>
          </a:p>
          <a:p>
            <a:pPr lvl="1" algn="ctr"/>
            <a:r>
              <a:rPr lang="en-GB" sz="2400" b="1" dirty="0"/>
              <a:t>Tarea:</a:t>
            </a:r>
            <a:r>
              <a:rPr lang="en-GB" sz="2400" dirty="0"/>
              <a:t> </a:t>
            </a:r>
          </a:p>
          <a:p>
            <a:pPr lvl="1" algn="ctr"/>
            <a:r>
              <a:rPr lang="en-GB" sz="2400" dirty="0"/>
              <a:t>Ajuste práctico del dispositivo</a:t>
            </a:r>
          </a:p>
          <a:p>
            <a:pPr lvl="1" algn="ctr"/>
            <a:endParaRPr lang="en-GB" sz="2400" b="1" dirty="0"/>
          </a:p>
          <a:p>
            <a:pPr lvl="1" algn="ctr"/>
            <a:r>
              <a:rPr lang="en-GB" sz="2400" b="1" dirty="0"/>
              <a:t>Interacción:</a:t>
            </a:r>
            <a:r>
              <a:rPr lang="en-GB" sz="2400" dirty="0"/>
              <a:t> </a:t>
            </a:r>
          </a:p>
          <a:p>
            <a:pPr lvl="1" algn="ctr"/>
            <a:r>
              <a:rPr lang="en-GB" sz="2400" dirty="0"/>
              <a:t>Guiados por el facilitador, </a:t>
            </a:r>
          </a:p>
          <a:p>
            <a:pPr lvl="1" algn="ctr"/>
            <a:r>
              <a:rPr lang="en-GB" sz="2400" dirty="0"/>
              <a:t>cada alumno abre su teléfono o tableta y cambia un ajuste a </a:t>
            </a:r>
            <a:r>
              <a:rPr lang="en-GB" sz="2400" b="1" dirty="0"/>
              <a:t>«Solo amigos» </a:t>
            </a:r>
            <a:r>
              <a:rPr lang="en-GB" sz="2400" dirty="0"/>
              <a:t>o revisa qué aplicaciones tienen acceso a la cámara.</a:t>
            </a:r>
          </a:p>
          <a:p>
            <a:pPr algn="ctr"/>
            <a:endParaRPr lang="el-GR" sz="2400" b="1" dirty="0">
              <a:solidFill>
                <a:schemeClr val="accent4">
                  <a:lumMod val="75000"/>
                </a:schemeClr>
              </a:solidFill>
            </a:endParaRPr>
          </a:p>
          <a:p>
            <a:pPr algn="ctr"/>
            <a:endParaRPr lang="en-GB"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843217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AEB816-A3C4-2561-8835-FA1E8C88B7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2953E2-602E-58B0-0E04-6C7FFA278396}"/>
              </a:ext>
            </a:extLst>
          </p:cNvPr>
          <p:cNvSpPr>
            <a:spLocks noGrp="1"/>
          </p:cNvSpPr>
          <p:nvPr>
            <p:ph type="ctrTitle"/>
          </p:nvPr>
        </p:nvSpPr>
        <p:spPr/>
        <p:txBody>
          <a:bodyPr>
            <a:normAutofit fontScale="90000"/>
          </a:bodyPr>
          <a:lstStyle/>
          <a:p>
            <a:r>
              <a:rPr lang="en-US" sz="2800" b="0" i="1" dirty="0">
                <a:latin typeface="+mj-lt"/>
              </a:rPr>
              <a:t/>
            </a:r>
            <a:br>
              <a:rPr lang="en-US" sz="2800" b="0" i="1" dirty="0">
                <a:latin typeface="+mj-lt"/>
              </a:rPr>
            </a:br>
            <a:r>
              <a:rPr lang="en-US" sz="2700" b="0" i="1" dirty="0"/>
              <a:t>Módulo 5 (Estudiantes mayores)</a:t>
            </a:r>
            <a:r>
              <a:rPr lang="el-GR" sz="2700" b="0" i="1" dirty="0"/>
              <a:t/>
            </a:r>
            <a:br>
              <a:rPr lang="el-GR" sz="2700" b="0" i="1" dirty="0"/>
            </a:br>
            <a:r>
              <a:rPr lang="en-GB" sz="2700" b="0" i="1" dirty="0"/>
              <a:t>Seguridad en Internet</a:t>
            </a:r>
            <a:br>
              <a:rPr lang="en-GB" sz="2700" b="0" i="1" dirty="0"/>
            </a:br>
            <a:r>
              <a:rPr lang="en-CY" sz="1800" dirty="0"/>
              <a:t/>
            </a:r>
            <a:br>
              <a:rPr lang="en-CY" sz="1800" dirty="0"/>
            </a:br>
            <a:r>
              <a:rPr lang="en-US" sz="1800" dirty="0"/>
              <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FEA97BB4-F520-9EE4-1F20-FFAF0BFB96E7}"/>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Tema 3: Seguridad emocional y regulación</a:t>
            </a:r>
          </a:p>
          <a:p>
            <a:r>
              <a:rPr lang="en-GB" sz="2400" b="1" dirty="0">
                <a:solidFill>
                  <a:schemeClr val="accent1">
                    <a:lumMod val="75000"/>
                  </a:schemeClr>
                </a:solidFill>
              </a:rPr>
              <a:t> </a:t>
            </a:r>
            <a:endParaRPr lang="en-CY" sz="2400" dirty="0"/>
          </a:p>
        </p:txBody>
      </p:sp>
    </p:spTree>
    <p:extLst>
      <p:ext uri="{BB962C8B-B14F-4D97-AF65-F5344CB8AC3E}">
        <p14:creationId xmlns:p14="http://schemas.microsoft.com/office/powerpoint/2010/main" val="23114093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CF3A1-A1BC-E727-D3B8-20A463C8C6B3}"/>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8E546D6-35C7-F96C-78FF-9DB242824588}"/>
              </a:ext>
            </a:extLst>
          </p:cNvPr>
          <p:cNvSpPr>
            <a:spLocks noGrp="1"/>
          </p:cNvSpPr>
          <p:nvPr>
            <p:ph type="title"/>
          </p:nvPr>
        </p:nvSpPr>
        <p:spPr/>
        <p:txBody>
          <a:bodyPr lIns="91440"/>
          <a:lstStyle/>
          <a:p>
            <a:r>
              <a:rPr lang="en-US" sz="2400" i="1" dirty="0"/>
              <a:t>Módulo 5 (Estudiantes mayores): </a:t>
            </a:r>
            <a:r>
              <a:rPr lang="en-GB" sz="2400" i="1" dirty="0"/>
              <a:t>Seguridad en Internet </a:t>
            </a:r>
            <a:endParaRPr lang="el-GR" sz="2400" dirty="0"/>
          </a:p>
        </p:txBody>
      </p:sp>
      <p:sp>
        <p:nvSpPr>
          <p:cNvPr id="6" name="Text Placeholder 5">
            <a:extLst>
              <a:ext uri="{FF2B5EF4-FFF2-40B4-BE49-F238E27FC236}">
                <a16:creationId xmlns:a16="http://schemas.microsoft.com/office/drawing/2014/main" id="{EFD734D4-DF95-7FB2-CEE8-5B2A0DFD4D05}"/>
              </a:ext>
            </a:extLst>
          </p:cNvPr>
          <p:cNvSpPr>
            <a:spLocks noGrp="1"/>
          </p:cNvSpPr>
          <p:nvPr>
            <p:ph type="body" sz="quarter" idx="10"/>
          </p:nvPr>
        </p:nvSpPr>
        <p:spPr/>
        <p:txBody>
          <a:bodyPr/>
          <a:lstStyle/>
          <a:p>
            <a:endParaRPr lang="el-GR" b="1" i="1" dirty="0">
              <a:solidFill>
                <a:schemeClr val="accent1">
                  <a:lumMod val="75000"/>
                </a:schemeClr>
              </a:solidFill>
            </a:endParaRPr>
          </a:p>
          <a:p>
            <a:endParaRPr lang="en-US" b="1" dirty="0">
              <a:solidFill>
                <a:schemeClr val="accent1">
                  <a:lumMod val="75000"/>
                </a:schemeClr>
              </a:solidFill>
            </a:endParaRPr>
          </a:p>
          <a:p>
            <a:endParaRPr lang="en-US" b="1" dirty="0">
              <a:solidFill>
                <a:schemeClr val="accent1">
                  <a:lumMod val="75000"/>
                </a:schemeClr>
              </a:solidFill>
            </a:endParaRPr>
          </a:p>
          <a:p>
            <a:r>
              <a:rPr lang="en-US" b="1" i="1" dirty="0">
                <a:solidFill>
                  <a:schemeClr val="accent1">
                    <a:lumMod val="75000"/>
                  </a:schemeClr>
                </a:solidFill>
              </a:rPr>
              <a:t>Tema 3: Seguridad emocional y regulación</a:t>
            </a:r>
          </a:p>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0AC9AE20-6644-EE50-C2C8-5E1FE3F82081}"/>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4E25A9DF-359C-B704-E760-7085C4E9E5D8}"/>
              </a:ext>
            </a:extLst>
          </p:cNvPr>
          <p:cNvSpPr txBox="1"/>
          <p:nvPr/>
        </p:nvSpPr>
        <p:spPr>
          <a:xfrm>
            <a:off x="149679" y="1405534"/>
            <a:ext cx="11336483" cy="6950814"/>
          </a:xfrm>
          <a:prstGeom prst="rect">
            <a:avLst/>
          </a:prstGeom>
          <a:noFill/>
        </p:spPr>
        <p:txBody>
          <a:bodyPr wrap="square">
            <a:spAutoFit/>
          </a:bodyPr>
          <a:lstStyle/>
          <a:p>
            <a:pPr lvl="0"/>
            <a:r>
              <a:rPr lang="en-GB" sz="2400" b="1" dirty="0"/>
              <a:t>Cuando Internet se vuelve «demasiado ruidoso»</a:t>
            </a:r>
          </a:p>
          <a:p>
            <a:pPr lvl="0" algn="ctr"/>
            <a:endParaRPr lang="en-GB" sz="2400" b="1" dirty="0"/>
          </a:p>
          <a:p>
            <a:pPr lvl="0" algn="ctr"/>
            <a:r>
              <a:rPr lang="en-GB" sz="2400" dirty="0"/>
              <a:t>Cómo gestionar tu «batería digital»</a:t>
            </a:r>
          </a:p>
          <a:p>
            <a:pPr lvl="0" algn="ctr"/>
            <a:endParaRPr lang="en-GB" sz="2400" dirty="0"/>
          </a:p>
          <a:p>
            <a:pPr lvl="0" algn="ctr"/>
            <a:r>
              <a:rPr lang="en-GB" sz="2400" dirty="0"/>
              <a:t>La información que se mueve a gran velocidad puede </a:t>
            </a:r>
            <a:r>
              <a:rPr lang="en-GB" sz="2400" dirty="0" err="1"/>
              <a:t>causar</a:t>
            </a:r>
            <a:r>
              <a:rPr lang="en-GB" sz="2400" dirty="0"/>
              <a:t> </a:t>
            </a:r>
            <a:r>
              <a:rPr lang="en-GB" sz="2400" dirty="0" err="1" smtClean="0"/>
              <a:t>ansiedad</a:t>
            </a:r>
            <a:r>
              <a:rPr lang="en-GB" sz="2400" dirty="0" smtClean="0"/>
              <a:t>,</a:t>
            </a:r>
          </a:p>
          <a:p>
            <a:pPr lvl="0" algn="ctr"/>
            <a:r>
              <a:rPr lang="en-GB" sz="2400" dirty="0" err="1" smtClean="0"/>
              <a:t>confusión</a:t>
            </a:r>
            <a:r>
              <a:rPr lang="en-GB" sz="2400" dirty="0" smtClean="0"/>
              <a:t> </a:t>
            </a:r>
            <a:r>
              <a:rPr lang="en-GB" sz="2400" dirty="0"/>
              <a:t>o agobio.</a:t>
            </a:r>
          </a:p>
          <a:p>
            <a:pPr lvl="1" algn="ctr"/>
            <a:endParaRPr lang="en-GB" sz="2400" b="1" dirty="0"/>
          </a:p>
          <a:p>
            <a:pPr lvl="1" algn="ctr"/>
            <a:r>
              <a:rPr lang="en-GB" sz="2400" b="1" dirty="0"/>
              <a:t>Por qué ocurre esto:</a:t>
            </a:r>
            <a:r>
              <a:rPr lang="en-GB" sz="2400" dirty="0"/>
              <a:t> </a:t>
            </a:r>
          </a:p>
          <a:p>
            <a:pPr lvl="1" algn="ctr"/>
            <a:r>
              <a:rPr lang="en-GB" sz="2400" dirty="0"/>
              <a:t>Las herramientas digitales están diseñadas para moverse rápido, pero la toma de decisiones humana es, por naturaleza, más lenta.</a:t>
            </a:r>
          </a:p>
          <a:p>
            <a:pPr lvl="1" algn="ctr"/>
            <a:r>
              <a:rPr lang="en-GB" sz="2400" b="1" dirty="0"/>
              <a:t>Señales de alerta:</a:t>
            </a:r>
            <a:r>
              <a:rPr lang="en-GB" sz="2400" dirty="0"/>
              <a:t> </a:t>
            </a:r>
          </a:p>
          <a:p>
            <a:pPr lvl="1" algn="ctr"/>
            <a:r>
              <a:rPr lang="en-GB" sz="2400" dirty="0"/>
              <a:t>Aumento del ritmo cardíaco o sensación de </a:t>
            </a:r>
            <a:r>
              <a:rPr lang="en-GB" sz="2400" dirty="0" err="1" smtClean="0"/>
              <a:t>prisa</a:t>
            </a:r>
            <a:endParaRPr lang="en-GB" sz="2400" dirty="0" smtClean="0"/>
          </a:p>
          <a:p>
            <a:pPr lvl="1" algn="ctr"/>
            <a:r>
              <a:rPr lang="en-GB" sz="2400" dirty="0" err="1" smtClean="0"/>
              <a:t>tras</a:t>
            </a:r>
            <a:r>
              <a:rPr lang="en-GB" sz="2400" dirty="0" smtClean="0"/>
              <a:t> </a:t>
            </a:r>
            <a:r>
              <a:rPr lang="en-GB" sz="2400" dirty="0"/>
              <a:t>recibir una notificación.</a:t>
            </a:r>
          </a:p>
          <a:p>
            <a:r>
              <a:rPr lang="en-GB" dirty="0"/>
              <a:t> </a:t>
            </a:r>
          </a:p>
          <a:p>
            <a:pPr lvl="0" algn="ctr"/>
            <a:endParaRPr lang="en-GB" sz="2400" b="1" dirty="0"/>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190582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10A064-B37F-FDA8-ABEF-A04A6330E8D5}"/>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3790AEC4-78AC-AB8F-5AE5-BBDCF2F4203F}"/>
              </a:ext>
            </a:extLst>
          </p:cNvPr>
          <p:cNvSpPr>
            <a:spLocks noGrp="1"/>
          </p:cNvSpPr>
          <p:nvPr>
            <p:ph type="title"/>
          </p:nvPr>
        </p:nvSpPr>
        <p:spPr/>
        <p:txBody>
          <a:bodyPr lIns="91440"/>
          <a:lstStyle/>
          <a:p>
            <a:r>
              <a:rPr lang="en-US" sz="2400" i="1" dirty="0"/>
              <a:t>Módulo 5 (Estudiantes mayores): </a:t>
            </a:r>
            <a:r>
              <a:rPr lang="en-GB" sz="2400" i="1" dirty="0"/>
              <a:t>Seguridad en Internet </a:t>
            </a:r>
            <a:endParaRPr lang="el-GR" sz="2400" dirty="0"/>
          </a:p>
        </p:txBody>
      </p:sp>
      <p:sp>
        <p:nvSpPr>
          <p:cNvPr id="6" name="Text Placeholder 5">
            <a:extLst>
              <a:ext uri="{FF2B5EF4-FFF2-40B4-BE49-F238E27FC236}">
                <a16:creationId xmlns:a16="http://schemas.microsoft.com/office/drawing/2014/main" id="{090603AC-3A3C-5935-3F92-899BEAD57D95}"/>
              </a:ext>
            </a:extLst>
          </p:cNvPr>
          <p:cNvSpPr>
            <a:spLocks noGrp="1"/>
          </p:cNvSpPr>
          <p:nvPr>
            <p:ph type="body" sz="quarter" idx="10"/>
          </p:nvPr>
        </p:nvSpPr>
        <p:spPr/>
        <p:txBody>
          <a:bodyPr/>
          <a:lstStyle/>
          <a:p>
            <a:endParaRPr lang="el-GR" b="1" i="1" dirty="0">
              <a:solidFill>
                <a:schemeClr val="accent1">
                  <a:lumMod val="75000"/>
                </a:schemeClr>
              </a:solidFill>
            </a:endParaRPr>
          </a:p>
          <a:p>
            <a:endParaRPr lang="en-US" b="1" dirty="0">
              <a:solidFill>
                <a:schemeClr val="accent1">
                  <a:lumMod val="75000"/>
                </a:schemeClr>
              </a:solidFill>
            </a:endParaRPr>
          </a:p>
          <a:p>
            <a:endParaRPr lang="en-US" b="1" dirty="0">
              <a:solidFill>
                <a:schemeClr val="accent1">
                  <a:lumMod val="75000"/>
                </a:schemeClr>
              </a:solidFill>
            </a:endParaRPr>
          </a:p>
          <a:p>
            <a:r>
              <a:rPr lang="en-US" b="1" i="1" dirty="0">
                <a:solidFill>
                  <a:schemeClr val="accent1">
                    <a:lumMod val="75000"/>
                  </a:schemeClr>
                </a:solidFill>
              </a:rPr>
              <a:t>Tema 3: Seguridad emocional y regulación</a:t>
            </a:r>
          </a:p>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EB9BED28-F9B0-C243-01A5-F91BA71610E6}"/>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EFAD4850-9C12-7A93-5A8C-A3D44ECE7E6D}"/>
              </a:ext>
            </a:extLst>
          </p:cNvPr>
          <p:cNvSpPr txBox="1"/>
          <p:nvPr/>
        </p:nvSpPr>
        <p:spPr>
          <a:xfrm>
            <a:off x="149679" y="1405534"/>
            <a:ext cx="11336483" cy="7320145"/>
          </a:xfrm>
          <a:prstGeom prst="rect">
            <a:avLst/>
          </a:prstGeom>
          <a:noFill/>
        </p:spPr>
        <p:txBody>
          <a:bodyPr wrap="square">
            <a:spAutoFit/>
          </a:bodyPr>
          <a:lstStyle/>
          <a:p>
            <a:pPr lvl="0"/>
            <a:r>
              <a:rPr lang="en-GB" sz="2400" b="1" dirty="0"/>
              <a:t>La estrategia de la «pausa»: el poder de la pausa</a:t>
            </a:r>
          </a:p>
          <a:p>
            <a:pPr lvl="0" algn="ctr"/>
            <a:endParaRPr lang="en-GB" sz="2400" dirty="0"/>
          </a:p>
          <a:p>
            <a:pPr lvl="1" algn="ctr"/>
            <a:r>
              <a:rPr lang="en-GB" sz="2400" dirty="0"/>
              <a:t>Tu herramienta de seguridad más eficaz</a:t>
            </a:r>
          </a:p>
          <a:p>
            <a:pPr lvl="1" algn="ctr"/>
            <a:endParaRPr lang="en-GB" sz="2400" dirty="0"/>
          </a:p>
          <a:p>
            <a:pPr lvl="1" algn="ctr"/>
            <a:r>
              <a:rPr lang="en-GB" sz="2400" dirty="0"/>
              <a:t>Cuando te sientas presionado o asustado por un mensaje, lo mejor es </a:t>
            </a:r>
            <a:r>
              <a:rPr lang="en-GB" sz="2400" b="1" dirty="0"/>
              <a:t>detenerte.</a:t>
            </a:r>
          </a:p>
          <a:p>
            <a:pPr lvl="1" algn="ctr"/>
            <a:endParaRPr lang="en-GB" sz="2400" dirty="0"/>
          </a:p>
          <a:p>
            <a:pPr lvl="1" algn="ctr"/>
            <a:r>
              <a:rPr lang="en-GB" sz="2400" b="1" u="sng" dirty="0"/>
              <a:t>La pausa en tres pasos:</a:t>
            </a:r>
          </a:p>
          <a:p>
            <a:pPr lvl="1" algn="ctr"/>
            <a:endParaRPr lang="en-GB" sz="2400" dirty="0"/>
          </a:p>
          <a:p>
            <a:pPr lvl="2" algn="ctr"/>
            <a:r>
              <a:rPr lang="en-GB" sz="2400" b="1" dirty="0"/>
              <a:t>Respira: </a:t>
            </a:r>
            <a:r>
              <a:rPr lang="en-GB" sz="2400" dirty="0"/>
              <a:t>Calma primero tu mente.</a:t>
            </a:r>
          </a:p>
          <a:p>
            <a:pPr lvl="2" algn="ctr"/>
            <a:endParaRPr lang="en-GB" sz="2400" dirty="0"/>
          </a:p>
          <a:p>
            <a:pPr lvl="2" algn="ctr"/>
            <a:r>
              <a:rPr lang="en-GB" sz="2400" b="1" dirty="0"/>
              <a:t>Aléjate: </a:t>
            </a:r>
            <a:r>
              <a:rPr lang="en-GB" sz="2400" dirty="0"/>
              <a:t>Aléjate de la pantalla durante unos minutos.</a:t>
            </a:r>
          </a:p>
          <a:p>
            <a:pPr lvl="2" algn="ctr"/>
            <a:endParaRPr lang="en-GB" sz="2400" dirty="0"/>
          </a:p>
          <a:p>
            <a:pPr lvl="2" algn="ctr"/>
            <a:r>
              <a:rPr lang="en-GB" sz="2400" b="1" dirty="0"/>
              <a:t>Verifica: </a:t>
            </a:r>
            <a:r>
              <a:rPr lang="en-GB" sz="2400" dirty="0"/>
              <a:t>Llama a un amigo de </a:t>
            </a:r>
            <a:r>
              <a:rPr lang="en-GB" sz="2400" dirty="0" err="1"/>
              <a:t>confianza</a:t>
            </a:r>
            <a:r>
              <a:rPr lang="en-GB" sz="2400" dirty="0"/>
              <a:t> </a:t>
            </a:r>
            <a:r>
              <a:rPr lang="en-GB" sz="2400" dirty="0" smtClean="0"/>
              <a:t>o</a:t>
            </a:r>
          </a:p>
          <a:p>
            <a:pPr lvl="2" algn="ctr"/>
            <a:r>
              <a:rPr lang="en-GB" sz="2400" dirty="0" smtClean="0"/>
              <a:t>a </a:t>
            </a:r>
            <a:r>
              <a:rPr lang="en-GB" sz="2400" dirty="0"/>
              <a:t>la línea de ayuda oficial.</a:t>
            </a:r>
          </a:p>
          <a:p>
            <a:r>
              <a:rPr lang="en-GB" dirty="0"/>
              <a:t> </a:t>
            </a:r>
          </a:p>
          <a:p>
            <a:pPr lvl="0" algn="ctr"/>
            <a:endParaRPr lang="en-GB" sz="2400" b="1" dirty="0"/>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959372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2E6325-82BF-12C4-4B43-7F1C8B068CE9}"/>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A72B042-8EE7-7682-1C85-5BCE9CE856D1}"/>
              </a:ext>
            </a:extLst>
          </p:cNvPr>
          <p:cNvSpPr>
            <a:spLocks noGrp="1"/>
          </p:cNvSpPr>
          <p:nvPr>
            <p:ph type="title"/>
          </p:nvPr>
        </p:nvSpPr>
        <p:spPr/>
        <p:txBody>
          <a:bodyPr lIns="91440"/>
          <a:lstStyle/>
          <a:p>
            <a:r>
              <a:rPr lang="en-US" sz="2400" i="1" dirty="0"/>
              <a:t>Módulo 5 (Estudiantes mayores): </a:t>
            </a:r>
            <a:r>
              <a:rPr lang="en-GB" sz="2400" i="1" dirty="0"/>
              <a:t>Seguridad en Internet </a:t>
            </a:r>
            <a:endParaRPr lang="el-GR" sz="2400" dirty="0"/>
          </a:p>
        </p:txBody>
      </p:sp>
      <p:sp>
        <p:nvSpPr>
          <p:cNvPr id="6" name="Text Placeholder 5">
            <a:extLst>
              <a:ext uri="{FF2B5EF4-FFF2-40B4-BE49-F238E27FC236}">
                <a16:creationId xmlns:a16="http://schemas.microsoft.com/office/drawing/2014/main" id="{D5BDE51A-077B-5785-07DB-6977ACEA4D6F}"/>
              </a:ext>
            </a:extLst>
          </p:cNvPr>
          <p:cNvSpPr>
            <a:spLocks noGrp="1"/>
          </p:cNvSpPr>
          <p:nvPr>
            <p:ph type="body" sz="quarter" idx="10"/>
          </p:nvPr>
        </p:nvSpPr>
        <p:spPr/>
        <p:txBody>
          <a:bodyPr/>
          <a:lstStyle/>
          <a:p>
            <a:endParaRPr lang="el-GR" b="1" i="1" dirty="0">
              <a:solidFill>
                <a:schemeClr val="accent1">
                  <a:lumMod val="75000"/>
                </a:schemeClr>
              </a:solidFill>
            </a:endParaRPr>
          </a:p>
          <a:p>
            <a:endParaRPr lang="en-US" b="1" dirty="0">
              <a:solidFill>
                <a:schemeClr val="accent1">
                  <a:lumMod val="75000"/>
                </a:schemeClr>
              </a:solidFill>
            </a:endParaRPr>
          </a:p>
          <a:p>
            <a:endParaRPr lang="en-US" b="1" dirty="0">
              <a:solidFill>
                <a:schemeClr val="accent1">
                  <a:lumMod val="75000"/>
                </a:schemeClr>
              </a:solidFill>
            </a:endParaRPr>
          </a:p>
          <a:p>
            <a:r>
              <a:rPr lang="en-US" b="1" i="1" dirty="0">
                <a:solidFill>
                  <a:schemeClr val="accent1">
                    <a:lumMod val="75000"/>
                  </a:schemeClr>
                </a:solidFill>
              </a:rPr>
              <a:t>Tema 3: Seguridad emocional y regulación</a:t>
            </a:r>
          </a:p>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306326F2-A822-7D09-6BFF-8591737769C7}"/>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97289E51-28AA-1D3F-AFF3-F63D211436F5}"/>
              </a:ext>
            </a:extLst>
          </p:cNvPr>
          <p:cNvSpPr txBox="1"/>
          <p:nvPr/>
        </p:nvSpPr>
        <p:spPr>
          <a:xfrm>
            <a:off x="149679" y="1405534"/>
            <a:ext cx="11336483" cy="6950814"/>
          </a:xfrm>
          <a:prstGeom prst="rect">
            <a:avLst/>
          </a:prstGeom>
          <a:noFill/>
        </p:spPr>
        <p:txBody>
          <a:bodyPr wrap="square">
            <a:spAutoFit/>
          </a:bodyPr>
          <a:lstStyle/>
          <a:p>
            <a:pPr lvl="0"/>
            <a:r>
              <a:rPr lang="en-GB" sz="2400" b="1" dirty="0"/>
              <a:t>La verdad frente al rumor</a:t>
            </a:r>
          </a:p>
          <a:p>
            <a:pPr lvl="0" algn="ctr"/>
            <a:endParaRPr lang="en-GB" sz="2400" dirty="0"/>
          </a:p>
          <a:p>
            <a:pPr lvl="1" algn="ctr"/>
            <a:r>
              <a:rPr lang="en-GB" sz="2400" dirty="0"/>
              <a:t>Antes de compartir, detente</a:t>
            </a:r>
          </a:p>
          <a:p>
            <a:pPr lvl="1" algn="ctr"/>
            <a:endParaRPr lang="en-GB" sz="2400" dirty="0"/>
          </a:p>
          <a:p>
            <a:pPr lvl="1" algn="ctr"/>
            <a:r>
              <a:rPr lang="en-GB" sz="2400" dirty="0"/>
              <a:t>La desinformación (noticias falsas) se propaga porque provoca miedo o preocupación.</a:t>
            </a:r>
          </a:p>
          <a:p>
            <a:pPr lvl="1" algn="ctr"/>
            <a:endParaRPr lang="en-GB" sz="2400" b="1" dirty="0"/>
          </a:p>
          <a:p>
            <a:pPr lvl="1" algn="ctr"/>
            <a:r>
              <a:rPr lang="en-GB" sz="2400" b="1" dirty="0"/>
              <a:t>Hábitos seguros:</a:t>
            </a:r>
            <a:endParaRPr lang="en-GB" sz="2400" dirty="0"/>
          </a:p>
          <a:p>
            <a:pPr lvl="2" algn="ctr"/>
            <a:r>
              <a:rPr lang="en-GB" sz="2400" dirty="0"/>
              <a:t>Comprueba la información utilizando </a:t>
            </a:r>
            <a:r>
              <a:rPr lang="en-GB" sz="2400" b="1" dirty="0" err="1"/>
              <a:t>fuentes</a:t>
            </a:r>
            <a:r>
              <a:rPr lang="en-GB" sz="2400" b="1" dirty="0"/>
              <a:t> </a:t>
            </a:r>
            <a:r>
              <a:rPr lang="en-GB" sz="2400" b="1" dirty="0" err="1" smtClean="0"/>
              <a:t>oficiales</a:t>
            </a:r>
            <a:endParaRPr lang="en-GB" sz="2400" b="1" dirty="0" smtClean="0"/>
          </a:p>
          <a:p>
            <a:pPr lvl="2" algn="ctr"/>
            <a:r>
              <a:rPr lang="en-GB" sz="2400" dirty="0" smtClean="0"/>
              <a:t>(</a:t>
            </a:r>
            <a:r>
              <a:rPr lang="en-GB" sz="2400" dirty="0" err="1" smtClean="0"/>
              <a:t>como</a:t>
            </a:r>
            <a:r>
              <a:rPr lang="en-GB" sz="2400" dirty="0" smtClean="0"/>
              <a:t> </a:t>
            </a:r>
            <a:r>
              <a:rPr lang="en-GB" sz="2400" dirty="0"/>
              <a:t>sitios web del gobierno).</a:t>
            </a:r>
          </a:p>
          <a:p>
            <a:pPr lvl="2" algn="ctr"/>
            <a:endParaRPr lang="en-GB" sz="2400" dirty="0"/>
          </a:p>
          <a:p>
            <a:pPr lvl="2" algn="ctr"/>
            <a:r>
              <a:rPr lang="en-GB" sz="2400" dirty="0"/>
              <a:t>Recuerda: </a:t>
            </a:r>
          </a:p>
          <a:p>
            <a:pPr lvl="2" algn="ctr"/>
            <a:r>
              <a:rPr lang="en-GB" sz="2400" dirty="0"/>
              <a:t>Si un mensaje tiene un tono </a:t>
            </a:r>
            <a:r>
              <a:rPr lang="en-GB" sz="2400" dirty="0" err="1"/>
              <a:t>muy</a:t>
            </a:r>
            <a:r>
              <a:rPr lang="en-GB" sz="2400" dirty="0"/>
              <a:t> </a:t>
            </a:r>
            <a:r>
              <a:rPr lang="en-GB" sz="2400" dirty="0" err="1" smtClean="0"/>
              <a:t>emotivo</a:t>
            </a:r>
            <a:r>
              <a:rPr lang="en-GB" sz="2400" dirty="0" smtClean="0"/>
              <a:t>,</a:t>
            </a:r>
          </a:p>
          <a:p>
            <a:pPr lvl="2" algn="ctr"/>
            <a:r>
              <a:rPr lang="en-GB" sz="2400" dirty="0" err="1" smtClean="0"/>
              <a:t>es</a:t>
            </a:r>
            <a:r>
              <a:rPr lang="en-GB" sz="2400" dirty="0" smtClean="0"/>
              <a:t> </a:t>
            </a:r>
            <a:r>
              <a:rPr lang="en-GB" sz="2400" dirty="0"/>
              <a:t>una señal de alerta.</a:t>
            </a:r>
          </a:p>
          <a:p>
            <a:r>
              <a:rPr lang="en-GB" dirty="0"/>
              <a:t> </a:t>
            </a:r>
          </a:p>
          <a:p>
            <a:pPr lvl="0" algn="ctr"/>
            <a:endParaRPr lang="en-GB" sz="2400" b="1" dirty="0"/>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573491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1A527F-F554-CAA4-7F85-5A4B925DBA29}"/>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65ACC70C-8DB7-E27E-08A6-49BCCC263C16}"/>
              </a:ext>
            </a:extLst>
          </p:cNvPr>
          <p:cNvSpPr>
            <a:spLocks noGrp="1"/>
          </p:cNvSpPr>
          <p:nvPr>
            <p:ph type="title"/>
          </p:nvPr>
        </p:nvSpPr>
        <p:spPr/>
        <p:txBody>
          <a:bodyPr lIns="91440"/>
          <a:lstStyle/>
          <a:p>
            <a:r>
              <a:rPr lang="en-US" sz="2400" i="1" dirty="0"/>
              <a:t>Módulo 5 (Estudiantes mayores): </a:t>
            </a:r>
            <a:r>
              <a:rPr lang="en-GB" sz="2400" i="1" dirty="0"/>
              <a:t>Seguridad en Internet </a:t>
            </a:r>
            <a:endParaRPr lang="el-GR" sz="2400" dirty="0"/>
          </a:p>
        </p:txBody>
      </p:sp>
      <p:sp>
        <p:nvSpPr>
          <p:cNvPr id="6" name="Text Placeholder 5">
            <a:extLst>
              <a:ext uri="{FF2B5EF4-FFF2-40B4-BE49-F238E27FC236}">
                <a16:creationId xmlns:a16="http://schemas.microsoft.com/office/drawing/2014/main" id="{70F15A05-3F4E-5F05-6348-0E6A8664C92D}"/>
              </a:ext>
            </a:extLst>
          </p:cNvPr>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Tema 3: Seguridad emocional y regulación</a:t>
            </a:r>
          </a:p>
          <a:p>
            <a:r>
              <a:rPr lang="en-US" b="1" i="1" dirty="0">
                <a:solidFill>
                  <a:schemeClr val="accent1">
                    <a:lumMod val="75000"/>
                  </a:schemeClr>
                </a:solidFill>
              </a:rPr>
              <a:t> </a:t>
            </a:r>
          </a:p>
          <a:p>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E00D32CF-0A5E-2534-2A5F-F262DAAD7294}"/>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B158A51D-0659-506B-9A57-9C0DE3E7832F}"/>
              </a:ext>
            </a:extLst>
          </p:cNvPr>
          <p:cNvSpPr txBox="1"/>
          <p:nvPr/>
        </p:nvSpPr>
        <p:spPr>
          <a:xfrm>
            <a:off x="97970" y="1563010"/>
            <a:ext cx="10957957" cy="5196487"/>
          </a:xfrm>
          <a:prstGeom prst="rect">
            <a:avLst/>
          </a:prstGeom>
          <a:noFill/>
        </p:spPr>
        <p:txBody>
          <a:bodyPr wrap="square">
            <a:spAutoFit/>
          </a:bodyPr>
          <a:lstStyle/>
          <a:p>
            <a:pPr algn="ctr"/>
            <a:r>
              <a:rPr lang="en-GB" sz="2400" b="1" dirty="0">
                <a:solidFill>
                  <a:schemeClr val="accent4">
                    <a:lumMod val="75000"/>
                  </a:schemeClr>
                </a:solidFill>
              </a:rPr>
              <a:t>Actividad: El poder de la respiración en 2 minutos (interactiva)</a:t>
            </a:r>
            <a:endParaRPr lang="en-GB" sz="2400" dirty="0">
              <a:solidFill>
                <a:schemeClr val="accent4">
                  <a:lumMod val="75000"/>
                </a:schemeClr>
              </a:solidFill>
            </a:endParaRPr>
          </a:p>
          <a:p>
            <a:pPr lvl="1" algn="ctr"/>
            <a:endParaRPr lang="en-GB" sz="2400" b="1" dirty="0"/>
          </a:p>
          <a:p>
            <a:pPr lvl="1" algn="ctr"/>
            <a:r>
              <a:rPr lang="en-GB" sz="2400" b="1" dirty="0"/>
              <a:t>Tarea:</a:t>
            </a:r>
            <a:r>
              <a:rPr lang="en-GB" sz="2400" dirty="0"/>
              <a:t> </a:t>
            </a:r>
          </a:p>
          <a:p>
            <a:pPr lvl="1" algn="ctr"/>
            <a:r>
              <a:rPr lang="en-GB" sz="2400" dirty="0"/>
              <a:t>Encuentra tu calma interior</a:t>
            </a:r>
          </a:p>
          <a:p>
            <a:pPr lvl="1" algn="ctr"/>
            <a:endParaRPr lang="en-GB" sz="2400" dirty="0"/>
          </a:p>
          <a:p>
            <a:pPr lvl="1" algn="ctr"/>
            <a:r>
              <a:rPr lang="en-GB" sz="2400" b="1" dirty="0"/>
              <a:t>Interacción:</a:t>
            </a:r>
            <a:r>
              <a:rPr lang="en-GB" sz="2400" dirty="0"/>
              <a:t> </a:t>
            </a:r>
          </a:p>
          <a:p>
            <a:pPr lvl="1" algn="ctr"/>
            <a:r>
              <a:rPr lang="en-GB" sz="2400" dirty="0"/>
              <a:t>Hagamos un ejercicio de «Pausa y respira» </a:t>
            </a:r>
          </a:p>
          <a:p>
            <a:pPr lvl="1" algn="ctr"/>
            <a:r>
              <a:rPr lang="en-GB" sz="2400" dirty="0"/>
              <a:t>(inhala durante 4 segundos, exhala durante 6) </a:t>
            </a:r>
          </a:p>
          <a:p>
            <a:pPr lvl="1" algn="ctr"/>
            <a:r>
              <a:rPr lang="en-GB" sz="2400" dirty="0"/>
              <a:t>para practicar cómo gestionar el estrés físico que provoca un mensaje </a:t>
            </a:r>
            <a:r>
              <a:rPr lang="en-GB" sz="2400" dirty="0" err="1"/>
              <a:t>urgente</a:t>
            </a:r>
            <a:r>
              <a:rPr lang="en-GB" sz="2400" dirty="0" smtClean="0"/>
              <a:t>.</a:t>
            </a:r>
            <a:endParaRPr lang="en-GB" sz="2400" dirty="0"/>
          </a:p>
          <a:p>
            <a:pPr algn="ctr"/>
            <a:endParaRPr lang="el-GR" sz="2400" b="1" dirty="0">
              <a:solidFill>
                <a:schemeClr val="accent4">
                  <a:lumMod val="75000"/>
                </a:schemeClr>
              </a:solidFill>
            </a:endParaRPr>
          </a:p>
          <a:p>
            <a:pPr algn="ctr"/>
            <a:endParaRPr lang="en-GB"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730685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FA1C7-4C58-985C-6492-6D559FEA9AAD}"/>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967AEFE6-AA2C-A6BA-747B-A6A97A16537A}"/>
              </a:ext>
            </a:extLst>
          </p:cNvPr>
          <p:cNvSpPr>
            <a:spLocks noGrp="1"/>
          </p:cNvSpPr>
          <p:nvPr>
            <p:ph type="title"/>
          </p:nvPr>
        </p:nvSpPr>
        <p:spPr/>
        <p:txBody>
          <a:bodyPr lIns="91440"/>
          <a:lstStyle/>
          <a:p>
            <a:r>
              <a:rPr lang="en-US" sz="2400" i="1" dirty="0"/>
              <a:t>Módulo 5 (Estudiantes mayores): </a:t>
            </a:r>
            <a:r>
              <a:rPr lang="en-GB" sz="2400" i="1" dirty="0"/>
              <a:t>Seguridad en Internet </a:t>
            </a:r>
            <a:endParaRPr lang="el-GR" sz="2400" dirty="0"/>
          </a:p>
        </p:txBody>
      </p:sp>
      <p:sp>
        <p:nvSpPr>
          <p:cNvPr id="6" name="Text Placeholder 5">
            <a:extLst>
              <a:ext uri="{FF2B5EF4-FFF2-40B4-BE49-F238E27FC236}">
                <a16:creationId xmlns:a16="http://schemas.microsoft.com/office/drawing/2014/main" id="{8B281518-B7F3-8E7F-3E0F-167BAD23752F}"/>
              </a:ext>
            </a:extLst>
          </p:cNvPr>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Tema 3: Seguridad emocional y regulación</a:t>
            </a:r>
          </a:p>
          <a:p>
            <a:r>
              <a:rPr lang="en-US" b="1" i="1" dirty="0">
                <a:solidFill>
                  <a:schemeClr val="accent1">
                    <a:lumMod val="75000"/>
                  </a:schemeClr>
                </a:solidFill>
              </a:rPr>
              <a:t> </a:t>
            </a:r>
          </a:p>
          <a:p>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0864BFC6-1EE6-AB40-10BF-30A90AF62BD3}"/>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96281639-0FFE-52BE-A541-5C6514E45780}"/>
              </a:ext>
            </a:extLst>
          </p:cNvPr>
          <p:cNvSpPr txBox="1"/>
          <p:nvPr/>
        </p:nvSpPr>
        <p:spPr>
          <a:xfrm>
            <a:off x="97970" y="1563010"/>
            <a:ext cx="10957957" cy="5196487"/>
          </a:xfrm>
          <a:prstGeom prst="rect">
            <a:avLst/>
          </a:prstGeom>
          <a:noFill/>
        </p:spPr>
        <p:txBody>
          <a:bodyPr wrap="square">
            <a:spAutoFit/>
          </a:bodyPr>
          <a:lstStyle/>
          <a:p>
            <a:pPr algn="ctr"/>
            <a:r>
              <a:rPr lang="en-GB" sz="2400" b="1" dirty="0">
                <a:solidFill>
                  <a:schemeClr val="accent4">
                    <a:lumMod val="75000"/>
                  </a:schemeClr>
                </a:solidFill>
              </a:rPr>
              <a:t>Actividad: Mi caja de herramientas para calmarme (interactiva)</a:t>
            </a:r>
            <a:endParaRPr lang="en-GB" sz="2400" dirty="0">
              <a:solidFill>
                <a:schemeClr val="accent4">
                  <a:lumMod val="75000"/>
                </a:schemeClr>
              </a:solidFill>
            </a:endParaRPr>
          </a:p>
          <a:p>
            <a:pPr lvl="1" algn="ctr"/>
            <a:endParaRPr lang="en-GB" sz="2400" b="1" dirty="0"/>
          </a:p>
          <a:p>
            <a:pPr lvl="1" algn="ctr"/>
            <a:r>
              <a:rPr lang="en-GB" sz="2400" b="1" dirty="0"/>
              <a:t>Tarea:</a:t>
            </a:r>
            <a:r>
              <a:rPr lang="en-GB" sz="2400" dirty="0"/>
              <a:t> </a:t>
            </a:r>
          </a:p>
          <a:p>
            <a:pPr lvl="1" algn="ctr"/>
            <a:r>
              <a:rPr lang="en-GB" sz="2400" dirty="0"/>
              <a:t>¿Qué herramienta te funciona mejor?</a:t>
            </a:r>
          </a:p>
          <a:p>
            <a:pPr lvl="1" algn="ctr"/>
            <a:endParaRPr lang="en-GB" sz="2400" dirty="0"/>
          </a:p>
          <a:p>
            <a:pPr lvl="1" algn="ctr"/>
            <a:r>
              <a:rPr lang="en-GB" sz="2400" b="1" dirty="0"/>
              <a:t>Interacción:</a:t>
            </a:r>
            <a:r>
              <a:rPr lang="en-GB" sz="2400" dirty="0"/>
              <a:t> </a:t>
            </a:r>
          </a:p>
          <a:p>
            <a:pPr lvl="1" algn="ctr"/>
            <a:r>
              <a:rPr lang="en-GB" sz="2400" dirty="0"/>
              <a:t>Echa un vistazo a las opciones de tu «caja de herramientas para calmarme» </a:t>
            </a:r>
          </a:p>
          <a:p>
            <a:pPr lvl="1" algn="ctr"/>
            <a:r>
              <a:rPr lang="en-GB" sz="2400" dirty="0"/>
              <a:t>(Respiración, Descanso de la pantalla o Verificación) </a:t>
            </a:r>
          </a:p>
          <a:p>
            <a:pPr lvl="1" algn="ctr"/>
            <a:r>
              <a:rPr lang="en-GB" sz="2400" dirty="0"/>
              <a:t>y marca con un círculo tu favorita para compartirla con un amigo.</a:t>
            </a:r>
          </a:p>
          <a:p>
            <a:endParaRPr lang="el-GR" sz="2400" b="1" dirty="0">
              <a:solidFill>
                <a:schemeClr val="accent4">
                  <a:lumMod val="75000"/>
                </a:schemeClr>
              </a:solidFill>
            </a:endParaRPr>
          </a:p>
          <a:p>
            <a:pPr algn="ctr"/>
            <a:endParaRPr lang="en-GB"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650116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9650E-0553-747D-EFC6-FDB953FF76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557A7A-8CCC-24C0-6FFD-E409081F3D80}"/>
              </a:ext>
            </a:extLst>
          </p:cNvPr>
          <p:cNvSpPr>
            <a:spLocks noGrp="1"/>
          </p:cNvSpPr>
          <p:nvPr>
            <p:ph type="ctrTitle"/>
          </p:nvPr>
        </p:nvSpPr>
        <p:spPr/>
        <p:txBody>
          <a:bodyPr>
            <a:normAutofit fontScale="90000"/>
          </a:bodyPr>
          <a:lstStyle/>
          <a:p>
            <a:r>
              <a:rPr lang="en-US" sz="2800" b="0" i="1" dirty="0">
                <a:latin typeface="+mj-lt"/>
              </a:rPr>
              <a:t/>
            </a:r>
            <a:br>
              <a:rPr lang="en-US" sz="2800" b="0" i="1" dirty="0">
                <a:latin typeface="+mj-lt"/>
              </a:rPr>
            </a:br>
            <a:r>
              <a:rPr lang="en-US" sz="2700" b="0" i="1" dirty="0"/>
              <a:t>Módulo 5 (Estudiantes mayores)</a:t>
            </a:r>
            <a:r>
              <a:rPr lang="el-GR" sz="2700" b="0" i="1" dirty="0"/>
              <a:t/>
            </a:r>
            <a:br>
              <a:rPr lang="el-GR" sz="2700" b="0" i="1" dirty="0"/>
            </a:br>
            <a:r>
              <a:rPr lang="en-GB" sz="2700" b="0" i="1" dirty="0"/>
              <a:t>Seguridad en Internet</a:t>
            </a:r>
            <a:br>
              <a:rPr lang="en-GB" sz="2700" b="0" i="1" dirty="0"/>
            </a:br>
            <a:r>
              <a:rPr lang="en-CY" sz="1800" dirty="0"/>
              <a:t/>
            </a:r>
            <a:br>
              <a:rPr lang="en-CY" sz="1800" dirty="0"/>
            </a:br>
            <a:r>
              <a:rPr lang="en-US" sz="1800" dirty="0"/>
              <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490332EB-1E18-9827-5E3E-009A9EA1433C}"/>
              </a:ext>
            </a:extLst>
          </p:cNvPr>
          <p:cNvSpPr>
            <a:spLocks noGrp="1"/>
          </p:cNvSpPr>
          <p:nvPr>
            <p:ph type="subTitle" idx="1"/>
          </p:nvPr>
        </p:nvSpPr>
        <p:spPr>
          <a:xfrm>
            <a:off x="374726" y="3849257"/>
            <a:ext cx="7391858" cy="1292830"/>
          </a:xfrm>
        </p:spPr>
        <p:txBody>
          <a:bodyPr>
            <a:normAutofit lnSpcReduction="10000"/>
          </a:bodyPr>
          <a:lstStyle/>
          <a:p>
            <a:r>
              <a:rPr lang="en-US" sz="2400" b="1" dirty="0">
                <a:solidFill>
                  <a:schemeClr val="accent1">
                    <a:lumMod val="75000"/>
                  </a:schemeClr>
                </a:solidFill>
              </a:rPr>
              <a:t>Tema 1: Descifrar las amenazas en línea</a:t>
            </a:r>
          </a:p>
          <a:p>
            <a:endParaRPr lang="en-US" sz="2400" b="1" dirty="0">
              <a:solidFill>
                <a:schemeClr val="accent1">
                  <a:lumMod val="75000"/>
                </a:schemeClr>
              </a:solidFill>
            </a:endParaRPr>
          </a:p>
          <a:p>
            <a:r>
              <a:rPr lang="en-GB" sz="2400" b="1" dirty="0">
                <a:solidFill>
                  <a:schemeClr val="accent1">
                    <a:lumMod val="75000"/>
                  </a:schemeClr>
                </a:solidFill>
              </a:rPr>
              <a:t> </a:t>
            </a:r>
            <a:endParaRPr lang="en-CY" sz="2400" dirty="0"/>
          </a:p>
        </p:txBody>
      </p:sp>
    </p:spTree>
    <p:extLst>
      <p:ext uri="{BB962C8B-B14F-4D97-AF65-F5344CB8AC3E}">
        <p14:creationId xmlns:p14="http://schemas.microsoft.com/office/powerpoint/2010/main" val="35757983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5D4FF0-01ED-D40D-FF95-09FBFD1D6F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5F0A37-8ED2-D9D5-2184-55C59648AE86}"/>
              </a:ext>
            </a:extLst>
          </p:cNvPr>
          <p:cNvSpPr>
            <a:spLocks noGrp="1"/>
          </p:cNvSpPr>
          <p:nvPr>
            <p:ph type="ctrTitle"/>
          </p:nvPr>
        </p:nvSpPr>
        <p:spPr/>
        <p:txBody>
          <a:bodyPr>
            <a:normAutofit fontScale="90000"/>
          </a:bodyPr>
          <a:lstStyle/>
          <a:p>
            <a:r>
              <a:rPr lang="en-US" sz="2800" b="0" i="1" dirty="0">
                <a:latin typeface="+mj-lt"/>
              </a:rPr>
              <a:t/>
            </a:r>
            <a:br>
              <a:rPr lang="en-US" sz="2800" b="0" i="1" dirty="0">
                <a:latin typeface="+mj-lt"/>
              </a:rPr>
            </a:br>
            <a:r>
              <a:rPr lang="en-US" sz="2700" b="0" i="1" dirty="0"/>
              <a:t>Módulo 5 (Estudiantes mayores)</a:t>
            </a:r>
            <a:r>
              <a:rPr lang="el-GR" sz="2700" b="0" i="1" dirty="0"/>
              <a:t/>
            </a:r>
            <a:br>
              <a:rPr lang="el-GR" sz="2700" b="0" i="1" dirty="0"/>
            </a:br>
            <a:r>
              <a:rPr lang="en-GB" sz="2700" b="0" i="1" dirty="0"/>
              <a:t>Seguridad en Internet</a:t>
            </a:r>
            <a:br>
              <a:rPr lang="en-GB" sz="2700" b="0" i="1" dirty="0"/>
            </a:br>
            <a:r>
              <a:rPr lang="en-CY" sz="1800" dirty="0"/>
              <a:t/>
            </a:r>
            <a:br>
              <a:rPr lang="en-CY" sz="1800" dirty="0"/>
            </a:br>
            <a:r>
              <a:rPr lang="en-US" sz="1800" dirty="0"/>
              <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DB57046B-2211-F9CB-8AED-AD5F0B2C7B7E}"/>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Tema</a:t>
            </a:r>
            <a:r>
              <a:rPr lang="el-GR" sz="2400" b="1" dirty="0">
                <a:solidFill>
                  <a:schemeClr val="accent1">
                    <a:lumMod val="75000"/>
                  </a:schemeClr>
                </a:solidFill>
              </a:rPr>
              <a:t> 4</a:t>
            </a:r>
            <a:r>
              <a:rPr lang="en-US" sz="2400" b="1" dirty="0">
                <a:solidFill>
                  <a:schemeClr val="accent1">
                    <a:lumMod val="75000"/>
                  </a:schemeClr>
                </a:solidFill>
              </a:rPr>
              <a:t>: Apoyar a las generaciones más jóvenes</a:t>
            </a:r>
          </a:p>
          <a:p>
            <a:r>
              <a:rPr lang="en-GB" sz="2400" b="1" dirty="0">
                <a:solidFill>
                  <a:schemeClr val="accent1">
                    <a:lumMod val="75000"/>
                  </a:schemeClr>
                </a:solidFill>
              </a:rPr>
              <a:t> </a:t>
            </a:r>
            <a:endParaRPr lang="en-CY" sz="2400" dirty="0"/>
          </a:p>
        </p:txBody>
      </p:sp>
    </p:spTree>
    <p:extLst>
      <p:ext uri="{BB962C8B-B14F-4D97-AF65-F5344CB8AC3E}">
        <p14:creationId xmlns:p14="http://schemas.microsoft.com/office/powerpoint/2010/main" val="16066292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5B1FE-776E-DD71-A2D8-2156470F1C5A}"/>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B51B8CEA-5E03-B922-7F8F-7633E80591AE}"/>
              </a:ext>
            </a:extLst>
          </p:cNvPr>
          <p:cNvSpPr>
            <a:spLocks noGrp="1"/>
          </p:cNvSpPr>
          <p:nvPr>
            <p:ph type="title"/>
          </p:nvPr>
        </p:nvSpPr>
        <p:spPr/>
        <p:txBody>
          <a:bodyPr lIns="91440"/>
          <a:lstStyle/>
          <a:p>
            <a:r>
              <a:rPr lang="en-US" sz="2400" i="1" dirty="0"/>
              <a:t>Módulo 5 (Estudiantes mayores): </a:t>
            </a:r>
            <a:r>
              <a:rPr lang="en-GB" sz="2400" i="1" dirty="0"/>
              <a:t>Seguridad en Internet </a:t>
            </a:r>
            <a:endParaRPr lang="el-GR" sz="2400" dirty="0"/>
          </a:p>
        </p:txBody>
      </p:sp>
      <p:sp>
        <p:nvSpPr>
          <p:cNvPr id="6" name="Text Placeholder 5">
            <a:extLst>
              <a:ext uri="{FF2B5EF4-FFF2-40B4-BE49-F238E27FC236}">
                <a16:creationId xmlns:a16="http://schemas.microsoft.com/office/drawing/2014/main" id="{0096A945-4960-482E-1B46-F3EA28B562D7}"/>
              </a:ext>
            </a:extLst>
          </p:cNvPr>
          <p:cNvSpPr>
            <a:spLocks noGrp="1"/>
          </p:cNvSpPr>
          <p:nvPr>
            <p:ph type="body" sz="quarter" idx="10"/>
          </p:nvPr>
        </p:nvSpPr>
        <p:spPr/>
        <p:txBody>
          <a:bodyPr/>
          <a:lstStyle/>
          <a:p>
            <a:endParaRPr lang="el-GR" b="1" i="1" dirty="0">
              <a:solidFill>
                <a:schemeClr val="accent1">
                  <a:lumMod val="75000"/>
                </a:schemeClr>
              </a:solidFill>
            </a:endParaRPr>
          </a:p>
          <a:p>
            <a:endParaRPr lang="en-US" b="1" dirty="0">
              <a:solidFill>
                <a:schemeClr val="accent1">
                  <a:lumMod val="75000"/>
                </a:schemeClr>
              </a:solidFill>
            </a:endParaRPr>
          </a:p>
          <a:p>
            <a:endParaRPr lang="en-US" b="1" dirty="0">
              <a:solidFill>
                <a:schemeClr val="accent1">
                  <a:lumMod val="75000"/>
                </a:schemeClr>
              </a:solidFill>
            </a:endParaRPr>
          </a:p>
          <a:p>
            <a:endParaRPr lang="el-GR" b="1" dirty="0">
              <a:solidFill>
                <a:schemeClr val="accent1">
                  <a:lumMod val="75000"/>
                </a:schemeClr>
              </a:solidFill>
            </a:endParaRPr>
          </a:p>
          <a:p>
            <a:r>
              <a:rPr lang="en-US" b="1" i="1" dirty="0">
                <a:solidFill>
                  <a:schemeClr val="accent1">
                    <a:lumMod val="75000"/>
                  </a:schemeClr>
                </a:solidFill>
              </a:rPr>
              <a:t>Tema</a:t>
            </a:r>
            <a:r>
              <a:rPr lang="el-GR" b="1" i="1" dirty="0">
                <a:solidFill>
                  <a:schemeClr val="accent1">
                    <a:lumMod val="75000"/>
                  </a:schemeClr>
                </a:solidFill>
              </a:rPr>
              <a:t> 4</a:t>
            </a:r>
            <a:r>
              <a:rPr lang="en-US" b="1" i="1" dirty="0">
                <a:solidFill>
                  <a:schemeClr val="accent1">
                    <a:lumMod val="75000"/>
                  </a:schemeClr>
                </a:solidFill>
              </a:rPr>
              <a:t>: Apoyar a las generaciones más jóvenes</a:t>
            </a:r>
          </a:p>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272F66AE-3DDF-5BA3-312F-855FAFDCE300}"/>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BE55EE74-15B2-B1DF-F1DE-CE94C2A5B2AE}"/>
              </a:ext>
            </a:extLst>
          </p:cNvPr>
          <p:cNvSpPr txBox="1"/>
          <p:nvPr/>
        </p:nvSpPr>
        <p:spPr>
          <a:xfrm>
            <a:off x="149679" y="1405534"/>
            <a:ext cx="11336483" cy="5548314"/>
          </a:xfrm>
          <a:prstGeom prst="rect">
            <a:avLst/>
          </a:prstGeom>
          <a:noFill/>
        </p:spPr>
        <p:txBody>
          <a:bodyPr wrap="square">
            <a:spAutoFit/>
          </a:bodyPr>
          <a:lstStyle/>
          <a:p>
            <a:pPr lvl="0"/>
            <a:r>
              <a:rPr lang="en-GB" sz="2400" b="1" dirty="0"/>
              <a:t>Comprender los riesgos a los que se enfrentan los jóvenes en Internet</a:t>
            </a:r>
          </a:p>
          <a:p>
            <a:pPr lvl="0" algn="ctr"/>
            <a:endParaRPr lang="en-GB" sz="2400" dirty="0"/>
          </a:p>
          <a:p>
            <a:pPr lvl="1" algn="ctr"/>
            <a:r>
              <a:rPr lang="en-GB" sz="2400" dirty="0"/>
              <a:t>El mundo digital de tus nietos</a:t>
            </a:r>
          </a:p>
          <a:p>
            <a:pPr lvl="1" algn="ctr"/>
            <a:endParaRPr lang="en-GB" sz="2400" dirty="0"/>
          </a:p>
          <a:p>
            <a:pPr lvl="1" algn="ctr"/>
            <a:r>
              <a:rPr lang="en-GB" sz="2400" dirty="0"/>
              <a:t>Los jóvenes se enfrentan a presiones únicas, como </a:t>
            </a:r>
            <a:r>
              <a:rPr lang="en-GB" sz="2400" b="1" dirty="0"/>
              <a:t>el ciberacoso</a:t>
            </a:r>
            <a:r>
              <a:rPr lang="en-GB" sz="2400" dirty="0"/>
              <a:t>, </a:t>
            </a:r>
          </a:p>
          <a:p>
            <a:pPr lvl="1" algn="ctr"/>
            <a:r>
              <a:rPr lang="en-GB" sz="2400" dirty="0"/>
              <a:t>la presión por parecer perfectos </a:t>
            </a:r>
          </a:p>
          <a:p>
            <a:pPr lvl="1" algn="ctr"/>
            <a:r>
              <a:rPr lang="en-GB" sz="2400" dirty="0"/>
              <a:t>y el «miedo a perderse algo» (FOMO).</a:t>
            </a:r>
          </a:p>
          <a:p>
            <a:pPr lvl="1" algn="ctr"/>
            <a:endParaRPr lang="en-GB" sz="2400" dirty="0"/>
          </a:p>
          <a:p>
            <a:pPr lvl="1" algn="ctr"/>
            <a:r>
              <a:rPr lang="en-GB" sz="2400" dirty="0"/>
              <a:t>Estas presiones pueden afectar a su estado de ánimo, su sueño y su confianza.</a:t>
            </a:r>
          </a:p>
          <a:p>
            <a:pPr algn="ctr"/>
            <a:r>
              <a:rPr lang="en-GB" sz="2400" dirty="0"/>
              <a:t> </a:t>
            </a:r>
          </a:p>
          <a:p>
            <a:pPr lvl="0" algn="ctr"/>
            <a:endParaRPr lang="en-GB" sz="2400" b="1" dirty="0"/>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452897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21C629-3E5B-5DE1-8938-CCBA47A5A3AB}"/>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2206A995-B63F-4CD3-B896-E9467B690888}"/>
              </a:ext>
            </a:extLst>
          </p:cNvPr>
          <p:cNvSpPr>
            <a:spLocks noGrp="1"/>
          </p:cNvSpPr>
          <p:nvPr>
            <p:ph type="title"/>
          </p:nvPr>
        </p:nvSpPr>
        <p:spPr/>
        <p:txBody>
          <a:bodyPr lIns="91440"/>
          <a:lstStyle/>
          <a:p>
            <a:r>
              <a:rPr lang="en-US" sz="2400" i="1" dirty="0"/>
              <a:t>Módulo 5 (Estudiantes mayores): </a:t>
            </a:r>
            <a:r>
              <a:rPr lang="en-GB" sz="2400" i="1" dirty="0"/>
              <a:t>Seguridad en Internet </a:t>
            </a:r>
            <a:endParaRPr lang="el-GR" sz="2400" dirty="0"/>
          </a:p>
        </p:txBody>
      </p:sp>
      <p:sp>
        <p:nvSpPr>
          <p:cNvPr id="6" name="Text Placeholder 5">
            <a:extLst>
              <a:ext uri="{FF2B5EF4-FFF2-40B4-BE49-F238E27FC236}">
                <a16:creationId xmlns:a16="http://schemas.microsoft.com/office/drawing/2014/main" id="{C44FAEA0-B918-75E2-D517-3A492E3AB8BF}"/>
              </a:ext>
            </a:extLst>
          </p:cNvPr>
          <p:cNvSpPr>
            <a:spLocks noGrp="1"/>
          </p:cNvSpPr>
          <p:nvPr>
            <p:ph type="body" sz="quarter" idx="10"/>
          </p:nvPr>
        </p:nvSpPr>
        <p:spPr/>
        <p:txBody>
          <a:bodyPr/>
          <a:lstStyle/>
          <a:p>
            <a:endParaRPr lang="el-GR" b="1" i="1" dirty="0">
              <a:solidFill>
                <a:schemeClr val="accent1">
                  <a:lumMod val="75000"/>
                </a:schemeClr>
              </a:solidFill>
            </a:endParaRPr>
          </a:p>
          <a:p>
            <a:endParaRPr lang="en-US" b="1" dirty="0">
              <a:solidFill>
                <a:schemeClr val="accent1">
                  <a:lumMod val="75000"/>
                </a:schemeClr>
              </a:solidFill>
            </a:endParaRPr>
          </a:p>
          <a:p>
            <a:endParaRPr lang="en-US" b="1" dirty="0">
              <a:solidFill>
                <a:schemeClr val="accent1">
                  <a:lumMod val="75000"/>
                </a:schemeClr>
              </a:solidFill>
            </a:endParaRPr>
          </a:p>
          <a:p>
            <a:endParaRPr lang="el-GR" b="1" dirty="0">
              <a:solidFill>
                <a:schemeClr val="accent1">
                  <a:lumMod val="75000"/>
                </a:schemeClr>
              </a:solidFill>
            </a:endParaRPr>
          </a:p>
          <a:p>
            <a:r>
              <a:rPr lang="en-US" b="1" i="1" dirty="0">
                <a:solidFill>
                  <a:schemeClr val="accent1">
                    <a:lumMod val="75000"/>
                  </a:schemeClr>
                </a:solidFill>
              </a:rPr>
              <a:t>Tema</a:t>
            </a:r>
            <a:r>
              <a:rPr lang="el-GR" b="1" i="1" dirty="0">
                <a:solidFill>
                  <a:schemeClr val="accent1">
                    <a:lumMod val="75000"/>
                  </a:schemeClr>
                </a:solidFill>
              </a:rPr>
              <a:t> 4</a:t>
            </a:r>
            <a:r>
              <a:rPr lang="en-US" b="1" i="1" dirty="0">
                <a:solidFill>
                  <a:schemeClr val="accent1">
                    <a:lumMod val="75000"/>
                  </a:schemeClr>
                </a:solidFill>
              </a:rPr>
              <a:t>: Apoyar a las generaciones más jóvenes</a:t>
            </a:r>
          </a:p>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08F7DD31-DF91-9C34-812F-1DBA600B6403}"/>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0168F3A9-F737-D9CC-58D1-A20D376BDC2E}"/>
              </a:ext>
            </a:extLst>
          </p:cNvPr>
          <p:cNvSpPr txBox="1"/>
          <p:nvPr/>
        </p:nvSpPr>
        <p:spPr>
          <a:xfrm>
            <a:off x="149679" y="1405534"/>
            <a:ext cx="11336483" cy="5086649"/>
          </a:xfrm>
          <a:prstGeom prst="rect">
            <a:avLst/>
          </a:prstGeom>
          <a:noFill/>
        </p:spPr>
        <p:txBody>
          <a:bodyPr wrap="square">
            <a:spAutoFit/>
          </a:bodyPr>
          <a:lstStyle/>
          <a:p>
            <a:pPr lvl="0"/>
            <a:r>
              <a:rPr lang="en-GB" sz="2400" b="1" dirty="0"/>
              <a:t>Ser un guía que ofrece apoyo</a:t>
            </a:r>
            <a:endParaRPr lang="en-GB" sz="2400" dirty="0"/>
          </a:p>
          <a:p>
            <a:pPr lvl="1"/>
            <a:endParaRPr lang="en-GB" sz="2400" b="1" dirty="0"/>
          </a:p>
          <a:p>
            <a:pPr lvl="1" algn="ctr"/>
            <a:r>
              <a:rPr lang="en-GB" sz="2400" dirty="0"/>
              <a:t>Utiliza el corazón, no tus habilidades tecnológicas</a:t>
            </a:r>
          </a:p>
          <a:p>
            <a:pPr lvl="1" algn="ctr"/>
            <a:endParaRPr lang="en-GB" sz="2400" dirty="0"/>
          </a:p>
          <a:p>
            <a:pPr lvl="1" algn="ctr"/>
            <a:r>
              <a:rPr lang="en-GB" sz="2400" dirty="0"/>
              <a:t>Los niños no necesitan que seas un experto en tecnología; necesitan que </a:t>
            </a:r>
            <a:r>
              <a:rPr lang="en-GB" sz="2400" b="1" dirty="0"/>
              <a:t>les escuches.</a:t>
            </a:r>
            <a:endParaRPr lang="en-GB" sz="2400" dirty="0"/>
          </a:p>
          <a:p>
            <a:pPr lvl="1" algn="ctr"/>
            <a:endParaRPr lang="en-GB" sz="2400" dirty="0"/>
          </a:p>
          <a:p>
            <a:pPr lvl="1" algn="ctr"/>
            <a:r>
              <a:rPr lang="en-GB" sz="2400" dirty="0"/>
              <a:t>Crea un espacio seguro y libre de juicios </a:t>
            </a:r>
          </a:p>
          <a:p>
            <a:pPr lvl="1" algn="ctr"/>
            <a:r>
              <a:rPr lang="en-GB" sz="2400" dirty="0"/>
              <a:t>donde puedan hablar de sus sentimientos en Internet</a:t>
            </a:r>
            <a:r>
              <a:rPr lang="en-GB" dirty="0"/>
              <a:t>.</a:t>
            </a:r>
          </a:p>
          <a:p>
            <a:pPr algn="ctr"/>
            <a:r>
              <a:rPr lang="en-GB" dirty="0"/>
              <a:t> </a:t>
            </a:r>
          </a:p>
          <a:p>
            <a:pPr lvl="0" algn="ctr"/>
            <a:endParaRPr lang="en-GB" sz="2400" b="1" dirty="0"/>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370342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468A9D-74E2-A827-FA16-61AF6EAF0BAC}"/>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BB33B528-3F0D-63C8-1B8B-D6FC89B41718}"/>
              </a:ext>
            </a:extLst>
          </p:cNvPr>
          <p:cNvSpPr>
            <a:spLocks noGrp="1"/>
          </p:cNvSpPr>
          <p:nvPr>
            <p:ph type="title"/>
          </p:nvPr>
        </p:nvSpPr>
        <p:spPr/>
        <p:txBody>
          <a:bodyPr lIns="91440"/>
          <a:lstStyle/>
          <a:p>
            <a:r>
              <a:rPr lang="en-US" sz="2400" i="1" dirty="0"/>
              <a:t>Módulo 5 (Estudiantes mayores): </a:t>
            </a:r>
            <a:r>
              <a:rPr lang="en-GB" sz="2400" i="1" dirty="0"/>
              <a:t>Seguridad en Internet </a:t>
            </a:r>
            <a:endParaRPr lang="el-GR" sz="2400" dirty="0"/>
          </a:p>
        </p:txBody>
      </p:sp>
      <p:sp>
        <p:nvSpPr>
          <p:cNvPr id="6" name="Text Placeholder 5">
            <a:extLst>
              <a:ext uri="{FF2B5EF4-FFF2-40B4-BE49-F238E27FC236}">
                <a16:creationId xmlns:a16="http://schemas.microsoft.com/office/drawing/2014/main" id="{494EEF5B-8290-A995-F374-E8FA3837285C}"/>
              </a:ext>
            </a:extLst>
          </p:cNvPr>
          <p:cNvSpPr>
            <a:spLocks noGrp="1"/>
          </p:cNvSpPr>
          <p:nvPr>
            <p:ph type="body" sz="quarter" idx="10"/>
          </p:nvPr>
        </p:nvSpPr>
        <p:spPr/>
        <p:txBody>
          <a:bodyPr/>
          <a:lstStyle/>
          <a:p>
            <a:endParaRPr lang="el-GR" b="1" i="1" dirty="0">
              <a:solidFill>
                <a:schemeClr val="accent1">
                  <a:lumMod val="75000"/>
                </a:schemeClr>
              </a:solidFill>
            </a:endParaRPr>
          </a:p>
          <a:p>
            <a:endParaRPr lang="en-US" b="1" dirty="0">
              <a:solidFill>
                <a:schemeClr val="accent1">
                  <a:lumMod val="75000"/>
                </a:schemeClr>
              </a:solidFill>
            </a:endParaRPr>
          </a:p>
          <a:p>
            <a:endParaRPr lang="en-US" b="1" dirty="0">
              <a:solidFill>
                <a:schemeClr val="accent1">
                  <a:lumMod val="75000"/>
                </a:schemeClr>
              </a:solidFill>
            </a:endParaRPr>
          </a:p>
          <a:p>
            <a:endParaRPr lang="el-GR" b="1" dirty="0">
              <a:solidFill>
                <a:schemeClr val="accent1">
                  <a:lumMod val="75000"/>
                </a:schemeClr>
              </a:solidFill>
            </a:endParaRPr>
          </a:p>
          <a:p>
            <a:r>
              <a:rPr lang="en-US" b="1" i="1" dirty="0">
                <a:solidFill>
                  <a:schemeClr val="accent1">
                    <a:lumMod val="75000"/>
                  </a:schemeClr>
                </a:solidFill>
              </a:rPr>
              <a:t>Tema</a:t>
            </a:r>
            <a:r>
              <a:rPr lang="el-GR" b="1" i="1" dirty="0">
                <a:solidFill>
                  <a:schemeClr val="accent1">
                    <a:lumMod val="75000"/>
                  </a:schemeClr>
                </a:solidFill>
              </a:rPr>
              <a:t> 4</a:t>
            </a:r>
            <a:r>
              <a:rPr lang="en-US" b="1" i="1" dirty="0">
                <a:solidFill>
                  <a:schemeClr val="accent1">
                    <a:lumMod val="75000"/>
                  </a:schemeClr>
                </a:solidFill>
              </a:rPr>
              <a:t>: Apoyar a las generaciones más jóvenes</a:t>
            </a:r>
          </a:p>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482EB090-BC0E-6470-440E-96D8C24371E7}"/>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4A1C5F53-E925-6110-B626-20342F73AD66}"/>
              </a:ext>
            </a:extLst>
          </p:cNvPr>
          <p:cNvSpPr txBox="1"/>
          <p:nvPr/>
        </p:nvSpPr>
        <p:spPr>
          <a:xfrm>
            <a:off x="149679" y="1405534"/>
            <a:ext cx="11336483" cy="7302640"/>
          </a:xfrm>
          <a:prstGeom prst="rect">
            <a:avLst/>
          </a:prstGeom>
          <a:noFill/>
        </p:spPr>
        <p:txBody>
          <a:bodyPr wrap="square">
            <a:spAutoFit/>
          </a:bodyPr>
          <a:lstStyle/>
          <a:p>
            <a:pPr lvl="0"/>
            <a:r>
              <a:rPr lang="en-GB" sz="2400" b="1" dirty="0"/>
              <a:t>Frases que ayudan</a:t>
            </a:r>
            <a:endParaRPr lang="en-GB" sz="2400" dirty="0"/>
          </a:p>
          <a:p>
            <a:pPr lvl="1" algn="ctr"/>
            <a:endParaRPr lang="en-GB" sz="2400" b="1" dirty="0"/>
          </a:p>
          <a:p>
            <a:pPr lvl="1" algn="ctr"/>
            <a:r>
              <a:rPr lang="en-GB" sz="2400" dirty="0"/>
              <a:t>Tender un puente de empatía</a:t>
            </a:r>
          </a:p>
          <a:p>
            <a:pPr lvl="1" algn="ctr"/>
            <a:endParaRPr lang="en-GB" sz="2400" dirty="0"/>
          </a:p>
          <a:p>
            <a:pPr lvl="1" algn="ctr"/>
            <a:r>
              <a:rPr lang="en-GB" sz="2400" dirty="0"/>
              <a:t>Si un joven está molesto por una publicación o un vídeo, </a:t>
            </a:r>
          </a:p>
          <a:p>
            <a:pPr lvl="1" algn="ctr"/>
            <a:r>
              <a:rPr lang="en-GB" sz="2400" dirty="0"/>
              <a:t>utiliza frases que validen sus sentimientos, por ejemplo:</a:t>
            </a:r>
          </a:p>
          <a:p>
            <a:pPr lvl="1" algn="ctr"/>
            <a:endParaRPr lang="en-GB" sz="2400" dirty="0"/>
          </a:p>
          <a:p>
            <a:pPr lvl="2" algn="ctr"/>
            <a:r>
              <a:rPr lang="en-GB" sz="2400" dirty="0"/>
              <a:t>«No te merecías eso»</a:t>
            </a:r>
          </a:p>
          <a:p>
            <a:pPr lvl="2" algn="ctr"/>
            <a:endParaRPr lang="en-GB" sz="2400" dirty="0"/>
          </a:p>
          <a:p>
            <a:pPr lvl="2" algn="ctr"/>
            <a:r>
              <a:rPr lang="en-GB" sz="2400" dirty="0"/>
              <a:t>«Tu valor no viene determinado por un comentario»</a:t>
            </a:r>
          </a:p>
          <a:p>
            <a:pPr lvl="2" algn="ctr"/>
            <a:endParaRPr lang="en-GB" sz="2400" dirty="0"/>
          </a:p>
          <a:p>
            <a:pPr lvl="2" algn="ctr"/>
            <a:r>
              <a:rPr lang="en-GB" sz="2400" dirty="0"/>
              <a:t>«Estoy aquí para escucharte cuando estés listo»</a:t>
            </a:r>
          </a:p>
          <a:p>
            <a:pPr lvl="2" algn="ctr"/>
            <a:endParaRPr lang="en-GB" sz="2400" dirty="0"/>
          </a:p>
          <a:p>
            <a:r>
              <a:rPr lang="en-GB" sz="2400" dirty="0"/>
              <a:t> </a:t>
            </a:r>
          </a:p>
          <a:p>
            <a:r>
              <a:rPr lang="en-GB" dirty="0"/>
              <a:t> </a:t>
            </a:r>
          </a:p>
          <a:p>
            <a:pPr lvl="0" algn="ctr"/>
            <a:endParaRPr lang="en-GB" sz="2400" b="1" dirty="0"/>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975038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81F4C6-4156-1B95-FE28-AACED3BF873A}"/>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F7674053-7366-386B-786A-6A5DA46D50BD}"/>
              </a:ext>
            </a:extLst>
          </p:cNvPr>
          <p:cNvSpPr>
            <a:spLocks noGrp="1"/>
          </p:cNvSpPr>
          <p:nvPr>
            <p:ph type="title"/>
          </p:nvPr>
        </p:nvSpPr>
        <p:spPr/>
        <p:txBody>
          <a:bodyPr lIns="91440"/>
          <a:lstStyle/>
          <a:p>
            <a:r>
              <a:rPr lang="en-US" sz="2400" i="1" dirty="0"/>
              <a:t>Módulo 5 (Estudiantes mayores): </a:t>
            </a:r>
            <a:r>
              <a:rPr lang="en-GB" sz="2400" i="1" dirty="0"/>
              <a:t>Seguridad en Internet </a:t>
            </a:r>
            <a:endParaRPr lang="el-GR" sz="2400" dirty="0"/>
          </a:p>
        </p:txBody>
      </p:sp>
      <p:sp>
        <p:nvSpPr>
          <p:cNvPr id="6" name="Text Placeholder 5">
            <a:extLst>
              <a:ext uri="{FF2B5EF4-FFF2-40B4-BE49-F238E27FC236}">
                <a16:creationId xmlns:a16="http://schemas.microsoft.com/office/drawing/2014/main" id="{3A1A2B23-A1B9-24A8-3DAD-68CBC208A8B2}"/>
              </a:ext>
            </a:extLst>
          </p:cNvPr>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Tema</a:t>
            </a:r>
            <a:r>
              <a:rPr lang="el-GR" b="1" i="1" dirty="0">
                <a:solidFill>
                  <a:schemeClr val="accent1">
                    <a:lumMod val="75000"/>
                  </a:schemeClr>
                </a:solidFill>
              </a:rPr>
              <a:t> 4</a:t>
            </a:r>
            <a:r>
              <a:rPr lang="en-US" b="1" i="1" dirty="0">
                <a:solidFill>
                  <a:schemeClr val="accent1">
                    <a:lumMod val="75000"/>
                  </a:schemeClr>
                </a:solidFill>
              </a:rPr>
              <a:t>: Apoyar a las generaciones más jóvenes</a:t>
            </a:r>
          </a:p>
          <a:p>
            <a:r>
              <a:rPr lang="en-US" b="1" i="1" dirty="0">
                <a:solidFill>
                  <a:schemeClr val="accent1">
                    <a:lumMod val="75000"/>
                  </a:schemeClr>
                </a:solidFill>
              </a:rPr>
              <a:t> </a:t>
            </a:r>
          </a:p>
          <a:p>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E9A9E231-755F-0EA1-8294-147139041B45}"/>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F0B0E330-1BD5-CE93-42DB-48EA8707973B}"/>
              </a:ext>
            </a:extLst>
          </p:cNvPr>
          <p:cNvSpPr txBox="1"/>
          <p:nvPr/>
        </p:nvSpPr>
        <p:spPr>
          <a:xfrm>
            <a:off x="97970" y="1563010"/>
            <a:ext cx="10957957" cy="5565819"/>
          </a:xfrm>
          <a:prstGeom prst="rect">
            <a:avLst/>
          </a:prstGeom>
          <a:noFill/>
        </p:spPr>
        <p:txBody>
          <a:bodyPr wrap="square">
            <a:spAutoFit/>
          </a:bodyPr>
          <a:lstStyle/>
          <a:p>
            <a:pPr algn="ctr"/>
            <a:r>
              <a:rPr lang="en-GB" sz="2400" b="1" dirty="0">
                <a:solidFill>
                  <a:schemeClr val="accent4">
                    <a:lumMod val="75000"/>
                  </a:schemeClr>
                </a:solidFill>
              </a:rPr>
              <a:t>Actividad: El reto de las gafas con corazones (interactivo)</a:t>
            </a:r>
            <a:endParaRPr lang="en-GB" sz="2400" dirty="0">
              <a:solidFill>
                <a:schemeClr val="accent4">
                  <a:lumMod val="75000"/>
                </a:schemeClr>
              </a:solidFill>
            </a:endParaRPr>
          </a:p>
          <a:p>
            <a:pPr lvl="1" algn="ctr"/>
            <a:endParaRPr lang="en-GB" sz="2400" b="1" dirty="0"/>
          </a:p>
          <a:p>
            <a:pPr lvl="1" algn="ctr"/>
            <a:r>
              <a:rPr lang="en-GB" sz="2400" b="1" dirty="0"/>
              <a:t>Tarea:</a:t>
            </a:r>
          </a:p>
          <a:p>
            <a:pPr lvl="1" algn="ctr"/>
            <a:r>
              <a:rPr lang="en-GB" sz="2400" dirty="0"/>
              <a:t>Practicar palabras de apoyo</a:t>
            </a:r>
          </a:p>
          <a:p>
            <a:pPr lvl="1" algn="ctr"/>
            <a:endParaRPr lang="en-GB" sz="2400" b="1" dirty="0"/>
          </a:p>
          <a:p>
            <a:pPr lvl="1" algn="ctr"/>
            <a:r>
              <a:rPr lang="en-GB" sz="2400" b="1" dirty="0"/>
              <a:t>Interacción:</a:t>
            </a:r>
            <a:r>
              <a:rPr lang="en-GB" sz="2400" dirty="0"/>
              <a:t> </a:t>
            </a:r>
          </a:p>
          <a:p>
            <a:pPr lvl="1" algn="ctr"/>
            <a:r>
              <a:rPr lang="en-GB" sz="2400" dirty="0"/>
              <a:t>Por parejas, leed un escenario en el que se burlan de un niño en un chat grupal. </a:t>
            </a:r>
          </a:p>
          <a:p>
            <a:pPr lvl="1" algn="ctr"/>
            <a:endParaRPr lang="en-GB" sz="2400" dirty="0"/>
          </a:p>
          <a:p>
            <a:pPr lvl="1" algn="ctr"/>
            <a:r>
              <a:rPr lang="en-GB" sz="2400" dirty="0"/>
              <a:t>Practica decir una frase para </a:t>
            </a:r>
            <a:r>
              <a:rPr lang="en-GB" sz="2400" b="1" dirty="0"/>
              <a:t>validar sus sentimientos</a:t>
            </a:r>
            <a:r>
              <a:rPr lang="en-GB" sz="2400" dirty="0"/>
              <a:t> </a:t>
            </a:r>
          </a:p>
          <a:p>
            <a:pPr lvl="1" algn="ctr"/>
            <a:r>
              <a:rPr lang="en-GB" sz="2400" dirty="0"/>
              <a:t>y otra para </a:t>
            </a:r>
            <a:r>
              <a:rPr lang="en-GB" sz="2400" b="1" dirty="0"/>
              <a:t>recordarle su </a:t>
            </a:r>
            <a:r>
              <a:rPr lang="en-GB" sz="2400" b="1" dirty="0" err="1"/>
              <a:t>valor</a:t>
            </a:r>
            <a:r>
              <a:rPr lang="en-GB" sz="2400" b="1" dirty="0" smtClean="0"/>
              <a:t>.</a:t>
            </a:r>
            <a:endParaRPr lang="en-GB" sz="2400" dirty="0"/>
          </a:p>
          <a:p>
            <a:pPr algn="ctr"/>
            <a:endParaRPr lang="el-GR" sz="2400" b="1" dirty="0">
              <a:solidFill>
                <a:schemeClr val="accent4">
                  <a:lumMod val="75000"/>
                </a:schemeClr>
              </a:solidFill>
            </a:endParaRPr>
          </a:p>
          <a:p>
            <a:pPr algn="ctr"/>
            <a:endParaRPr lang="en-GB"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514020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2CCB8A-879B-3F5A-3733-3838F91CCFC1}"/>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D0E91029-9BC6-94CC-8105-4743201D21CA}"/>
              </a:ext>
            </a:extLst>
          </p:cNvPr>
          <p:cNvSpPr>
            <a:spLocks noGrp="1"/>
          </p:cNvSpPr>
          <p:nvPr>
            <p:ph type="title"/>
          </p:nvPr>
        </p:nvSpPr>
        <p:spPr/>
        <p:txBody>
          <a:bodyPr lIns="91440"/>
          <a:lstStyle/>
          <a:p>
            <a:r>
              <a:rPr lang="en-US" sz="2400" i="1" dirty="0"/>
              <a:t>Módulo 5 (Estudiantes mayores): </a:t>
            </a:r>
            <a:r>
              <a:rPr lang="en-GB" sz="2400" i="1" dirty="0"/>
              <a:t>Seguridad en Internet </a:t>
            </a:r>
            <a:endParaRPr lang="el-GR" sz="2400" dirty="0"/>
          </a:p>
        </p:txBody>
      </p:sp>
      <p:sp>
        <p:nvSpPr>
          <p:cNvPr id="6" name="Text Placeholder 5">
            <a:extLst>
              <a:ext uri="{FF2B5EF4-FFF2-40B4-BE49-F238E27FC236}">
                <a16:creationId xmlns:a16="http://schemas.microsoft.com/office/drawing/2014/main" id="{273431BE-2A53-F68D-1A76-0638A56F28D0}"/>
              </a:ext>
            </a:extLst>
          </p:cNvPr>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Tema</a:t>
            </a:r>
            <a:r>
              <a:rPr lang="el-GR" b="1" i="1" dirty="0">
                <a:solidFill>
                  <a:schemeClr val="accent1">
                    <a:lumMod val="75000"/>
                  </a:schemeClr>
                </a:solidFill>
              </a:rPr>
              <a:t> 4</a:t>
            </a:r>
            <a:r>
              <a:rPr lang="en-US" b="1" i="1" dirty="0">
                <a:solidFill>
                  <a:schemeClr val="accent1">
                    <a:lumMod val="75000"/>
                  </a:schemeClr>
                </a:solidFill>
              </a:rPr>
              <a:t>: Apoyar a las generaciones más jóvenes</a:t>
            </a:r>
          </a:p>
          <a:p>
            <a:r>
              <a:rPr lang="en-US" b="1" i="1" dirty="0">
                <a:solidFill>
                  <a:schemeClr val="accent1">
                    <a:lumMod val="75000"/>
                  </a:schemeClr>
                </a:solidFill>
              </a:rPr>
              <a:t> </a:t>
            </a:r>
          </a:p>
          <a:p>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F862747A-E5F1-4F17-2365-A976662F76AD}"/>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3CB96263-506B-06DB-C314-B237D69AC9C9}"/>
              </a:ext>
            </a:extLst>
          </p:cNvPr>
          <p:cNvSpPr txBox="1"/>
          <p:nvPr/>
        </p:nvSpPr>
        <p:spPr>
          <a:xfrm>
            <a:off x="97970" y="1563010"/>
            <a:ext cx="10957957" cy="6304483"/>
          </a:xfrm>
          <a:prstGeom prst="rect">
            <a:avLst/>
          </a:prstGeom>
          <a:noFill/>
        </p:spPr>
        <p:txBody>
          <a:bodyPr wrap="square">
            <a:spAutoFit/>
          </a:bodyPr>
          <a:lstStyle/>
          <a:p>
            <a:pPr algn="ctr"/>
            <a:r>
              <a:rPr lang="en-GB" sz="2400" b="1" dirty="0">
                <a:solidFill>
                  <a:schemeClr val="accent4">
                    <a:lumMod val="75000"/>
                  </a:schemeClr>
                </a:solidFill>
              </a:rPr>
              <a:t>Actividad: El póster sobre seguridad digital (interactivo)</a:t>
            </a:r>
            <a:endParaRPr lang="en-GB" sz="2400" dirty="0">
              <a:solidFill>
                <a:schemeClr val="accent4">
                  <a:lumMod val="75000"/>
                </a:schemeClr>
              </a:solidFill>
            </a:endParaRPr>
          </a:p>
          <a:p>
            <a:pPr lvl="1" algn="ctr"/>
            <a:endParaRPr lang="en-GB" sz="2400" b="1" dirty="0">
              <a:solidFill>
                <a:schemeClr val="accent4">
                  <a:lumMod val="75000"/>
                </a:schemeClr>
              </a:solidFill>
            </a:endParaRPr>
          </a:p>
          <a:p>
            <a:pPr lvl="1" algn="ctr"/>
            <a:r>
              <a:rPr lang="en-GB" sz="2400" b="1" dirty="0"/>
              <a:t>Tarea:</a:t>
            </a:r>
            <a:r>
              <a:rPr lang="en-GB" sz="2400" dirty="0"/>
              <a:t> </a:t>
            </a:r>
          </a:p>
          <a:p>
            <a:pPr lvl="1" algn="ctr"/>
            <a:r>
              <a:rPr lang="en-GB" sz="2400" dirty="0"/>
              <a:t>Tus reglas personales</a:t>
            </a:r>
          </a:p>
          <a:p>
            <a:pPr lvl="1" algn="ctr"/>
            <a:endParaRPr lang="en-GB" sz="2400" dirty="0"/>
          </a:p>
          <a:p>
            <a:pPr lvl="1" algn="ctr"/>
            <a:r>
              <a:rPr lang="en-GB" sz="2400" b="1" dirty="0"/>
              <a:t>Interacción:</a:t>
            </a:r>
            <a:r>
              <a:rPr lang="en-GB" sz="2400" dirty="0"/>
              <a:t> </a:t>
            </a:r>
          </a:p>
          <a:p>
            <a:pPr lvl="1" algn="ctr"/>
            <a:r>
              <a:rPr lang="en-GB" sz="2400" dirty="0"/>
              <a:t>Dibuja o escribe tu «hábito de la semana» en un póster. </a:t>
            </a:r>
          </a:p>
          <a:p>
            <a:pPr lvl="1" algn="ctr"/>
            <a:endParaRPr lang="en-GB" sz="2400" dirty="0"/>
          </a:p>
          <a:p>
            <a:pPr lvl="1" algn="ctr"/>
            <a:r>
              <a:rPr lang="en-GB" sz="2400" dirty="0"/>
              <a:t>Debe incluir una regla sobre contraseñas, </a:t>
            </a:r>
          </a:p>
          <a:p>
            <a:pPr lvl="1" algn="ctr"/>
            <a:r>
              <a:rPr lang="en-GB" sz="2400" dirty="0"/>
              <a:t>una estrategia de respiración</a:t>
            </a:r>
          </a:p>
          <a:p>
            <a:pPr lvl="1" algn="ctr"/>
            <a:r>
              <a:rPr lang="en-GB" sz="2400" dirty="0"/>
              <a:t> y una frase amable para un joven.</a:t>
            </a:r>
          </a:p>
          <a:p>
            <a:endParaRPr lang="en-GB" sz="2400" dirty="0"/>
          </a:p>
          <a:p>
            <a:pPr algn="ctr"/>
            <a:endParaRPr lang="el-GR" sz="2400" b="1" dirty="0">
              <a:solidFill>
                <a:schemeClr val="accent4">
                  <a:lumMod val="75000"/>
                </a:schemeClr>
              </a:solidFill>
            </a:endParaRPr>
          </a:p>
          <a:p>
            <a:pPr algn="ctr"/>
            <a:endParaRPr lang="en-GB"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014857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AE6D5-4BD4-EF70-9A78-C38B3735BC7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D0F0F46-1404-8612-DA0F-119FF549FBED}"/>
              </a:ext>
            </a:extLst>
          </p:cNvPr>
          <p:cNvSpPr>
            <a:spLocks noGrp="1"/>
          </p:cNvSpPr>
          <p:nvPr>
            <p:ph type="ctrTitle"/>
          </p:nvPr>
        </p:nvSpPr>
        <p:spPr>
          <a:xfrm>
            <a:off x="405246" y="1768632"/>
            <a:ext cx="6821956" cy="1334065"/>
          </a:xfrm>
        </p:spPr>
        <p:txBody>
          <a:bodyPr>
            <a:normAutofit/>
          </a:bodyPr>
          <a:lstStyle/>
          <a:p>
            <a:r>
              <a:rPr lang="en-US" b="0" i="1" dirty="0"/>
              <a:t>Fin del módulo 5 (estudiantes de edad avanzada): </a:t>
            </a:r>
            <a:br>
              <a:rPr lang="en-US" b="0" i="1" dirty="0"/>
            </a:br>
            <a:r>
              <a:rPr lang="en-GB" b="0" i="1" dirty="0"/>
              <a:t>Seguridad en Internet </a:t>
            </a:r>
            <a:r>
              <a:rPr lang="en-GB" dirty="0"/>
              <a:t/>
            </a:r>
            <a:br>
              <a:rPr lang="en-GB" dirty="0"/>
            </a:br>
            <a:endParaRPr lang="LID4096" b="0" dirty="0"/>
          </a:p>
        </p:txBody>
      </p:sp>
      <p:pic>
        <p:nvPicPr>
          <p:cNvPr id="8" name="Picture 7">
            <a:extLst>
              <a:ext uri="{FF2B5EF4-FFF2-40B4-BE49-F238E27FC236}">
                <a16:creationId xmlns:a16="http://schemas.microsoft.com/office/drawing/2014/main" id="{EB5DE78C-1BD8-E47F-1854-46AC8DCEDF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461" y="2940275"/>
            <a:ext cx="5270539" cy="2763427"/>
          </a:xfrm>
          <a:prstGeom prst="rect">
            <a:avLst/>
          </a:prstGeom>
        </p:spPr>
      </p:pic>
    </p:spTree>
    <p:extLst>
      <p:ext uri="{BB962C8B-B14F-4D97-AF65-F5344CB8AC3E}">
        <p14:creationId xmlns:p14="http://schemas.microsoft.com/office/powerpoint/2010/main" val="657895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B26C6E-3BF0-AEE5-EE15-8DF9346AB720}"/>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B4E6417F-F131-6CC9-604C-1D9B6E64D3AA}"/>
              </a:ext>
            </a:extLst>
          </p:cNvPr>
          <p:cNvSpPr>
            <a:spLocks noGrp="1"/>
          </p:cNvSpPr>
          <p:nvPr>
            <p:ph type="title"/>
          </p:nvPr>
        </p:nvSpPr>
        <p:spPr/>
        <p:txBody>
          <a:bodyPr lIns="91440"/>
          <a:lstStyle/>
          <a:p>
            <a:r>
              <a:rPr lang="en-US" sz="2400" i="1" dirty="0" err="1"/>
              <a:t>Módulo</a:t>
            </a:r>
            <a:r>
              <a:rPr lang="en-US" sz="2400" i="1" dirty="0"/>
              <a:t> 5 (</a:t>
            </a:r>
            <a:r>
              <a:rPr lang="en-US" sz="2400" i="1" dirty="0" err="1"/>
              <a:t>Estudiantes</a:t>
            </a:r>
            <a:r>
              <a:rPr lang="en-US" sz="2400" i="1" dirty="0"/>
              <a:t> </a:t>
            </a:r>
            <a:r>
              <a:rPr lang="en-US" sz="2400" i="1" dirty="0" err="1"/>
              <a:t>mayores</a:t>
            </a:r>
            <a:r>
              <a:rPr lang="en-US" sz="2400" i="1" dirty="0"/>
              <a:t>): </a:t>
            </a:r>
            <a:r>
              <a:rPr lang="en-GB" sz="2400" i="1" dirty="0" err="1"/>
              <a:t>Seguridad</a:t>
            </a:r>
            <a:r>
              <a:rPr lang="en-GB" sz="2400" i="1" dirty="0"/>
              <a:t> </a:t>
            </a:r>
            <a:r>
              <a:rPr lang="en-GB" sz="2400" i="1" dirty="0" err="1"/>
              <a:t>en</a:t>
            </a:r>
            <a:r>
              <a:rPr lang="en-GB" sz="2400" i="1" dirty="0"/>
              <a:t> Internet </a:t>
            </a:r>
            <a:endParaRPr lang="el-GR" sz="2400" dirty="0"/>
          </a:p>
        </p:txBody>
      </p:sp>
      <p:sp>
        <p:nvSpPr>
          <p:cNvPr id="6" name="Text Placeholder 5">
            <a:extLst>
              <a:ext uri="{FF2B5EF4-FFF2-40B4-BE49-F238E27FC236}">
                <a16:creationId xmlns:a16="http://schemas.microsoft.com/office/drawing/2014/main" id="{A4111202-DC6C-ED08-86E3-DF72DE42E594}"/>
              </a:ext>
            </a:extLst>
          </p:cNvPr>
          <p:cNvSpPr>
            <a:spLocks noGrp="1"/>
          </p:cNvSpPr>
          <p:nvPr>
            <p:ph type="body" sz="quarter" idx="10"/>
          </p:nvPr>
        </p:nvSpPr>
        <p:spPr/>
        <p:txBody>
          <a:bodyPr/>
          <a:lstStyle/>
          <a:p>
            <a:endParaRPr lang="el-GR" b="1" i="1" dirty="0">
              <a:solidFill>
                <a:schemeClr val="accent1">
                  <a:lumMod val="75000"/>
                </a:schemeClr>
              </a:solidFill>
            </a:endParaRPr>
          </a:p>
          <a:p>
            <a:r>
              <a:rPr lang="en-US" b="1" i="1" dirty="0">
                <a:solidFill>
                  <a:schemeClr val="accent1">
                    <a:lumMod val="75000"/>
                  </a:schemeClr>
                </a:solidFill>
              </a:rPr>
              <a:t>Tema 1: Descifrar las amenazas en línea</a:t>
            </a: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D6D1848A-55AA-5886-324B-EEA3B90FCAC1}"/>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07E0205A-C9A5-6573-1C80-646C97BFE059}"/>
              </a:ext>
            </a:extLst>
          </p:cNvPr>
          <p:cNvSpPr txBox="1"/>
          <p:nvPr/>
        </p:nvSpPr>
        <p:spPr>
          <a:xfrm>
            <a:off x="149679" y="1405534"/>
            <a:ext cx="11336483" cy="5917646"/>
          </a:xfrm>
          <a:prstGeom prst="rect">
            <a:avLst/>
          </a:prstGeom>
          <a:noFill/>
        </p:spPr>
        <p:txBody>
          <a:bodyPr wrap="square">
            <a:spAutoFit/>
          </a:bodyPr>
          <a:lstStyle/>
          <a:p>
            <a:pPr lvl="0"/>
            <a:r>
              <a:rPr lang="en-GB" sz="2400" b="1" dirty="0"/>
              <a:t>La herramienta secreta del estafador: tus emociones</a:t>
            </a:r>
          </a:p>
          <a:p>
            <a:pPr lvl="0" algn="ctr"/>
            <a:endParaRPr lang="en-GB" sz="2400" b="1" dirty="0"/>
          </a:p>
          <a:p>
            <a:pPr lvl="0" algn="ctr"/>
            <a:r>
              <a:rPr lang="en-GB" sz="2400" dirty="0"/>
              <a:t>No es la máquina, es la emoción.</a:t>
            </a:r>
          </a:p>
          <a:p>
            <a:pPr lvl="0" algn="ctr"/>
            <a:endParaRPr lang="en-GB" sz="2400" dirty="0"/>
          </a:p>
          <a:p>
            <a:pPr lvl="0" algn="ctr"/>
            <a:r>
              <a:rPr lang="en-GB" sz="2400" dirty="0"/>
              <a:t>Los estafadores no solo utilizan la tecnología; utilizan «desencadenantes emocionales» </a:t>
            </a:r>
          </a:p>
          <a:p>
            <a:pPr lvl="0" algn="ctr"/>
            <a:r>
              <a:rPr lang="en-GB" sz="2400" dirty="0"/>
              <a:t>para pillarte desprevenido. </a:t>
            </a:r>
          </a:p>
          <a:p>
            <a:pPr lvl="0" algn="ctr"/>
            <a:endParaRPr lang="en-GB" sz="2400" dirty="0"/>
          </a:p>
          <a:p>
            <a:pPr lvl="0" algn="ctr"/>
            <a:r>
              <a:rPr lang="en-GB" sz="2400" dirty="0"/>
              <a:t>¡Quieren que actúes rápidamente para que no tengas tiempo de pensar!</a:t>
            </a:r>
          </a:p>
          <a:p>
            <a:pPr lvl="1" algn="ctr"/>
            <a:endParaRPr lang="en-GB" sz="2400" b="1" dirty="0"/>
          </a:p>
          <a:p>
            <a:pPr lvl="1" algn="ctr"/>
            <a:r>
              <a:rPr lang="en-GB" sz="2400" b="1" dirty="0"/>
              <a:t>Puntos clave: </a:t>
            </a:r>
            <a:r>
              <a:rPr lang="en-GB" sz="2400" dirty="0"/>
              <a:t>entre los desencadenantes más comunes se encuentran la sensación de urgencia, el miedo a perder dinero o la curiosidad por un premio</a:t>
            </a:r>
          </a:p>
          <a:p>
            <a:pPr lvl="0" algn="ctr"/>
            <a:endParaRPr lang="en-GB" sz="2400" b="1" dirty="0"/>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947421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D3AA5-D13D-9DE7-39D1-C7B2E33358A0}"/>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DBC09DA1-915C-39E9-F6AC-C4DBEBEBC8A3}"/>
              </a:ext>
            </a:extLst>
          </p:cNvPr>
          <p:cNvSpPr>
            <a:spLocks noGrp="1"/>
          </p:cNvSpPr>
          <p:nvPr>
            <p:ph type="title"/>
          </p:nvPr>
        </p:nvSpPr>
        <p:spPr/>
        <p:txBody>
          <a:bodyPr lIns="91440"/>
          <a:lstStyle/>
          <a:p>
            <a:r>
              <a:rPr lang="en-US" sz="2400" i="1" dirty="0" err="1"/>
              <a:t>Módulo</a:t>
            </a:r>
            <a:r>
              <a:rPr lang="en-US" sz="2400" i="1" dirty="0"/>
              <a:t> 5 (</a:t>
            </a:r>
            <a:r>
              <a:rPr lang="en-US" sz="2400" i="1" dirty="0" err="1"/>
              <a:t>Estudiantes</a:t>
            </a:r>
            <a:r>
              <a:rPr lang="en-US" sz="2400" i="1" dirty="0"/>
              <a:t> </a:t>
            </a:r>
            <a:r>
              <a:rPr lang="en-US" sz="2400" i="1" dirty="0" err="1"/>
              <a:t>mayores</a:t>
            </a:r>
            <a:r>
              <a:rPr lang="en-US" sz="2400" i="1" dirty="0"/>
              <a:t>): </a:t>
            </a:r>
            <a:r>
              <a:rPr lang="en-GB" sz="2400" i="1" dirty="0" err="1"/>
              <a:t>Seguridad</a:t>
            </a:r>
            <a:r>
              <a:rPr lang="en-GB" sz="2400" i="1" dirty="0"/>
              <a:t> </a:t>
            </a:r>
            <a:r>
              <a:rPr lang="en-GB" sz="2400" i="1" dirty="0" err="1"/>
              <a:t>en</a:t>
            </a:r>
            <a:r>
              <a:rPr lang="en-GB" sz="2400" i="1" dirty="0"/>
              <a:t> Internet </a:t>
            </a:r>
            <a:endParaRPr lang="el-GR" sz="2400" dirty="0"/>
          </a:p>
        </p:txBody>
      </p:sp>
      <p:sp>
        <p:nvSpPr>
          <p:cNvPr id="6" name="Text Placeholder 5">
            <a:extLst>
              <a:ext uri="{FF2B5EF4-FFF2-40B4-BE49-F238E27FC236}">
                <a16:creationId xmlns:a16="http://schemas.microsoft.com/office/drawing/2014/main" id="{624149B4-0A66-5458-3713-D82AB63EC8D3}"/>
              </a:ext>
            </a:extLst>
          </p:cNvPr>
          <p:cNvSpPr>
            <a:spLocks noGrp="1"/>
          </p:cNvSpPr>
          <p:nvPr>
            <p:ph type="body" sz="quarter" idx="10"/>
          </p:nvPr>
        </p:nvSpPr>
        <p:spPr/>
        <p:txBody>
          <a:bodyPr/>
          <a:lstStyle/>
          <a:p>
            <a:endParaRPr lang="el-GR" b="1" i="1" dirty="0">
              <a:solidFill>
                <a:schemeClr val="accent1">
                  <a:lumMod val="75000"/>
                </a:schemeClr>
              </a:solidFill>
            </a:endParaRPr>
          </a:p>
          <a:p>
            <a:r>
              <a:rPr lang="en-US" b="1" i="1" dirty="0">
                <a:solidFill>
                  <a:schemeClr val="accent1">
                    <a:lumMod val="75000"/>
                  </a:schemeClr>
                </a:solidFill>
              </a:rPr>
              <a:t>Tema 1: Descifrar las amenazas en línea</a:t>
            </a: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2CBA0F87-7536-CD00-CF13-8D497ECA136E}"/>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3AA78614-8327-269D-D40A-22D506BB07FD}"/>
              </a:ext>
            </a:extLst>
          </p:cNvPr>
          <p:cNvSpPr txBox="1"/>
          <p:nvPr/>
        </p:nvSpPr>
        <p:spPr>
          <a:xfrm>
            <a:off x="149679" y="1405534"/>
            <a:ext cx="11336483" cy="6194645"/>
          </a:xfrm>
          <a:prstGeom prst="rect">
            <a:avLst/>
          </a:prstGeom>
          <a:noFill/>
        </p:spPr>
        <p:txBody>
          <a:bodyPr wrap="square">
            <a:spAutoFit/>
          </a:bodyPr>
          <a:lstStyle/>
          <a:p>
            <a:pPr lvl="0"/>
            <a:r>
              <a:rPr lang="en-GB" sz="2400" b="1" dirty="0"/>
              <a:t>Cómo detectar mensajes de phishing y estafas</a:t>
            </a:r>
          </a:p>
          <a:p>
            <a:pPr lvl="0" algn="ctr"/>
            <a:endParaRPr lang="en-GB" sz="2400" dirty="0"/>
          </a:p>
          <a:p>
            <a:pPr lvl="0" algn="ctr"/>
            <a:r>
              <a:rPr lang="en-GB" sz="2400" dirty="0"/>
              <a:t>¿Es ese mensaje auténtico?</a:t>
            </a:r>
          </a:p>
          <a:p>
            <a:pPr lvl="0" algn="ctr"/>
            <a:endParaRPr lang="en-GB" sz="2400" dirty="0"/>
          </a:p>
          <a:p>
            <a:pPr lvl="0" algn="ctr"/>
            <a:r>
              <a:rPr lang="en-GB" sz="2400" dirty="0"/>
              <a:t>Los correos electrónicos de phishing fingen provenir de bancos, </a:t>
            </a:r>
          </a:p>
          <a:p>
            <a:pPr lvl="0" algn="ctr"/>
            <a:r>
              <a:rPr lang="en-GB" sz="2400" dirty="0"/>
              <a:t>empresas de mensajería o servicios sanitarios</a:t>
            </a:r>
          </a:p>
          <a:p>
            <a:pPr lvl="0" algn="ctr"/>
            <a:endParaRPr lang="en-GB" sz="2400" b="1" dirty="0"/>
          </a:p>
          <a:p>
            <a:pPr lvl="0" algn="ctr"/>
            <a:r>
              <a:rPr lang="en-GB" sz="2400" b="1" dirty="0"/>
              <a:t>Señales de alerta:</a:t>
            </a:r>
            <a:endParaRPr lang="en-GB" sz="2400" dirty="0"/>
          </a:p>
          <a:p>
            <a:pPr lvl="2" algn="ctr"/>
            <a:r>
              <a:rPr lang="en-GB" sz="2400" dirty="0"/>
              <a:t>Una dirección de remitente que parece un poco «rara»</a:t>
            </a:r>
          </a:p>
          <a:p>
            <a:pPr lvl="2" algn="ctr"/>
            <a:r>
              <a:rPr lang="en-GB" sz="2400" dirty="0"/>
              <a:t>Lenguaje amenazante (por ejemplo, «Tu cuenta se cerrará hoy»)</a:t>
            </a:r>
          </a:p>
          <a:p>
            <a:pPr lvl="2" algn="ctr"/>
            <a:r>
              <a:rPr lang="en-GB" sz="2400" dirty="0"/>
              <a:t>Mensajes en los que se afirma que un familiar está en peligro y necesita dinero</a:t>
            </a:r>
          </a:p>
          <a:p>
            <a:r>
              <a:rPr lang="en-GB" dirty="0"/>
              <a:t> </a:t>
            </a:r>
          </a:p>
          <a:p>
            <a:pPr lvl="0" algn="ctr"/>
            <a:endParaRPr lang="en-GB" sz="2400" b="1" dirty="0"/>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014810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9CF2BD-B8E7-2533-4592-7DBDFEAFF118}"/>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6FB3E3C4-937F-CB12-DDB4-55270BFFDD87}"/>
              </a:ext>
            </a:extLst>
          </p:cNvPr>
          <p:cNvSpPr>
            <a:spLocks noGrp="1"/>
          </p:cNvSpPr>
          <p:nvPr>
            <p:ph type="title"/>
          </p:nvPr>
        </p:nvSpPr>
        <p:spPr/>
        <p:txBody>
          <a:bodyPr lIns="91440"/>
          <a:lstStyle/>
          <a:p>
            <a:r>
              <a:rPr lang="en-US" sz="2400" i="1" dirty="0" err="1"/>
              <a:t>Módulo</a:t>
            </a:r>
            <a:r>
              <a:rPr lang="en-US" sz="2400" i="1" dirty="0"/>
              <a:t> 5 (</a:t>
            </a:r>
            <a:r>
              <a:rPr lang="en-US" sz="2400" i="1" dirty="0" err="1"/>
              <a:t>Estudiantes</a:t>
            </a:r>
            <a:r>
              <a:rPr lang="en-US" sz="2400" i="1" dirty="0"/>
              <a:t> </a:t>
            </a:r>
            <a:r>
              <a:rPr lang="en-US" sz="2400" i="1" dirty="0" err="1"/>
              <a:t>mayores</a:t>
            </a:r>
            <a:r>
              <a:rPr lang="en-US" sz="2400" i="1" dirty="0"/>
              <a:t>): </a:t>
            </a:r>
            <a:r>
              <a:rPr lang="en-GB" sz="2400" i="1" dirty="0" err="1"/>
              <a:t>Seguridad</a:t>
            </a:r>
            <a:r>
              <a:rPr lang="en-GB" sz="2400" i="1" dirty="0"/>
              <a:t> </a:t>
            </a:r>
            <a:r>
              <a:rPr lang="en-GB" sz="2400" i="1" dirty="0" err="1"/>
              <a:t>en</a:t>
            </a:r>
            <a:r>
              <a:rPr lang="en-GB" sz="2400" i="1" dirty="0"/>
              <a:t> Internet </a:t>
            </a:r>
            <a:endParaRPr lang="el-GR" sz="2400" dirty="0"/>
          </a:p>
        </p:txBody>
      </p:sp>
      <p:sp>
        <p:nvSpPr>
          <p:cNvPr id="6" name="Text Placeholder 5">
            <a:extLst>
              <a:ext uri="{FF2B5EF4-FFF2-40B4-BE49-F238E27FC236}">
                <a16:creationId xmlns:a16="http://schemas.microsoft.com/office/drawing/2014/main" id="{254C2660-FC1F-1BED-D044-6F5B79922DFC}"/>
              </a:ext>
            </a:extLst>
          </p:cNvPr>
          <p:cNvSpPr>
            <a:spLocks noGrp="1"/>
          </p:cNvSpPr>
          <p:nvPr>
            <p:ph type="body" sz="quarter" idx="10"/>
          </p:nvPr>
        </p:nvSpPr>
        <p:spPr>
          <a:xfrm>
            <a:off x="97970" y="1130103"/>
            <a:ext cx="11944351" cy="550862"/>
          </a:xfrm>
        </p:spPr>
        <p:txBody>
          <a:bodyPr/>
          <a:lstStyle/>
          <a:p>
            <a:r>
              <a:rPr lang="en-US" b="1" i="1" dirty="0" err="1">
                <a:solidFill>
                  <a:schemeClr val="accent1">
                    <a:lumMod val="75000"/>
                  </a:schemeClr>
                </a:solidFill>
              </a:rPr>
              <a:t>Tema</a:t>
            </a:r>
            <a:r>
              <a:rPr lang="en-US" b="1" i="1" dirty="0">
                <a:solidFill>
                  <a:schemeClr val="accent1">
                    <a:lumMod val="75000"/>
                  </a:schemeClr>
                </a:solidFill>
              </a:rPr>
              <a:t> 1: </a:t>
            </a:r>
            <a:r>
              <a:rPr lang="en-US" b="1" i="1" dirty="0" err="1">
                <a:solidFill>
                  <a:schemeClr val="accent1">
                    <a:lumMod val="75000"/>
                  </a:schemeClr>
                </a:solidFill>
              </a:rPr>
              <a:t>Descifrar</a:t>
            </a:r>
            <a:r>
              <a:rPr lang="en-US" b="1" i="1" dirty="0">
                <a:solidFill>
                  <a:schemeClr val="accent1">
                    <a:lumMod val="75000"/>
                  </a:schemeClr>
                </a:solidFill>
              </a:rPr>
              <a:t> las </a:t>
            </a:r>
            <a:r>
              <a:rPr lang="en-US" b="1" i="1" dirty="0" err="1">
                <a:solidFill>
                  <a:schemeClr val="accent1">
                    <a:lumMod val="75000"/>
                  </a:schemeClr>
                </a:solidFill>
              </a:rPr>
              <a:t>amenazas</a:t>
            </a:r>
            <a:r>
              <a:rPr lang="en-US" b="1" i="1" dirty="0">
                <a:solidFill>
                  <a:schemeClr val="accent1">
                    <a:lumMod val="75000"/>
                  </a:schemeClr>
                </a:solidFill>
              </a:rPr>
              <a:t> </a:t>
            </a:r>
            <a:r>
              <a:rPr lang="en-US" b="1" i="1" dirty="0" err="1">
                <a:solidFill>
                  <a:schemeClr val="accent1">
                    <a:lumMod val="75000"/>
                  </a:schemeClr>
                </a:solidFill>
              </a:rPr>
              <a:t>en</a:t>
            </a:r>
            <a:r>
              <a:rPr lang="en-US" b="1" i="1" dirty="0">
                <a:solidFill>
                  <a:schemeClr val="accent1">
                    <a:lumMod val="75000"/>
                  </a:schemeClr>
                </a:solidFill>
              </a:rPr>
              <a:t> </a:t>
            </a:r>
            <a:r>
              <a:rPr lang="en-US" b="1" i="1" dirty="0" err="1">
                <a:solidFill>
                  <a:schemeClr val="accent1">
                    <a:lumMod val="75000"/>
                  </a:schemeClr>
                </a:solidFill>
              </a:rPr>
              <a:t>línea</a:t>
            </a:r>
            <a:endParaRPr lang="en-US" b="1" i="1" dirty="0">
              <a:solidFill>
                <a:schemeClr val="accent1">
                  <a:lumMod val="75000"/>
                </a:schemeClr>
              </a:solidFill>
            </a:endParaRPr>
          </a:p>
          <a:p>
            <a:endParaRPr lang="el-GR"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0DC969D2-C88B-E1F1-D5D6-ED8E2F600D61}"/>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F691170E-415B-9D4C-E538-E878DF7B776F}"/>
              </a:ext>
            </a:extLst>
          </p:cNvPr>
          <p:cNvSpPr txBox="1"/>
          <p:nvPr/>
        </p:nvSpPr>
        <p:spPr>
          <a:xfrm>
            <a:off x="149679" y="1405534"/>
            <a:ext cx="11336483" cy="7073924"/>
          </a:xfrm>
          <a:prstGeom prst="rect">
            <a:avLst/>
          </a:prstGeom>
          <a:noFill/>
        </p:spPr>
        <p:txBody>
          <a:bodyPr wrap="square">
            <a:spAutoFit/>
          </a:bodyPr>
          <a:lstStyle/>
          <a:p>
            <a:pPr lvl="0"/>
            <a:r>
              <a:rPr lang="en-GB" sz="2400" b="1" dirty="0"/>
              <a:t>Identificar sitios web fraudulentos</a:t>
            </a:r>
          </a:p>
          <a:p>
            <a:pPr lvl="0" algn="ctr"/>
            <a:endParaRPr lang="en-GB" sz="2400" b="1" dirty="0"/>
          </a:p>
          <a:p>
            <a:pPr lvl="0" algn="ctr"/>
            <a:r>
              <a:rPr lang="en-GB" sz="2400" dirty="0"/>
              <a:t>La «prueba de intuición» para sitios web</a:t>
            </a:r>
          </a:p>
          <a:p>
            <a:pPr lvl="0" algn="ctr"/>
            <a:endParaRPr lang="en-GB" sz="2400" dirty="0"/>
          </a:p>
          <a:p>
            <a:pPr lvl="0" algn="ctr"/>
            <a:r>
              <a:rPr lang="en-GB" sz="2400" dirty="0"/>
              <a:t>Los estafadores crean sitios web falsos que parecen oficiales para robar tu información.</a:t>
            </a:r>
          </a:p>
          <a:p>
            <a:pPr lvl="1" algn="ctr"/>
            <a:endParaRPr lang="en-GB" sz="2400" b="1" dirty="0"/>
          </a:p>
          <a:p>
            <a:pPr lvl="1" algn="ctr"/>
            <a:r>
              <a:rPr lang="en-GB" sz="2400" b="1" dirty="0"/>
              <a:t>Qué hay que comprobar:</a:t>
            </a:r>
          </a:p>
          <a:p>
            <a:pPr lvl="1" algn="ctr"/>
            <a:endParaRPr lang="en-GB" sz="800" dirty="0"/>
          </a:p>
          <a:p>
            <a:pPr lvl="2" algn="ctr"/>
            <a:r>
              <a:rPr lang="en-GB" sz="2400" b="1" dirty="0"/>
              <a:t>La URL</a:t>
            </a:r>
            <a:r>
              <a:rPr lang="en-GB" sz="2400" dirty="0"/>
              <a:t>: ¿Está escrita correctamente? (p. ej., tu-bannco.com)</a:t>
            </a:r>
          </a:p>
          <a:p>
            <a:pPr lvl="2" algn="ctr"/>
            <a:endParaRPr lang="en-GB" sz="2400" dirty="0"/>
          </a:p>
          <a:p>
            <a:pPr lvl="2" algn="ctr"/>
            <a:r>
              <a:rPr lang="en-GB" sz="2400" b="1" dirty="0"/>
              <a:t>El candado</a:t>
            </a:r>
            <a:r>
              <a:rPr lang="en-GB" sz="2400" dirty="0"/>
              <a:t>: ¿Falta el símbolo del candado de seguridad en la barra superior?</a:t>
            </a:r>
          </a:p>
          <a:p>
            <a:pPr lvl="2" algn="ctr"/>
            <a:endParaRPr lang="en-GB" sz="2400" dirty="0"/>
          </a:p>
          <a:p>
            <a:pPr lvl="2" algn="ctr"/>
            <a:r>
              <a:rPr lang="en-GB" sz="2400" b="1" dirty="0"/>
              <a:t>El diseño: </a:t>
            </a:r>
            <a:r>
              <a:rPr lang="en-GB" sz="2400" dirty="0"/>
              <a:t>¿Los logotipos están borrosos o el </a:t>
            </a:r>
            <a:r>
              <a:rPr lang="en-GB" sz="2400" dirty="0" err="1" smtClean="0"/>
              <a:t>diseño</a:t>
            </a:r>
            <a:endParaRPr lang="en-GB" sz="2400" dirty="0" smtClean="0"/>
          </a:p>
          <a:p>
            <a:pPr lvl="2" algn="ctr"/>
            <a:r>
              <a:rPr lang="en-GB" sz="2400" dirty="0" err="1" smtClean="0"/>
              <a:t>es</a:t>
            </a:r>
            <a:r>
              <a:rPr lang="en-GB" sz="2400" dirty="0" smtClean="0"/>
              <a:t> </a:t>
            </a:r>
            <a:r>
              <a:rPr lang="en-GB" sz="2400" dirty="0"/>
              <a:t>de baja calidad?</a:t>
            </a:r>
          </a:p>
          <a:p>
            <a:r>
              <a:rPr lang="en-GB" dirty="0"/>
              <a:t> </a:t>
            </a:r>
          </a:p>
          <a:p>
            <a:pPr lvl="0" algn="ctr"/>
            <a:endParaRPr lang="en-GB" sz="2400" b="1" dirty="0"/>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777272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77DFC-ACD6-6FF9-1B28-B91008442DBC}"/>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73AADF1-BBB9-BC9B-F94B-DBB47BDAD565}"/>
              </a:ext>
            </a:extLst>
          </p:cNvPr>
          <p:cNvSpPr>
            <a:spLocks noGrp="1"/>
          </p:cNvSpPr>
          <p:nvPr>
            <p:ph type="title"/>
          </p:nvPr>
        </p:nvSpPr>
        <p:spPr/>
        <p:txBody>
          <a:bodyPr lIns="91440"/>
          <a:lstStyle/>
          <a:p>
            <a:r>
              <a:rPr lang="en-US" sz="2400" i="1" dirty="0" err="1"/>
              <a:t>Módulo</a:t>
            </a:r>
            <a:r>
              <a:rPr lang="en-US" sz="2400" i="1" dirty="0"/>
              <a:t> 5 (</a:t>
            </a:r>
            <a:r>
              <a:rPr lang="en-US" sz="2400" i="1" dirty="0" err="1"/>
              <a:t>Estudiantes</a:t>
            </a:r>
            <a:r>
              <a:rPr lang="en-US" sz="2400" i="1" dirty="0"/>
              <a:t> </a:t>
            </a:r>
            <a:r>
              <a:rPr lang="en-US" sz="2400" i="1" dirty="0" err="1"/>
              <a:t>mayores</a:t>
            </a:r>
            <a:r>
              <a:rPr lang="en-US" sz="2400" i="1" dirty="0"/>
              <a:t>): </a:t>
            </a:r>
            <a:r>
              <a:rPr lang="en-GB" sz="2400" i="1" dirty="0" err="1"/>
              <a:t>Seguridad</a:t>
            </a:r>
            <a:r>
              <a:rPr lang="en-GB" sz="2400" i="1" dirty="0"/>
              <a:t> </a:t>
            </a:r>
            <a:r>
              <a:rPr lang="en-GB" sz="2400" i="1" dirty="0" err="1"/>
              <a:t>en</a:t>
            </a:r>
            <a:r>
              <a:rPr lang="en-GB" sz="2400" i="1" dirty="0"/>
              <a:t> Internet </a:t>
            </a:r>
            <a:endParaRPr lang="el-GR" sz="2400" dirty="0"/>
          </a:p>
        </p:txBody>
      </p:sp>
      <p:sp>
        <p:nvSpPr>
          <p:cNvPr id="6" name="Text Placeholder 5">
            <a:extLst>
              <a:ext uri="{FF2B5EF4-FFF2-40B4-BE49-F238E27FC236}">
                <a16:creationId xmlns:a16="http://schemas.microsoft.com/office/drawing/2014/main" id="{C5FBF975-4F4A-5839-2B7B-D667113964C6}"/>
              </a:ext>
            </a:extLst>
          </p:cNvPr>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Tema 1: Descifrar las amenazas en línea</a:t>
            </a:r>
          </a:p>
          <a:p>
            <a:r>
              <a:rPr lang="en-US" b="1" i="1" dirty="0">
                <a:solidFill>
                  <a:schemeClr val="accent1">
                    <a:lumMod val="75000"/>
                  </a:schemeClr>
                </a:solidFill>
              </a:rPr>
              <a:t> </a:t>
            </a:r>
          </a:p>
          <a:p>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07751000-5DFE-6A85-1D53-61EF6D39A3B3}"/>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27FBA441-5D3A-A2E8-22FB-326479CB645B}"/>
              </a:ext>
            </a:extLst>
          </p:cNvPr>
          <p:cNvSpPr txBox="1"/>
          <p:nvPr/>
        </p:nvSpPr>
        <p:spPr>
          <a:xfrm>
            <a:off x="97970" y="1563010"/>
            <a:ext cx="10957957" cy="5917646"/>
          </a:xfrm>
          <a:prstGeom prst="rect">
            <a:avLst/>
          </a:prstGeom>
          <a:noFill/>
        </p:spPr>
        <p:txBody>
          <a:bodyPr wrap="square">
            <a:spAutoFit/>
          </a:bodyPr>
          <a:lstStyle/>
          <a:p>
            <a:pPr algn="ctr"/>
            <a:r>
              <a:rPr lang="en-GB" sz="2400" b="1" dirty="0">
                <a:solidFill>
                  <a:schemeClr val="accent4">
                    <a:lumMod val="75000"/>
                  </a:schemeClr>
                </a:solidFill>
              </a:rPr>
              <a:t>Actividad: La sala de clasificación del detective (interactiva)</a:t>
            </a:r>
            <a:endParaRPr lang="en-GB" sz="2400" dirty="0">
              <a:solidFill>
                <a:schemeClr val="accent4">
                  <a:lumMod val="75000"/>
                </a:schemeClr>
              </a:solidFill>
            </a:endParaRPr>
          </a:p>
          <a:p>
            <a:pPr lvl="1" algn="ctr"/>
            <a:endParaRPr lang="en-GB" sz="2400" b="1" dirty="0"/>
          </a:p>
          <a:p>
            <a:pPr lvl="1" algn="ctr"/>
            <a:r>
              <a:rPr lang="en-GB" sz="2400" b="1" dirty="0"/>
              <a:t>Tarea:</a:t>
            </a:r>
            <a:r>
              <a:rPr lang="en-GB" sz="2400" dirty="0"/>
              <a:t> </a:t>
            </a:r>
          </a:p>
          <a:p>
            <a:pPr lvl="1" algn="ctr"/>
            <a:r>
              <a:rPr lang="en-GB" sz="2400" dirty="0"/>
              <a:t>¡Empareja el mensaje con la emoción!</a:t>
            </a:r>
          </a:p>
          <a:p>
            <a:pPr lvl="1" algn="ctr"/>
            <a:endParaRPr lang="en-GB" sz="2400" b="1" dirty="0"/>
          </a:p>
          <a:p>
            <a:pPr lvl="1" algn="ctr"/>
            <a:r>
              <a:rPr lang="en-GB" sz="2400" b="1" dirty="0"/>
              <a:t>Interacción:</a:t>
            </a:r>
            <a:r>
              <a:rPr lang="en-GB" sz="2400" dirty="0"/>
              <a:t> </a:t>
            </a:r>
          </a:p>
          <a:p>
            <a:pPr lvl="1" algn="ctr"/>
            <a:r>
              <a:rPr lang="en-GB" sz="2400" dirty="0"/>
              <a:t>Estudia/escucha los escenarios </a:t>
            </a:r>
          </a:p>
          <a:p>
            <a:pPr lvl="1" algn="ctr"/>
            <a:r>
              <a:rPr lang="en-GB" sz="2400" dirty="0"/>
              <a:t>(por ejemplo, «Tu pensión está bloqueada» o «Has ganado un premio»). </a:t>
            </a:r>
          </a:p>
          <a:p>
            <a:pPr lvl="1" algn="ctr"/>
            <a:endParaRPr lang="en-GB" sz="2400" dirty="0"/>
          </a:p>
          <a:p>
            <a:pPr lvl="1" algn="ctr"/>
            <a:r>
              <a:rPr lang="en-GB" sz="2400" dirty="0"/>
              <a:t>Expresa en voz alta la </a:t>
            </a:r>
            <a:r>
              <a:rPr lang="en-GB" sz="2400" b="1" dirty="0"/>
              <a:t>emoción principal</a:t>
            </a:r>
            <a:r>
              <a:rPr lang="en-GB" sz="2400" dirty="0"/>
              <a:t>: </a:t>
            </a:r>
          </a:p>
          <a:p>
            <a:pPr lvl="1" algn="ctr"/>
            <a:r>
              <a:rPr lang="en-GB" sz="2400" i="1" dirty="0"/>
              <a:t>Urgencia/Miedo</a:t>
            </a:r>
            <a:r>
              <a:rPr lang="en-GB" sz="2400" dirty="0"/>
              <a:t>, </a:t>
            </a:r>
            <a:r>
              <a:rPr lang="en-GB" sz="2400" i="1" dirty="0"/>
              <a:t>Curiosidad/Emoción </a:t>
            </a:r>
            <a:r>
              <a:rPr lang="en-GB" sz="2400" dirty="0"/>
              <a:t>o </a:t>
            </a:r>
            <a:r>
              <a:rPr lang="en-GB" sz="2400" i="1" dirty="0"/>
              <a:t>Preocupación familiar</a:t>
            </a:r>
            <a:r>
              <a:rPr lang="en-GB" sz="2400" dirty="0"/>
              <a:t>.</a:t>
            </a:r>
          </a:p>
          <a:p>
            <a:pPr algn="ctr"/>
            <a:endParaRPr lang="el-GR" sz="2400" b="1" dirty="0">
              <a:solidFill>
                <a:schemeClr val="accent4">
                  <a:lumMod val="75000"/>
                </a:schemeClr>
              </a:solidFill>
            </a:endParaRPr>
          </a:p>
          <a:p>
            <a:pPr algn="ctr"/>
            <a:endParaRPr lang="en-GB"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06851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ED6C2F-9454-DF86-4452-77B79CAE13B3}"/>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3C6B1F3C-C87B-B394-BA73-5A44762EEA03}"/>
              </a:ext>
            </a:extLst>
          </p:cNvPr>
          <p:cNvSpPr>
            <a:spLocks noGrp="1"/>
          </p:cNvSpPr>
          <p:nvPr>
            <p:ph type="title"/>
          </p:nvPr>
        </p:nvSpPr>
        <p:spPr/>
        <p:txBody>
          <a:bodyPr lIns="91440"/>
          <a:lstStyle/>
          <a:p>
            <a:r>
              <a:rPr lang="en-US" sz="2400" i="1" dirty="0" err="1"/>
              <a:t>Módulo</a:t>
            </a:r>
            <a:r>
              <a:rPr lang="en-US" sz="2400" i="1" dirty="0"/>
              <a:t> 5 (</a:t>
            </a:r>
            <a:r>
              <a:rPr lang="en-US" sz="2400" i="1" dirty="0" err="1"/>
              <a:t>Estudiantes</a:t>
            </a:r>
            <a:r>
              <a:rPr lang="en-US" sz="2400" i="1" dirty="0"/>
              <a:t> </a:t>
            </a:r>
            <a:r>
              <a:rPr lang="en-US" sz="2400" i="1" dirty="0" err="1"/>
              <a:t>mayores</a:t>
            </a:r>
            <a:r>
              <a:rPr lang="en-US" sz="2400" i="1" dirty="0"/>
              <a:t>): </a:t>
            </a:r>
            <a:r>
              <a:rPr lang="en-GB" sz="2400" i="1" dirty="0" err="1"/>
              <a:t>Seguridad</a:t>
            </a:r>
            <a:r>
              <a:rPr lang="en-GB" sz="2400" i="1" dirty="0"/>
              <a:t> </a:t>
            </a:r>
            <a:r>
              <a:rPr lang="en-GB" sz="2400" i="1" dirty="0" err="1"/>
              <a:t>en</a:t>
            </a:r>
            <a:r>
              <a:rPr lang="en-GB" sz="2400" i="1" dirty="0"/>
              <a:t> Internet </a:t>
            </a:r>
            <a:endParaRPr lang="el-GR" sz="2400" dirty="0"/>
          </a:p>
        </p:txBody>
      </p:sp>
      <p:sp>
        <p:nvSpPr>
          <p:cNvPr id="6" name="Text Placeholder 5">
            <a:extLst>
              <a:ext uri="{FF2B5EF4-FFF2-40B4-BE49-F238E27FC236}">
                <a16:creationId xmlns:a16="http://schemas.microsoft.com/office/drawing/2014/main" id="{28F3B6D4-678E-7DD6-C588-88C3086A9CC7}"/>
              </a:ext>
            </a:extLst>
          </p:cNvPr>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Tema 1: Descifrar las amenazas en línea</a:t>
            </a:r>
          </a:p>
          <a:p>
            <a:r>
              <a:rPr lang="en-US" b="1" i="1" dirty="0">
                <a:solidFill>
                  <a:schemeClr val="accent1">
                    <a:lumMod val="75000"/>
                  </a:schemeClr>
                </a:solidFill>
              </a:rPr>
              <a:t> </a:t>
            </a:r>
          </a:p>
          <a:p>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7E983B4A-AEFD-F3E2-61E3-59300301EC93}"/>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4B1FBCF7-433A-6295-0D59-D15718A6F8FB}"/>
              </a:ext>
            </a:extLst>
          </p:cNvPr>
          <p:cNvSpPr txBox="1"/>
          <p:nvPr/>
        </p:nvSpPr>
        <p:spPr>
          <a:xfrm>
            <a:off x="97970" y="1563010"/>
            <a:ext cx="10957957" cy="5548314"/>
          </a:xfrm>
          <a:prstGeom prst="rect">
            <a:avLst/>
          </a:prstGeom>
          <a:noFill/>
        </p:spPr>
        <p:txBody>
          <a:bodyPr wrap="square">
            <a:spAutoFit/>
          </a:bodyPr>
          <a:lstStyle/>
          <a:p>
            <a:pPr algn="ctr"/>
            <a:r>
              <a:rPr lang="en-GB" sz="2400" b="1" dirty="0">
                <a:solidFill>
                  <a:schemeClr val="accent4">
                    <a:lumMod val="75000"/>
                  </a:schemeClr>
                </a:solidFill>
              </a:rPr>
              <a:t>Actividad: Detecta lo falso (interactiva)</a:t>
            </a:r>
          </a:p>
          <a:p>
            <a:pPr algn="ctr"/>
            <a:endParaRPr lang="en-GB" sz="2400" dirty="0"/>
          </a:p>
          <a:p>
            <a:pPr lvl="1" algn="ctr"/>
            <a:r>
              <a:rPr lang="en-GB" sz="2400" b="1" dirty="0"/>
              <a:t>Tarea:</a:t>
            </a:r>
            <a:r>
              <a:rPr lang="en-GB" sz="2400" dirty="0"/>
              <a:t> </a:t>
            </a:r>
          </a:p>
          <a:p>
            <a:pPr lvl="1" algn="ctr"/>
            <a:r>
              <a:rPr lang="en-GB" sz="2400" dirty="0"/>
              <a:t>¿Puedes encontrar los errores?</a:t>
            </a:r>
          </a:p>
          <a:p>
            <a:pPr lvl="1" algn="ctr"/>
            <a:endParaRPr lang="en-GB" sz="2400" dirty="0"/>
          </a:p>
          <a:p>
            <a:pPr lvl="1" algn="ctr"/>
            <a:r>
              <a:rPr lang="en-GB" sz="2400" b="1" dirty="0"/>
              <a:t>Interacción:</a:t>
            </a:r>
            <a:r>
              <a:rPr lang="en-GB" sz="2400" dirty="0"/>
              <a:t> </a:t>
            </a:r>
          </a:p>
          <a:p>
            <a:pPr lvl="1" algn="ctr"/>
            <a:r>
              <a:rPr lang="en-GB" sz="2400" dirty="0"/>
              <a:t>Compara dos pantallas de inicio de sesión una al lado de la otra. </a:t>
            </a:r>
          </a:p>
          <a:p>
            <a:pPr lvl="1" algn="ctr"/>
            <a:endParaRPr lang="en-GB" sz="2400" dirty="0"/>
          </a:p>
          <a:p>
            <a:pPr lvl="1" algn="ctr"/>
            <a:r>
              <a:rPr lang="en-GB" sz="2400" dirty="0"/>
              <a:t>Por parejas, busca las «señales de alerta», como un candado que falta, </a:t>
            </a:r>
          </a:p>
          <a:p>
            <a:pPr lvl="1" algn="ctr"/>
            <a:r>
              <a:rPr lang="en-GB" sz="2400" dirty="0"/>
              <a:t>una dirección web mal escrita o un lenguaje que denote urgencia.</a:t>
            </a:r>
          </a:p>
          <a:p>
            <a:pPr algn="ctr"/>
            <a:endParaRPr lang="el-GR" sz="2400" b="1" dirty="0">
              <a:solidFill>
                <a:schemeClr val="accent4">
                  <a:lumMod val="75000"/>
                </a:schemeClr>
              </a:solidFill>
            </a:endParaRPr>
          </a:p>
          <a:p>
            <a:pPr algn="ctr"/>
            <a:endParaRPr lang="en-GB"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845774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DE846-1E8E-0801-CB4C-11E28C07A4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C92A9A-0EF9-8A5F-8FC4-D907D0E00582}"/>
              </a:ext>
            </a:extLst>
          </p:cNvPr>
          <p:cNvSpPr>
            <a:spLocks noGrp="1"/>
          </p:cNvSpPr>
          <p:nvPr>
            <p:ph type="ctrTitle"/>
          </p:nvPr>
        </p:nvSpPr>
        <p:spPr/>
        <p:txBody>
          <a:bodyPr>
            <a:normAutofit fontScale="90000"/>
          </a:bodyPr>
          <a:lstStyle/>
          <a:p>
            <a:r>
              <a:rPr lang="en-US" sz="2800" b="0" i="1" dirty="0">
                <a:latin typeface="+mj-lt"/>
              </a:rPr>
              <a:t/>
            </a:r>
            <a:br>
              <a:rPr lang="en-US" sz="2800" b="0" i="1" dirty="0">
                <a:latin typeface="+mj-lt"/>
              </a:rPr>
            </a:br>
            <a:r>
              <a:rPr lang="en-US" sz="2700" b="0" i="1" dirty="0"/>
              <a:t>Módulo 5 (Estudiantes mayores)</a:t>
            </a:r>
            <a:r>
              <a:rPr lang="el-GR" sz="2700" b="0" i="1" dirty="0"/>
              <a:t/>
            </a:r>
            <a:br>
              <a:rPr lang="el-GR" sz="2700" b="0" i="1" dirty="0"/>
            </a:br>
            <a:r>
              <a:rPr lang="en-GB" sz="2700" b="0" i="1" dirty="0"/>
              <a:t>Seguridad en Internet</a:t>
            </a:r>
            <a:br>
              <a:rPr lang="en-GB" sz="2700" b="0" i="1" dirty="0"/>
            </a:br>
            <a:r>
              <a:rPr lang="en-CY" sz="1800" dirty="0"/>
              <a:t/>
            </a:r>
            <a:br>
              <a:rPr lang="en-CY" sz="1800" dirty="0"/>
            </a:br>
            <a:r>
              <a:rPr lang="en-US" sz="1800" dirty="0"/>
              <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1B5A5DE7-7E3A-A87A-33F8-BDE7AE9613B1}"/>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Tema 2: Contraseñas y privacidad</a:t>
            </a:r>
          </a:p>
          <a:p>
            <a:r>
              <a:rPr lang="en-GB" sz="2400" b="1" dirty="0">
                <a:solidFill>
                  <a:schemeClr val="accent1">
                    <a:lumMod val="75000"/>
                  </a:schemeClr>
                </a:solidFill>
              </a:rPr>
              <a:t> </a:t>
            </a:r>
            <a:endParaRPr lang="en-CY" sz="2400" dirty="0"/>
          </a:p>
        </p:txBody>
      </p:sp>
    </p:spTree>
    <p:extLst>
      <p:ext uri="{BB962C8B-B14F-4D97-AF65-F5344CB8AC3E}">
        <p14:creationId xmlns:p14="http://schemas.microsoft.com/office/powerpoint/2010/main" val="12534020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B6CBAA-61C6-8837-68F3-6680249C42F6}"/>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F4C46990-A119-B615-2E48-1C9B0BEFEA88}"/>
              </a:ext>
            </a:extLst>
          </p:cNvPr>
          <p:cNvSpPr>
            <a:spLocks noGrp="1"/>
          </p:cNvSpPr>
          <p:nvPr>
            <p:ph type="title"/>
          </p:nvPr>
        </p:nvSpPr>
        <p:spPr/>
        <p:txBody>
          <a:bodyPr lIns="91440"/>
          <a:lstStyle/>
          <a:p>
            <a:r>
              <a:rPr lang="en-US" sz="2400" i="1" dirty="0"/>
              <a:t>Módulo 5 (Estudiantes mayores): </a:t>
            </a:r>
            <a:r>
              <a:rPr lang="en-GB" sz="2400" i="1" dirty="0"/>
              <a:t>Seguridad en Internet </a:t>
            </a:r>
            <a:endParaRPr lang="el-GR" sz="2400" dirty="0"/>
          </a:p>
        </p:txBody>
      </p:sp>
      <p:sp>
        <p:nvSpPr>
          <p:cNvPr id="6" name="Text Placeholder 5">
            <a:extLst>
              <a:ext uri="{FF2B5EF4-FFF2-40B4-BE49-F238E27FC236}">
                <a16:creationId xmlns:a16="http://schemas.microsoft.com/office/drawing/2014/main" id="{DBF6ABE3-0D51-8FEE-3E19-74462C9B9F98}"/>
              </a:ext>
            </a:extLst>
          </p:cNvPr>
          <p:cNvSpPr>
            <a:spLocks noGrp="1"/>
          </p:cNvSpPr>
          <p:nvPr>
            <p:ph type="body" sz="quarter" idx="10"/>
          </p:nvPr>
        </p:nvSpPr>
        <p:spPr/>
        <p:txBody>
          <a:bodyPr/>
          <a:lstStyle/>
          <a:p>
            <a:endParaRPr lang="el-GR" b="1" i="1" dirty="0">
              <a:solidFill>
                <a:schemeClr val="accent1">
                  <a:lumMod val="75000"/>
                </a:schemeClr>
              </a:solidFill>
            </a:endParaRPr>
          </a:p>
          <a:p>
            <a:endParaRPr lang="en-US" b="1" dirty="0">
              <a:solidFill>
                <a:schemeClr val="accent1">
                  <a:lumMod val="75000"/>
                </a:schemeClr>
              </a:solidFill>
            </a:endParaRPr>
          </a:p>
          <a:p>
            <a:r>
              <a:rPr lang="en-US" b="1" i="1" dirty="0">
                <a:solidFill>
                  <a:schemeClr val="accent1">
                    <a:lumMod val="75000"/>
                  </a:schemeClr>
                </a:solidFill>
              </a:rPr>
              <a:t>Tema 2: Contraseñas y privacidad</a:t>
            </a: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5F027108-4E8E-3469-47D7-91E8EEF5D5D3}"/>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B256BE01-14C3-6F92-3898-40D9A963F674}"/>
              </a:ext>
            </a:extLst>
          </p:cNvPr>
          <p:cNvSpPr txBox="1"/>
          <p:nvPr/>
        </p:nvSpPr>
        <p:spPr>
          <a:xfrm>
            <a:off x="149679" y="1405534"/>
            <a:ext cx="11336483" cy="7412478"/>
          </a:xfrm>
          <a:prstGeom prst="rect">
            <a:avLst/>
          </a:prstGeom>
          <a:noFill/>
        </p:spPr>
        <p:txBody>
          <a:bodyPr wrap="square">
            <a:spAutoFit/>
          </a:bodyPr>
          <a:lstStyle/>
          <a:p>
            <a:pPr lvl="0"/>
            <a:r>
              <a:rPr lang="en-GB" sz="2400" b="1" dirty="0"/>
              <a:t>Cierra con llave tus puertas digitales</a:t>
            </a:r>
            <a:endParaRPr lang="en-GB" sz="2400" dirty="0"/>
          </a:p>
          <a:p>
            <a:pPr lvl="1" algn="ctr"/>
            <a:endParaRPr lang="en-GB" sz="2400" b="1" dirty="0"/>
          </a:p>
          <a:p>
            <a:pPr lvl="1" algn="ctr"/>
            <a:r>
              <a:rPr lang="en-GB" sz="2400" dirty="0"/>
              <a:t>Tu contraseña es la llave de tu casa</a:t>
            </a:r>
          </a:p>
          <a:p>
            <a:pPr lvl="1" algn="ctr"/>
            <a:endParaRPr lang="en-GB" sz="2400" b="1" dirty="0"/>
          </a:p>
          <a:p>
            <a:pPr lvl="1" algn="ctr"/>
            <a:r>
              <a:rPr lang="en-GB" sz="2400" dirty="0"/>
              <a:t>Una contraseña débil permite que extraños accedan a tu vida personal.</a:t>
            </a:r>
          </a:p>
          <a:p>
            <a:pPr lvl="1" algn="ctr"/>
            <a:endParaRPr lang="en-GB" sz="2400" b="1" dirty="0"/>
          </a:p>
          <a:p>
            <a:pPr lvl="1" algn="ctr"/>
            <a:r>
              <a:rPr lang="en-GB" sz="2400" b="1" dirty="0"/>
              <a:t>Una contraseña segura debe</a:t>
            </a:r>
            <a:r>
              <a:rPr lang="en-GB" sz="2400" dirty="0"/>
              <a:t>:</a:t>
            </a:r>
          </a:p>
          <a:p>
            <a:pPr lvl="2" algn="ctr"/>
            <a:r>
              <a:rPr lang="en-GB" sz="2400" dirty="0"/>
              <a:t>Tener al menos 12 caracteres.</a:t>
            </a:r>
          </a:p>
          <a:p>
            <a:pPr lvl="2" algn="ctr"/>
            <a:endParaRPr lang="en-GB" sz="2400" dirty="0"/>
          </a:p>
          <a:p>
            <a:pPr lvl="2" algn="ctr"/>
            <a:r>
              <a:rPr lang="en-GB" sz="2400" dirty="0"/>
              <a:t>Una combinación de letras, números y símbolos.</a:t>
            </a:r>
          </a:p>
          <a:p>
            <a:pPr lvl="2" algn="ctr"/>
            <a:endParaRPr lang="en-GB" sz="2400" dirty="0"/>
          </a:p>
          <a:p>
            <a:pPr lvl="2" algn="ctr"/>
            <a:r>
              <a:rPr lang="en-GB" sz="2400" dirty="0"/>
              <a:t>Fácil de recordar para ti, pero difícil de </a:t>
            </a:r>
            <a:r>
              <a:rPr lang="en-GB" sz="2400" dirty="0" err="1"/>
              <a:t>adivinar</a:t>
            </a:r>
            <a:r>
              <a:rPr lang="en-GB" sz="2400" dirty="0"/>
              <a:t> </a:t>
            </a:r>
            <a:r>
              <a:rPr lang="en-GB" sz="2400" dirty="0" smtClean="0"/>
              <a:t>para</a:t>
            </a:r>
          </a:p>
          <a:p>
            <a:pPr lvl="2" algn="ctr"/>
            <a:r>
              <a:rPr lang="en-GB" sz="2400" dirty="0" smtClean="0"/>
              <a:t>un </a:t>
            </a:r>
            <a:r>
              <a:rPr lang="en-GB" sz="2400" dirty="0"/>
              <a:t>ordenador </a:t>
            </a:r>
          </a:p>
          <a:p>
            <a:pPr lvl="2" algn="ctr"/>
            <a:r>
              <a:rPr lang="en-GB" sz="2400" dirty="0"/>
              <a:t>(por ejemplo, «¡Me encanta beber té en 2024!»).</a:t>
            </a:r>
          </a:p>
          <a:p>
            <a:pPr algn="ctr"/>
            <a:r>
              <a:rPr lang="en-GB" sz="2400" dirty="0"/>
              <a:t> </a:t>
            </a:r>
          </a:p>
          <a:p>
            <a:pPr lvl="0" algn="ctr"/>
            <a:endParaRPr lang="en-GB" sz="2400" b="1" dirty="0"/>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4192004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CARDET Course templat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RDET Course template - Cover pag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4125</TotalTime>
  <Words>2642</Words>
  <Application>Microsoft Office PowerPoint</Application>
  <PresentationFormat>Panorámica</PresentationFormat>
  <Paragraphs>475</Paragraphs>
  <Slides>26</Slides>
  <Notes>21</Notes>
  <HiddenSlides>0</HiddenSlides>
  <MMClips>0</MMClips>
  <ScaleCrop>false</ScaleCrop>
  <HeadingPairs>
    <vt:vector size="6" baseType="variant">
      <vt:variant>
        <vt:lpstr>Fuentes usadas</vt:lpstr>
      </vt:variant>
      <vt:variant>
        <vt:i4>8</vt:i4>
      </vt:variant>
      <vt:variant>
        <vt:lpstr>Tema</vt:lpstr>
      </vt:variant>
      <vt:variant>
        <vt:i4>2</vt:i4>
      </vt:variant>
      <vt:variant>
        <vt:lpstr>Títulos de diapositiva</vt:lpstr>
      </vt:variant>
      <vt:variant>
        <vt:i4>26</vt:i4>
      </vt:variant>
    </vt:vector>
  </HeadingPairs>
  <TitlesOfParts>
    <vt:vector size="36" baseType="lpstr">
      <vt:lpstr>Arial</vt:lpstr>
      <vt:lpstr>Calibri</vt:lpstr>
      <vt:lpstr>Calibri Light</vt:lpstr>
      <vt:lpstr>Open Sans</vt:lpstr>
      <vt:lpstr>Open Sans Light</vt:lpstr>
      <vt:lpstr>Roboto Slab Black</vt:lpstr>
      <vt:lpstr>Roboto Slab Medium</vt:lpstr>
      <vt:lpstr>Times New Roman</vt:lpstr>
      <vt:lpstr>CARDET Course template</vt:lpstr>
      <vt:lpstr>CARDET Course template - Cover page</vt:lpstr>
      <vt:lpstr>WP3 – Material didáctico para estudiantes de edad avanzada   </vt:lpstr>
      <vt:lpstr> Módulo 5 (Estudiantes mayores) Seguridad en Internet     </vt:lpstr>
      <vt:lpstr>Módulo 5 (Estudiantes mayores): Seguridad en Internet </vt:lpstr>
      <vt:lpstr>Módulo 5 (Estudiantes mayores): Seguridad en Internet </vt:lpstr>
      <vt:lpstr>Módulo 5 (Estudiantes mayores): Seguridad en Internet </vt:lpstr>
      <vt:lpstr>Módulo 5 (Estudiantes mayores): Seguridad en Internet </vt:lpstr>
      <vt:lpstr>Módulo 5 (Estudiantes mayores): Seguridad en Internet </vt:lpstr>
      <vt:lpstr> Módulo 5 (Estudiantes mayores) Seguridad en Internet     </vt:lpstr>
      <vt:lpstr>Módulo 5 (Estudiantes mayores): Seguridad en Internet </vt:lpstr>
      <vt:lpstr>Módulo 5 (Estudiantes mayores): Seguridad en Internet </vt:lpstr>
      <vt:lpstr>Módulo 5 (Estudiantes mayores): Seguridad en Internet </vt:lpstr>
      <vt:lpstr>Módulo 5 (Estudiantes mayores): Seguridad en Internet </vt:lpstr>
      <vt:lpstr>Módulo 5 (Estudiantes mayores): Seguridad en Internet </vt:lpstr>
      <vt:lpstr> Módulo 5 (Estudiantes mayores) Seguridad en Internet     </vt:lpstr>
      <vt:lpstr>Módulo 5 (Estudiantes mayores): Seguridad en Internet </vt:lpstr>
      <vt:lpstr>Módulo 5 (Estudiantes mayores): Seguridad en Internet </vt:lpstr>
      <vt:lpstr>Módulo 5 (Estudiantes mayores): Seguridad en Internet </vt:lpstr>
      <vt:lpstr>Módulo 5 (Estudiantes mayores): Seguridad en Internet </vt:lpstr>
      <vt:lpstr>Módulo 5 (Estudiantes mayores): Seguridad en Internet </vt:lpstr>
      <vt:lpstr> Módulo 5 (Estudiantes mayores) Seguridad en Internet     </vt:lpstr>
      <vt:lpstr>Módulo 5 (Estudiantes mayores): Seguridad en Internet </vt:lpstr>
      <vt:lpstr>Módulo 5 (Estudiantes mayores): Seguridad en Internet </vt:lpstr>
      <vt:lpstr>Módulo 5 (Estudiantes mayores): Seguridad en Internet </vt:lpstr>
      <vt:lpstr>Módulo 5 (Estudiantes mayores): Seguridad en Internet </vt:lpstr>
      <vt:lpstr>Módulo 5 (Estudiantes mayores): Seguridad en Internet </vt:lpstr>
      <vt:lpstr>Fin del módulo 5 (estudiantes de edad avanzada):  Seguridad en Internet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2Fast4u</dc:creator>
  <cp:keywords>, docId:024D1832D2477BEE0D677F8A0AFE8AE3</cp:keywords>
  <cp:lastModifiedBy>Fernando</cp:lastModifiedBy>
  <cp:revision>216</cp:revision>
  <cp:lastPrinted>2018-07-25T11:23:29Z</cp:lastPrinted>
  <dcterms:created xsi:type="dcterms:W3CDTF">2014-07-11T09:12:14Z</dcterms:created>
  <dcterms:modified xsi:type="dcterms:W3CDTF">2026-05-12T20:14:24Z</dcterms:modified>
</cp:coreProperties>
</file>