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315" r:id="rId5"/>
    <p:sldId id="316" r:id="rId6"/>
    <p:sldId id="317" r:id="rId7"/>
    <p:sldId id="312" r:id="rId8"/>
    <p:sldId id="318" r:id="rId9"/>
    <p:sldId id="313" r:id="rId10"/>
    <p:sldId id="320" r:id="rId11"/>
    <p:sldId id="323" r:id="rId12"/>
    <p:sldId id="324" r:id="rId13"/>
    <p:sldId id="319" r:id="rId14"/>
    <p:sldId id="325" r:id="rId15"/>
    <p:sldId id="314" r:id="rId16"/>
    <p:sldId id="321" r:id="rId17"/>
    <p:sldId id="326" r:id="rId18"/>
    <p:sldId id="327" r:id="rId19"/>
    <p:sldId id="322" r:id="rId20"/>
    <p:sldId id="328" r:id="rId21"/>
    <p:sldId id="329" r:id="rId22"/>
    <p:sldId id="331" r:id="rId23"/>
    <p:sldId id="332" r:id="rId24"/>
    <p:sldId id="333" r:id="rId25"/>
    <p:sldId id="330" r:id="rId26"/>
    <p:sldId id="334"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4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3B11-8C61-FBB0-CC73-F4F803A6E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FE8FB-FEF4-47A2-28D1-2101E7A38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E41E7-4AA5-4636-C6C7-0F29437D9E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„Oszuści nie wykorzystują tylko technologii, ale także emocje. Wiadomości budzące strach, poczucie pilności lub niepokój mają na celu skłonienie nas do szybkiego działania, bez zastanowienia. Kiedy wiadomość sprawia, że czujesz się pospieszany lub zdenerwowany, to właśnie to uczucie jest sygnałem ostrzegawczym. Zatrzymanie się na chwilę, gdy zauważysz tę emocję, pomoże ci zachować kontrolę”.</a:t>
            </a:r>
          </a:p>
          <a:p>
            <a:endParaRPr lang="LID4096" sz="1200" dirty="0"/>
          </a:p>
        </p:txBody>
      </p:sp>
      <p:sp>
        <p:nvSpPr>
          <p:cNvPr id="4" name="Slide Number Placeholder 3">
            <a:extLst>
              <a:ext uri="{FF2B5EF4-FFF2-40B4-BE49-F238E27FC236}">
                <a16:creationId xmlns:a16="http://schemas.microsoft.com/office/drawing/2014/main" id="{47DACFC6-E918-F81B-835C-214F65EBC31A}"/>
              </a:ext>
            </a:extLst>
          </p:cNvPr>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823676495"/>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1439-4D59-8FE2-AED9-5C9059370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B4A72-FF21-C379-D4DF-604068032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08DA8-2769-8D26-71A6-ECD27BD4B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„Stwórzmy Twoje hasło w formie zdania. Zapisz w swoim notatniku ulubione zdanie i dodaj do niego znak specjalny. Upewnij się, że ma co najmniej 12 znaków. W ten sposób budujesz bezpieczną tożsamość cyfrową!”</a:t>
            </a:r>
          </a:p>
          <a:p>
            <a:endParaRPr lang="LID4096" dirty="0"/>
          </a:p>
        </p:txBody>
      </p:sp>
      <p:sp>
        <p:nvSpPr>
          <p:cNvPr id="4" name="Slide Number Placeholder 3">
            <a:extLst>
              <a:ext uri="{FF2B5EF4-FFF2-40B4-BE49-F238E27FC236}">
                <a16:creationId xmlns:a16="http://schemas.microsoft.com/office/drawing/2014/main" id="{D6E29EC2-58C1-0A5B-D7EA-4444BEB66C68}"/>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3918610969"/>
      </p:ext>
    </p:extLst>
  </p:cSld>
  <p:clrMapOvr>
    <a:masterClrMapping/>
  </p:clrMapOvr>
</p:notes>
</file>

<file path=ppt/notesSlides/notesSlide1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7164-D8D0-903A-4697-3840B6D76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A1E89-7CEF-E43F-8FFA-6892EB99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D7A4A-58DA-58E4-10DE-1232DB0821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„Świat internetu zmienia się bardzo szybko, ale ludzie potrzebują czasu na przemyślenia. Zbyt wiele powiadomień lub pilnych wiadomości może powodować stres, dezorientację lub przytłoczenie. Poczucie pośpiechu lub niepokoju to znak, że być może nadszedł czas, by zwolnić tempo”.</a:t>
            </a:r>
          </a:p>
          <a:p>
            <a:endParaRPr lang="LID4096" sz="1200" dirty="0"/>
          </a:p>
        </p:txBody>
      </p:sp>
      <p:sp>
        <p:nvSpPr>
          <p:cNvPr id="4" name="Slide Number Placeholder 3">
            <a:extLst>
              <a:ext uri="{FF2B5EF4-FFF2-40B4-BE49-F238E27FC236}">
                <a16:creationId xmlns:a16="http://schemas.microsoft.com/office/drawing/2014/main" id="{F2DBB1D2-ADD6-F535-64F5-4876384C751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116802395"/>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FFAC-A1A0-313D-880A-E87CC35E2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CF57D-4C4C-996E-CF49-44F064CCC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DF703-F61A-CC5D-9421-F014810607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„Kiedy czujemy presję lub strach, działamy zbyt pochopnie. Najlepszym sposobem na zachowanie bezpieczeństwa jest chwila przerwy. Jeśli po otrzymaniu wiadomości czujesz, że serce bije ci szybciej, nie klikaj. Po prostu się zatrzymaj. Chwila przerwy daje mózgowi czas na przemyślenie sprawy”.</a:t>
            </a:r>
          </a:p>
          <a:p>
            <a:endParaRPr lang="LID4096" sz="1200" dirty="0"/>
          </a:p>
        </p:txBody>
      </p:sp>
      <p:sp>
        <p:nvSpPr>
          <p:cNvPr id="4" name="Slide Number Placeholder 3">
            <a:extLst>
              <a:ext uri="{FF2B5EF4-FFF2-40B4-BE49-F238E27FC236}">
                <a16:creationId xmlns:a16="http://schemas.microsoft.com/office/drawing/2014/main" id="{0F32621C-8897-D6EE-CFC6-4DAAC8284F52}"/>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746549513"/>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5776A-44E1-DFB9-0CCA-9DDDED892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1FFAA-FFA8-9BFE-158E-4EB4C8B1E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EE14C-1453-34CC-D2B2-1B943FB73B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„Dezinformacja często się rozprzestrzenia, ponieważ wywołuje strach lub niepokój. Do wiadomości o silnym ładunku emocjonalnym należy podchodzić z ostrożnością. Silne reakcje emocjonalne są często sygnałem ostrzegawczym”.</a:t>
            </a:r>
          </a:p>
          <a:p>
            <a:endParaRPr lang="LID4096" sz="1200" dirty="0"/>
          </a:p>
        </p:txBody>
      </p:sp>
      <p:sp>
        <p:nvSpPr>
          <p:cNvPr id="4" name="Slide Number Placeholder 3">
            <a:extLst>
              <a:ext uri="{FF2B5EF4-FFF2-40B4-BE49-F238E27FC236}">
                <a16:creationId xmlns:a16="http://schemas.microsoft.com/office/drawing/2014/main" id="{2B1FEBA6-96BE-E8D0-B99A-DDB01B404ED8}"/>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37020470"/>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7998-5E92-E83E-64E7-84979B869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DCDB9-DF17-7FCC-E423-2B82A9687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6B475-1BF7-E5F4-58FB-D25D3B7E2C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Spróbujmy! Obserwuj ten okrąg. Zrób wdech… wstrzymaj oddech… i zrób wydech, gdy okrąg się kurczy. Czy czujesz, jak opadają ci ramiona? Możesz to robić zawsze, gdy jakaś wiadomość sprawia, że czujesz się spięty lub przytłoczony.</a:t>
            </a:r>
          </a:p>
          <a:p>
            <a:endParaRPr lang="LID4096" dirty="0"/>
          </a:p>
        </p:txBody>
      </p:sp>
      <p:sp>
        <p:nvSpPr>
          <p:cNvPr id="4" name="Slide Number Placeholder 3">
            <a:extLst>
              <a:ext uri="{FF2B5EF4-FFF2-40B4-BE49-F238E27FC236}">
                <a16:creationId xmlns:a16="http://schemas.microsoft.com/office/drawing/2014/main" id="{47C37494-B257-43B3-7E9D-FA444D287C15}"/>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530979495"/>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5DE1-FE66-0565-F23E-CFE1AFB01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C1324-C378-57EC-0D76-EE7FF67B0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289AD-CE87-ED56-B937-C1637D3EFC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„Każdy radzi sobie ze stresem na swój sposób. Niektórzy uspokajają się poprzez głębokie oddychanie, inni robiąc sobie przerwę od ekranu lub rozmawiając z kimś, komu ufają. Wybierz sposób, który najlepiej Ci odpowiada. Świadomość tego, co na Ciebie działa, pomoże Ci zachować spokój i kontrolę w sieci”.</a:t>
            </a:r>
          </a:p>
          <a:p>
            <a:endParaRPr lang="LID4096" dirty="0"/>
          </a:p>
        </p:txBody>
      </p:sp>
      <p:sp>
        <p:nvSpPr>
          <p:cNvPr id="4" name="Slide Number Placeholder 3">
            <a:extLst>
              <a:ext uri="{FF2B5EF4-FFF2-40B4-BE49-F238E27FC236}">
                <a16:creationId xmlns:a16="http://schemas.microsoft.com/office/drawing/2014/main" id="{F60E48B6-90A3-FA79-9A48-5C7BA96CC020}"/>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455788392"/>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1027941389"/>
      </p:ext>
    </p:extLst>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45077-BE19-EF7B-696C-51FD3AC2E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420AC-BCD0-DBFB-BC9F-4ADAEF87E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DAABB-75C3-281C-6A37-1780D7232C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„Młodzi ludzie spotykają się w sieci z wieloma presjami, takimi jak porównywanie się z innymi, wykluczenie i negatywne komentarze. Presje te mogą wpływać na nastrój, sen i pewność siebie, nawet jeśli dorośli tego bezpośrednio nie dostrzegają”.</a:t>
            </a:r>
          </a:p>
          <a:p>
            <a:endParaRPr lang="LID4096" sz="1200" dirty="0"/>
          </a:p>
        </p:txBody>
      </p:sp>
      <p:sp>
        <p:nvSpPr>
          <p:cNvPr id="4" name="Slide Number Placeholder 3">
            <a:extLst>
              <a:ext uri="{FF2B5EF4-FFF2-40B4-BE49-F238E27FC236}">
                <a16:creationId xmlns:a16="http://schemas.microsoft.com/office/drawing/2014/main" id="{F5EFED07-2750-EC89-E7E1-3CE39F8274BF}"/>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316207764"/>
      </p:ext>
    </p:extLst>
  </p:cSld>
  <p:clrMapOvr>
    <a:masterClrMapping/>
  </p:clrMapOvr>
</p:notes>
</file>

<file path=ppt/notesSlides/notesSlide1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941DE-6827-7652-F83A-4B0517D10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2DAB8-9FDD-0850-6834-2A61693ED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44A02-54F1-2B01-1754-3BAC1E41D7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„Nie trzeba być ekspertem od technologii, żeby pomóc. Najważniejsze jest spokojne słuchanie bez osądzania. Stworzenie bezpiecznej przestrzeni zachęca młodych ludzi do rozmowy o swoich doświadczeniach w sieci”.</a:t>
            </a:r>
          </a:p>
          <a:p>
            <a:endParaRPr lang="LID4096" sz="1200" dirty="0"/>
          </a:p>
        </p:txBody>
      </p:sp>
      <p:sp>
        <p:nvSpPr>
          <p:cNvPr id="4" name="Slide Number Placeholder 3">
            <a:extLst>
              <a:ext uri="{FF2B5EF4-FFF2-40B4-BE49-F238E27FC236}">
                <a16:creationId xmlns:a16="http://schemas.microsoft.com/office/drawing/2014/main" id="{27E20B9C-F67E-ACE8-DA1C-7358AD2134F9}"/>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4044784970"/>
      </p:ext>
    </p:extLst>
  </p:cSld>
  <p:clrMapOvr>
    <a:masterClrMapping/>
  </p:clrMapOvr>
</p:notes>
</file>

<file path=ppt/notesSlides/notesSlide1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5CFC-45A0-271B-EA88-F3D407FCA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A2E77-B80B-2D75-84BC-1A09CF3CC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013D9-CDD1-FAD3-FC5E-3A846501B8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„Kiedy młoda osoba zostaje upokorzona w sieci, skup się na jej uczuciach. Używaj zwrotów takich jak: »Nie zasłużyłeś na to« lub »Twoja wartość nie zależy od jednego komentarza«. Te słowa pomogą jej poczuć się bezpiecznie i zrozumianą nawet przez ekran”.</a:t>
            </a:r>
          </a:p>
          <a:p>
            <a:endParaRPr lang="LID4096" sz="1200" dirty="0"/>
          </a:p>
        </p:txBody>
      </p:sp>
      <p:sp>
        <p:nvSpPr>
          <p:cNvPr id="4" name="Slide Number Placeholder 3">
            <a:extLst>
              <a:ext uri="{FF2B5EF4-FFF2-40B4-BE49-F238E27FC236}">
                <a16:creationId xmlns:a16="http://schemas.microsoft.com/office/drawing/2014/main" id="{0DECB27D-888C-8D10-6D1E-DA51BC08EF41}"/>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2451392920"/>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6D1B3-EFED-1417-115C-EC37B4FC4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B18BD-35FD-DE6D-99C5-3517FFBF1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2D6B1-E5D0-5F5C-7029-B3EB741617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„Wiadomości phishingowe często udają, że pochodzą od banków, firm kurierskich lub członków rodziny. Typowe przykłady to wiadomości informujące, że Twoja emerytura została zablokowana lub że członek rodziny pilnie potrzebuje pieniędzy. Wiadomości te celowo wywołują presję. Jeśli jakaś wiadomość wywołuje u Ciebie panikę, zanim podejmiesz jakiekolwiek działania, zatrzymaj się na chwilę”.</a:t>
            </a:r>
          </a:p>
          <a:p>
            <a:endParaRPr lang="LID4096" sz="1200" dirty="0"/>
          </a:p>
        </p:txBody>
      </p:sp>
      <p:sp>
        <p:nvSpPr>
          <p:cNvPr id="4" name="Slide Number Placeholder 3">
            <a:extLst>
              <a:ext uri="{FF2B5EF4-FFF2-40B4-BE49-F238E27FC236}">
                <a16:creationId xmlns:a16="http://schemas.microsoft.com/office/drawing/2014/main" id="{BCD854C5-9B10-E890-7199-7E06B88FA4E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187360429"/>
      </p:ext>
    </p:extLst>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B5464-2428-862E-AD58-113C24105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AE706-1F4C-0911-BB10-8923C636C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B0B35-7DC6-1EAD-DED4-B4F087BAC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„Podczas tego ćwiczenia skup się na słuchaniu i potwierdzaniu uczuć. Celem nie jest natychmiastowe rozwiązanie problemu, ale sprawienie, by młoda osoba poczuła się wysłuchana i wspierana”.</a:t>
            </a:r>
          </a:p>
          <a:p>
            <a:endParaRPr lang="LID4096" dirty="0"/>
          </a:p>
        </p:txBody>
      </p:sp>
      <p:sp>
        <p:nvSpPr>
          <p:cNvPr id="4" name="Slide Number Placeholder 3">
            <a:extLst>
              <a:ext uri="{FF2B5EF4-FFF2-40B4-BE49-F238E27FC236}">
                <a16:creationId xmlns:a16="http://schemas.microsoft.com/office/drawing/2014/main" id="{88ADA195-A0D9-6388-9525-D66604528F6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4253423478"/>
      </p:ext>
    </p:extLst>
  </p:cSld>
  <p:clrMapOvr>
    <a:masterClrMapping/>
  </p:clrMapOvr>
</p:notes>
</file>

<file path=ppt/notesSlides/notesSlide2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C183-8822-1240-5B7C-69CDE3B08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AEC33-0672-F525-C8BB-4235AFFBF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22064-6F02-9245-ACD7-8AD562952DD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„Wasze plakaty powinny zawierać trzy elementy: jedną zasadę dotyczącą hasła, jedno narzędzie zapewniające spokój lub poczucie bezpieczeństwa emocjonalnego oraz jedno miłe lub dodające otuchy zdanie skierowane do młodej osoby. W ten sposób połączymy wszystko, co </a:t>
            </a:r>
            <a:r>
              <a:rPr lang="en-US" sz="1200" kern="1200" dirty="0">
                <a:solidFill>
                  <a:schemeClr val="tx1"/>
                </a:solidFill>
                <a:effectLst/>
                <a:latin typeface="+mn-lt"/>
                <a:ea typeface="+mn-ea"/>
                <a:cs typeface="+mn-cs"/>
              </a:rPr>
              <a:t>dzisiaj </a:t>
            </a:r>
            <a:r>
              <a:rPr lang="en-US" sz="1200" kern="1200" dirty="0" err="1">
                <a:solidFill>
                  <a:schemeClr val="tx1"/>
                </a:solidFill>
                <a:effectLst/>
                <a:latin typeface="+mn-lt"/>
                <a:ea typeface="+mn-ea"/>
                <a:cs typeface="+mn-cs"/>
              </a:rPr>
              <a:t>przećwiczyliśmy</a:t>
            </a:r>
            <a:r>
              <a:rPr lang="en-US" sz="1200" kern="1200" dirty="0">
                <a:solidFill>
                  <a:schemeClr val="tx1"/>
                </a:solidFill>
                <a:effectLst/>
                <a:latin typeface="+mn-lt"/>
                <a:ea typeface="+mn-ea"/>
                <a:cs typeface="+mn-cs"/>
              </a:rPr>
              <a:t>”.</a:t>
            </a:r>
            <a:endParaRPr lang="LID4096" dirty="0"/>
          </a:p>
        </p:txBody>
      </p:sp>
      <p:sp>
        <p:nvSpPr>
          <p:cNvPr id="4" name="Slide Number Placeholder 3">
            <a:extLst>
              <a:ext uri="{FF2B5EF4-FFF2-40B4-BE49-F238E27FC236}">
                <a16:creationId xmlns:a16="http://schemas.microsoft.com/office/drawing/2014/main" id="{0939E5B4-F575-5FFF-77F0-84AE7FA163CD}"/>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579903302"/>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BED3-601B-3241-85EF-8AED4C396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9CEC-10A9-234C-A1CE-4742A73F1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8B273-E67E-5DD4-D05E-CBE4206566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„Sprawdzając stronę internetową, zawsze postępuj zgodnie z tymi samymi wskazówkami. Po pierwsze, dokładnie przyjrzyj się adresowi strony. Po drugie, sprawdź, czy nie brakuje ikony kłódki. Po trzecie, zwróć uwagę, czy treść nie wywołuje poczucia pilności lub presji. Jeśli coś wydaje się podejrzane, zamknij stronę i nie podawaj danych osobowych”.</a:t>
            </a:r>
          </a:p>
          <a:p>
            <a:endParaRPr lang="LID4096" sz="1200" dirty="0"/>
          </a:p>
        </p:txBody>
      </p:sp>
      <p:sp>
        <p:nvSpPr>
          <p:cNvPr id="4" name="Slide Number Placeholder 3">
            <a:extLst>
              <a:ext uri="{FF2B5EF4-FFF2-40B4-BE49-F238E27FC236}">
                <a16:creationId xmlns:a16="http://schemas.microsoft.com/office/drawing/2014/main" id="{5175770D-9D0C-6919-9739-67AE697197E4}"/>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9421092"/>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„Przedstawię wam scenariusz wiadomości. Waszym zadaniem jest rozpoznanie głównej emocji, którą ta wiadomość ma wywołać: poczucie pilności lub strach, ciekawość lub podekscytowanie albo troska o rodzinę. Nazwanie tej emocji pomaga przełamać strategię oszusta”.</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85C18-65BA-7DD1-8D79-7EE47D2A3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F68E-5751-0B54-BFEA-87D7BE918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7151D-A41D-FEAC-314F-2B5F66296A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„Porównaj dokładnie oba ekrany. Zwróć uwagę na drobne szczegóły, które wydają się nie pasować, takie jak błędy ortograficzne, brakujące kłódki lub nadmiernie naglący ton. Jeśli zauważysz choćby jedną podejrzaną rzecz, najbezpieczniej będzie zamknąć stronę i wejść na oficjalną witrynę, wpisując adres ręcznie”.</a:t>
            </a:r>
          </a:p>
          <a:p>
            <a:endParaRPr lang="LID4096" dirty="0"/>
          </a:p>
        </p:txBody>
      </p:sp>
      <p:sp>
        <p:nvSpPr>
          <p:cNvPr id="4" name="Slide Number Placeholder 3">
            <a:extLst>
              <a:ext uri="{FF2B5EF4-FFF2-40B4-BE49-F238E27FC236}">
                <a16:creationId xmlns:a16="http://schemas.microsoft.com/office/drawing/2014/main" id="{28F6418C-3CF2-83D8-5E95-45A71F1ECD7E}"/>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176925"/>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96D3-D911-157B-7815-57E565E48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00DC4-86F6-A1D2-865B-7143DC2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119E2-3AEE-A8F4-B006-A61C9A274E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„Słabe hasło może umożliwić nieznajomym wgląd w Twoje życie prywatne. Dobrym rozwiązaniem jest hasło składające się z całego zdania. Takie hasło jest długie, łatwe do zapamiętania dla Ciebie, ale bardzo trudne do odgadnięcia dla komputera. Ten prosty nawyk znacznie zwiększa Twoje bezpieczeństwo w sieci”.</a:t>
            </a:r>
          </a:p>
          <a:p>
            <a:endParaRPr lang="LID4096" sz="1200" dirty="0"/>
          </a:p>
        </p:txBody>
      </p:sp>
      <p:sp>
        <p:nvSpPr>
          <p:cNvPr id="4" name="Slide Number Placeholder 3">
            <a:extLst>
              <a:ext uri="{FF2B5EF4-FFF2-40B4-BE49-F238E27FC236}">
                <a16:creationId xmlns:a16="http://schemas.microsoft.com/office/drawing/2014/main" id="{70179C8B-7A3C-581D-8D17-D0B45DF4C18A}"/>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908697509"/>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B9E5-0E9D-BC53-B9E0-1E33A4236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CCDA7-FCD2-C307-5A44-5A5E385E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FA2F5-FE75-4BB4-6572-E17E77A080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„Wiele profili w mediach społecznościowych jest domyślnie ustawionych jako »Publiczne«, co oznacza, że nieznajomi mogą oglądać Twoje rodzinne zdjęcia. Zmieniając ustawienia na »Tylko znajomi«, odzyskujesz kontrolę nad swoją cyfrową przestrzenią i sam decydujesz, kto może oglądać Twoje wspomnienia”.</a:t>
            </a:r>
          </a:p>
          <a:p>
            <a:endParaRPr lang="LID4096" sz="1200" dirty="0"/>
          </a:p>
        </p:txBody>
      </p:sp>
      <p:sp>
        <p:nvSpPr>
          <p:cNvPr id="4" name="Slide Number Placeholder 3">
            <a:extLst>
              <a:ext uri="{FF2B5EF4-FFF2-40B4-BE49-F238E27FC236}">
                <a16:creationId xmlns:a16="http://schemas.microsoft.com/office/drawing/2014/main" id="{785CD9CE-98F0-624F-48C0-B11A93E9E553}"/>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243556736"/>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AB337-9618-DED2-7CDE-295DD998D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F59219-3CF3-883E-16B6-F45BE8EF2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093A6-BF62-695F-A2AB-FE3AA95825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„Tryb prywatnego przeglądania uniemożliwia urządzeniu zapisywanie historii, haseł i wyszukiwań. Jest to przydatne na komputerach współużytkowanych lub publicznych, a także podczas sprawdzania poufnych informacji. Nie sprawia to, że stajesz się niewidoczny w sieci, ale pomaga chronić Twoje dane na danym urządzeniu”.</a:t>
            </a:r>
          </a:p>
          <a:p>
            <a:endParaRPr lang="LID4096" sz="1200" dirty="0"/>
          </a:p>
        </p:txBody>
      </p:sp>
      <p:sp>
        <p:nvSpPr>
          <p:cNvPr id="4" name="Slide Number Placeholder 3">
            <a:extLst>
              <a:ext uri="{FF2B5EF4-FFF2-40B4-BE49-F238E27FC236}">
                <a16:creationId xmlns:a16="http://schemas.microsoft.com/office/drawing/2014/main" id="{28FC5CDA-5913-65DE-1E9A-E04A0688B89A}"/>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5783679"/>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70BA5-8E31-8E60-09FB-63350CF30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94ED2-91DB-17B8-C03F-D7B399F9E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3956-812F-740C-F296-09A6AA8F3D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„Wymyśl własne hasło składające się z jednego zdania i dodaj do niego cyfry lub symbole. Hasło w formie zdania jest łatwe do zapamiętania dla Ciebie, ale trudne do odgadnięcia dla komputera. Dzięki temu jest zarówno praktyczne, jak i bezpieczne”.</a:t>
            </a:r>
          </a:p>
          <a:p>
            <a:endParaRPr lang="LID4096" dirty="0"/>
          </a:p>
        </p:txBody>
      </p:sp>
      <p:sp>
        <p:nvSpPr>
          <p:cNvPr id="4" name="Slide Number Placeholder 3">
            <a:extLst>
              <a:ext uri="{FF2B5EF4-FFF2-40B4-BE49-F238E27FC236}">
                <a16:creationId xmlns:a16="http://schemas.microsoft.com/office/drawing/2014/main" id="{36BFC286-10F2-BEC5-8F36-9FD8E26EB31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217375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2020070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osób starszych</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Moduł 5</a:t>
            </a:r>
          </a:p>
          <a:p>
            <a:r>
              <a:rPr lang="en-GB" sz="2800" dirty="0"/>
              <a:t>Bezpieczeństwo w Internecie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86AB4-40CF-3F8B-7D6D-76EF4786770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6E90F41-4BB8-02A0-847D-5526957BAC41}"/>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28AE6501-6D0F-0068-D08A-1B3361FCAB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2: Hasła i prywatność</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BE49978-CE2F-B91D-D982-564615F5586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947A133-7DBD-A320-0BC6-2E1782C85E1A}"/>
              </a:ext>
            </a:extLst>
          </p:cNvPr>
          <p:cNvSpPr txBox="1"/>
          <p:nvPr/>
        </p:nvSpPr>
        <p:spPr>
          <a:xfrm>
            <a:off x="0" y="1405534"/>
            <a:ext cx="11336483" cy="6933308"/>
          </a:xfrm>
          <a:prstGeom prst="rect">
            <a:avLst/>
          </a:prstGeom>
          <a:noFill/>
        </p:spPr>
        <p:txBody>
          <a:bodyPr wrap="square">
            <a:spAutoFit/>
          </a:bodyPr>
          <a:lstStyle/>
          <a:p>
            <a:pPr lvl="0"/>
            <a:r>
              <a:rPr lang="en-GB" sz="2400" b="1" dirty="0"/>
              <a:t>Ustawienia prywatności: zachowaj prywatność</a:t>
            </a:r>
            <a:endParaRPr lang="en-GB" sz="2400" dirty="0"/>
          </a:p>
          <a:p>
            <a:pPr lvl="1" algn="ctr"/>
            <a:endParaRPr lang="en-GB" sz="2400" b="1" dirty="0"/>
          </a:p>
          <a:p>
            <a:pPr lvl="1" algn="ctr"/>
            <a:r>
              <a:rPr lang="en-GB" sz="2400" dirty="0"/>
              <a:t>Kto znajduje się w Twoim cyfrowym ogrodzie?</a:t>
            </a:r>
          </a:p>
          <a:p>
            <a:pPr lvl="1" algn="ctr"/>
            <a:endParaRPr lang="en-GB" sz="2400" dirty="0"/>
          </a:p>
          <a:p>
            <a:pPr lvl="1" algn="ctr"/>
            <a:r>
              <a:rPr lang="en-GB" sz="2400" dirty="0"/>
              <a:t>Wiele kont w mediach społecznościowych jest domyślnie „publicznych”, </a:t>
            </a:r>
          </a:p>
          <a:p>
            <a:pPr lvl="1" algn="ctr"/>
            <a:r>
              <a:rPr lang="en-GB" sz="2400" dirty="0"/>
              <a:t>co oznacza, że nieznajomi mogą oglądać Twoje zdjęcia</a:t>
            </a:r>
          </a:p>
          <a:p>
            <a:pPr lvl="1" algn="ctr"/>
            <a:endParaRPr lang="en-GB" sz="2400" b="1" dirty="0"/>
          </a:p>
          <a:p>
            <a:pPr lvl="1" algn="ctr"/>
            <a:r>
              <a:rPr lang="en-GB" sz="2400" b="1" dirty="0"/>
              <a:t>Proste kroki:</a:t>
            </a:r>
            <a:endParaRPr lang="en-GB" sz="2400" dirty="0"/>
          </a:p>
          <a:p>
            <a:pPr lvl="2" algn="ctr"/>
            <a:r>
              <a:rPr lang="en-GB" sz="2400" dirty="0"/>
              <a:t>Ustaw widoczność swojego profilu na „Tylko znajomi”.</a:t>
            </a:r>
          </a:p>
          <a:p>
            <a:pPr lvl="2" algn="ctr"/>
            <a:endParaRPr lang="en-GB" sz="2400" dirty="0"/>
          </a:p>
          <a:p>
            <a:pPr lvl="2" algn="ctr"/>
            <a:r>
              <a:rPr lang="en-GB" sz="2400" dirty="0"/>
              <a:t>Wyłącz udostępnianie lokalizacji.</a:t>
            </a:r>
          </a:p>
          <a:p>
            <a:pPr lvl="2" algn="ctr"/>
            <a:endParaRPr lang="en-GB" sz="2400" dirty="0"/>
          </a:p>
          <a:p>
            <a:pPr lvl="2" algn="ctr"/>
            <a:r>
              <a:rPr lang="en-GB" sz="2400" dirty="0"/>
              <a:t>Sprawdź, które aplikacje mogą korzystać z Twojego aparatu lub mikrofonu.</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7158297"/>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30D7-8F68-13A2-8FB5-C13C83B446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DCE64E1-F8C6-12DF-6B50-BC7F09E31F08}"/>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5E3ED546-0A22-6370-5B80-ECC3081213CA}"/>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2: Hasła i prywatność</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16EF4BBE-61F2-D473-F33A-1D6001E53A1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A48F8F0-67FA-0082-980F-39B9A43396F2}"/>
              </a:ext>
            </a:extLst>
          </p:cNvPr>
          <p:cNvSpPr txBox="1"/>
          <p:nvPr/>
        </p:nvSpPr>
        <p:spPr>
          <a:xfrm>
            <a:off x="149679" y="1405534"/>
            <a:ext cx="11336483" cy="6933308"/>
          </a:xfrm>
          <a:prstGeom prst="rect">
            <a:avLst/>
          </a:prstGeom>
          <a:noFill/>
        </p:spPr>
        <p:txBody>
          <a:bodyPr wrap="square">
            <a:spAutoFit/>
          </a:bodyPr>
          <a:lstStyle/>
          <a:p>
            <a:pPr lvl="0"/>
            <a:r>
              <a:rPr lang="en-GB" sz="2400" b="1" dirty="0"/>
              <a:t>Przeglądanie prywatne (tryb incognito)</a:t>
            </a:r>
            <a:endParaRPr lang="en-GB" sz="2400" dirty="0"/>
          </a:p>
          <a:p>
            <a:pPr lvl="1" algn="ctr"/>
            <a:endParaRPr lang="en-GB" sz="2400" b="1" dirty="0"/>
          </a:p>
          <a:p>
            <a:pPr lvl="1" algn="ctr"/>
            <a:r>
              <a:rPr lang="en-GB" sz="2400" dirty="0"/>
              <a:t>Nie pozostawiaj cyfrowych śladów</a:t>
            </a:r>
          </a:p>
          <a:p>
            <a:pPr lvl="1" algn="ctr"/>
            <a:endParaRPr lang="en-GB" sz="2400" dirty="0"/>
          </a:p>
          <a:p>
            <a:pPr lvl="1" algn="ctr"/>
            <a:r>
              <a:rPr lang="en-GB" sz="2400" dirty="0"/>
              <a:t>„Przeglądanie prywatne” zapobiega zapisywaniu historii i haseł przez urządzenie.</a:t>
            </a:r>
          </a:p>
          <a:p>
            <a:pPr lvl="1" algn="ctr"/>
            <a:endParaRPr lang="en-GB" sz="2400" b="1" dirty="0"/>
          </a:p>
          <a:p>
            <a:pPr lvl="1" algn="ctr"/>
            <a:r>
              <a:rPr lang="en-GB" sz="2400" b="1" dirty="0"/>
              <a:t>Kiedy z niego korzystać:</a:t>
            </a:r>
            <a:endParaRPr lang="en-GB" sz="2400" dirty="0"/>
          </a:p>
          <a:p>
            <a:pPr lvl="2" algn="ctr"/>
            <a:r>
              <a:rPr lang="en-GB" sz="2400" dirty="0"/>
              <a:t>Na komputerze współdzielonym lub publicznym.</a:t>
            </a:r>
          </a:p>
          <a:p>
            <a:pPr lvl="2" algn="ctr"/>
            <a:endParaRPr lang="en-GB" sz="2400" dirty="0"/>
          </a:p>
          <a:p>
            <a:pPr lvl="2" algn="ctr"/>
            <a:r>
              <a:rPr lang="en-GB" sz="2400" dirty="0"/>
              <a:t>Podczas sprawdzania poufnych informacji dotyczących zdrowia lub bankowości.</a:t>
            </a:r>
          </a:p>
          <a:p>
            <a:pPr lvl="1" algn="ctr"/>
            <a:endParaRPr lang="en-GB" sz="2400" b="1" dirty="0"/>
          </a:p>
          <a:p>
            <a:pPr lvl="1" algn="ctr"/>
            <a:r>
              <a:rPr lang="en-GB" sz="2400" b="1" dirty="0"/>
              <a:t>Uwaga: </a:t>
            </a:r>
            <a:r>
              <a:rPr lang="en-GB" sz="2400" dirty="0"/>
              <a:t>Nie sprawia to, że stajesz się niewidzialny, </a:t>
            </a:r>
          </a:p>
          <a:p>
            <a:pPr lvl="1" algn="ctr"/>
            <a:r>
              <a:rPr lang="en-GB" sz="2400" dirty="0"/>
              <a:t>ale zapobiega zapamiętywaniu Twojej aktywności przez urządzenie</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8376337"/>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87A60-B031-FF63-9535-EC782DF120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7EC3A9C-1DD0-3C21-4A18-0F9827B07AD3}"/>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5912F4E1-50A3-A7CE-5A72-D3753AAEBF9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Hasła i prywatność</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7BA426D-D0CB-158C-C88E-193DE90CB10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04FC036B-F04C-F560-9F71-B1DE16ECD6D6}"/>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Ćwiczenie: Stwórz hasło składające się z jednego zdania (interaktywne)</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Zaprojektuj „hasło składające się z zdania”</a:t>
            </a:r>
          </a:p>
          <a:p>
            <a:pPr lvl="1" algn="ctr"/>
            <a:endParaRPr lang="en-GB" sz="2400" b="1" dirty="0"/>
          </a:p>
          <a:p>
            <a:pPr lvl="1" algn="ctr"/>
            <a:r>
              <a:rPr lang="en-GB" sz="2400" b="1" dirty="0"/>
              <a:t>Interakcja:</a:t>
            </a:r>
            <a:r>
              <a:rPr lang="en-GB" sz="2400" dirty="0"/>
              <a:t> </a:t>
            </a:r>
          </a:p>
          <a:p>
            <a:pPr lvl="1" algn="ctr"/>
            <a:r>
              <a:rPr lang="en-GB" sz="2400" dirty="0"/>
              <a:t>Zgodnie z zasadą 12 znaków </a:t>
            </a:r>
          </a:p>
          <a:p>
            <a:pPr lvl="1" algn="ctr"/>
            <a:r>
              <a:rPr lang="en-GB" sz="2400" dirty="0"/>
              <a:t>każdy uczestnik zapisuje osobiste zdanie </a:t>
            </a:r>
          </a:p>
          <a:p>
            <a:pPr lvl="1" algn="ctr"/>
            <a:r>
              <a:rPr lang="en-GB" sz="2400" dirty="0"/>
              <a:t>(np. ulubioną piosenkę lub potrawę) </a:t>
            </a:r>
          </a:p>
          <a:p>
            <a:pPr lvl="1" algn="ctr"/>
            <a:r>
              <a:rPr lang="en-GB" sz="2400" dirty="0"/>
              <a:t>i dodaje cyfry/symbole, aby stworzyć bezpieczne hasło.</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733435"/>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A935-07D8-1B45-215B-EC73630EA38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A993AA-257C-88CA-4BEA-2B272D2B993A}"/>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A8F423D9-6A77-F732-8A09-73FCA5C30B48}"/>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Hasła i prywatność</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600BA676-629B-FA37-D105-67E71114424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C7C7A2-9252-DC73-C225-4EBEFB6BADAD}"/>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Ćwiczenie: Sprawdź swoją prywatność (interaktywne)</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Praktyczna regulacja urządzenia</a:t>
            </a:r>
          </a:p>
          <a:p>
            <a:pPr lvl="1" algn="ctr"/>
            <a:endParaRPr lang="en-GB" sz="2400" b="1" dirty="0"/>
          </a:p>
          <a:p>
            <a:pPr lvl="1" algn="ctr"/>
            <a:r>
              <a:rPr lang="en-GB" sz="2400" b="1" dirty="0"/>
              <a:t>Interakcja:</a:t>
            </a:r>
            <a:r>
              <a:rPr lang="en-GB" sz="2400" dirty="0"/>
              <a:t> </a:t>
            </a:r>
          </a:p>
          <a:p>
            <a:pPr lvl="1" algn="ctr"/>
            <a:r>
              <a:rPr lang="en-GB" sz="2400" dirty="0"/>
              <a:t>Pod kierunkiem prowadzącego </a:t>
            </a:r>
          </a:p>
          <a:p>
            <a:pPr lvl="1" algn="ctr"/>
            <a:r>
              <a:rPr lang="en-GB" sz="2400" dirty="0"/>
              <a:t>każdy uczeń otwiera swój telefon/tablet i zmienia jedno ustawienie na </a:t>
            </a:r>
            <a:r>
              <a:rPr lang="en-GB" sz="2400" b="1" dirty="0"/>
              <a:t>„Tylko znajomi” </a:t>
            </a:r>
            <a:r>
              <a:rPr lang="en-GB" sz="2400" dirty="0"/>
              <a:t>lub sprawdza, które aplikacje mają dostęp do aparatu.</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4321792"/>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B816-A3C4-2561-8835-FA1E8C88B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953E2-602E-58B0-0E04-6C7FFA278396}"/>
              </a:ext>
            </a:extLst>
          </p:cNvPr>
          <p:cNvSpPr>
            <a:spLocks noGrp="1"/>
          </p:cNvSpPr>
          <p:nvPr>
            <p:ph type="ctrTitle"/>
          </p:nvPr>
        </p:nvSpPr>
        <p:spPr/>
        <p:txBody>
          <a:bodyPr>
            <a:normAutofit fontScale="90000"/>
          </a:bodyPr>
          <a:lstStyle/>
          <a:p>
            <a:br>
              <a:rPr lang="en-US" sz="2800" b="0" i="1" dirty="0">
                <a:latin typeface="+mj-lt"/>
              </a:rPr>
            </a:br>
            <a:r>
              <a:rPr lang="en-US" sz="2700" b="0" i="1" dirty="0"/>
              <a:t>Moduł 5 (dorośli słuchacze)</a:t>
            </a:r>
            <a:br>
              <a:rPr lang="el-GR" sz="2700" b="0" i="1" dirty="0"/>
            </a:br>
            <a:r>
              <a:rPr lang="en-GB" sz="2700" b="0" i="1" dirty="0"/>
              <a:t>Bezpieczeństwo w Internecie</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EA97BB4-F520-9EE4-1F20-FFAF0BFB96E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3: Bezpieczeństwo emocjonalne i regulacja emocji</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2311409383"/>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CF3A1-A1BC-E727-D3B8-20A463C8C6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8E546D6-35C7-F96C-78FF-9DB242824588}"/>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EFD734D4-DF95-7FB2-CEE8-5B2A0DFD4D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3: Bezpieczeństwo emocjonalne i regulacja emocji</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AC9AE20-6644-EE50-C2C8-5E1FE3F8208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E25A9DF-359C-B704-E760-7085C4E9E5D8}"/>
              </a:ext>
            </a:extLst>
          </p:cNvPr>
          <p:cNvSpPr txBox="1"/>
          <p:nvPr/>
        </p:nvSpPr>
        <p:spPr>
          <a:xfrm>
            <a:off x="149679" y="1405534"/>
            <a:ext cx="11336483" cy="5825313"/>
          </a:xfrm>
          <a:prstGeom prst="rect">
            <a:avLst/>
          </a:prstGeom>
          <a:noFill/>
        </p:spPr>
        <p:txBody>
          <a:bodyPr wrap="square">
            <a:spAutoFit/>
          </a:bodyPr>
          <a:lstStyle/>
          <a:p>
            <a:pPr lvl="0"/>
            <a:r>
              <a:rPr lang="en-GB" sz="2400" b="1" dirty="0"/>
              <a:t>Kiedy w Internecie robi się „zbyt głośno”</a:t>
            </a:r>
          </a:p>
          <a:p>
            <a:pPr lvl="0" algn="ctr"/>
            <a:endParaRPr lang="en-GB" sz="2400" b="1" dirty="0"/>
          </a:p>
          <a:p>
            <a:pPr lvl="0" algn="ctr"/>
            <a:r>
              <a:rPr lang="en-GB" sz="2400" dirty="0"/>
              <a:t>Zarządzanie swoją „cyfrową baterią”</a:t>
            </a:r>
          </a:p>
          <a:p>
            <a:pPr lvl="0" algn="ctr"/>
            <a:endParaRPr lang="en-GB" sz="2400" dirty="0"/>
          </a:p>
          <a:p>
            <a:pPr lvl="0" algn="ctr"/>
            <a:r>
              <a:rPr lang="en-GB" sz="2400" dirty="0"/>
              <a:t>Szybko zmieniające się informacje mogą wywoływać niepokój, dezorientację lub przytłoczenie.</a:t>
            </a:r>
          </a:p>
          <a:p>
            <a:pPr lvl="1" algn="ctr"/>
            <a:endParaRPr lang="en-GB" sz="2400" b="1" dirty="0"/>
          </a:p>
          <a:p>
            <a:pPr lvl="1" algn="ctr"/>
            <a:r>
              <a:rPr lang="en-GB" sz="2400" b="1" dirty="0"/>
              <a:t>Dlaczego tak się dzieje:</a:t>
            </a:r>
            <a:r>
              <a:rPr lang="en-GB" sz="2400" dirty="0"/>
              <a:t> </a:t>
            </a:r>
          </a:p>
          <a:p>
            <a:pPr lvl="1" algn="ctr"/>
            <a:r>
              <a:rPr lang="en-GB" sz="2400" dirty="0"/>
              <a:t>Narzędzia cyfrowe są zaprojektowane tak, by działać szybko, ale proces podejmowania decyzji przez człowieka jest z natury wolniejszy.</a:t>
            </a:r>
          </a:p>
          <a:p>
            <a:pPr lvl="1" algn="ctr"/>
            <a:r>
              <a:rPr lang="en-GB" sz="2400" b="1" dirty="0"/>
              <a:t>Sygnały ostrzegawcze:</a:t>
            </a:r>
            <a:r>
              <a:rPr lang="en-GB" sz="2400" dirty="0"/>
              <a:t> </a:t>
            </a:r>
          </a:p>
          <a:p>
            <a:pPr lvl="1" algn="ctr"/>
            <a:r>
              <a:rPr lang="en-GB" sz="2400" dirty="0"/>
              <a:t>Przyspieszone tętno lub uczucie pośpiechu po otrzymaniu powiadomienia.</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9058267"/>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0A064-B37F-FDA8-ABEF-A04A6330E8D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790AEC4-78AC-AB8F-5AE5-BBDCF2F4203F}"/>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090603AC-3A3C-5935-3F92-899BEAD57D9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3: Bezpieczeństwo emocjonalne i regulacja emocji</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EB9BED28-F9B0-C243-01A5-F91BA71610E6}"/>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FAD4850-9C12-7A93-5A8C-A3D44ECE7E6D}"/>
              </a:ext>
            </a:extLst>
          </p:cNvPr>
          <p:cNvSpPr txBox="1"/>
          <p:nvPr/>
        </p:nvSpPr>
        <p:spPr>
          <a:xfrm>
            <a:off x="149679" y="1405534"/>
            <a:ext cx="11336483" cy="6933308"/>
          </a:xfrm>
          <a:prstGeom prst="rect">
            <a:avLst/>
          </a:prstGeom>
          <a:noFill/>
        </p:spPr>
        <p:txBody>
          <a:bodyPr wrap="square">
            <a:spAutoFit/>
          </a:bodyPr>
          <a:lstStyle/>
          <a:p>
            <a:pPr lvl="0"/>
            <a:r>
              <a:rPr lang="en-GB" sz="2400" b="1" dirty="0"/>
              <a:t>Strategia „Pauzy” – Siła pauzy</a:t>
            </a:r>
          </a:p>
          <a:p>
            <a:pPr lvl="0" algn="ctr"/>
            <a:endParaRPr lang="en-GB" sz="2400" dirty="0"/>
          </a:p>
          <a:p>
            <a:pPr lvl="1" algn="ctr"/>
            <a:r>
              <a:rPr lang="en-GB" sz="2400" dirty="0"/>
              <a:t>Twoje najskuteczniejsze narzędzie bezpieczeństwa</a:t>
            </a:r>
          </a:p>
          <a:p>
            <a:pPr lvl="1" algn="ctr"/>
            <a:endParaRPr lang="en-GB" sz="2400" dirty="0"/>
          </a:p>
          <a:p>
            <a:pPr lvl="1" algn="ctr"/>
            <a:r>
              <a:rPr lang="en-GB" sz="2400" dirty="0"/>
              <a:t>Kiedy czujesz presję lub strach wywołany wiadomością, najlepszym rozwiązaniem jest </a:t>
            </a:r>
            <a:r>
              <a:rPr lang="en-GB" sz="2400" b="1" dirty="0"/>
              <a:t>zatrzymanie się.</a:t>
            </a:r>
          </a:p>
          <a:p>
            <a:pPr lvl="1" algn="ctr"/>
            <a:endParaRPr lang="en-GB" sz="2400" dirty="0"/>
          </a:p>
          <a:p>
            <a:pPr lvl="1" algn="ctr"/>
            <a:r>
              <a:rPr lang="en-GB" sz="2400" b="1" u="sng" dirty="0"/>
              <a:t>3-etapowa pauza:</a:t>
            </a:r>
          </a:p>
          <a:p>
            <a:pPr lvl="1" algn="ctr"/>
            <a:endParaRPr lang="en-GB" sz="2400" dirty="0"/>
          </a:p>
          <a:p>
            <a:pPr lvl="2" algn="ctr"/>
            <a:r>
              <a:rPr lang="en-GB" sz="2400" b="1" dirty="0"/>
              <a:t>Oddychaj: </a:t>
            </a:r>
            <a:r>
              <a:rPr lang="en-GB" sz="2400" dirty="0"/>
              <a:t>Najpierw uspokój swój umysł.</a:t>
            </a:r>
          </a:p>
          <a:p>
            <a:pPr lvl="2" algn="ctr"/>
            <a:endParaRPr lang="en-GB" sz="2400" dirty="0"/>
          </a:p>
          <a:p>
            <a:pPr lvl="2" algn="ctr"/>
            <a:r>
              <a:rPr lang="en-GB" sz="2400" b="1" dirty="0"/>
              <a:t>Odsuń się: </a:t>
            </a:r>
            <a:r>
              <a:rPr lang="en-GB" sz="2400" dirty="0"/>
              <a:t>Odsuń się od ekranu na kilka minut.</a:t>
            </a:r>
          </a:p>
          <a:p>
            <a:pPr lvl="2" algn="ctr"/>
            <a:endParaRPr lang="en-GB" sz="2400" dirty="0"/>
          </a:p>
          <a:p>
            <a:pPr lvl="2" algn="ctr"/>
            <a:r>
              <a:rPr lang="en-GB" sz="2400" b="1" dirty="0"/>
              <a:t>Zweryfikuj: </a:t>
            </a:r>
            <a:r>
              <a:rPr lang="en-GB" sz="2400" dirty="0"/>
              <a:t>Zadzwoń do zaufanego przyjaciela lub na oficjalną infolinię.</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5937211"/>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E6325-82BF-12C4-4B43-7F1C8B068CE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A72B042-8EE7-7682-1C85-5BCE9CE856D1}"/>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D5BDE51A-077B-5785-07DB-6977ACEA4D6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3: Bezpieczeństwo emocjonalne i regulacja emocji</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06326F2-A822-7D09-6BFF-8591737769C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7289E51-28AA-1D3F-AFF3-F63D211436F5}"/>
              </a:ext>
            </a:extLst>
          </p:cNvPr>
          <p:cNvSpPr txBox="1"/>
          <p:nvPr/>
        </p:nvSpPr>
        <p:spPr>
          <a:xfrm>
            <a:off x="149679" y="1405534"/>
            <a:ext cx="11336483" cy="6194645"/>
          </a:xfrm>
          <a:prstGeom prst="rect">
            <a:avLst/>
          </a:prstGeom>
          <a:noFill/>
        </p:spPr>
        <p:txBody>
          <a:bodyPr wrap="square">
            <a:spAutoFit/>
          </a:bodyPr>
          <a:lstStyle/>
          <a:p>
            <a:pPr lvl="0"/>
            <a:r>
              <a:rPr lang="en-GB" sz="2400" b="1" dirty="0"/>
              <a:t>Prawda a plotka</a:t>
            </a:r>
          </a:p>
          <a:p>
            <a:pPr lvl="0" algn="ctr"/>
            <a:endParaRPr lang="en-GB" sz="2400" dirty="0"/>
          </a:p>
          <a:p>
            <a:pPr lvl="1" algn="ctr"/>
            <a:r>
              <a:rPr lang="en-GB" sz="2400" dirty="0"/>
              <a:t>Zanim coś udostępnisz, zatrzymaj się</a:t>
            </a:r>
          </a:p>
          <a:p>
            <a:pPr lvl="1" algn="ctr"/>
            <a:endParaRPr lang="en-GB" sz="2400" dirty="0"/>
          </a:p>
          <a:p>
            <a:pPr lvl="1" algn="ctr"/>
            <a:r>
              <a:rPr lang="en-GB" sz="2400" dirty="0"/>
              <a:t>Dezinformacja (fałszywe wiadomości) rozprzestrzenia się, ponieważ wywołuje strach lub niepokój.</a:t>
            </a:r>
          </a:p>
          <a:p>
            <a:pPr lvl="1" algn="ctr"/>
            <a:endParaRPr lang="en-GB" sz="2400" b="1" dirty="0"/>
          </a:p>
          <a:p>
            <a:pPr lvl="1" algn="ctr"/>
            <a:r>
              <a:rPr lang="en-GB" sz="2400" b="1" dirty="0"/>
              <a:t>Bezpieczne nawyki:</a:t>
            </a:r>
            <a:endParaRPr lang="en-GB" sz="2400" dirty="0"/>
          </a:p>
          <a:p>
            <a:pPr lvl="2" algn="ctr"/>
            <a:r>
              <a:rPr lang="en-GB" sz="2400" dirty="0"/>
              <a:t>Sprawdź informacje w </a:t>
            </a:r>
            <a:r>
              <a:rPr lang="en-GB" sz="2400" b="1" dirty="0"/>
              <a:t>oficjalnych źródłach </a:t>
            </a:r>
            <a:r>
              <a:rPr lang="en-GB" sz="2400" dirty="0"/>
              <a:t>(np. na stronach rządowych).</a:t>
            </a:r>
          </a:p>
          <a:p>
            <a:pPr lvl="2" algn="ctr"/>
            <a:endParaRPr lang="en-GB" sz="2400" dirty="0"/>
          </a:p>
          <a:p>
            <a:pPr lvl="2" algn="ctr"/>
            <a:r>
              <a:rPr lang="en-GB" sz="2400" dirty="0"/>
              <a:t>Pamiętaj: </a:t>
            </a:r>
          </a:p>
          <a:p>
            <a:pPr lvl="2" algn="ctr"/>
            <a:r>
              <a:rPr lang="en-GB" sz="2400" dirty="0"/>
              <a:t>Jeśli wiadomość wywołuje silne emocje, to znak ostrzegawczy.</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7349123"/>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527F-F554-CAA4-7F85-5A4B925DBA2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ACC70C-8DB7-E27E-08A6-49BCCC263C16}"/>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70F15A05-3F4E-5F05-6348-0E6A8664C92D}"/>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Bezpieczeństwo emocjonalne i regulacja emocji</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00D32CF-0A5E-2534-2A5F-F262DAAD729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B158A51D-0659-506B-9A57-9C0DE3E7832F}"/>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Ćwiczenie: 2-minutowa moc oddechu (interaktywne)</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Znajdź wewnętrzny spokój</a:t>
            </a:r>
          </a:p>
          <a:p>
            <a:pPr lvl="1" algn="ctr"/>
            <a:endParaRPr lang="en-GB" sz="2400" dirty="0"/>
          </a:p>
          <a:p>
            <a:pPr lvl="1" algn="ctr"/>
            <a:r>
              <a:rPr lang="en-GB" sz="2400" b="1" dirty="0"/>
              <a:t>Interakcja:</a:t>
            </a:r>
            <a:r>
              <a:rPr lang="en-GB" sz="2400" dirty="0"/>
              <a:t> </a:t>
            </a:r>
          </a:p>
          <a:p>
            <a:pPr lvl="1" algn="ctr"/>
            <a:r>
              <a:rPr lang="en-GB" sz="2400" dirty="0"/>
              <a:t>Wykonajmy ćwiczenie „Zatrzymaj się i oddychaj” </a:t>
            </a:r>
          </a:p>
          <a:p>
            <a:pPr lvl="1" algn="ctr"/>
            <a:r>
              <a:rPr lang="en-GB" sz="2400" dirty="0"/>
              <a:t>(wdech na 4, wydech na 6) </a:t>
            </a:r>
          </a:p>
          <a:p>
            <a:pPr lvl="1" algn="ctr"/>
            <a:r>
              <a:rPr lang="en-GB" sz="2400" dirty="0"/>
              <a:t>, aby nauczyć się radzić sobie ze stresem fizycznym wywołanym pilną wiadomością.</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3068538"/>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A1C7-4C58-985C-6492-6D559FEA9AA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67AEFE6-AA2C-A6BA-747B-A6A97A16537A}"/>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8B281518-B7F3-8E7F-3E0F-167BAD23752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Bezpieczeństwo emocjonalne i regulacja emocji</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864BFC6-1EE6-AB40-10BF-30A90AF62BD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6281639-0FFE-52BE-A541-5C6514E45780}"/>
              </a:ext>
            </a:extLst>
          </p:cNvPr>
          <p:cNvSpPr txBox="1"/>
          <p:nvPr/>
        </p:nvSpPr>
        <p:spPr>
          <a:xfrm>
            <a:off x="97970" y="1563010"/>
            <a:ext cx="10957957" cy="5825313"/>
          </a:xfrm>
          <a:prstGeom prst="rect">
            <a:avLst/>
          </a:prstGeom>
          <a:noFill/>
        </p:spPr>
        <p:txBody>
          <a:bodyPr wrap="square">
            <a:spAutoFit/>
          </a:bodyPr>
          <a:lstStyle/>
          <a:p>
            <a:pPr algn="ctr"/>
            <a:r>
              <a:rPr lang="en-GB" sz="2400" b="1" dirty="0">
                <a:solidFill>
                  <a:schemeClr val="accent4">
                    <a:lumMod val="75000"/>
                  </a:schemeClr>
                </a:solidFill>
              </a:rPr>
              <a:t>Ćwiczenie: Moje narzędzia uspokajające (interaktywne)</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Które narzędzie najlepiej Ci odpowiada?</a:t>
            </a:r>
          </a:p>
          <a:p>
            <a:pPr lvl="1" algn="ctr"/>
            <a:endParaRPr lang="en-GB" sz="2400" dirty="0"/>
          </a:p>
          <a:p>
            <a:pPr lvl="1" algn="ctr"/>
            <a:r>
              <a:rPr lang="en-GB" sz="2400" b="1" dirty="0"/>
              <a:t>Interakcja:</a:t>
            </a:r>
            <a:r>
              <a:rPr lang="en-GB" sz="2400" dirty="0"/>
              <a:t> </a:t>
            </a:r>
          </a:p>
          <a:p>
            <a:pPr lvl="1" algn="ctr"/>
            <a:r>
              <a:rPr lang="en-GB" sz="2400" dirty="0"/>
              <a:t>Sprawdź opcje w swoim „Zestawie narzędzi do uspokojenia się” </a:t>
            </a:r>
          </a:p>
          <a:p>
            <a:pPr lvl="1" algn="ctr"/>
            <a:r>
              <a:rPr lang="en-GB" sz="2400" dirty="0"/>
              <a:t>(Oddychanie, Przerwa od ekranu lub Sprawdzanie) </a:t>
            </a:r>
          </a:p>
          <a:p>
            <a:pPr lvl="1" algn="ctr"/>
            <a:r>
              <a:rPr lang="en-GB" sz="2400" dirty="0"/>
              <a:t>i zakreśl swoje ulubione, aby podzielić się nim z przyjacielem.</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011628"/>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5 (dorośli słuchacze)</a:t>
            </a:r>
            <a:br>
              <a:rPr lang="el-GR" sz="2700" b="0" i="1" dirty="0"/>
            </a:br>
            <a:r>
              <a:rPr lang="en-GB" sz="2700" b="0" i="1" dirty="0"/>
              <a:t>Bezpieczeństwo w Internecie</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849257"/>
            <a:ext cx="7391858" cy="1292830"/>
          </a:xfrm>
        </p:spPr>
        <p:txBody>
          <a:bodyPr>
            <a:normAutofit lnSpcReduction="10000"/>
          </a:bodyPr>
          <a:lstStyle/>
          <a:p>
            <a:r>
              <a:rPr lang="en-US" sz="2400" b="1" dirty="0">
                <a:solidFill>
                  <a:schemeClr val="accent1">
                    <a:lumMod val="75000"/>
                  </a:schemeClr>
                </a:solidFill>
              </a:rPr>
              <a:t>Temat 1: Rozpoznawanie zagrożeń w sieci</a:t>
            </a:r>
          </a:p>
          <a:p>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D4FF0-01ED-D40D-FF95-09FBFD1D6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F0A37-8ED2-D9D5-2184-55C59648AE86}"/>
              </a:ext>
            </a:extLst>
          </p:cNvPr>
          <p:cNvSpPr>
            <a:spLocks noGrp="1"/>
          </p:cNvSpPr>
          <p:nvPr>
            <p:ph type="ctrTitle"/>
          </p:nvPr>
        </p:nvSpPr>
        <p:spPr/>
        <p:txBody>
          <a:bodyPr>
            <a:normAutofit fontScale="90000"/>
          </a:bodyPr>
          <a:lstStyle/>
          <a:p>
            <a:br>
              <a:rPr lang="en-US" sz="2800" b="0" i="1" dirty="0">
                <a:latin typeface="+mj-lt"/>
              </a:rPr>
            </a:br>
            <a:r>
              <a:rPr lang="en-US" sz="2700" b="0" i="1" dirty="0"/>
              <a:t>Moduł 5 (dorośli słuchacze)</a:t>
            </a:r>
            <a:br>
              <a:rPr lang="el-GR" sz="2700" b="0" i="1" dirty="0"/>
            </a:br>
            <a:r>
              <a:rPr lang="en-GB" sz="2700" b="0" i="1" dirty="0"/>
              <a:t>Bezpieczeństwo w Internecie</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B57046B-2211-F9CB-8AED-AD5F0B2C7B7E}"/>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a:t>
            </a:r>
            <a:r>
              <a:rPr lang="el-GR" sz="2400" b="1" dirty="0">
                <a:solidFill>
                  <a:schemeClr val="accent1">
                    <a:lumMod val="75000"/>
                  </a:schemeClr>
                </a:solidFill>
              </a:rPr>
              <a:t> 4</a:t>
            </a:r>
            <a:r>
              <a:rPr lang="en-US" sz="2400" b="1" dirty="0">
                <a:solidFill>
                  <a:schemeClr val="accent1">
                    <a:lumMod val="75000"/>
                  </a:schemeClr>
                </a:solidFill>
              </a:rPr>
              <a:t>: Wspieranie młodszego pokolenia</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606629256"/>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B1FE-776E-DD71-A2D8-2156470F1C5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51B8CEA-5E03-B922-7F8F-7633E80591AE}"/>
              </a:ext>
            </a:extLst>
          </p:cNvPr>
          <p:cNvSpPr>
            <a:spLocks noGrp="1"/>
          </p:cNvSpPr>
          <p:nvPr>
            <p:ph type="title"/>
          </p:nvPr>
        </p:nvSpPr>
        <p:spPr/>
        <p:txBody>
          <a:bodyPr lIns="91440"/>
          <a:lstStyle/>
          <a:p>
            <a:r>
              <a:rPr lang="en-US" sz="2400" i="1" dirty="0"/>
              <a:t>Moduł 5 (osoby starsze):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0096A945-4960-482E-1B46-F3EA28B562D7}"/>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Temat</a:t>
            </a:r>
            <a:r>
              <a:rPr lang="el-GR" b="1" i="1" dirty="0">
                <a:solidFill>
                  <a:schemeClr val="accent1">
                    <a:lumMod val="75000"/>
                  </a:schemeClr>
                </a:solidFill>
              </a:rPr>
              <a:t> 4</a:t>
            </a:r>
            <a:r>
              <a:rPr lang="en-US" b="1" i="1" dirty="0">
                <a:solidFill>
                  <a:schemeClr val="accent1">
                    <a:lumMod val="75000"/>
                  </a:schemeClr>
                </a:solidFill>
              </a:rPr>
              <a:t>: Wspieranie młodszego pokolenia</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72F66AE-3DDF-5BA3-312F-855FAFDCE30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E55EE74-15B2-B1DF-F1DE-CE94C2A5B2AE}"/>
              </a:ext>
            </a:extLst>
          </p:cNvPr>
          <p:cNvSpPr txBox="1"/>
          <p:nvPr/>
        </p:nvSpPr>
        <p:spPr>
          <a:xfrm>
            <a:off x="149679" y="1405534"/>
            <a:ext cx="11336483" cy="5548314"/>
          </a:xfrm>
          <a:prstGeom prst="rect">
            <a:avLst/>
          </a:prstGeom>
          <a:noFill/>
        </p:spPr>
        <p:txBody>
          <a:bodyPr wrap="square">
            <a:spAutoFit/>
          </a:bodyPr>
          <a:lstStyle/>
          <a:p>
            <a:pPr lvl="0"/>
            <a:r>
              <a:rPr lang="en-GB" sz="2400" b="1" dirty="0"/>
              <a:t>Zrozumienie zagrożeń dla młodzieży w sieci</a:t>
            </a:r>
          </a:p>
          <a:p>
            <a:pPr lvl="0" algn="ctr"/>
            <a:endParaRPr lang="en-GB" sz="2400" dirty="0"/>
          </a:p>
          <a:p>
            <a:pPr lvl="1" algn="ctr"/>
            <a:r>
              <a:rPr lang="en-GB" sz="2400" dirty="0"/>
              <a:t>Cyfrowy świat Twoich wnuków</a:t>
            </a:r>
          </a:p>
          <a:p>
            <a:pPr lvl="1" algn="ctr"/>
            <a:endParaRPr lang="en-GB" sz="2400" dirty="0"/>
          </a:p>
          <a:p>
            <a:pPr lvl="1" algn="ctr"/>
            <a:r>
              <a:rPr lang="en-GB" sz="2400" dirty="0"/>
              <a:t>Młodzi ludzie borykają się z wyjątkowymi wyzwaniami, takimi jak </a:t>
            </a:r>
            <a:r>
              <a:rPr lang="en-GB" sz="2400" b="1" dirty="0"/>
              <a:t>cyberprzemoc</a:t>
            </a:r>
            <a:r>
              <a:rPr lang="en-GB" sz="2400" dirty="0"/>
              <a:t>, </a:t>
            </a:r>
          </a:p>
          <a:p>
            <a:pPr lvl="1" algn="ctr"/>
            <a:r>
              <a:rPr lang="en-GB" sz="2400" dirty="0"/>
              <a:t>presja, by wyglądać idealnie, </a:t>
            </a:r>
          </a:p>
          <a:p>
            <a:pPr lvl="1" algn="ctr"/>
            <a:r>
              <a:rPr lang="en-GB" sz="2400" dirty="0"/>
              <a:t>oraz „strach przed przegapieniem” (FOMO).</a:t>
            </a:r>
          </a:p>
          <a:p>
            <a:pPr lvl="1" algn="ctr"/>
            <a:endParaRPr lang="en-GB" sz="2400" dirty="0"/>
          </a:p>
          <a:p>
            <a:pPr lvl="1" algn="ctr"/>
            <a:r>
              <a:rPr lang="en-GB" sz="2400" dirty="0"/>
              <a:t>Te presje mogą wpływać na ich nastrój, sen i pewność siebie.</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289726"/>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C629-3E5B-5DE1-8938-CCBA47A5A3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206A995-B63F-4CD3-B896-E9467B690888}"/>
              </a:ext>
            </a:extLst>
          </p:cNvPr>
          <p:cNvSpPr>
            <a:spLocks noGrp="1"/>
          </p:cNvSpPr>
          <p:nvPr>
            <p:ph type="title"/>
          </p:nvPr>
        </p:nvSpPr>
        <p:spPr/>
        <p:txBody>
          <a:bodyPr lIns="91440"/>
          <a:lstStyle/>
          <a:p>
            <a:r>
              <a:rPr lang="en-US" sz="2400" i="1" dirty="0"/>
              <a:t>Moduł 5 (osoby starsze):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C44FAEA0-B918-75E2-D517-3A492E3AB8B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Temat</a:t>
            </a:r>
            <a:r>
              <a:rPr lang="el-GR" b="1" i="1" dirty="0">
                <a:solidFill>
                  <a:schemeClr val="accent1">
                    <a:lumMod val="75000"/>
                  </a:schemeClr>
                </a:solidFill>
              </a:rPr>
              <a:t> 4</a:t>
            </a:r>
            <a:r>
              <a:rPr lang="en-US" b="1" i="1" dirty="0">
                <a:solidFill>
                  <a:schemeClr val="accent1">
                    <a:lumMod val="75000"/>
                  </a:schemeClr>
                </a:solidFill>
              </a:rPr>
              <a:t>: Wspieranie młodszego pokolenia</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8F7DD31-DF91-9C34-812F-1DBA600B640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168F3A9-F737-D9CC-58D1-A20D376BDC2E}"/>
              </a:ext>
            </a:extLst>
          </p:cNvPr>
          <p:cNvSpPr txBox="1"/>
          <p:nvPr/>
        </p:nvSpPr>
        <p:spPr>
          <a:xfrm>
            <a:off x="149679" y="1405534"/>
            <a:ext cx="11336483" cy="5086649"/>
          </a:xfrm>
          <a:prstGeom prst="rect">
            <a:avLst/>
          </a:prstGeom>
          <a:noFill/>
        </p:spPr>
        <p:txBody>
          <a:bodyPr wrap="square">
            <a:spAutoFit/>
          </a:bodyPr>
          <a:lstStyle/>
          <a:p>
            <a:pPr lvl="0"/>
            <a:r>
              <a:rPr lang="en-GB" sz="2400" b="1" dirty="0"/>
              <a:t>Bycie wspierającym przewodnikiem</a:t>
            </a:r>
            <a:endParaRPr lang="en-GB" sz="2400" dirty="0"/>
          </a:p>
          <a:p>
            <a:pPr lvl="1"/>
            <a:endParaRPr lang="en-GB" sz="2400" b="1" dirty="0"/>
          </a:p>
          <a:p>
            <a:pPr lvl="1" algn="ctr"/>
            <a:r>
              <a:rPr lang="en-GB" sz="2400" dirty="0"/>
              <a:t>Używaj „okularów serca”, a nie umiejętności technicznych</a:t>
            </a:r>
          </a:p>
          <a:p>
            <a:pPr lvl="1" algn="ctr"/>
            <a:endParaRPr lang="en-GB" sz="2400" dirty="0"/>
          </a:p>
          <a:p>
            <a:pPr lvl="1" algn="ctr"/>
            <a:r>
              <a:rPr lang="en-GB" sz="2400" dirty="0"/>
              <a:t>Dzieci nie potrzebują, abyś był ekspertem technicznym; potrzebują kogoś, </a:t>
            </a:r>
            <a:r>
              <a:rPr lang="en-GB" sz="2400" b="1" dirty="0"/>
              <a:t>kto ich wysłucha.</a:t>
            </a:r>
            <a:endParaRPr lang="en-GB" sz="2400" dirty="0"/>
          </a:p>
          <a:p>
            <a:pPr lvl="1" algn="ctr"/>
            <a:endParaRPr lang="en-GB" sz="2400" dirty="0"/>
          </a:p>
          <a:p>
            <a:pPr lvl="1" algn="ctr"/>
            <a:r>
              <a:rPr lang="en-GB" sz="2400" dirty="0"/>
              <a:t>Stwórz bezpieczną przestrzeń, wolną od osądów </a:t>
            </a:r>
          </a:p>
          <a:p>
            <a:pPr lvl="1" algn="ctr"/>
            <a:r>
              <a:rPr lang="en-GB" sz="2400" dirty="0"/>
              <a:t>, w której będą mogły porozmawiać o swoich odczuciach związanych z internetem</a:t>
            </a:r>
            <a:r>
              <a:rPr lang="en-GB" dirty="0"/>
              <a:t>.</a:t>
            </a:r>
          </a:p>
          <a:p>
            <a:pPr algn="ctr"/>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034216"/>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68A9D-74E2-A827-FA16-61AF6EAF0BA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33B528-3F0D-63C8-1B8B-D6FC89B41718}"/>
              </a:ext>
            </a:extLst>
          </p:cNvPr>
          <p:cNvSpPr>
            <a:spLocks noGrp="1"/>
          </p:cNvSpPr>
          <p:nvPr>
            <p:ph type="title"/>
          </p:nvPr>
        </p:nvSpPr>
        <p:spPr/>
        <p:txBody>
          <a:bodyPr lIns="91440"/>
          <a:lstStyle/>
          <a:p>
            <a:r>
              <a:rPr lang="en-US" sz="2400" i="1" dirty="0"/>
              <a:t>Moduł 5 (osoby starsze):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494EEF5B-8290-A995-F374-E8FA3837285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Temat</a:t>
            </a:r>
            <a:r>
              <a:rPr lang="el-GR" b="1" i="1" dirty="0">
                <a:solidFill>
                  <a:schemeClr val="accent1">
                    <a:lumMod val="75000"/>
                  </a:schemeClr>
                </a:solidFill>
              </a:rPr>
              <a:t> 4</a:t>
            </a:r>
            <a:r>
              <a:rPr lang="en-US" b="1" i="1" dirty="0">
                <a:solidFill>
                  <a:schemeClr val="accent1">
                    <a:lumMod val="75000"/>
                  </a:schemeClr>
                </a:solidFill>
              </a:rPr>
              <a:t>: Wspieranie młodszego pokolenia</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82EB090-BC0E-6470-440E-96D8C24371E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A1C5F53-E925-6110-B626-20342F73AD66}"/>
              </a:ext>
            </a:extLst>
          </p:cNvPr>
          <p:cNvSpPr txBox="1"/>
          <p:nvPr/>
        </p:nvSpPr>
        <p:spPr>
          <a:xfrm>
            <a:off x="149679" y="1405534"/>
            <a:ext cx="11336483" cy="7302640"/>
          </a:xfrm>
          <a:prstGeom prst="rect">
            <a:avLst/>
          </a:prstGeom>
          <a:noFill/>
        </p:spPr>
        <p:txBody>
          <a:bodyPr wrap="square">
            <a:spAutoFit/>
          </a:bodyPr>
          <a:lstStyle/>
          <a:p>
            <a:pPr lvl="0"/>
            <a:r>
              <a:rPr lang="en-GB" sz="2400" b="1" dirty="0"/>
              <a:t>Pomocne zwroty</a:t>
            </a:r>
            <a:endParaRPr lang="en-GB" sz="2400" dirty="0"/>
          </a:p>
          <a:p>
            <a:pPr lvl="1" algn="ctr"/>
            <a:endParaRPr lang="en-GB" sz="2400" b="1" dirty="0"/>
          </a:p>
          <a:p>
            <a:pPr lvl="1" algn="ctr"/>
            <a:r>
              <a:rPr lang="en-GB" sz="2400" dirty="0"/>
              <a:t>Budowanie mostu empatii</a:t>
            </a:r>
          </a:p>
          <a:p>
            <a:pPr lvl="1" algn="ctr"/>
            <a:endParaRPr lang="en-GB" sz="2400" dirty="0"/>
          </a:p>
          <a:p>
            <a:pPr lvl="1" algn="ctr"/>
            <a:r>
              <a:rPr lang="en-GB" sz="2400" dirty="0"/>
              <a:t>Jeśli młoda osoba jest zdenerwowana z powodu jakiegoś posta lub filmu, </a:t>
            </a:r>
          </a:p>
          <a:p>
            <a:pPr lvl="1" algn="ctr"/>
            <a:r>
              <a:rPr lang="en-GB" sz="2400" dirty="0"/>
              <a:t>użyj zwrotów, które potwierdzają jej uczucia, np.:</a:t>
            </a:r>
          </a:p>
          <a:p>
            <a:pPr lvl="1" algn="ctr"/>
            <a:endParaRPr lang="en-GB" sz="2400" dirty="0"/>
          </a:p>
          <a:p>
            <a:pPr lvl="2" algn="ctr"/>
            <a:r>
              <a:rPr lang="en-GB" sz="2400" dirty="0"/>
              <a:t>„Nie zasłużyłeś na to”</a:t>
            </a:r>
          </a:p>
          <a:p>
            <a:pPr lvl="2" algn="ctr"/>
            <a:endParaRPr lang="en-GB" sz="2400" dirty="0"/>
          </a:p>
          <a:p>
            <a:pPr lvl="2" algn="ctr"/>
            <a:r>
              <a:rPr lang="en-GB" sz="2400" dirty="0"/>
              <a:t>„Twoja wartość nie zależy od komentarza”</a:t>
            </a:r>
          </a:p>
          <a:p>
            <a:pPr lvl="2" algn="ctr"/>
            <a:endParaRPr lang="en-GB" sz="2400" dirty="0"/>
          </a:p>
          <a:p>
            <a:pPr lvl="2" algn="ctr"/>
            <a:r>
              <a:rPr lang="en-GB" sz="2400" dirty="0"/>
              <a:t>„Jestem tu, żeby cię wysłuchać, kiedy tylko będziesz gotowy”</a:t>
            </a:r>
          </a:p>
          <a:p>
            <a:pPr lvl="2" algn="ctr"/>
            <a:endParaRPr lang="en-GB" sz="2400" dirty="0"/>
          </a:p>
          <a:p>
            <a:r>
              <a:rPr lang="en-GB" sz="2400" dirty="0"/>
              <a:t> </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03858"/>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F4C6-4156-1B95-FE28-AACED3BF873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7674053-7366-386B-786A-6A5DA46D50BD}"/>
              </a:ext>
            </a:extLst>
          </p:cNvPr>
          <p:cNvSpPr>
            <a:spLocks noGrp="1"/>
          </p:cNvSpPr>
          <p:nvPr>
            <p:ph type="title"/>
          </p:nvPr>
        </p:nvSpPr>
        <p:spPr/>
        <p:txBody>
          <a:bodyPr lIns="91440"/>
          <a:lstStyle/>
          <a:p>
            <a:r>
              <a:rPr lang="en-US" sz="2400" i="1" dirty="0"/>
              <a:t>Moduł 5 (osoby starsze):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3A1A2B23-A1B9-24A8-3DAD-68CBC208A8B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a:t>
            </a:r>
            <a:r>
              <a:rPr lang="el-GR" b="1" i="1" dirty="0">
                <a:solidFill>
                  <a:schemeClr val="accent1">
                    <a:lumMod val="75000"/>
                  </a:schemeClr>
                </a:solidFill>
              </a:rPr>
              <a:t> 4</a:t>
            </a:r>
            <a:r>
              <a:rPr lang="en-US" b="1" i="1" dirty="0">
                <a:solidFill>
                  <a:schemeClr val="accent1">
                    <a:lumMod val="75000"/>
                  </a:schemeClr>
                </a:solidFill>
              </a:rPr>
              <a:t>: Wspieranie młodszego pokolenia</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9A9E231-755F-0EA1-8294-147139041B4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0B0E330-1BD5-CE93-42DB-48EA8707973B}"/>
              </a:ext>
            </a:extLst>
          </p:cNvPr>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Ćwiczenie: Wyzwanie „Okulary serca” (interaktywne)</a:t>
            </a:r>
            <a:endParaRPr lang="en-GB" sz="2400" dirty="0">
              <a:solidFill>
                <a:schemeClr val="accent4">
                  <a:lumMod val="75000"/>
                </a:schemeClr>
              </a:solidFill>
            </a:endParaRPr>
          </a:p>
          <a:p>
            <a:pPr lvl="1" algn="ctr"/>
            <a:endParaRPr lang="en-GB" sz="2400" b="1" dirty="0"/>
          </a:p>
          <a:p>
            <a:pPr lvl="1" algn="ctr"/>
            <a:r>
              <a:rPr lang="en-GB" sz="2400" b="1" dirty="0"/>
              <a:t>Zadanie:</a:t>
            </a:r>
          </a:p>
          <a:p>
            <a:pPr lvl="1" algn="ctr"/>
            <a:r>
              <a:rPr lang="en-GB" sz="2400" dirty="0"/>
              <a:t>Ćwiczenie słów wsparcia</a:t>
            </a:r>
          </a:p>
          <a:p>
            <a:pPr lvl="1" algn="ctr"/>
            <a:endParaRPr lang="en-GB" sz="2400" b="1" dirty="0"/>
          </a:p>
          <a:p>
            <a:pPr lvl="1" algn="ctr"/>
            <a:r>
              <a:rPr lang="en-GB" sz="2400" b="1" dirty="0"/>
              <a:t>Interakcja:</a:t>
            </a:r>
            <a:r>
              <a:rPr lang="en-GB" sz="2400" dirty="0"/>
              <a:t> </a:t>
            </a:r>
          </a:p>
          <a:p>
            <a:pPr lvl="1" algn="ctr"/>
            <a:r>
              <a:rPr lang="en-GB" sz="2400" dirty="0"/>
              <a:t>W parach przeczytajcie scenariusz, w którym dziecko jest wyśmiewane na czacie grupowym. </a:t>
            </a:r>
          </a:p>
          <a:p>
            <a:pPr lvl="1" algn="ctr"/>
            <a:endParaRPr lang="en-GB" sz="2400" dirty="0"/>
          </a:p>
          <a:p>
            <a:pPr lvl="1" algn="ctr"/>
            <a:r>
              <a:rPr lang="en-GB" sz="2400" dirty="0"/>
              <a:t>Poćwiczcie wypowiedzenie jednego zdania, które </a:t>
            </a:r>
            <a:r>
              <a:rPr lang="en-GB" sz="2400" b="1" dirty="0"/>
              <a:t>potwierdzi uczucia</a:t>
            </a:r>
            <a:r>
              <a:rPr lang="en-GB" sz="2400" dirty="0"/>
              <a:t> </a:t>
            </a:r>
          </a:p>
          <a:p>
            <a:pPr lvl="1" algn="ctr"/>
            <a:r>
              <a:rPr lang="en-GB" sz="2400" dirty="0"/>
              <a:t>i jedno, które </a:t>
            </a:r>
            <a:r>
              <a:rPr lang="en-GB" sz="2400" b="1" dirty="0"/>
              <a:t>przypomni mu o jego wartości</a:t>
            </a:r>
            <a:endParaRPr lang="en-GB" sz="2400" dirty="0"/>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402092"/>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CB8A-879B-3F5A-3733-3838F91CCF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E91029-9BC6-94CC-8105-4743201D21CA}"/>
              </a:ext>
            </a:extLst>
          </p:cNvPr>
          <p:cNvSpPr>
            <a:spLocks noGrp="1"/>
          </p:cNvSpPr>
          <p:nvPr>
            <p:ph type="title"/>
          </p:nvPr>
        </p:nvSpPr>
        <p:spPr/>
        <p:txBody>
          <a:bodyPr lIns="91440"/>
          <a:lstStyle/>
          <a:p>
            <a:r>
              <a:rPr lang="en-US" sz="2400" i="1" dirty="0"/>
              <a:t>Moduł 5 (osoby starsze):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273431BE-2A53-F68D-1A76-0638A56F28D0}"/>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a:t>
            </a:r>
            <a:r>
              <a:rPr lang="el-GR" b="1" i="1" dirty="0">
                <a:solidFill>
                  <a:schemeClr val="accent1">
                    <a:lumMod val="75000"/>
                  </a:schemeClr>
                </a:solidFill>
              </a:rPr>
              <a:t> 4</a:t>
            </a:r>
            <a:r>
              <a:rPr lang="en-US" b="1" i="1" dirty="0">
                <a:solidFill>
                  <a:schemeClr val="accent1">
                    <a:lumMod val="75000"/>
                  </a:schemeClr>
                </a:solidFill>
              </a:rPr>
              <a:t>: Wspieranie młodszego pokolenia</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F862747A-E5F1-4F17-2365-A976662F76A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CB96263-506B-06DB-C314-B237D69AC9C9}"/>
              </a:ext>
            </a:extLst>
          </p:cNvPr>
          <p:cNvSpPr txBox="1"/>
          <p:nvPr/>
        </p:nvSpPr>
        <p:spPr>
          <a:xfrm>
            <a:off x="97970" y="1563010"/>
            <a:ext cx="10957957" cy="6563976"/>
          </a:xfrm>
          <a:prstGeom prst="rect">
            <a:avLst/>
          </a:prstGeom>
          <a:noFill/>
        </p:spPr>
        <p:txBody>
          <a:bodyPr wrap="square">
            <a:spAutoFit/>
          </a:bodyPr>
          <a:lstStyle/>
          <a:p>
            <a:pPr algn="ctr"/>
            <a:r>
              <a:rPr lang="en-GB" sz="2400" b="1" dirty="0">
                <a:solidFill>
                  <a:schemeClr val="accent4">
                    <a:lumMod val="75000"/>
                  </a:schemeClr>
                </a:solidFill>
              </a:rPr>
              <a:t>Ćwiczenie: Plakat dotyczący bezpieczeństwa w sieci (interaktywny)</a:t>
            </a:r>
            <a:endParaRPr lang="en-GB" sz="2400" dirty="0">
              <a:solidFill>
                <a:schemeClr val="accent4">
                  <a:lumMod val="75000"/>
                </a:schemeClr>
              </a:solidFill>
            </a:endParaRPr>
          </a:p>
          <a:p>
            <a:pPr lvl="1" algn="ctr"/>
            <a:endParaRPr lang="en-GB" sz="2400" b="1" dirty="0">
              <a:solidFill>
                <a:schemeClr val="accent4">
                  <a:lumMod val="75000"/>
                </a:schemeClr>
              </a:solidFill>
            </a:endParaRPr>
          </a:p>
          <a:p>
            <a:pPr lvl="1" algn="ctr"/>
            <a:r>
              <a:rPr lang="en-GB" sz="2400" b="1" dirty="0"/>
              <a:t>Zadanie:</a:t>
            </a:r>
            <a:r>
              <a:rPr lang="en-GB" sz="2400" dirty="0"/>
              <a:t> </a:t>
            </a:r>
          </a:p>
          <a:p>
            <a:pPr lvl="1" algn="ctr"/>
            <a:r>
              <a:rPr lang="en-GB" sz="2400" dirty="0"/>
              <a:t>Twoje osobiste zasady</a:t>
            </a:r>
          </a:p>
          <a:p>
            <a:pPr lvl="1" algn="ctr"/>
            <a:endParaRPr lang="en-GB" sz="2400" dirty="0"/>
          </a:p>
          <a:p>
            <a:pPr lvl="1" algn="ctr"/>
            <a:r>
              <a:rPr lang="en-GB" sz="2400" b="1" dirty="0"/>
              <a:t>Interakcja:</a:t>
            </a:r>
            <a:r>
              <a:rPr lang="en-GB" sz="2400" dirty="0"/>
              <a:t> </a:t>
            </a:r>
          </a:p>
          <a:p>
            <a:pPr lvl="1" algn="ctr"/>
            <a:r>
              <a:rPr lang="en-GB" sz="2400" dirty="0"/>
              <a:t>Narysuj/napisz swoje „Zwyczaje tygodnia” na plakacie. </a:t>
            </a:r>
          </a:p>
          <a:p>
            <a:pPr lvl="1" algn="ctr"/>
            <a:endParaRPr lang="en-GB" sz="2400" dirty="0"/>
          </a:p>
          <a:p>
            <a:pPr lvl="1" algn="ctr"/>
            <a:r>
              <a:rPr lang="en-GB" sz="2400" dirty="0"/>
              <a:t>Musi zawierać jedną zasadę dotyczącą hasła, </a:t>
            </a:r>
          </a:p>
          <a:p>
            <a:pPr lvl="1" algn="ctr"/>
            <a:r>
              <a:rPr lang="en-GB" sz="2400" dirty="0"/>
              <a:t>jedną strategię oddychania</a:t>
            </a:r>
          </a:p>
          <a:p>
            <a:pPr lvl="1" algn="ctr"/>
            <a:r>
              <a:rPr lang="en-GB" sz="2400" dirty="0"/>
              <a:t> i jedno miłe zdanie skierowane do młodego człowieka.</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1485770"/>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Zakończenie modułu 5 (dorośli): </a:t>
            </a:r>
            <a:br>
              <a:rPr lang="en-US" b="0" i="1" dirty="0"/>
            </a:br>
            <a:r>
              <a:rPr lang="en-GB" b="0" i="1" dirty="0"/>
              <a:t>Bezpieczeństwo w Internecie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26C6E-3BF0-AEE5-EE15-8DF9346AB72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4E6417F-F131-6CC9-604C-1D9B6E64D3AA}"/>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A4111202-DC6C-ED08-86E3-DF72DE42E594}"/>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Temat 1: Rozpoznawanie zagrożeń w sieci</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6D1848A-55AA-5886-324B-EEA3B90FCA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7E0205A-C9A5-6573-1C80-646C97BFE059}"/>
              </a:ext>
            </a:extLst>
          </p:cNvPr>
          <p:cNvSpPr txBox="1"/>
          <p:nvPr/>
        </p:nvSpPr>
        <p:spPr>
          <a:xfrm>
            <a:off x="149679" y="1405534"/>
            <a:ext cx="11336483" cy="5917646"/>
          </a:xfrm>
          <a:prstGeom prst="rect">
            <a:avLst/>
          </a:prstGeom>
          <a:noFill/>
        </p:spPr>
        <p:txBody>
          <a:bodyPr wrap="square">
            <a:spAutoFit/>
          </a:bodyPr>
          <a:lstStyle/>
          <a:p>
            <a:pPr lvl="0"/>
            <a:r>
              <a:rPr lang="en-GB" sz="2400" b="1" dirty="0"/>
              <a:t>Sekretne narzędzie oszusta: Twoje emocje</a:t>
            </a:r>
          </a:p>
          <a:p>
            <a:pPr lvl="0" algn="ctr"/>
            <a:endParaRPr lang="en-GB" sz="2400" b="1" dirty="0"/>
          </a:p>
          <a:p>
            <a:pPr lvl="0" algn="ctr"/>
            <a:r>
              <a:rPr lang="en-GB" sz="2400" dirty="0"/>
              <a:t>Nie chodzi o maszynę, chodzi o emocje.</a:t>
            </a:r>
          </a:p>
          <a:p>
            <a:pPr lvl="0" algn="ctr"/>
            <a:endParaRPr lang="en-GB" sz="2400" dirty="0"/>
          </a:p>
          <a:p>
            <a:pPr lvl="0" algn="ctr"/>
            <a:r>
              <a:rPr lang="en-GB" sz="2400" dirty="0"/>
              <a:t>Oszuści nie korzystają wyłącznie z technologii; wykorzystują „bodźce emocjonalne”, </a:t>
            </a:r>
          </a:p>
          <a:p>
            <a:pPr lvl="0" algn="ctr"/>
            <a:r>
              <a:rPr lang="en-GB" sz="2400" dirty="0"/>
              <a:t>, aby zaskoczyć Cię z zaskoczenia. </a:t>
            </a:r>
          </a:p>
          <a:p>
            <a:pPr lvl="0" algn="ctr"/>
            <a:endParaRPr lang="en-GB" sz="2400" dirty="0"/>
          </a:p>
          <a:p>
            <a:pPr lvl="0" algn="ctr"/>
            <a:r>
              <a:rPr lang="en-GB" sz="2400" dirty="0"/>
              <a:t>Chcą, abyś działał szybko, tak abyś nie miał czasu na zastanowienie się!</a:t>
            </a:r>
          </a:p>
          <a:p>
            <a:pPr lvl="1" algn="ctr"/>
            <a:endParaRPr lang="en-GB" sz="2400" b="1" dirty="0"/>
          </a:p>
          <a:p>
            <a:pPr lvl="1" algn="ctr"/>
            <a:r>
              <a:rPr lang="en-GB" sz="2400" b="1" dirty="0"/>
              <a:t>Kluczowe punkty: </a:t>
            </a:r>
            <a:r>
              <a:rPr lang="en-GB" sz="2400" dirty="0"/>
              <a:t>Typowe bodźce to poczucie pilności, strach przed utratą pieniędzy lub ciekawość związana z nagrodą</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742156"/>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D3AA5-D13D-9DE7-39D1-C7B2E33358A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C09DA1-915C-39E9-F6AC-C4DBEBEBC8A3}"/>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624149B4-0A66-5458-3713-D82AB63EC8D3}"/>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Temat 1: Rozpoznawanie zagrożeń w sieci</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BA0F87-7536-CD00-CF13-8D497ECA136E}"/>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3AA78614-8327-269D-D40A-22D506BB07FD}"/>
              </a:ext>
            </a:extLst>
          </p:cNvPr>
          <p:cNvSpPr txBox="1"/>
          <p:nvPr/>
        </p:nvSpPr>
        <p:spPr>
          <a:xfrm>
            <a:off x="149679" y="1405534"/>
            <a:ext cx="11336483" cy="6194645"/>
          </a:xfrm>
          <a:prstGeom prst="rect">
            <a:avLst/>
          </a:prstGeom>
          <a:noFill/>
        </p:spPr>
        <p:txBody>
          <a:bodyPr wrap="square">
            <a:spAutoFit/>
          </a:bodyPr>
          <a:lstStyle/>
          <a:p>
            <a:pPr lvl="0"/>
            <a:r>
              <a:rPr lang="en-GB" sz="2400" b="1" dirty="0"/>
              <a:t>Rozpoznawanie wiadomości phishingowych i oszukańczych</a:t>
            </a:r>
          </a:p>
          <a:p>
            <a:pPr lvl="0" algn="ctr"/>
            <a:endParaRPr lang="en-GB" sz="2400" dirty="0"/>
          </a:p>
          <a:p>
            <a:pPr lvl="0" algn="ctr"/>
            <a:r>
              <a:rPr lang="en-GB" sz="2400" dirty="0"/>
              <a:t>Czy ta wiadomość jest prawdziwa?</a:t>
            </a:r>
          </a:p>
          <a:p>
            <a:pPr lvl="0" algn="ctr"/>
            <a:endParaRPr lang="en-GB" sz="2400" dirty="0"/>
          </a:p>
          <a:p>
            <a:pPr lvl="0" algn="ctr"/>
            <a:r>
              <a:rPr lang="en-GB" sz="2400" dirty="0"/>
              <a:t>E-maile phishingowe udają, że pochodzą od banków, </a:t>
            </a:r>
          </a:p>
          <a:p>
            <a:pPr lvl="0" algn="ctr"/>
            <a:r>
              <a:rPr lang="en-GB" sz="2400" dirty="0"/>
              <a:t>firm kurierskich lub służb zdrowia</a:t>
            </a:r>
          </a:p>
          <a:p>
            <a:pPr lvl="0" algn="ctr"/>
            <a:endParaRPr lang="en-GB" sz="2400" b="1" dirty="0"/>
          </a:p>
          <a:p>
            <a:pPr lvl="0" algn="ctr"/>
            <a:r>
              <a:rPr lang="en-GB" sz="2400" b="1" dirty="0"/>
              <a:t>Ostrzegawcze sygnały:</a:t>
            </a:r>
            <a:endParaRPr lang="en-GB" sz="2400" dirty="0"/>
          </a:p>
          <a:p>
            <a:pPr lvl="2" algn="ctr"/>
            <a:r>
              <a:rPr lang="en-GB" sz="2400" dirty="0"/>
              <a:t>Adres nadawcy, który wygląda na nieco „nieprawidłowy”</a:t>
            </a:r>
          </a:p>
          <a:p>
            <a:pPr lvl="2" algn="ctr"/>
            <a:r>
              <a:rPr lang="en-GB" sz="2400" dirty="0"/>
              <a:t>Groźny język (np. „Twoje konto zostanie dzisiaj zamknięte”)</a:t>
            </a:r>
          </a:p>
          <a:p>
            <a:pPr lvl="2" algn="ctr"/>
            <a:r>
              <a:rPr lang="en-GB" sz="2400" dirty="0"/>
              <a:t>Wiadomości sugerujące, że członek rodziny jest w niebezpieczeństwie i potrzebuje pieniędzy</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1481063"/>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F2BD-B8E7-2533-4592-7DBDFEAFF11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FB3E3C4-937F-CB12-DDB4-55270BFFDD87}"/>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254C2660-FC1F-1BED-D044-6F5B79922DFC}"/>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Temat 1: Rozpoznawanie zagrożeń w sieci</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DC969D2-C88B-E1F1-D5D6-ED8E2F600D6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691170E-415B-9D4C-E538-E878DF7B776F}"/>
              </a:ext>
            </a:extLst>
          </p:cNvPr>
          <p:cNvSpPr txBox="1"/>
          <p:nvPr/>
        </p:nvSpPr>
        <p:spPr>
          <a:xfrm>
            <a:off x="149679" y="1405534"/>
            <a:ext cx="11336483" cy="6933308"/>
          </a:xfrm>
          <a:prstGeom prst="rect">
            <a:avLst/>
          </a:prstGeom>
          <a:noFill/>
        </p:spPr>
        <p:txBody>
          <a:bodyPr wrap="square">
            <a:spAutoFit/>
          </a:bodyPr>
          <a:lstStyle/>
          <a:p>
            <a:pPr lvl="0"/>
            <a:r>
              <a:rPr lang="en-GB" sz="2400" b="1" dirty="0"/>
              <a:t>Rozpoznawanie fałszywych stron internetowych</a:t>
            </a:r>
          </a:p>
          <a:p>
            <a:pPr lvl="0" algn="ctr"/>
            <a:endParaRPr lang="en-GB" sz="2400" b="1" dirty="0"/>
          </a:p>
          <a:p>
            <a:pPr lvl="0" algn="ctr"/>
            <a:r>
              <a:rPr lang="en-GB" sz="2400" dirty="0"/>
              <a:t>„Test intuicji” dla stron internetowych</a:t>
            </a:r>
          </a:p>
          <a:p>
            <a:pPr lvl="0" algn="ctr"/>
            <a:endParaRPr lang="en-GB" sz="2400" dirty="0"/>
          </a:p>
          <a:p>
            <a:pPr lvl="0" algn="ctr"/>
            <a:r>
              <a:rPr lang="en-GB" sz="2400" dirty="0"/>
              <a:t>Oszuści tworzą fałszywe strony internetowe, które wyglądają na oficjalne, aby wykraść Twoje dane.</a:t>
            </a:r>
          </a:p>
          <a:p>
            <a:pPr lvl="1" algn="ctr"/>
            <a:endParaRPr lang="en-GB" sz="2400" b="1" dirty="0"/>
          </a:p>
          <a:p>
            <a:pPr lvl="1" algn="ctr"/>
            <a:r>
              <a:rPr lang="en-GB" sz="2400" b="1" dirty="0"/>
              <a:t>Co sprawdzić:</a:t>
            </a:r>
          </a:p>
          <a:p>
            <a:pPr lvl="1" algn="ctr"/>
            <a:endParaRPr lang="en-GB" sz="800" dirty="0"/>
          </a:p>
          <a:p>
            <a:pPr lvl="2" algn="ctr"/>
            <a:r>
              <a:rPr lang="en-GB" sz="2400" b="1" dirty="0"/>
              <a:t>Adres URL</a:t>
            </a:r>
            <a:r>
              <a:rPr lang="en-GB" sz="2400" dirty="0"/>
              <a:t>: Czy jest poprawnie napisany? (np. tu-bannco.com)</a:t>
            </a:r>
          </a:p>
          <a:p>
            <a:pPr lvl="2" algn="ctr"/>
            <a:endParaRPr lang="en-GB" sz="2400" dirty="0"/>
          </a:p>
          <a:p>
            <a:pPr lvl="2" algn="ctr"/>
            <a:r>
              <a:rPr lang="en-GB" sz="2400" b="1" dirty="0"/>
              <a:t>Kłódka</a:t>
            </a:r>
            <a:r>
              <a:rPr lang="en-GB" sz="2400" dirty="0"/>
              <a:t>: czy w górnym pasku brakuje symbolu kłódki zabezpieczającej?</a:t>
            </a:r>
          </a:p>
          <a:p>
            <a:pPr lvl="2" algn="ctr"/>
            <a:endParaRPr lang="en-GB" sz="2400" dirty="0"/>
          </a:p>
          <a:p>
            <a:pPr lvl="2" algn="ctr"/>
            <a:r>
              <a:rPr lang="en-GB" sz="2400" b="1" dirty="0"/>
              <a:t>Układ strony: </a:t>
            </a:r>
            <a:r>
              <a:rPr lang="en-GB" sz="2400" dirty="0"/>
              <a:t>czy logo są rozmyte, a wygląd strony niskiej jakości?</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727266"/>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a:t>
            </a:r>
            <a:r>
              <a:rPr lang="en-US" b="1" dirty="0">
                <a:solidFill>
                  <a:schemeClr val="accent1">
                    <a:lumMod val="75000"/>
                  </a:schemeClr>
                </a:solidFill>
              </a:rPr>
              <a:t>Rozpoznawanie zagrożeń w sieci</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Ćwiczenie: Pokój sortowania detektywa (interaktywne)</a:t>
            </a:r>
            <a:endParaRPr lang="en-GB" sz="2400" dirty="0">
              <a:solidFill>
                <a:schemeClr val="accent4">
                  <a:lumMod val="75000"/>
                </a:schemeClr>
              </a:solidFill>
            </a:endParaRPr>
          </a:p>
          <a:p>
            <a:pPr lvl="1" algn="ctr"/>
            <a:endParaRPr lang="en-GB" sz="2400" b="1" dirty="0"/>
          </a:p>
          <a:p>
            <a:pPr lvl="1" algn="ctr"/>
            <a:r>
              <a:rPr lang="en-GB" sz="2400" b="1" dirty="0"/>
              <a:t>Zadanie:</a:t>
            </a:r>
            <a:r>
              <a:rPr lang="en-GB" sz="2400" dirty="0"/>
              <a:t> </a:t>
            </a:r>
          </a:p>
          <a:p>
            <a:pPr lvl="1" algn="ctr"/>
            <a:r>
              <a:rPr lang="en-GB" sz="2400" dirty="0"/>
              <a:t>Dopasuj wiadomość do emocji!</a:t>
            </a:r>
          </a:p>
          <a:p>
            <a:pPr lvl="1" algn="ctr"/>
            <a:endParaRPr lang="en-GB" sz="2400" b="1" dirty="0"/>
          </a:p>
          <a:p>
            <a:pPr lvl="1" algn="ctr"/>
            <a:r>
              <a:rPr lang="en-GB" sz="2400" b="1" dirty="0"/>
              <a:t>Interakcja:</a:t>
            </a:r>
            <a:r>
              <a:rPr lang="en-GB" sz="2400" dirty="0"/>
              <a:t> </a:t>
            </a:r>
          </a:p>
          <a:p>
            <a:pPr lvl="1" algn="ctr"/>
            <a:r>
              <a:rPr lang="en-GB" sz="2400" dirty="0"/>
              <a:t>Przeczytaj/posłuchaj scenariuszy </a:t>
            </a:r>
          </a:p>
          <a:p>
            <a:pPr lvl="1" algn="ctr"/>
            <a:r>
              <a:rPr lang="en-GB" sz="2400" dirty="0"/>
              <a:t>(np. „Twoja emerytura została zablokowana” lub „Wygrałeś nagrodę”). </a:t>
            </a:r>
          </a:p>
          <a:p>
            <a:pPr lvl="1" algn="ctr"/>
            <a:endParaRPr lang="en-GB" sz="2400" dirty="0"/>
          </a:p>
          <a:p>
            <a:pPr lvl="1" algn="ctr"/>
            <a:r>
              <a:rPr lang="en-GB" sz="2400" dirty="0"/>
              <a:t>Wypowiedz głośno </a:t>
            </a:r>
            <a:r>
              <a:rPr lang="en-GB" sz="2400" b="1" dirty="0"/>
              <a:t>główną emocję</a:t>
            </a:r>
            <a:r>
              <a:rPr lang="en-GB" sz="2400" dirty="0"/>
              <a:t>: </a:t>
            </a:r>
          </a:p>
          <a:p>
            <a:pPr lvl="1" algn="ctr"/>
            <a:r>
              <a:rPr lang="en-GB" sz="2400" i="1" dirty="0"/>
              <a:t>Pilność/Strach</a:t>
            </a:r>
            <a:r>
              <a:rPr lang="en-GB" sz="2400" dirty="0"/>
              <a:t>, </a:t>
            </a:r>
            <a:r>
              <a:rPr lang="en-GB" sz="2400" i="1" dirty="0"/>
              <a:t>Ciekawość/Podekscytowanie </a:t>
            </a:r>
            <a:r>
              <a:rPr lang="en-GB" sz="2400" dirty="0"/>
              <a:t>lub </a:t>
            </a:r>
            <a:r>
              <a:rPr lang="en-GB" sz="2400" i="1" dirty="0"/>
              <a:t>Troska o rodzinę</a:t>
            </a: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6C2F-9454-DF86-4452-77B79CAE13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C6B1F3C-C87B-B394-BA73-5A44762EEA03}"/>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28F3B6D4-678E-7DD6-C588-88C3086A9CC7}"/>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Rozpoznawanie zagrożeń w sieci</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E983B4A-AEFD-F3E2-61E3-59300301EC9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B1FBCF7-433A-6295-0D59-D15718A6F8FB}"/>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Ćwiczenie: Znajdź fałszywe informacje (interaktywne)</a:t>
            </a:r>
          </a:p>
          <a:p>
            <a:pPr algn="ctr"/>
            <a:endParaRPr lang="en-GB" sz="2400" dirty="0"/>
          </a:p>
          <a:p>
            <a:pPr lvl="1" algn="ctr"/>
            <a:r>
              <a:rPr lang="en-GB" sz="2400" b="1" dirty="0"/>
              <a:t>Zadanie:</a:t>
            </a:r>
            <a:r>
              <a:rPr lang="en-GB" sz="2400" dirty="0"/>
              <a:t> </a:t>
            </a:r>
          </a:p>
          <a:p>
            <a:pPr lvl="1" algn="ctr"/>
            <a:r>
              <a:rPr lang="en-GB" sz="2400" dirty="0"/>
              <a:t>Czy potrafisz znaleźć błędy?</a:t>
            </a:r>
          </a:p>
          <a:p>
            <a:pPr lvl="1" algn="ctr"/>
            <a:endParaRPr lang="en-GB" sz="2400" dirty="0"/>
          </a:p>
          <a:p>
            <a:pPr lvl="1" algn="ctr"/>
            <a:r>
              <a:rPr lang="en-GB" sz="2400" b="1" dirty="0"/>
              <a:t>Interakcja:</a:t>
            </a:r>
            <a:r>
              <a:rPr lang="en-GB" sz="2400" dirty="0"/>
              <a:t> </a:t>
            </a:r>
          </a:p>
          <a:p>
            <a:pPr lvl="1" algn="ctr"/>
            <a:r>
              <a:rPr lang="en-GB" sz="2400" dirty="0"/>
              <a:t>Porównaj dwa ekrany logowania obok siebie. </a:t>
            </a:r>
          </a:p>
          <a:p>
            <a:pPr lvl="1" algn="ctr"/>
            <a:endParaRPr lang="en-GB" sz="2400" dirty="0"/>
          </a:p>
          <a:p>
            <a:pPr lvl="1" algn="ctr"/>
            <a:r>
              <a:rPr lang="en-GB" sz="2400" dirty="0"/>
              <a:t>W parach znajdźcie „sygnały ostrzegawcze”, takie jak brak kłódki, </a:t>
            </a:r>
          </a:p>
          <a:p>
            <a:pPr lvl="1" algn="ctr"/>
            <a:r>
              <a:rPr lang="en-GB" sz="2400" dirty="0"/>
              <a:t>błędnie wpisany adres internetowy lub sformułowania sugerujące pilność.</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577490"/>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E846-1E8E-0801-CB4C-11E28C07A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92A9A-0EF9-8A5F-8FC4-D907D0E00582}"/>
              </a:ext>
            </a:extLst>
          </p:cNvPr>
          <p:cNvSpPr>
            <a:spLocks noGrp="1"/>
          </p:cNvSpPr>
          <p:nvPr>
            <p:ph type="ctrTitle"/>
          </p:nvPr>
        </p:nvSpPr>
        <p:spPr/>
        <p:txBody>
          <a:bodyPr>
            <a:normAutofit fontScale="90000"/>
          </a:bodyPr>
          <a:lstStyle/>
          <a:p>
            <a:br>
              <a:rPr lang="en-US" sz="2800" b="0" i="1" dirty="0">
                <a:latin typeface="+mj-lt"/>
              </a:rPr>
            </a:br>
            <a:r>
              <a:rPr lang="en-US" sz="2700" b="0" i="1" dirty="0"/>
              <a:t>Moduł 5 (dorośli słuchacze)</a:t>
            </a:r>
            <a:br>
              <a:rPr lang="el-GR" sz="2700" b="0" i="1" dirty="0"/>
            </a:br>
            <a:r>
              <a:rPr lang="en-GB" sz="2700" b="0" i="1" dirty="0"/>
              <a:t>Bezpieczeństwo w Internecie</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1B5A5DE7-7E3A-A87A-33F8-BDE7AE9613B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2: Hasła i prywatność</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253402079"/>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CBAA-61C6-8837-68F3-6680249C42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4C46990-A119-B615-2E48-1C9B0BEFEA88}"/>
              </a:ext>
            </a:extLst>
          </p:cNvPr>
          <p:cNvSpPr>
            <a:spLocks noGrp="1"/>
          </p:cNvSpPr>
          <p:nvPr>
            <p:ph type="title"/>
          </p:nvPr>
        </p:nvSpPr>
        <p:spPr/>
        <p:txBody>
          <a:bodyPr lIns="91440"/>
          <a:lstStyle/>
          <a:p>
            <a:r>
              <a:rPr lang="en-US" sz="2400" i="1" dirty="0"/>
              <a:t>Moduł 5 (dorośli): </a:t>
            </a:r>
            <a:r>
              <a:rPr lang="en-GB" sz="2400" i="1" dirty="0"/>
              <a:t>Bezpieczeństwo w sieci </a:t>
            </a:r>
            <a:endParaRPr lang="el-GR" sz="2400" dirty="0"/>
          </a:p>
        </p:txBody>
      </p:sp>
      <p:sp>
        <p:nvSpPr>
          <p:cNvPr id="6" name="Text Placeholder 5">
            <a:extLst>
              <a:ext uri="{FF2B5EF4-FFF2-40B4-BE49-F238E27FC236}">
                <a16:creationId xmlns:a16="http://schemas.microsoft.com/office/drawing/2014/main" id="{DBF6ABE3-0D51-8FEE-3E19-74462C9B9F9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2: Hasła i prywatność</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F027108-4E8E-3469-47D7-91E8EEF5D5D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256BE01-14C3-6F92-3898-40D9A963F674}"/>
              </a:ext>
            </a:extLst>
          </p:cNvPr>
          <p:cNvSpPr txBox="1"/>
          <p:nvPr/>
        </p:nvSpPr>
        <p:spPr>
          <a:xfrm>
            <a:off x="149679" y="1405534"/>
            <a:ext cx="11336483" cy="7025641"/>
          </a:xfrm>
          <a:prstGeom prst="rect">
            <a:avLst/>
          </a:prstGeom>
          <a:noFill/>
        </p:spPr>
        <p:txBody>
          <a:bodyPr wrap="square">
            <a:spAutoFit/>
          </a:bodyPr>
          <a:lstStyle/>
          <a:p>
            <a:pPr lvl="0"/>
            <a:r>
              <a:rPr lang="en-GB" sz="2400" b="1" dirty="0"/>
              <a:t>Zabezpiecz swoje cyfrowe drzwi</a:t>
            </a:r>
            <a:endParaRPr lang="en-GB" sz="2400" dirty="0"/>
          </a:p>
          <a:p>
            <a:pPr lvl="1" algn="ctr"/>
            <a:endParaRPr lang="en-GB" sz="2400" b="1" dirty="0"/>
          </a:p>
          <a:p>
            <a:pPr lvl="1" algn="ctr"/>
            <a:r>
              <a:rPr lang="en-GB" sz="2400" dirty="0"/>
              <a:t>Twoje hasło to klucz do domu</a:t>
            </a:r>
          </a:p>
          <a:p>
            <a:pPr lvl="1" algn="ctr"/>
            <a:endParaRPr lang="en-GB" sz="2400" b="1" dirty="0"/>
          </a:p>
          <a:p>
            <a:pPr lvl="1" algn="ctr"/>
            <a:r>
              <a:rPr lang="en-GB" sz="2400" dirty="0"/>
              <a:t>Słabe hasło pozwala nieznajomym uzyskać dostęp do Twojego życia prywatnego.</a:t>
            </a:r>
          </a:p>
          <a:p>
            <a:pPr lvl="1" algn="ctr"/>
            <a:endParaRPr lang="en-GB" sz="2400" b="1" dirty="0"/>
          </a:p>
          <a:p>
            <a:pPr lvl="1" algn="ctr"/>
            <a:r>
              <a:rPr lang="en-GB" sz="2400" b="1" dirty="0"/>
              <a:t>Silne hasło powinno</a:t>
            </a:r>
            <a:r>
              <a:rPr lang="en-GB" sz="2400" dirty="0"/>
              <a:t>:</a:t>
            </a:r>
          </a:p>
          <a:p>
            <a:pPr lvl="2" algn="ctr"/>
            <a:r>
              <a:rPr lang="en-GB" sz="2400" dirty="0"/>
              <a:t>Mieć co najmniej 12 znaków.</a:t>
            </a:r>
          </a:p>
          <a:p>
            <a:pPr lvl="2" algn="ctr"/>
            <a:endParaRPr lang="en-GB" sz="2400" dirty="0"/>
          </a:p>
          <a:p>
            <a:pPr lvl="2" algn="ctr"/>
            <a:r>
              <a:rPr lang="en-GB" sz="2400" dirty="0"/>
              <a:t>Zawierać kombinację liter, cyfr i symboli.</a:t>
            </a:r>
          </a:p>
          <a:p>
            <a:pPr lvl="2" algn="ctr"/>
            <a:endParaRPr lang="en-GB" sz="2400" dirty="0"/>
          </a:p>
          <a:p>
            <a:pPr lvl="2" algn="ctr"/>
            <a:r>
              <a:rPr lang="en-GB" sz="2400" dirty="0"/>
              <a:t>łatwe do zapamiętania dla Ciebie, ale trudne do odgadnięcia dla komputera </a:t>
            </a:r>
          </a:p>
          <a:p>
            <a:pPr lvl="2" algn="ctr"/>
            <a:r>
              <a:rPr lang="en-GB" sz="2400" dirty="0"/>
              <a:t>(np. „IloveDrinkingTeaIn2024!”)</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92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4114</TotalTime>
  <Words>2461</Words>
  <Application>Microsoft Office PowerPoint</Application>
  <PresentationFormat>Widescreen</PresentationFormat>
  <Paragraphs>474</Paragraphs>
  <Slides>26</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Open Sans</vt:lpstr>
      <vt:lpstr>CARDET Course template</vt:lpstr>
      <vt:lpstr>CARDET Course template - Cover page</vt:lpstr>
      <vt:lpstr>WP3 – Training Material for Senior Learners   </vt:lpstr>
      <vt:lpstr> 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 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 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 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Module 5 (Senior Learners): Staying Safe Online </vt:lpstr>
      <vt:lpstr>End of Module 5 (Senior Learners):  Staying Safe Online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213</revision>
  <lastPrinted>2018-07-25T11:23:29.0000000Z</lastPrinted>
  <dcterms:created xsi:type="dcterms:W3CDTF">2014-07-11T09:12:14.0000000Z</dcterms:created>
  <dcterms:modified xsi:type="dcterms:W3CDTF">2026-05-12T12:34:03.0000000Z</dcterms:modified>
  <keywords>, docId:16C4878F57EA4B1ECFEF57D4C9B64720</keywords>
</coreProperties>
</file>