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4" r:id="rId2"/>
  </p:sldMasterIdLst>
  <p:notesMasterIdLst>
    <p:notesMasterId r:id="rId29"/>
  </p:notesMasterIdLst>
  <p:handoutMasterIdLst>
    <p:handoutMasterId r:id="rId30"/>
  </p:handoutMasterIdLst>
  <p:sldIdLst>
    <p:sldId id="256" r:id="rId3"/>
    <p:sldId id="272" r:id="rId4"/>
    <p:sldId id="315" r:id="rId5"/>
    <p:sldId id="316" r:id="rId6"/>
    <p:sldId id="317" r:id="rId7"/>
    <p:sldId id="312" r:id="rId8"/>
    <p:sldId id="318" r:id="rId9"/>
    <p:sldId id="313" r:id="rId10"/>
    <p:sldId id="320" r:id="rId11"/>
    <p:sldId id="323" r:id="rId12"/>
    <p:sldId id="324" r:id="rId13"/>
    <p:sldId id="319" r:id="rId14"/>
    <p:sldId id="325" r:id="rId15"/>
    <p:sldId id="314" r:id="rId16"/>
    <p:sldId id="321" r:id="rId17"/>
    <p:sldId id="326" r:id="rId18"/>
    <p:sldId id="327" r:id="rId19"/>
    <p:sldId id="322" r:id="rId20"/>
    <p:sldId id="328" r:id="rId21"/>
    <p:sldId id="329" r:id="rId22"/>
    <p:sldId id="331" r:id="rId23"/>
    <p:sldId id="332" r:id="rId24"/>
    <p:sldId id="333" r:id="rId25"/>
    <p:sldId id="330" r:id="rId26"/>
    <p:sldId id="334"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88571" autoAdjust="0"/>
  </p:normalViewPr>
  <p:slideViewPr>
    <p:cSldViewPr snapToGrid="0">
      <p:cViewPr varScale="1">
        <p:scale>
          <a:sx n="74" d="100"/>
          <a:sy n="74" d="100"/>
        </p:scale>
        <p:origin x="1133"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29/6/2026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29/6/2026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Κάντε κλικ για να επεξεργαστείτε τα στυλ κειμένου Master</a:t>
            </a:r>
          </a:p>
          <a:p>
            <a:pPr lvl="1"/>
            <a:r>
              <a:rPr lang="en-US"/>
              <a:t>Δεύτερο επίπεδο</a:t>
            </a:r>
          </a:p>
          <a:p>
            <a:pPr lvl="2"/>
            <a:r>
              <a:rPr lang="en-US"/>
              <a:t>Τρίτο επίπεδο</a:t>
            </a:r>
          </a:p>
          <a:p>
            <a:pPr lvl="3"/>
            <a:r>
              <a:rPr lang="en-US"/>
              <a:t>Τέταρτο επίπεδο</a:t>
            </a:r>
          </a:p>
          <a:p>
            <a:pPr lvl="4"/>
            <a:r>
              <a:rPr lang="en-US"/>
              <a:t>Πέμπτο επίπεδο</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«Οι απατεώνες δεν χρησιμοποιούν μόνο την τεχνολογία· χρησιμοποιούν και τα συναισθήματα. Τα μηνύματα που προκαλούν φόβο, αίσθημα επείγοντος ή ανησυχία έχουν σχεδιαστεί για να μας κάνουν να ενεργούμε γρήγορα, χωρίς να σκεφτόμαστε. Όταν ένα μήνυμα σας κάνει να νιώθετε πίεση ή νευρικότητα, αυτό το ίδιο το συναίσθημα αποτελεί προειδοποιητικό σημάδι. Το να κάνετε μια παύση όταν αντιλαμβάνεστε αυτό το συναίσθημα σας βοηθά να διατηρήσετε τον έλεγχο.»</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«Ας φτιάξουμε τον κωδικό πρόσβασής σου με τη φράση. Γράψε μια φράση που σου αρέσει στο σημειωματάριό σου και πρόσθεσε ένα σύμβολο. Φρόντισε να έχει τουλάχιστον 12 χαρακτήρες. Τώρα δημιουργείς μια ασφαλή ψηφιακή ταυτότητα!»</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«Ο διαδικτυακός κόσμος κινείται με πολύ γρήγορους ρυθμούς, αλλά οι άνθρωποι χρειάζονται χρόνο για να σκεφτούν. Οι υπερβολικά πολλές ειδοποιήσεις ή τα επείγοντα μηνύματα μπορούν να προκαλέσουν άγχος, σύγχυση ή αίσθημα υπερφόρτωσης. Το να νιώθεις πίεση ή αναστάτωση είναι ένα σημάδι ότι ίσως ήρθε η ώρα να χαλαρώσεις.»</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«Όταν νιώθουμε πίεση ή φόβο, αντιδρούμε βιαστικά. Το καλύτερο εργαλείο ασφάλειας που διαθέτουμε είναι η παύση. Αν νιώθεις την καρδιά σου να χτυπάει γρήγορα μετά από ένα μήνυμα, μην κάνεις κλικ. Απλώς σταμάτα. Η παύση δίνει στον εγκέφαλό σου χρόνο να σκεφτεί.»</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«Η παραπληροφόρηση διαδίδεται συχνά επειδή προκαλεί φόβο ή ανησυχία. Τα μηνύματα που φέρουν έντονο συναισθηματικό φορτίο πρέπει να αντιμετωπίζονται με προσοχή. Οι έντονες συναισθηματικές αντιδράσεις αποτελούν συχνά προειδοποιητικό σημάδι.»</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Ας το δοκιμάσουμε! Κοίτα τον κύκλο. Εισέπνευσε... κράτα την αναπνοή... και εκπνέε καθώς συρρικνώνεται. Νιώθεις τους ώμους σου να χαλαρώνουν; Μπορείς να το κάνεις αυτό όποτε ένα μήνυμα σε κάνει να νιώθεις ένταση ή πίεση.</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«Ο καθένας διαχειρίζεται το άγχος με διαφορετικό τρόπο. Μερικοί ηρεμούν με ασκήσεις αναπνοής, άλλοι κάνοντας ένα διάλειμμα από την οθόνη ή μιλώντας σε κάποιον που εμπιστεύονται. Διάλεξε τη μέθοδο που σου ταιριάζει καλύτερα. Γνωρίζοντας τη δική σου μέθοδο, θα μπορείς να διατηρείς την ψυχραιμία σου και τον έλεγχο όταν είσαι στο διαδίκτυο.»</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19</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20</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«Οι νέοι αντιμετωπίζουν πολλές πιέσεις στο διαδίκτυο, όπως η σύγκριση με τους άλλους, ο αποκλεισμός και τα αρνητικά σχόλια. Αυτές οι πιέσεις μπορούν να επηρεάσουν τη διάθεση, τον ύπνο και την αυτοπεποίθησή τους, ακόμα και όταν οι ενήλικες δεν το αντιλαμβάνονται άμεσα.»</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21</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«Δεν χρειάζεται να είστε ειδικός στην τεχνολογία για να βοηθήσετε. Αυτό που έχει μεγαλύτερη σημασία είναι να ακούτε με ηρεμία και χωρίς να κρίνετε. Η δημιουργία ενός ασφαλούς χώρου ενθαρρύνει τους νέους να μιλήσουν για τις εμπειρίες τους στο διαδίκτυο.»</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22</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«Όταν ένας νέος δέχεται προσβολή στο διαδίκτυο, εστιάστε στα συναισθήματά του. Χρησιμοποιήστε φράσεις όπως “Δεν σου άξιζε αυτό” ή “Η αξία σου δεν καθορίζεται από ένα σχόλιο”. Αυτά τα λόγια τον βοηθούν να νιώσει ασφάλεια και ότι τον ακούνε, πέρα από την οθόνη.»</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23</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«Τα μηνύματα ηλεκτρονικού ψαρέματος (phishing) συχνά προσποιούνται ότι προέρχονται από τράπεζες, εταιρείες ταχυμεταφορών ή μέλη της οικογένειας. Συνηθισμένα παραδείγματα περιλαμβάνουν μηνύματα που αναφέρουν ότι η σύνταξή σας έχει δεσμευτεί ή ότι κάποιο μέλος της οικογένειας χρειάζεται επειγόντως χρήματα. Αυτά τα μηνύματα ασκούν σκόπιμα πίεση. Αν ένα μήνυμα σας προκαλεί πανικό, σταματήστε για λίγο πριν προβείτε σε οποιαδήποτε ενέργεια.»</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4</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«Σε αυτή τη δραστηριότητα, εστιάστε στο να ακούτε και να αναγνωρίζετε τα συναισθήματα. Ο στόχος δεν είναι να λύσετε το πρόβλημα αμέσως, αλλά να βοηθήσετε τον νεαρό να νιώσει ότι τον ακούν και τον υποστηρίζουν.»</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24</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«Η αφίσα σας πρέπει να περιλαμβάνει τρία στοιχεία: έναν κανόνα για τον κωδικό πρόσβασης, ένα εργαλείο που προσφέρει ηρεμία ή συναισθηματική ασφάλεια και μια ευγενική ή ενθαρρυντική φράση για έναν νεαρό. Έτσι θα συγκεντρωθούν όλα όσα </a:t>
            </a:r>
            <a:r>
              <a:rPr lang="en-US" sz="1200" kern="1200" dirty="0" err="1">
                <a:solidFill>
                  <a:schemeClr val="tx1"/>
                </a:solidFill>
                <a:effectLst/>
                <a:latin typeface="+mn-lt"/>
                <a:ea typeface="+mn-ea"/>
                <a:cs typeface="+mn-cs"/>
              </a:rPr>
              <a:t>εξασκηθήκαμε </a:t>
            </a:r>
            <a:r>
              <a:rPr lang="en-US" sz="1200" kern="1200" dirty="0">
                <a:solidFill>
                  <a:schemeClr val="tx1"/>
                </a:solidFill>
                <a:effectLst/>
                <a:latin typeface="+mn-lt"/>
                <a:ea typeface="+mn-ea"/>
                <a:cs typeface="+mn-cs"/>
              </a:rPr>
              <a:t>σήμερα.»</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25</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«Όταν ελέγχετε έναν ιστότοπο, ακολουθείτε πάντα τα ίδια βήματα. Πρώτον, εξετάστε προσεκτικά τη διεύθυνση του ιστότοπου. Δεύτερον, ελέγξτε αν λείπει το σύμβολο του λουκέτου ασφαλείας. Τρίτον, προσέξτε αν το κείμενο δημιουργεί αίσθημα επείγοντος ή πίεσης. Αν κάτι σας φαίνεται ύποπτο, κλείστε τη σελίδα και μην εισάγετε προσωπικά στοιχεία.»</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5</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«Θα διαβάσω ένα σενάριο μηνύματος. Ο στόχος σας είναι να προσδιορίσετε το κύριο συναίσθημα που προσπαθεί να προκαλέσει το μήνυμα: αίσθημα επείγοντος ή φόβο, περιέργεια ή ενθουσιασμό, ή ανησυχία για την οικογένεια. Το να ονομάσετε το συναίσθημα βοηθά να ανατρέψετε τη στρατηγική του απατεώνα.»</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6</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«Συγκρίνετε προσεκτικά τις δύο οθόνες. Αναζητήστε μικρές λεπτομέρειες που φαίνονται ύποπτες, όπως ορθογραφικά λάθη, ελλείψεις στα σύμβολα κλειδώματος ή επείγουσα γλώσσα. Αν παρατηρήσετε έστω και ένα ύποπτο σημάδι, το ασφαλέστερο είναι να κλείσετε τη σελίδα και να επισκεφθείτε τον επίσημο ιστότοπο πληκτρολογώντας τη διεύθυνση με το χέρι.»</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7</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«Ένας αδύναμος κωδικός πρόσβασης μπορεί να επιτρέψει σε ξένους να έχουν πρόσβαση στην προσωπική σας ζωή. Μια καλή επιλογή είναι ένας κωδικός πρόσβασης που αποτελείται από μια πρόταση. Ένας τέτοιος κωδικός είναι μακρύς, εύκολος για εσάς να τον θυμάστε, αλλά πολύ δύσκολος για έναν υπολογιστή να τον μαντέψει. Αυτή η απλή συνήθεια βελτιώνει σημαντικά την ασφάλειά σας στο διαδίκτυο.»</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«Πολλά προφίλ στα μέσα κοινωνικής δικτύωσης είναι εξ ορισμού «Δημόσια», πράγμα που σημαίνει ότι άγνωστοι μπορούν να δουν τις οικογενειακές σας φωτογραφίες. Ρυθμίζοντας τις παραμέτρους σας σε «Μόνο φίλοι», ανακτάτε τον έλεγχο του ψηφιακού σας χώρου και αποφασίζετε εσείς ποιος θα δει τις αναμνήσεις σας.»</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«Η ανώνυμη περιήγηση εμποδίζει τη συσκευή να αποθηκεύει το ιστορικό, τους κωδικούς πρόσβασης ή τις αναζητήσεις σας. Είναι χρήσιμη σε κοινόχρηστους ή δημόσιους υπολογιστές ή όταν ελέγχετε ευαίσθητες πληροφορίες. Δεν σας καθιστά αόρατους στο διαδίκτυο, αλλά συμβάλλει στην προστασία των πληροφοριών σας σε αυτή τη συσκευή.»</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«Γράψτε μια προσωπική φράση και προσθέστε αριθμούς ή σύμβολα. Ένας κωδικός πρόσβασης με φράση είναι εύκολος για εσάς να τον θυμάστε, αλλά δύσκολος για έναν υπολογιστή να τον μαντέψει. Αυτό τον καθιστά τόσο πρακτικό όσο και ασφαλή.»</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Project Partners:</a:t>
            </a:r>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Εδώ μπαίνει ο τίτλος της διαφάνειας</a:t>
            </a:r>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400"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a:t>WP3 – Εκπαιδευτικό υλικό </a:t>
            </a:r>
            <a:br>
              <a:rPr lang="en-US" sz="2400" dirty="0"/>
            </a:br>
            <a:r>
              <a:rPr lang="en-US" sz="2400" dirty="0"/>
              <a:t>για ενήλικες μαθητές</a:t>
            </a:r>
            <a:r>
              <a:rPr lang="el-GR" sz="2400" dirty="0"/>
              <a:t>/ μαθήτριες</a:t>
            </a: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429000"/>
            <a:ext cx="7391858" cy="1292830"/>
          </a:xfrm>
        </p:spPr>
        <p:txBody>
          <a:bodyPr>
            <a:normAutofit/>
          </a:bodyPr>
          <a:lstStyle/>
          <a:p>
            <a:r>
              <a:rPr lang="en-US" sz="2800" dirty="0"/>
              <a:t>Ενότητα 5</a:t>
            </a:r>
          </a:p>
          <a:p>
            <a:r>
              <a:rPr lang="en-GB" sz="2800" dirty="0"/>
              <a:t>Ασφάλεια στο </a:t>
            </a:r>
            <a:r>
              <a:rPr lang="el-GR" sz="2800" dirty="0"/>
              <a:t>δ</a:t>
            </a:r>
            <a:r>
              <a:rPr lang="en-GB" sz="2800"/>
              <a:t>ια</a:t>
            </a:r>
            <a:r>
              <a:rPr lang="en-GB" sz="2800" dirty="0" err="1"/>
              <a:t>δίκτυο</a:t>
            </a:r>
            <a:r>
              <a:rPr lang="en-GB" sz="2800" dirty="0"/>
              <a:t> </a:t>
            </a:r>
          </a:p>
          <a:p>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78220" y="854672"/>
            <a:ext cx="11944351" cy="550862"/>
          </a:xfrm>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Θέμα 2: Κωδικοί πρόσβασης και προστασία της ιδιωτικής ζωής</a:t>
            </a: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10132623" y="5912427"/>
            <a:ext cx="2059377" cy="945573"/>
          </a:xfrm>
          <a:prstGeom prst="rect">
            <a:avLst/>
          </a:prstGeom>
        </p:spPr>
      </p:pic>
      <p:sp>
        <p:nvSpPr>
          <p:cNvPr id="4" name="TextBox 3"/>
          <p:cNvSpPr txBox="1"/>
          <p:nvPr/>
        </p:nvSpPr>
        <p:spPr>
          <a:xfrm>
            <a:off x="-72736" y="1405534"/>
            <a:ext cx="12624954" cy="6194645"/>
          </a:xfrm>
          <a:prstGeom prst="rect">
            <a:avLst/>
          </a:prstGeom>
          <a:noFill/>
        </p:spPr>
        <p:txBody>
          <a:bodyPr wrap="square">
            <a:spAutoFit/>
          </a:bodyPr>
          <a:lstStyle/>
          <a:p>
            <a:pPr lvl="0"/>
            <a:r>
              <a:rPr lang="en-GB" sz="2400" b="1" dirty="0"/>
              <a:t>Ρυθμίσεις απορρήτου: Διατηρώντας τα προσωπικά σας δεδομένα</a:t>
            </a:r>
            <a:endParaRPr lang="en-GB" sz="2400" dirty="0"/>
          </a:p>
          <a:p>
            <a:pPr lvl="1" algn="ctr"/>
            <a:endParaRPr lang="en-GB" sz="2400" b="1" dirty="0"/>
          </a:p>
          <a:p>
            <a:pPr lvl="1" algn="ctr"/>
            <a:r>
              <a:rPr lang="en-GB" sz="2400" dirty="0"/>
              <a:t>Ποιος βρίσκεται στον ψηφιακό σας κήπο;</a:t>
            </a:r>
          </a:p>
          <a:p>
            <a:pPr lvl="1" algn="ctr"/>
            <a:endParaRPr lang="en-GB" sz="2400" dirty="0"/>
          </a:p>
          <a:p>
            <a:pPr lvl="1" algn="ctr"/>
            <a:r>
              <a:rPr lang="en-GB" sz="2400" dirty="0"/>
              <a:t>Πολλοί λογαριασμοί στα μέσα κοινωνικής δικτύωσης είναι «Δημόσιοι» από προεπιλογή, </a:t>
            </a:r>
          </a:p>
          <a:p>
            <a:pPr lvl="1" algn="ctr"/>
            <a:r>
              <a:rPr lang="en-GB" sz="2400" dirty="0"/>
              <a:t>που σημαίνει ότι άγνωστοι μπορούν να δουν τις φωτογραφίες σας</a:t>
            </a:r>
          </a:p>
          <a:p>
            <a:pPr lvl="1" algn="ctr"/>
            <a:endParaRPr lang="en-GB" sz="2400" b="1" dirty="0"/>
          </a:p>
          <a:p>
            <a:pPr lvl="1" algn="ctr"/>
            <a:r>
              <a:rPr lang="en-GB" sz="2400" b="1" dirty="0"/>
              <a:t>Απλά βήματα:</a:t>
            </a:r>
            <a:endParaRPr lang="en-GB" sz="2400" dirty="0"/>
          </a:p>
          <a:p>
            <a:pPr marL="1257300" lvl="2" indent="-342900">
              <a:buFont typeface="Wingdings" panose="05000000000000000000" pitchFamily="2" charset="2"/>
              <a:buChar char="ü"/>
            </a:pPr>
            <a:r>
              <a:rPr lang="en-GB" sz="2400" dirty="0"/>
              <a:t>Ρυθμίστε την ορατότητα του προφίλ σας σε «Μόνο φίλοι».</a:t>
            </a:r>
          </a:p>
          <a:p>
            <a:pPr marL="1257300" lvl="2" indent="-342900">
              <a:buFont typeface="Wingdings" panose="05000000000000000000" pitchFamily="2" charset="2"/>
              <a:buChar char="ü"/>
            </a:pPr>
            <a:r>
              <a:rPr lang="en-GB" sz="2400" dirty="0"/>
              <a:t>Απ</a:t>
            </a:r>
            <a:r>
              <a:rPr lang="en-GB" sz="2400" dirty="0" err="1"/>
              <a:t>ενεργο</a:t>
            </a:r>
            <a:r>
              <a:rPr lang="en-GB" sz="2400" dirty="0"/>
              <a:t>ποιήστε την κοινή χρήση τοποθεσίας.</a:t>
            </a:r>
          </a:p>
          <a:p>
            <a:pPr marL="1257300" lvl="2" indent="-342900">
              <a:buFont typeface="Wingdings" panose="05000000000000000000" pitchFamily="2" charset="2"/>
              <a:buChar char="ü"/>
            </a:pPr>
            <a:r>
              <a:rPr lang="en-GB" sz="2400" dirty="0" err="1"/>
              <a:t>Ελέγξτε</a:t>
            </a:r>
            <a:r>
              <a:rPr lang="en-GB" sz="2400" dirty="0"/>
              <a:t> ποιες εφαρμογές μπορούν να χρησιμοποιούν την κάμερα ή το μικρόφωνό σας.</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3">
            <a:extLst>
              <a:ext uri="{FF2B5EF4-FFF2-40B4-BE49-F238E27FC236}">
                <a16:creationId xmlns:a16="http://schemas.microsoft.com/office/drawing/2014/main" id="{D8C0F837-3E3E-6FEA-1BE8-9877B862356F}"/>
              </a:ext>
            </a:extLst>
          </p:cNvPr>
          <p:cNvSpPr>
            <a:spLocks noGrp="1"/>
          </p:cNvSpPr>
          <p:nvPr>
            <p:ph type="title"/>
          </p:nvPr>
        </p:nvSpPr>
        <p:spPr>
          <a:xfrm>
            <a:off x="98425" y="80963"/>
            <a:ext cx="11944350" cy="715962"/>
          </a:xfrm>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Θέμα 2: Κωδικοί πρόσβασης και προστασία της ιδιωτικής ζωής</a:t>
            </a: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10701942" y="6161000"/>
            <a:ext cx="1340197" cy="615358"/>
          </a:xfrm>
          <a:prstGeom prst="rect">
            <a:avLst/>
          </a:prstGeom>
        </p:spPr>
      </p:pic>
      <p:sp>
        <p:nvSpPr>
          <p:cNvPr id="4" name="TextBox 3"/>
          <p:cNvSpPr txBox="1"/>
          <p:nvPr/>
        </p:nvSpPr>
        <p:spPr>
          <a:xfrm>
            <a:off x="149860" y="1405255"/>
            <a:ext cx="12042139" cy="6933308"/>
          </a:xfrm>
          <a:prstGeom prst="rect">
            <a:avLst/>
          </a:prstGeom>
          <a:noFill/>
        </p:spPr>
        <p:txBody>
          <a:bodyPr wrap="square">
            <a:spAutoFit/>
          </a:bodyPr>
          <a:lstStyle/>
          <a:p>
            <a:pPr lvl="0"/>
            <a:r>
              <a:rPr lang="en-GB" sz="2400" b="1" dirty="0"/>
              <a:t>Ιδιωτική περιήγηση (Λειτουργία ανώνυμης περιήγησης)</a:t>
            </a:r>
            <a:endParaRPr lang="en-GB" sz="2400" dirty="0"/>
          </a:p>
          <a:p>
            <a:pPr lvl="1" algn="ctr"/>
            <a:endParaRPr lang="en-GB" sz="2400" b="1" dirty="0"/>
          </a:p>
          <a:p>
            <a:pPr lvl="1" algn="ctr"/>
            <a:r>
              <a:rPr lang="en-GB" sz="2400" dirty="0"/>
              <a:t>Χωρίς ψηφιακά ίχνη</a:t>
            </a:r>
          </a:p>
          <a:p>
            <a:pPr lvl="1" algn="ctr"/>
            <a:endParaRPr lang="en-GB" sz="2400" dirty="0"/>
          </a:p>
          <a:p>
            <a:pPr lvl="1" algn="ctr"/>
            <a:r>
              <a:rPr lang="en-GB" sz="2400" dirty="0"/>
              <a:t>Η «ιδιωτική περιήγηση» εμποδίζει τη συσκευή σας να αποθηκεύει το ιστορικό </a:t>
            </a:r>
            <a:endParaRPr lang="el-GR" sz="2400" dirty="0"/>
          </a:p>
          <a:p>
            <a:pPr lvl="1" algn="ctr"/>
            <a:r>
              <a:rPr lang="en-GB" sz="2400" dirty="0"/>
              <a:t>ή τους κωδικούς πρόσβασής σας.</a:t>
            </a:r>
            <a:endParaRPr lang="el-GR" sz="2400" dirty="0"/>
          </a:p>
          <a:p>
            <a:pPr lvl="1" algn="ctr"/>
            <a:endParaRPr lang="en-GB" sz="2400" b="1" dirty="0"/>
          </a:p>
          <a:p>
            <a:pPr lvl="1" algn="ctr"/>
            <a:r>
              <a:rPr lang="en-GB" sz="2400" b="1" dirty="0"/>
              <a:t>Πότε να το χρησιμοποιείτε:</a:t>
            </a:r>
            <a:endParaRPr lang="en-GB" sz="2400" dirty="0"/>
          </a:p>
          <a:p>
            <a:pPr lvl="2" algn="ctr"/>
            <a:r>
              <a:rPr lang="en-GB" sz="2400" dirty="0"/>
              <a:t>Σε κοινόχρηστο ή δημόσιο υπολογιστή.</a:t>
            </a:r>
          </a:p>
          <a:p>
            <a:pPr lvl="2" algn="ctr"/>
            <a:r>
              <a:rPr lang="en-GB" sz="2400" dirty="0"/>
              <a:t>Όταν ελέγχετε ευαίσθητες πληροφορίες σχετικά με την υγεία ή τραπεζικά</a:t>
            </a:r>
            <a:r>
              <a:rPr lang="en-US" altLang="en-GB" sz="2400" dirty="0"/>
              <a:t> </a:t>
            </a:r>
            <a:r>
              <a:rPr lang="en-GB" sz="2400" dirty="0"/>
              <a:t>στοιχεία.</a:t>
            </a:r>
            <a:endParaRPr lang="en-GB" sz="2400" b="1" dirty="0"/>
          </a:p>
          <a:p>
            <a:pPr lvl="1" algn="ctr"/>
            <a:endParaRPr lang="el-GR" b="1" dirty="0"/>
          </a:p>
          <a:p>
            <a:pPr lvl="1" algn="ctr"/>
            <a:r>
              <a:rPr lang="en-GB" sz="2400" b="1" dirty="0" err="1"/>
              <a:t>Σημείωση</a:t>
            </a:r>
            <a:r>
              <a:rPr lang="en-GB" sz="2400" b="1" dirty="0"/>
              <a:t>: </a:t>
            </a:r>
            <a:r>
              <a:rPr lang="en-GB" sz="2400" dirty="0"/>
              <a:t>Δεν σας καθιστά αόρατους, </a:t>
            </a:r>
          </a:p>
          <a:p>
            <a:pPr lvl="1" algn="ctr"/>
            <a:r>
              <a:rPr lang="en-GB" sz="2400" dirty="0"/>
              <a:t>αλλά εμποδίζει τη συσκευή να απομνημονεύει τη δραστηριότητά σας</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3">
            <a:extLst>
              <a:ext uri="{FF2B5EF4-FFF2-40B4-BE49-F238E27FC236}">
                <a16:creationId xmlns:a16="http://schemas.microsoft.com/office/drawing/2014/main" id="{87BEEDC1-92B4-9610-74F9-E2786CCCD5AD}"/>
              </a:ext>
            </a:extLst>
          </p:cNvPr>
          <p:cNvSpPr>
            <a:spLocks noGrp="1"/>
          </p:cNvSpPr>
          <p:nvPr>
            <p:ph type="title"/>
          </p:nvPr>
        </p:nvSpPr>
        <p:spPr>
          <a:xfrm>
            <a:off x="97970" y="81642"/>
            <a:ext cx="11944351" cy="715879"/>
          </a:xfrm>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2: Κωδικοί πρόσβασης και προστασία της ιδιωτικής ζωής</a:t>
            </a:r>
          </a:p>
          <a:p>
            <a:r>
              <a:rPr lang="en-US" b="1" i="1" dirty="0">
                <a:solidFill>
                  <a:schemeClr val="accent1">
                    <a:lumMod val="75000"/>
                  </a:schemeClr>
                </a:solidFill>
              </a:rPr>
              <a:t> </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790" y="1562735"/>
            <a:ext cx="12018010" cy="5548314"/>
          </a:xfrm>
          <a:prstGeom prst="rect">
            <a:avLst/>
          </a:prstGeom>
          <a:noFill/>
        </p:spPr>
        <p:txBody>
          <a:bodyPr wrap="square">
            <a:spAutoFit/>
          </a:bodyPr>
          <a:lstStyle/>
          <a:p>
            <a:pPr algn="ctr"/>
            <a:r>
              <a:rPr lang="en-GB" sz="2400" b="1" dirty="0">
                <a:solidFill>
                  <a:schemeClr val="accent4">
                    <a:lumMod val="75000"/>
                  </a:schemeClr>
                </a:solidFill>
              </a:rPr>
              <a:t>Δραστηριότητα: Δημιουργήστε τον κωδικό πρόσβασής σας με μια πρόταση (Διαδραστικό)</a:t>
            </a:r>
            <a:endParaRPr lang="en-GB" sz="2400" dirty="0">
              <a:solidFill>
                <a:schemeClr val="accent4">
                  <a:lumMod val="75000"/>
                </a:schemeClr>
              </a:solidFill>
            </a:endParaRPr>
          </a:p>
          <a:p>
            <a:pPr lvl="1" algn="ctr"/>
            <a:endParaRPr lang="en-GB" sz="2400" b="1" dirty="0"/>
          </a:p>
          <a:p>
            <a:pPr lvl="1" algn="ctr"/>
            <a:r>
              <a:rPr lang="en-GB" sz="2400" b="1" dirty="0"/>
              <a:t>Εργασία:</a:t>
            </a:r>
            <a:r>
              <a:rPr lang="en-GB" sz="2400" dirty="0"/>
              <a:t> </a:t>
            </a:r>
          </a:p>
          <a:p>
            <a:pPr lvl="1" algn="ctr"/>
            <a:r>
              <a:rPr lang="en-GB" sz="2400" dirty="0"/>
              <a:t>Σχεδιάστε έναν «κωδικό πρόσβασης με πρόταση»</a:t>
            </a:r>
          </a:p>
          <a:p>
            <a:pPr lvl="1" algn="ctr"/>
            <a:endParaRPr lang="en-GB" sz="2400" b="1" dirty="0"/>
          </a:p>
          <a:p>
            <a:pPr lvl="1" algn="ctr"/>
            <a:r>
              <a:rPr lang="en-GB" sz="2400" b="1" dirty="0"/>
              <a:t>Αλληλεπίδραση:</a:t>
            </a:r>
            <a:r>
              <a:rPr lang="en-GB" sz="2400" dirty="0"/>
              <a:t> </a:t>
            </a:r>
          </a:p>
          <a:p>
            <a:pPr lvl="1" algn="ctr"/>
            <a:r>
              <a:rPr lang="en-GB" sz="2400" dirty="0"/>
              <a:t>Ακολουθώντας τον κανόνα των 12 χαρακτήρων, </a:t>
            </a:r>
            <a:endParaRPr lang="el-GR" sz="2400" dirty="0"/>
          </a:p>
          <a:p>
            <a:pPr lvl="1" algn="ctr"/>
            <a:r>
              <a:rPr lang="en-GB" sz="2400" dirty="0" err="1"/>
              <a:t>γρά</a:t>
            </a:r>
            <a:r>
              <a:rPr lang="el-GR" sz="2400" dirty="0"/>
              <a:t>ψετε</a:t>
            </a:r>
            <a:r>
              <a:rPr lang="en-GB" sz="2400" dirty="0"/>
              <a:t> μια προσωπική πρόταση </a:t>
            </a:r>
          </a:p>
          <a:p>
            <a:pPr lvl="1" algn="ctr"/>
            <a:r>
              <a:rPr lang="en-GB" sz="2400" dirty="0"/>
              <a:t>(όπως ένα αγαπημένο τραγούδι ή φαγητό) </a:t>
            </a:r>
          </a:p>
          <a:p>
            <a:pPr lvl="1" algn="ctr"/>
            <a:r>
              <a:rPr lang="en-GB" sz="2400" dirty="0"/>
              <a:t>και π</a:t>
            </a:r>
            <a:r>
              <a:rPr lang="en-GB" sz="2400" dirty="0" err="1"/>
              <a:t>ροσθέ</a:t>
            </a:r>
            <a:r>
              <a:rPr lang="el-GR" sz="2400" dirty="0"/>
              <a:t>στε</a:t>
            </a:r>
            <a:r>
              <a:rPr lang="en-GB" sz="2400" dirty="0"/>
              <a:t> αριθμούς/σύμβολα για να τη μετατρέψε</a:t>
            </a:r>
            <a:r>
              <a:rPr lang="el-GR" sz="2400" dirty="0"/>
              <a:t>τε</a:t>
            </a:r>
            <a:r>
              <a:rPr lang="en-GB" sz="2400" dirty="0"/>
              <a:t> σε ασφαλή κωδικό πρόσβασης.</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3">
            <a:extLst>
              <a:ext uri="{FF2B5EF4-FFF2-40B4-BE49-F238E27FC236}">
                <a16:creationId xmlns:a16="http://schemas.microsoft.com/office/drawing/2014/main" id="{14ED3DB0-1B55-742F-5D12-5A7FC96CDC71}"/>
              </a:ext>
            </a:extLst>
          </p:cNvPr>
          <p:cNvSpPr>
            <a:spLocks noGrp="1"/>
          </p:cNvSpPr>
          <p:nvPr>
            <p:ph type="title"/>
          </p:nvPr>
        </p:nvSpPr>
        <p:spPr>
          <a:xfrm>
            <a:off x="97970" y="81642"/>
            <a:ext cx="11944351" cy="715879"/>
          </a:xfrm>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2: Κωδικοί πρόσβασης και προστασία της ιδιωτικής ζωής</a:t>
            </a:r>
          </a:p>
          <a:p>
            <a:r>
              <a:rPr lang="en-US" b="1" i="1" dirty="0">
                <a:solidFill>
                  <a:schemeClr val="accent1">
                    <a:lumMod val="75000"/>
                  </a:schemeClr>
                </a:solidFill>
              </a:rPr>
              <a:t> </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970" y="1563010"/>
            <a:ext cx="10957957" cy="5548314"/>
          </a:xfrm>
          <a:prstGeom prst="rect">
            <a:avLst/>
          </a:prstGeom>
          <a:noFill/>
        </p:spPr>
        <p:txBody>
          <a:bodyPr wrap="square">
            <a:spAutoFit/>
          </a:bodyPr>
          <a:lstStyle/>
          <a:p>
            <a:pPr algn="ctr"/>
            <a:r>
              <a:rPr lang="en-GB" sz="2400" b="1" dirty="0">
                <a:solidFill>
                  <a:schemeClr val="accent4">
                    <a:lumMod val="75000"/>
                  </a:schemeClr>
                </a:solidFill>
              </a:rPr>
              <a:t>Δραστηριότητα: Έλεγχος απορρήτου (διαδραστική)</a:t>
            </a:r>
            <a:endParaRPr lang="en-GB" sz="2400" dirty="0">
              <a:solidFill>
                <a:schemeClr val="accent4">
                  <a:lumMod val="75000"/>
                </a:schemeClr>
              </a:solidFill>
            </a:endParaRPr>
          </a:p>
          <a:p>
            <a:pPr lvl="1" algn="ctr"/>
            <a:endParaRPr lang="en-GB" sz="2400" b="1" dirty="0"/>
          </a:p>
          <a:p>
            <a:pPr lvl="1" algn="ctr"/>
            <a:r>
              <a:rPr lang="en-GB" sz="2400" b="1" dirty="0"/>
              <a:t>Εργασία:</a:t>
            </a:r>
            <a:r>
              <a:rPr lang="en-GB" sz="2400" dirty="0"/>
              <a:t> </a:t>
            </a:r>
          </a:p>
          <a:p>
            <a:pPr lvl="1" algn="ctr"/>
            <a:r>
              <a:rPr lang="en-GB" sz="2400" dirty="0"/>
              <a:t>Πρακτική ρύθμιση συσκευής</a:t>
            </a:r>
          </a:p>
          <a:p>
            <a:pPr lvl="1" algn="ctr"/>
            <a:endParaRPr lang="en-GB" sz="2400" b="1" dirty="0"/>
          </a:p>
          <a:p>
            <a:pPr lvl="1" algn="ctr"/>
            <a:r>
              <a:rPr lang="en-GB" sz="2400" b="1" dirty="0"/>
              <a:t>Αλληλεπίδραση:</a:t>
            </a:r>
            <a:r>
              <a:rPr lang="en-GB" sz="2400" dirty="0"/>
              <a:t> </a:t>
            </a:r>
          </a:p>
          <a:p>
            <a:pPr lvl="1" algn="ctr"/>
            <a:r>
              <a:rPr lang="en-GB" sz="2400" dirty="0"/>
              <a:t>Με την καθοδήγηση του συντονιστή, </a:t>
            </a:r>
          </a:p>
          <a:p>
            <a:pPr lvl="1" algn="ctr"/>
            <a:r>
              <a:rPr lang="en-GB" sz="2400" dirty="0"/>
              <a:t>κάθε μαθητής ανοίγει το τηλέφωνο/tablet </a:t>
            </a:r>
            <a:r>
              <a:rPr lang="en-GB" sz="2400" dirty="0" err="1"/>
              <a:t>του</a:t>
            </a:r>
            <a:r>
              <a:rPr lang="en-GB" sz="2400" dirty="0"/>
              <a:t> </a:t>
            </a:r>
            <a:endParaRPr lang="el-GR" sz="2400" dirty="0"/>
          </a:p>
          <a:p>
            <a:pPr lvl="1" algn="ctr"/>
            <a:r>
              <a:rPr lang="en-GB" sz="2400" dirty="0"/>
              <a:t>και αλλάζει μία ρύθμιση σε </a:t>
            </a:r>
            <a:r>
              <a:rPr lang="en-GB" sz="2400" b="1" dirty="0"/>
              <a:t>«Μόνο φίλοι» </a:t>
            </a:r>
            <a:endParaRPr lang="el-GR" sz="2400" b="1" dirty="0"/>
          </a:p>
          <a:p>
            <a:pPr lvl="1" algn="ctr"/>
            <a:r>
              <a:rPr lang="en-GB" sz="2400" dirty="0"/>
              <a:t>ή ελέγχει ποιες εφαρμογές έχουν πρόσβαση στην κάμερα.</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3">
            <a:extLst>
              <a:ext uri="{FF2B5EF4-FFF2-40B4-BE49-F238E27FC236}">
                <a16:creationId xmlns:a16="http://schemas.microsoft.com/office/drawing/2014/main" id="{62F82C63-7FCC-0865-4503-31A06EB0464F}"/>
              </a:ext>
            </a:extLst>
          </p:cNvPr>
          <p:cNvSpPr>
            <a:spLocks noGrp="1"/>
          </p:cNvSpPr>
          <p:nvPr>
            <p:ph type="title"/>
          </p:nvPr>
        </p:nvSpPr>
        <p:spPr>
          <a:xfrm>
            <a:off x="97970" y="81642"/>
            <a:ext cx="11944351" cy="715879"/>
          </a:xfrm>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sz="2800" b="0" i="1" dirty="0">
                <a:latin typeface="+mj-lt"/>
              </a:rPr>
            </a:br>
            <a:r>
              <a:rPr lang="en-US" sz="2700" b="0" i="1" dirty="0"/>
              <a:t>Ενότητα 5 (</a:t>
            </a:r>
            <a:r>
              <a:rPr lang="el-GR" sz="2700" b="0" i="1" dirty="0"/>
              <a:t>Ενήλικες μ</a:t>
            </a:r>
            <a:r>
              <a:rPr lang="en-US" sz="2700" b="0" i="1" dirty="0"/>
              <a:t>α</a:t>
            </a:r>
            <a:r>
              <a:rPr lang="en-US" sz="2700" b="0" i="1" dirty="0" err="1"/>
              <a:t>θητές</a:t>
            </a:r>
            <a:r>
              <a:rPr lang="el-GR" sz="2700" b="0" i="1" dirty="0"/>
              <a:t>/τριες</a:t>
            </a:r>
            <a:r>
              <a:rPr lang="en-US" sz="2700" b="0" i="1" dirty="0"/>
              <a:t>)</a:t>
            </a:r>
            <a:br>
              <a:rPr lang="el-GR" sz="2700" b="0" i="1" dirty="0"/>
            </a:br>
            <a:r>
              <a:rPr lang="en-GB" sz="2700" b="0" i="1" dirty="0"/>
              <a:t>Ασφάλεια στο </a:t>
            </a:r>
            <a:r>
              <a:rPr lang="el-GR" sz="2700" b="0" i="1" dirty="0"/>
              <a:t>δ</a:t>
            </a:r>
            <a:r>
              <a:rPr lang="en-GB" sz="2700" b="0" i="1" dirty="0"/>
              <a:t>ια</a:t>
            </a:r>
            <a:r>
              <a:rPr lang="en-GB" sz="2700" b="0" i="1" dirty="0" err="1"/>
              <a:t>δίκτυο</a:t>
            </a:r>
            <a:br>
              <a:rPr lang="en-GB" sz="2700" b="0" i="1"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Θέμα 3: Συναισθηματική ασφάλεια και ρύθμιση</a:t>
            </a:r>
          </a:p>
          <a:p>
            <a:r>
              <a:rPr lang="en-GB" sz="2400" b="1" dirty="0">
                <a:solidFill>
                  <a:schemeClr val="accent1">
                    <a:lumMod val="75000"/>
                  </a:schemeClr>
                </a:solidFill>
              </a:rPr>
              <a:t> </a:t>
            </a:r>
            <a:endParaRPr 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Θέμα 3: Συναισθηματική ασφάλεια και ρύθμιση</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10566861" y="6098976"/>
            <a:ext cx="1475279" cy="677382"/>
          </a:xfrm>
          <a:prstGeom prst="rect">
            <a:avLst/>
          </a:prstGeom>
        </p:spPr>
      </p:pic>
      <p:sp>
        <p:nvSpPr>
          <p:cNvPr id="4" name="TextBox 3"/>
          <p:cNvSpPr txBox="1"/>
          <p:nvPr/>
        </p:nvSpPr>
        <p:spPr>
          <a:xfrm>
            <a:off x="149860" y="1405255"/>
            <a:ext cx="11944170" cy="6933308"/>
          </a:xfrm>
          <a:prstGeom prst="rect">
            <a:avLst/>
          </a:prstGeom>
          <a:noFill/>
        </p:spPr>
        <p:txBody>
          <a:bodyPr wrap="square">
            <a:spAutoFit/>
          </a:bodyPr>
          <a:lstStyle/>
          <a:p>
            <a:pPr lvl="0"/>
            <a:r>
              <a:rPr lang="en-GB" sz="2400" b="1" dirty="0"/>
              <a:t>Όταν το Διαδίκτυο γίνεται «πολύ θορυβώδες»</a:t>
            </a:r>
          </a:p>
          <a:p>
            <a:pPr lvl="0" algn="ctr"/>
            <a:endParaRPr lang="en-GB" sz="2400" b="1" dirty="0"/>
          </a:p>
          <a:p>
            <a:pPr lvl="0" algn="ctr"/>
            <a:r>
              <a:rPr lang="en-GB" sz="2400" dirty="0"/>
              <a:t>Διαχείριση της ψηφιακής σας μπαταρίας</a:t>
            </a:r>
          </a:p>
          <a:p>
            <a:pPr lvl="0" algn="ctr"/>
            <a:endParaRPr lang="en-GB" sz="2400" dirty="0"/>
          </a:p>
          <a:p>
            <a:pPr lvl="0" algn="ctr"/>
            <a:r>
              <a:rPr lang="en-GB" sz="2400" dirty="0"/>
              <a:t>Οι ραγδαίες αλλαγές στις πληροφορίες </a:t>
            </a:r>
            <a:endParaRPr lang="el-GR" sz="2400" dirty="0"/>
          </a:p>
          <a:p>
            <a:pPr lvl="0" algn="ctr"/>
            <a:r>
              <a:rPr lang="en-GB" sz="2400" dirty="0"/>
              <a:t> να προκαλέσουν άγχος, σύγχυση ή αίσθημα υπερφόρτωσης.</a:t>
            </a:r>
            <a:endParaRPr lang="en-GB" sz="2400" b="1" dirty="0"/>
          </a:p>
          <a:p>
            <a:pPr lvl="1" algn="ctr"/>
            <a:endParaRPr lang="el-GR" sz="2000" b="1" dirty="0"/>
          </a:p>
          <a:p>
            <a:pPr lvl="1" algn="ctr"/>
            <a:r>
              <a:rPr lang="en-GB" sz="2400" b="1" dirty="0" err="1"/>
              <a:t>Γι</a:t>
            </a:r>
            <a:r>
              <a:rPr lang="en-GB" sz="2400" b="1" dirty="0"/>
              <a:t>ατί συμβαίνει αυτό:</a:t>
            </a:r>
            <a:r>
              <a:rPr lang="en-GB" sz="2400" dirty="0"/>
              <a:t> </a:t>
            </a:r>
          </a:p>
          <a:p>
            <a:pPr lvl="1" algn="ctr"/>
            <a:r>
              <a:rPr lang="en-GB" sz="2400" dirty="0"/>
              <a:t>Τα ψηφιακά εργαλεία έχουν σχεδιαστεί για να κινούνται γρήγορα, </a:t>
            </a:r>
            <a:endParaRPr lang="el-GR" sz="2400" dirty="0"/>
          </a:p>
          <a:p>
            <a:pPr lvl="1" algn="ctr"/>
            <a:r>
              <a:rPr lang="en-GB" sz="2400" dirty="0"/>
              <a:t>α</a:t>
            </a:r>
            <a:r>
              <a:rPr lang="en-GB" sz="2400" dirty="0" err="1"/>
              <a:t>λλά</a:t>
            </a:r>
            <a:r>
              <a:rPr lang="en-GB" sz="2400" dirty="0"/>
              <a:t> η ανθρώπινη λήψη αποφάσεων είναι φυσικά πιο αργή.</a:t>
            </a:r>
            <a:endParaRPr lang="el-GR" sz="2400" dirty="0"/>
          </a:p>
          <a:p>
            <a:pPr lvl="1" algn="ctr"/>
            <a:endParaRPr lang="en-GB" sz="2000" dirty="0"/>
          </a:p>
          <a:p>
            <a:pPr lvl="1" algn="ctr"/>
            <a:r>
              <a:rPr lang="en-GB" sz="2400" b="1" dirty="0"/>
              <a:t>Προειδοποιητικά σημάδια:</a:t>
            </a:r>
            <a:r>
              <a:rPr lang="en-GB" sz="2400" dirty="0"/>
              <a:t> </a:t>
            </a:r>
          </a:p>
          <a:p>
            <a:pPr lvl="1" algn="ctr"/>
            <a:r>
              <a:rPr lang="en-GB" sz="2400" dirty="0"/>
              <a:t>Αυξημένος καρδιακός ρυθμός ή αίσθημα βιασύνης μετά από μια ειδοποίηση.</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3">
            <a:extLst>
              <a:ext uri="{FF2B5EF4-FFF2-40B4-BE49-F238E27FC236}">
                <a16:creationId xmlns:a16="http://schemas.microsoft.com/office/drawing/2014/main" id="{C4E30111-D4B4-B891-ACF7-014970FAB650}"/>
              </a:ext>
            </a:extLst>
          </p:cNvPr>
          <p:cNvSpPr>
            <a:spLocks noGrp="1"/>
          </p:cNvSpPr>
          <p:nvPr>
            <p:ph type="title"/>
          </p:nvPr>
        </p:nvSpPr>
        <p:spPr>
          <a:xfrm>
            <a:off x="97970" y="81642"/>
            <a:ext cx="11944351" cy="715879"/>
          </a:xfrm>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Θέμα 3: Συναισθηματική ασφάλεια και ρύθμιση</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10271954" y="5994950"/>
            <a:ext cx="1701838" cy="781408"/>
          </a:xfrm>
          <a:prstGeom prst="rect">
            <a:avLst/>
          </a:prstGeom>
        </p:spPr>
      </p:pic>
      <p:sp>
        <p:nvSpPr>
          <p:cNvPr id="4" name="TextBox 3"/>
          <p:cNvSpPr txBox="1"/>
          <p:nvPr/>
        </p:nvSpPr>
        <p:spPr>
          <a:xfrm>
            <a:off x="149679" y="1405534"/>
            <a:ext cx="11336483" cy="6563976"/>
          </a:xfrm>
          <a:prstGeom prst="rect">
            <a:avLst/>
          </a:prstGeom>
          <a:noFill/>
        </p:spPr>
        <p:txBody>
          <a:bodyPr wrap="square">
            <a:spAutoFit/>
          </a:bodyPr>
          <a:lstStyle/>
          <a:p>
            <a:pPr lvl="0"/>
            <a:r>
              <a:rPr lang="en-GB" sz="2400" b="1" dirty="0"/>
              <a:t>Η στρατηγική της «παύσης» – Η δύναμη της παύσης</a:t>
            </a:r>
          </a:p>
          <a:p>
            <a:pPr lvl="0" algn="ctr"/>
            <a:endParaRPr lang="en-GB" sz="2400" dirty="0"/>
          </a:p>
          <a:p>
            <a:pPr lvl="1" algn="ctr"/>
            <a:r>
              <a:rPr lang="en-GB" sz="2400" dirty="0"/>
              <a:t>Το πιο αποτελεσματικό εργαλείο ασφάλειας</a:t>
            </a:r>
          </a:p>
          <a:p>
            <a:pPr lvl="1" algn="ctr"/>
            <a:endParaRPr lang="en-GB" sz="2400" dirty="0"/>
          </a:p>
          <a:p>
            <a:pPr lvl="1" algn="ctr"/>
            <a:r>
              <a:rPr lang="en-GB" sz="2400" dirty="0"/>
              <a:t>Όταν αισθάνεστε πίεση ή φόβο από ένα μήνυμα, </a:t>
            </a:r>
            <a:endParaRPr lang="el-GR" sz="2400" dirty="0"/>
          </a:p>
          <a:p>
            <a:pPr lvl="1" algn="ctr"/>
            <a:r>
              <a:rPr lang="en-GB" sz="2400" dirty="0"/>
              <a:t>η καλύτερη κίνηση είναι να </a:t>
            </a:r>
            <a:r>
              <a:rPr lang="en-GB" sz="2400" b="1" dirty="0"/>
              <a:t>σταματήσετε.</a:t>
            </a:r>
            <a:endParaRPr lang="en-GB" sz="2400" dirty="0"/>
          </a:p>
          <a:p>
            <a:pPr lvl="1" algn="ctr"/>
            <a:endParaRPr lang="el-GR" sz="2400" b="1" u="sng" dirty="0"/>
          </a:p>
          <a:p>
            <a:pPr lvl="1" algn="ctr"/>
            <a:r>
              <a:rPr lang="en-GB" sz="2400" b="1" u="sng" dirty="0"/>
              <a:t>Η παύση σε 3 βήματα:</a:t>
            </a:r>
          </a:p>
          <a:p>
            <a:pPr lvl="1" algn="ctr"/>
            <a:endParaRPr lang="en-GB" sz="2400" dirty="0"/>
          </a:p>
          <a:p>
            <a:pPr marL="1371600" lvl="2" indent="-457200">
              <a:buFont typeface="+mj-lt"/>
              <a:buAutoNum type="arabicPeriod"/>
            </a:pPr>
            <a:r>
              <a:rPr lang="en-GB" sz="2400" b="1" dirty="0"/>
              <a:t>Αναπνεύστε: </a:t>
            </a:r>
            <a:r>
              <a:rPr lang="en-GB" sz="2400" dirty="0"/>
              <a:t>Ηρεμήστε πρώτα το μυαλό σας.</a:t>
            </a:r>
          </a:p>
          <a:p>
            <a:pPr marL="1371600" lvl="2" indent="-457200">
              <a:buFont typeface="+mj-lt"/>
              <a:buAutoNum type="arabicPeriod"/>
            </a:pPr>
            <a:r>
              <a:rPr lang="en-GB" sz="2400" b="1" dirty="0"/>
              <a:t>Απομακρυνθείτε: </a:t>
            </a:r>
            <a:r>
              <a:rPr lang="en-GB" sz="2400" dirty="0"/>
              <a:t>Αφήστε την οθόνη για λίγα λεπτά.</a:t>
            </a:r>
          </a:p>
          <a:p>
            <a:pPr marL="1371600" lvl="2" indent="-457200">
              <a:buFont typeface="+mj-lt"/>
              <a:buAutoNum type="arabicPeriod"/>
            </a:pPr>
            <a:r>
              <a:rPr lang="en-GB" sz="2400" b="1" dirty="0"/>
              <a:t>Επαλήθευση: </a:t>
            </a:r>
            <a:r>
              <a:rPr lang="en-GB" sz="2400" dirty="0"/>
              <a:t>Καλέστε έναν έμπιστο φίλο ή την επίσημη γραμμή βοήθειας.</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3">
            <a:extLst>
              <a:ext uri="{FF2B5EF4-FFF2-40B4-BE49-F238E27FC236}">
                <a16:creationId xmlns:a16="http://schemas.microsoft.com/office/drawing/2014/main" id="{73B3307F-CED7-C30F-3684-11CD1DF11825}"/>
              </a:ext>
            </a:extLst>
          </p:cNvPr>
          <p:cNvSpPr>
            <a:spLocks noGrp="1"/>
          </p:cNvSpPr>
          <p:nvPr>
            <p:ph type="title"/>
          </p:nvPr>
        </p:nvSpPr>
        <p:spPr>
          <a:xfrm>
            <a:off x="97970" y="81642"/>
            <a:ext cx="11944351" cy="715879"/>
          </a:xfrm>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Θέμα 3: Συναισθηματική ασφάλεια και ρύθμιση</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49679" y="1405534"/>
            <a:ext cx="11944350" cy="6563976"/>
          </a:xfrm>
          <a:prstGeom prst="rect">
            <a:avLst/>
          </a:prstGeom>
          <a:noFill/>
        </p:spPr>
        <p:txBody>
          <a:bodyPr wrap="square">
            <a:spAutoFit/>
          </a:bodyPr>
          <a:lstStyle/>
          <a:p>
            <a:pPr lvl="0"/>
            <a:r>
              <a:rPr lang="en-GB" sz="2400" b="1" dirty="0"/>
              <a:t>Αλήθεια εναντίον φήμης</a:t>
            </a:r>
          </a:p>
          <a:p>
            <a:pPr lvl="0" algn="ctr"/>
            <a:endParaRPr lang="en-GB" sz="2400" dirty="0"/>
          </a:p>
          <a:p>
            <a:pPr lvl="1" algn="ctr"/>
            <a:r>
              <a:rPr lang="en-GB" sz="2400" dirty="0"/>
              <a:t>Πριν μοιραστείτε κάτι, σταματήστε</a:t>
            </a:r>
          </a:p>
          <a:p>
            <a:pPr lvl="1" algn="ctr"/>
            <a:r>
              <a:rPr lang="en-GB" sz="2400" dirty="0"/>
              <a:t>Η παραπληροφόρηση (ψευδείς ειδήσεις) διαδίδεται επειδή προκαλεί φόβο ή ανησυχία.</a:t>
            </a:r>
            <a:endParaRPr lang="en-GB" sz="2400" b="1" dirty="0"/>
          </a:p>
          <a:p>
            <a:pPr lvl="1" algn="ctr"/>
            <a:endParaRPr lang="el-GR" sz="2400" b="1" dirty="0"/>
          </a:p>
          <a:p>
            <a:pPr lvl="1" algn="ctr"/>
            <a:r>
              <a:rPr lang="en-GB" sz="2400" b="1" dirty="0" err="1"/>
              <a:t>Ασφ</a:t>
            </a:r>
            <a:r>
              <a:rPr lang="en-GB" sz="2400" b="1" dirty="0"/>
              <a:t>αλείς συνήθειες:</a:t>
            </a:r>
            <a:endParaRPr lang="en-GB" sz="2400" dirty="0"/>
          </a:p>
          <a:p>
            <a:pPr lvl="2" algn="ctr"/>
            <a:r>
              <a:rPr lang="en-GB" sz="2400" dirty="0"/>
              <a:t>Ελέγξτε τις πληροφορίες χρησιμοποιώντας </a:t>
            </a:r>
            <a:r>
              <a:rPr lang="en-GB" sz="2400" b="1" dirty="0"/>
              <a:t>επίσημες πηγές </a:t>
            </a:r>
            <a:endParaRPr lang="el-GR" sz="2400" b="1" dirty="0"/>
          </a:p>
          <a:p>
            <a:pPr lvl="2" algn="ctr"/>
            <a:r>
              <a:rPr lang="en-GB" sz="2400" dirty="0"/>
              <a:t>(όπως κυβερνητικές ιστοσελίδες).</a:t>
            </a:r>
            <a:endParaRPr lang="el-GR" sz="2400" dirty="0"/>
          </a:p>
          <a:p>
            <a:pPr lvl="2" algn="ctr"/>
            <a:endParaRPr lang="en-GB" sz="2400" dirty="0"/>
          </a:p>
          <a:p>
            <a:pPr lvl="2" algn="ctr"/>
            <a:r>
              <a:rPr lang="en-GB" sz="2400" dirty="0"/>
              <a:t>Να θυμάστε: </a:t>
            </a:r>
          </a:p>
          <a:p>
            <a:pPr lvl="2" algn="ctr"/>
            <a:r>
              <a:rPr lang="en-GB" sz="2400" dirty="0"/>
              <a:t>Αν ένα μήνυμα είναι φορτισμένο συναισθηματικά, </a:t>
            </a:r>
            <a:endParaRPr lang="el-GR" sz="2400" dirty="0"/>
          </a:p>
          <a:p>
            <a:pPr lvl="2" algn="ctr"/>
            <a:r>
              <a:rPr lang="en-GB" sz="2400" dirty="0"/>
              <a:t>α</a:t>
            </a:r>
            <a:r>
              <a:rPr lang="en-GB" sz="2400" dirty="0" err="1"/>
              <a:t>υτό</a:t>
            </a:r>
            <a:r>
              <a:rPr lang="en-GB" sz="2400" dirty="0"/>
              <a:t> αποτελεί προειδοποιητικό σημάδι.</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3">
            <a:extLst>
              <a:ext uri="{FF2B5EF4-FFF2-40B4-BE49-F238E27FC236}">
                <a16:creationId xmlns:a16="http://schemas.microsoft.com/office/drawing/2014/main" id="{E1EC6C59-4B4C-6D72-4270-A8404509218C}"/>
              </a:ext>
            </a:extLst>
          </p:cNvPr>
          <p:cNvSpPr>
            <a:spLocks noGrp="1"/>
          </p:cNvSpPr>
          <p:nvPr>
            <p:ph type="title"/>
          </p:nvPr>
        </p:nvSpPr>
        <p:spPr>
          <a:xfrm>
            <a:off x="98425" y="80963"/>
            <a:ext cx="11944350" cy="715962"/>
          </a:xfrm>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3: Συναισθηματική ασφάλεια και ρύθμιση</a:t>
            </a:r>
          </a:p>
          <a:p>
            <a:r>
              <a:rPr lang="en-US" b="1" i="1" dirty="0">
                <a:solidFill>
                  <a:schemeClr val="accent1">
                    <a:lumMod val="75000"/>
                  </a:schemeClr>
                </a:solidFill>
              </a:rPr>
              <a:t> </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970" y="1563010"/>
            <a:ext cx="12094030" cy="5917646"/>
          </a:xfrm>
          <a:prstGeom prst="rect">
            <a:avLst/>
          </a:prstGeom>
          <a:noFill/>
        </p:spPr>
        <p:txBody>
          <a:bodyPr wrap="square">
            <a:spAutoFit/>
          </a:bodyPr>
          <a:lstStyle/>
          <a:p>
            <a:pPr algn="ctr"/>
            <a:r>
              <a:rPr lang="en-GB" sz="2400" b="1" dirty="0">
                <a:solidFill>
                  <a:schemeClr val="accent4">
                    <a:lumMod val="75000"/>
                  </a:schemeClr>
                </a:solidFill>
              </a:rPr>
              <a:t>Δραστηριότητα: 2-Minute Breathing Power (Διαδραστική)</a:t>
            </a:r>
            <a:endParaRPr lang="en-GB" sz="2400" dirty="0">
              <a:solidFill>
                <a:schemeClr val="accent4">
                  <a:lumMod val="75000"/>
                </a:schemeClr>
              </a:solidFill>
            </a:endParaRPr>
          </a:p>
          <a:p>
            <a:pPr lvl="1" algn="ctr"/>
            <a:endParaRPr lang="en-GB" sz="2400" b="1" dirty="0"/>
          </a:p>
          <a:p>
            <a:pPr lvl="1" algn="ctr"/>
            <a:r>
              <a:rPr lang="en-GB" sz="2400" b="1" dirty="0"/>
              <a:t>Εργασία:</a:t>
            </a:r>
            <a:r>
              <a:rPr lang="en-GB" sz="2400" dirty="0"/>
              <a:t> </a:t>
            </a:r>
          </a:p>
          <a:p>
            <a:pPr lvl="1" algn="ctr"/>
            <a:r>
              <a:rPr lang="en-GB" sz="2400" dirty="0"/>
              <a:t>Βρείτε την εσωτερική σας ηρεμία</a:t>
            </a:r>
          </a:p>
          <a:p>
            <a:pPr lvl="1" algn="ctr"/>
            <a:endParaRPr lang="en-GB" sz="2400" dirty="0"/>
          </a:p>
          <a:p>
            <a:pPr lvl="1" algn="ctr"/>
            <a:r>
              <a:rPr lang="en-GB" sz="2400" b="1" dirty="0"/>
              <a:t>Αλληλεπίδραση:</a:t>
            </a:r>
            <a:r>
              <a:rPr lang="en-GB" sz="2400" dirty="0"/>
              <a:t> </a:t>
            </a:r>
          </a:p>
          <a:p>
            <a:pPr lvl="1" algn="ctr"/>
            <a:r>
              <a:rPr lang="en-GB" sz="2400" dirty="0"/>
              <a:t>Ας κάνουμε μια άσκηση «Παύση και αναπνοή» </a:t>
            </a:r>
          </a:p>
          <a:p>
            <a:pPr lvl="1" algn="ctr"/>
            <a:r>
              <a:rPr lang="en-GB" sz="2400" dirty="0"/>
              <a:t>(εισπνεύστε για 4, εκπνεύστε για 6) </a:t>
            </a:r>
          </a:p>
          <a:p>
            <a:pPr lvl="1" algn="ctr"/>
            <a:r>
              <a:rPr lang="en-GB" sz="2400" dirty="0"/>
              <a:t>για να εξασκηθείτε στη διαχείριση του σωματικού στρες </a:t>
            </a:r>
            <a:endParaRPr lang="el-GR" sz="2400" dirty="0"/>
          </a:p>
          <a:p>
            <a:pPr lvl="1" algn="ctr"/>
            <a:r>
              <a:rPr lang="en-GB" sz="2400" dirty="0"/>
              <a:t>π</a:t>
            </a:r>
            <a:r>
              <a:rPr lang="en-GB" sz="2400" dirty="0" err="1"/>
              <a:t>ου</a:t>
            </a:r>
            <a:r>
              <a:rPr lang="en-GB" sz="2400" dirty="0"/>
              <a:t> προκαλεί ένα επείγον μήνυμα.</a:t>
            </a:r>
          </a:p>
          <a:p>
            <a:pPr lvl="1" algn="ct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3">
            <a:extLst>
              <a:ext uri="{FF2B5EF4-FFF2-40B4-BE49-F238E27FC236}">
                <a16:creationId xmlns:a16="http://schemas.microsoft.com/office/drawing/2014/main" id="{1AEAD9D8-C34A-E833-582C-134721E52A27}"/>
              </a:ext>
            </a:extLst>
          </p:cNvPr>
          <p:cNvSpPr>
            <a:spLocks noGrp="1"/>
          </p:cNvSpPr>
          <p:nvPr>
            <p:ph type="title"/>
          </p:nvPr>
        </p:nvSpPr>
        <p:spPr>
          <a:xfrm>
            <a:off x="98425" y="80963"/>
            <a:ext cx="11944350" cy="715962"/>
          </a:xfrm>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3: Συναισθηματική ασφάλεια και ρύθμιση</a:t>
            </a:r>
          </a:p>
          <a:p>
            <a:r>
              <a:rPr lang="en-US" b="1" i="1" dirty="0">
                <a:solidFill>
                  <a:schemeClr val="accent1">
                    <a:lumMod val="75000"/>
                  </a:schemeClr>
                </a:solidFill>
              </a:rPr>
              <a:t> </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970" y="1563010"/>
            <a:ext cx="10957957" cy="5825313"/>
          </a:xfrm>
          <a:prstGeom prst="rect">
            <a:avLst/>
          </a:prstGeom>
          <a:noFill/>
        </p:spPr>
        <p:txBody>
          <a:bodyPr wrap="square">
            <a:spAutoFit/>
          </a:bodyPr>
          <a:lstStyle/>
          <a:p>
            <a:pPr algn="ctr"/>
            <a:r>
              <a:rPr lang="en-GB" sz="2400" b="1" dirty="0">
                <a:solidFill>
                  <a:schemeClr val="accent4">
                    <a:lumMod val="75000"/>
                  </a:schemeClr>
                </a:solidFill>
              </a:rPr>
              <a:t>Δραστηριότητα: Η εργαλειοθήκη μου για την ηρεμία (Διαδραστική)</a:t>
            </a:r>
            <a:endParaRPr lang="en-GB" sz="2400" dirty="0">
              <a:solidFill>
                <a:schemeClr val="accent4">
                  <a:lumMod val="75000"/>
                </a:schemeClr>
              </a:solidFill>
            </a:endParaRPr>
          </a:p>
          <a:p>
            <a:pPr lvl="1" algn="ctr"/>
            <a:endParaRPr lang="en-GB" sz="2400" b="1" dirty="0"/>
          </a:p>
          <a:p>
            <a:pPr lvl="1" algn="ctr"/>
            <a:r>
              <a:rPr lang="en-GB" sz="2400" b="1" dirty="0"/>
              <a:t>Εργασία:</a:t>
            </a:r>
            <a:r>
              <a:rPr lang="en-GB" sz="2400" dirty="0"/>
              <a:t> </a:t>
            </a:r>
          </a:p>
          <a:p>
            <a:pPr lvl="1" algn="ctr"/>
            <a:r>
              <a:rPr lang="en-GB" sz="2400" dirty="0"/>
              <a:t>Ποιο εργαλείο λειτουργεί καλύτερα για εσάς;</a:t>
            </a:r>
          </a:p>
          <a:p>
            <a:pPr lvl="1" algn="ctr"/>
            <a:endParaRPr lang="en-GB" sz="2400" dirty="0"/>
          </a:p>
          <a:p>
            <a:pPr lvl="1" algn="ctr"/>
            <a:r>
              <a:rPr lang="en-GB" sz="2400" b="1" dirty="0"/>
              <a:t>Αλληλεπίδραση:</a:t>
            </a:r>
            <a:r>
              <a:rPr lang="en-GB" sz="2400" dirty="0"/>
              <a:t> </a:t>
            </a:r>
          </a:p>
          <a:p>
            <a:pPr lvl="1" algn="ctr"/>
            <a:r>
              <a:rPr lang="en-GB" sz="2400" dirty="0"/>
              <a:t>Δες τις επ</a:t>
            </a:r>
            <a:r>
              <a:rPr lang="en-GB" sz="2400" dirty="0" err="1"/>
              <a:t>ιλογές</a:t>
            </a:r>
            <a:r>
              <a:rPr lang="en-GB" sz="2400" dirty="0"/>
              <a:t> </a:t>
            </a:r>
            <a:r>
              <a:rPr lang="el-GR" sz="2400" dirty="0"/>
              <a:t>στο</a:t>
            </a:r>
            <a:r>
              <a:rPr lang="en-GB" sz="2400" dirty="0"/>
              <a:t> «Κουτί με εργαλεία ηρεμίας» </a:t>
            </a:r>
          </a:p>
          <a:p>
            <a:pPr lvl="1" algn="ctr"/>
            <a:r>
              <a:rPr lang="en-GB" sz="2400" dirty="0"/>
              <a:t>(Αναπνοή, Διάλειμμα από την οθόνη ή Επαλήθευση) </a:t>
            </a:r>
          </a:p>
          <a:p>
            <a:pPr lvl="1" algn="ctr"/>
            <a:r>
              <a:rPr lang="en-GB" sz="2400" dirty="0"/>
              <a:t>και κυκλώστε το αγαπημένο σας για να το μοιραστείτε με έναν φίλο</a:t>
            </a:r>
            <a:r>
              <a:rPr lang="el-GR" sz="2400" dirty="0"/>
              <a:t>/ μια φίλη</a:t>
            </a:r>
            <a:r>
              <a:rPr lang="en-GB" sz="2400" dirty="0"/>
              <a:t>.</a:t>
            </a:r>
          </a:p>
          <a:p>
            <a:r>
              <a:rPr lang="en-GB" dirty="0"/>
              <a:t> </a:t>
            </a:r>
          </a:p>
          <a:p>
            <a:pPr lvl="1" algn="ct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3">
            <a:extLst>
              <a:ext uri="{FF2B5EF4-FFF2-40B4-BE49-F238E27FC236}">
                <a16:creationId xmlns:a16="http://schemas.microsoft.com/office/drawing/2014/main" id="{54F8FFDA-F796-EEB7-04DF-EBF6419936FE}"/>
              </a:ext>
            </a:extLst>
          </p:cNvPr>
          <p:cNvSpPr>
            <a:spLocks noGrp="1"/>
          </p:cNvSpPr>
          <p:nvPr>
            <p:ph type="title"/>
          </p:nvPr>
        </p:nvSpPr>
        <p:spPr>
          <a:xfrm>
            <a:off x="97970" y="81642"/>
            <a:ext cx="11944351" cy="715879"/>
          </a:xfrm>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sz="2800" b="0" i="1" dirty="0">
                <a:latin typeface="+mj-lt"/>
              </a:rPr>
            </a:br>
            <a:r>
              <a:rPr lang="en-US" sz="2700" b="0" i="1" dirty="0"/>
              <a:t>Ενότητα 5 (</a:t>
            </a:r>
            <a:r>
              <a:rPr lang="el-GR" sz="2700" b="0" i="1" dirty="0"/>
              <a:t>Ενήλικες μαθητές/τριες</a:t>
            </a:r>
            <a:r>
              <a:rPr lang="en-US" sz="2700" b="0" i="1" dirty="0"/>
              <a:t>)</a:t>
            </a:r>
            <a:br>
              <a:rPr lang="el-GR" sz="2700" b="0" i="1" dirty="0"/>
            </a:br>
            <a:r>
              <a:rPr lang="en-GB" sz="2700" b="0" i="1" dirty="0"/>
              <a:t>Ασφάλεια στο </a:t>
            </a:r>
            <a:r>
              <a:rPr lang="el-GR" sz="2700" b="0" i="1" dirty="0"/>
              <a:t>δ</a:t>
            </a:r>
            <a:r>
              <a:rPr lang="en-GB" sz="2700" b="0" i="1" dirty="0"/>
              <a:t>ια</a:t>
            </a:r>
            <a:r>
              <a:rPr lang="en-GB" sz="2700" b="0" i="1" dirty="0" err="1"/>
              <a:t>δίκτυο</a:t>
            </a:r>
            <a:br>
              <a:rPr lang="en-GB" sz="2700" b="0" i="1"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5" y="3849256"/>
            <a:ext cx="8509501" cy="1408543"/>
          </a:xfrm>
        </p:spPr>
        <p:txBody>
          <a:bodyPr>
            <a:normAutofit fontScale="77500" lnSpcReduction="20000"/>
          </a:bodyPr>
          <a:lstStyle/>
          <a:p>
            <a:r>
              <a:rPr lang="en-US" sz="3100" b="1" dirty="0">
                <a:solidFill>
                  <a:schemeClr val="accent1">
                    <a:lumMod val="75000"/>
                  </a:schemeClr>
                </a:solidFill>
              </a:rPr>
              <a:t>Θέμα 1: Αποκωδικοποίηση των απειλών </a:t>
            </a:r>
            <a:endParaRPr lang="el-GR" sz="3100" b="1" dirty="0">
              <a:solidFill>
                <a:schemeClr val="accent1">
                  <a:lumMod val="75000"/>
                </a:schemeClr>
              </a:solidFill>
            </a:endParaRPr>
          </a:p>
          <a:p>
            <a:r>
              <a:rPr lang="en-US" sz="3100" b="1" dirty="0" err="1">
                <a:solidFill>
                  <a:schemeClr val="accent1">
                    <a:lumMod val="75000"/>
                  </a:schemeClr>
                </a:solidFill>
              </a:rPr>
              <a:t>στο</a:t>
            </a:r>
            <a:r>
              <a:rPr lang="en-US" sz="3100" b="1" dirty="0">
                <a:solidFill>
                  <a:schemeClr val="accent1">
                    <a:lumMod val="75000"/>
                  </a:schemeClr>
                </a:solidFill>
              </a:rPr>
              <a:t> διαδίκτυο</a:t>
            </a:r>
          </a:p>
          <a:p>
            <a:endParaRPr lang="en-US" sz="2400" b="1" dirty="0">
              <a:solidFill>
                <a:schemeClr val="accent1">
                  <a:lumMod val="75000"/>
                </a:schemeClr>
              </a:solidFill>
            </a:endParaRPr>
          </a:p>
          <a:p>
            <a:r>
              <a:rPr lang="en-GB" sz="2400" b="1" dirty="0">
                <a:solidFill>
                  <a:schemeClr val="accent1">
                    <a:lumMod val="75000"/>
                  </a:schemeClr>
                </a:solidFill>
              </a:rPr>
              <a:t> </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sz="2800" b="0" i="1" dirty="0">
                <a:latin typeface="+mj-lt"/>
              </a:rPr>
            </a:br>
            <a:r>
              <a:rPr lang="en-US" sz="2700" b="0" i="1" dirty="0"/>
              <a:t>Ενότητα 5 (</a:t>
            </a:r>
            <a:r>
              <a:rPr lang="el-GR" sz="2700" b="0" i="1" dirty="0"/>
              <a:t>Ενήλικες μαθητές/τριες</a:t>
            </a:r>
            <a:r>
              <a:rPr lang="en-US" sz="2700" b="0" i="1" dirty="0"/>
              <a:t>)</a:t>
            </a:r>
            <a:br>
              <a:rPr lang="el-GR" sz="2700" b="0" i="1" dirty="0"/>
            </a:br>
            <a:r>
              <a:rPr lang="en-GB" sz="2700" b="0" i="1" dirty="0"/>
              <a:t>Ασφάλεια στο </a:t>
            </a:r>
            <a:r>
              <a:rPr lang="el-GR" sz="2700" b="0" i="1" dirty="0"/>
              <a:t>δ</a:t>
            </a:r>
            <a:r>
              <a:rPr lang="en-GB" sz="2700" b="0" i="1" dirty="0"/>
              <a:t>ια</a:t>
            </a:r>
            <a:r>
              <a:rPr lang="en-GB" sz="2700" b="0" i="1" dirty="0" err="1"/>
              <a:t>δίκτυο</a:t>
            </a:r>
            <a:br>
              <a:rPr lang="en-GB" sz="2700" b="0" i="1"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Θέμα</a:t>
            </a:r>
            <a:r>
              <a:rPr lang="el-GR" sz="2400" b="1" dirty="0">
                <a:solidFill>
                  <a:schemeClr val="accent1">
                    <a:lumMod val="75000"/>
                  </a:schemeClr>
                </a:solidFill>
              </a:rPr>
              <a:t> 4</a:t>
            </a:r>
            <a:r>
              <a:rPr lang="en-US" sz="2400" b="1" dirty="0">
                <a:solidFill>
                  <a:schemeClr val="accent1">
                    <a:lumMod val="75000"/>
                  </a:schemeClr>
                </a:solidFill>
              </a:rPr>
              <a:t>: Υποστήριξη της νεότερης γενιάς</a:t>
            </a:r>
          </a:p>
          <a:p>
            <a:r>
              <a:rPr lang="en-GB" sz="2400" b="1" dirty="0">
                <a:solidFill>
                  <a:schemeClr val="accent1">
                    <a:lumMod val="75000"/>
                  </a:schemeClr>
                </a:solidFill>
              </a:rPr>
              <a:t> </a:t>
            </a:r>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endParaRPr lang="el-GR" b="1" dirty="0">
              <a:solidFill>
                <a:schemeClr val="accent1">
                  <a:lumMod val="75000"/>
                </a:schemeClr>
              </a:solidFill>
            </a:endParaRPr>
          </a:p>
          <a:p>
            <a:r>
              <a:rPr lang="en-US" b="1" i="1" dirty="0">
                <a:solidFill>
                  <a:schemeClr val="accent1">
                    <a:lumMod val="75000"/>
                  </a:schemeClr>
                </a:solidFill>
              </a:rPr>
              <a:t>Θέμα</a:t>
            </a:r>
            <a:r>
              <a:rPr lang="el-GR" b="1" i="1" dirty="0">
                <a:solidFill>
                  <a:schemeClr val="accent1">
                    <a:lumMod val="75000"/>
                  </a:schemeClr>
                </a:solidFill>
              </a:rPr>
              <a:t> 4</a:t>
            </a:r>
            <a:r>
              <a:rPr lang="en-US" b="1" i="1" dirty="0">
                <a:solidFill>
                  <a:schemeClr val="accent1">
                    <a:lumMod val="75000"/>
                  </a:schemeClr>
                </a:solidFill>
              </a:rPr>
              <a:t>: Υποστήριξη της νεότερης γενιάς</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49679" y="1405534"/>
            <a:ext cx="11336483" cy="5917646"/>
          </a:xfrm>
          <a:prstGeom prst="rect">
            <a:avLst/>
          </a:prstGeom>
          <a:noFill/>
        </p:spPr>
        <p:txBody>
          <a:bodyPr wrap="square">
            <a:spAutoFit/>
          </a:bodyPr>
          <a:lstStyle/>
          <a:p>
            <a:pPr lvl="0"/>
            <a:r>
              <a:rPr lang="en-GB" sz="2400" b="1" dirty="0"/>
              <a:t>Κατανόηση των κινδύνων που αντιμετωπίζουν οι νέοι στο διαδίκτυο</a:t>
            </a:r>
          </a:p>
          <a:p>
            <a:pPr lvl="0" algn="ctr"/>
            <a:endParaRPr lang="en-GB" sz="2400" dirty="0"/>
          </a:p>
          <a:p>
            <a:pPr lvl="1" algn="ctr"/>
            <a:r>
              <a:rPr lang="en-GB" sz="2400" dirty="0"/>
              <a:t>Ο ψηφιακός κόσμος των εγγονιών σας</a:t>
            </a:r>
          </a:p>
          <a:p>
            <a:pPr lvl="1" algn="ctr"/>
            <a:endParaRPr lang="en-GB" sz="2400" dirty="0"/>
          </a:p>
          <a:p>
            <a:pPr lvl="1" algn="ctr"/>
            <a:r>
              <a:rPr lang="en-GB" sz="2400" dirty="0"/>
              <a:t>Οι νέοι αντιμετωπίζουν μοναδικές πιέσεις, όπως </a:t>
            </a:r>
            <a:r>
              <a:rPr lang="el-GR" sz="2400" dirty="0"/>
              <a:t>είναι</a:t>
            </a:r>
            <a:r>
              <a:rPr lang="en-US" sz="2400" dirty="0"/>
              <a:t>: </a:t>
            </a:r>
            <a:endParaRPr lang="el-GR" sz="2400" dirty="0"/>
          </a:p>
          <a:p>
            <a:pPr lvl="1" algn="ctr"/>
            <a:r>
              <a:rPr lang="en-US" sz="2400" dirty="0"/>
              <a:t>o</a:t>
            </a:r>
            <a:r>
              <a:rPr lang="en-GB" sz="2400" b="1" dirty="0"/>
              <a:t> </a:t>
            </a:r>
            <a:r>
              <a:rPr lang="en-GB" sz="2400" b="1" dirty="0" err="1"/>
              <a:t>δι</a:t>
            </a:r>
            <a:r>
              <a:rPr lang="en-GB" sz="2400" b="1" dirty="0"/>
              <a:t>αδικτυακό</a:t>
            </a:r>
            <a:r>
              <a:rPr lang="el-GR" sz="2400" b="1" dirty="0"/>
              <a:t>ς</a:t>
            </a:r>
            <a:r>
              <a:rPr lang="en-GB" sz="2400" b="1" dirty="0"/>
              <a:t> </a:t>
            </a:r>
            <a:r>
              <a:rPr lang="en-GB" sz="2400" b="1" dirty="0" err="1"/>
              <a:t>εκφο</a:t>
            </a:r>
            <a:r>
              <a:rPr lang="en-GB" sz="2400" b="1" dirty="0"/>
              <a:t>βισμό</a:t>
            </a:r>
            <a:r>
              <a:rPr lang="el-GR" sz="2400" b="1" dirty="0"/>
              <a:t>ς</a:t>
            </a:r>
            <a:r>
              <a:rPr lang="en-GB" sz="2400" dirty="0"/>
              <a:t>, η πίεση να φα</a:t>
            </a:r>
            <a:r>
              <a:rPr lang="en-GB" sz="2400" dirty="0" err="1"/>
              <a:t>ίνοντ</a:t>
            </a:r>
            <a:r>
              <a:rPr lang="en-GB" sz="2400" dirty="0"/>
              <a:t>αι τέλειοι</a:t>
            </a:r>
            <a:r>
              <a:rPr lang="el-GR" sz="2400" dirty="0"/>
              <a:t> </a:t>
            </a:r>
            <a:r>
              <a:rPr lang="en-GB" sz="2400" dirty="0"/>
              <a:t>κ</a:t>
            </a:r>
            <a:endParaRPr lang="el-GR" sz="2400" dirty="0"/>
          </a:p>
          <a:p>
            <a:pPr lvl="1" algn="ctr"/>
            <a:r>
              <a:rPr lang="en-GB" sz="2400" dirty="0"/>
              <a:t>αι </a:t>
            </a:r>
            <a:r>
              <a:rPr lang="el-GR" sz="2400" dirty="0"/>
              <a:t>ο</a:t>
            </a:r>
            <a:r>
              <a:rPr lang="en-GB" sz="2400" dirty="0"/>
              <a:t> «Φόβο να </a:t>
            </a:r>
            <a:r>
              <a:rPr lang="el-GR" sz="2400" dirty="0"/>
              <a:t>Μείνουν πίσω από τις εξελίξεις</a:t>
            </a:r>
            <a:r>
              <a:rPr lang="en-GB" sz="2400" dirty="0"/>
              <a:t>» (FOMO).</a:t>
            </a:r>
          </a:p>
          <a:p>
            <a:pPr lvl="1" algn="ctr"/>
            <a:endParaRPr lang="en-GB" sz="2400" dirty="0"/>
          </a:p>
          <a:p>
            <a:pPr lvl="1" algn="ctr"/>
            <a:r>
              <a:rPr lang="en-GB" sz="2400" dirty="0"/>
              <a:t>Αυτές οι πιέσεις μπορούν να επηρεάσουν τη διάθεσή τους, </a:t>
            </a:r>
            <a:endParaRPr lang="el-GR" sz="2400" dirty="0"/>
          </a:p>
          <a:p>
            <a:pPr lvl="1" algn="ctr"/>
            <a:r>
              <a:rPr lang="en-GB" sz="2400" dirty="0" err="1"/>
              <a:t>τον</a:t>
            </a:r>
            <a:r>
              <a:rPr lang="en-GB" sz="2400" dirty="0"/>
              <a:t> ύπνο τους και </a:t>
            </a:r>
            <a:r>
              <a:rPr lang="en-GB" sz="2400" dirty="0" err="1"/>
              <a:t>την</a:t>
            </a:r>
            <a:r>
              <a:rPr lang="en-GB" sz="2400" dirty="0"/>
              <a:t> αυτοπεποίθησή τους.</a:t>
            </a:r>
          </a:p>
          <a:p>
            <a:pPr algn="ctr"/>
            <a:r>
              <a:rPr lang="en-GB" sz="2400"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3">
            <a:extLst>
              <a:ext uri="{FF2B5EF4-FFF2-40B4-BE49-F238E27FC236}">
                <a16:creationId xmlns:a16="http://schemas.microsoft.com/office/drawing/2014/main" id="{F0049C49-53A9-94F4-B6C6-26D81EEA7DED}"/>
              </a:ext>
            </a:extLst>
          </p:cNvPr>
          <p:cNvSpPr>
            <a:spLocks noGrp="1"/>
          </p:cNvSpPr>
          <p:nvPr>
            <p:ph type="title"/>
          </p:nvPr>
        </p:nvSpPr>
        <p:spPr>
          <a:xfrm>
            <a:off x="97970" y="81642"/>
            <a:ext cx="11944351" cy="715879"/>
          </a:xfrm>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endParaRPr lang="el-GR" b="1" dirty="0">
              <a:solidFill>
                <a:schemeClr val="accent1">
                  <a:lumMod val="75000"/>
                </a:schemeClr>
              </a:solidFill>
            </a:endParaRPr>
          </a:p>
          <a:p>
            <a:r>
              <a:rPr lang="en-US" b="1" i="1" dirty="0">
                <a:solidFill>
                  <a:schemeClr val="accent1">
                    <a:lumMod val="75000"/>
                  </a:schemeClr>
                </a:solidFill>
              </a:rPr>
              <a:t>Θέμα</a:t>
            </a:r>
            <a:r>
              <a:rPr lang="el-GR" b="1" i="1" dirty="0">
                <a:solidFill>
                  <a:schemeClr val="accent1">
                    <a:lumMod val="75000"/>
                  </a:schemeClr>
                </a:solidFill>
              </a:rPr>
              <a:t> 4</a:t>
            </a:r>
            <a:r>
              <a:rPr lang="en-US" b="1" i="1" dirty="0">
                <a:solidFill>
                  <a:schemeClr val="accent1">
                    <a:lumMod val="75000"/>
                  </a:schemeClr>
                </a:solidFill>
              </a:rPr>
              <a:t>: Υποστήριξη της νεότερης γενιάς</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49679" y="1405534"/>
            <a:ext cx="11336483" cy="5455981"/>
          </a:xfrm>
          <a:prstGeom prst="rect">
            <a:avLst/>
          </a:prstGeom>
          <a:noFill/>
        </p:spPr>
        <p:txBody>
          <a:bodyPr wrap="square">
            <a:spAutoFit/>
          </a:bodyPr>
          <a:lstStyle/>
          <a:p>
            <a:pPr lvl="0"/>
            <a:r>
              <a:rPr lang="en-GB" sz="2400" b="1" dirty="0"/>
              <a:t>Να είστε ένας υποστηρικτικός οδηγός</a:t>
            </a:r>
            <a:endParaRPr lang="en-GB" sz="2400" dirty="0"/>
          </a:p>
          <a:p>
            <a:pPr lvl="1"/>
            <a:endParaRPr lang="en-GB" sz="2400" b="1" dirty="0"/>
          </a:p>
          <a:p>
            <a:pPr lvl="1" algn="ctr"/>
            <a:r>
              <a:rPr lang="en-GB" sz="2400" dirty="0"/>
              <a:t>Χρησιμοποιήστε την καρδιά σας, όχι τις τεχνολογικές σας δεξιότητες</a:t>
            </a:r>
          </a:p>
          <a:p>
            <a:pPr lvl="1" algn="ctr"/>
            <a:endParaRPr lang="en-GB" sz="2400" dirty="0"/>
          </a:p>
          <a:p>
            <a:pPr lvl="1" algn="ctr"/>
            <a:r>
              <a:rPr lang="en-GB" sz="2400" dirty="0"/>
              <a:t>Τα παιδιά </a:t>
            </a:r>
            <a:r>
              <a:rPr lang="en-GB" sz="2400" dirty="0" err="1"/>
              <a:t>δεν</a:t>
            </a:r>
            <a:r>
              <a:rPr lang="en-GB" sz="2400" dirty="0"/>
              <a:t> </a:t>
            </a:r>
            <a:r>
              <a:rPr lang="el-GR" sz="2400" dirty="0"/>
              <a:t>σας </a:t>
            </a:r>
            <a:r>
              <a:rPr lang="en-GB" sz="2400" dirty="0" err="1"/>
              <a:t>χρειάζοντ</a:t>
            </a:r>
            <a:r>
              <a:rPr lang="en-GB" sz="2400" dirty="0"/>
              <a:t>αι να είστε ειδικοί στην τεχνολογία</a:t>
            </a:r>
            <a:r>
              <a:rPr lang="el-GR" sz="2400" dirty="0"/>
              <a:t>. </a:t>
            </a:r>
          </a:p>
          <a:p>
            <a:pPr lvl="1" algn="ctr"/>
            <a:r>
              <a:rPr lang="el-GR" sz="2400" dirty="0"/>
              <a:t>Χ</a:t>
            </a:r>
            <a:r>
              <a:rPr lang="en-GB" sz="2400" dirty="0" err="1"/>
              <a:t>ρειάζοντ</a:t>
            </a:r>
            <a:r>
              <a:rPr lang="en-GB" sz="2400" dirty="0"/>
              <a:t>αι </a:t>
            </a:r>
            <a:r>
              <a:rPr lang="en-GB" sz="2400" b="1" dirty="0"/>
              <a:t>κάποιον</a:t>
            </a:r>
            <a:r>
              <a:rPr lang="el-GR" sz="2400" b="1" dirty="0"/>
              <a:t>/α</a:t>
            </a:r>
            <a:r>
              <a:rPr lang="en-GB" sz="2400" b="1" dirty="0"/>
              <a:t> που να τα α</a:t>
            </a:r>
            <a:r>
              <a:rPr lang="en-GB" sz="2400" b="1" dirty="0" err="1"/>
              <a:t>κούει</a:t>
            </a:r>
            <a:r>
              <a:rPr lang="el-GR" sz="2400" b="1" dirty="0"/>
              <a:t>!</a:t>
            </a:r>
            <a:endParaRPr lang="en-GB" sz="2400" dirty="0"/>
          </a:p>
          <a:p>
            <a:pPr lvl="1" algn="ctr"/>
            <a:endParaRPr lang="en-GB" sz="2400" dirty="0"/>
          </a:p>
          <a:p>
            <a:pPr lvl="1" algn="ctr"/>
            <a:r>
              <a:rPr lang="en-GB" sz="2400" dirty="0"/>
              <a:t>Δημιουργήστε έναν ασφαλή χώρο χωρίς κριτική</a:t>
            </a:r>
            <a:r>
              <a:rPr lang="el-GR" sz="2400" dirty="0"/>
              <a:t>,</a:t>
            </a:r>
            <a:r>
              <a:rPr lang="en-GB" sz="2400" dirty="0"/>
              <a:t> </a:t>
            </a:r>
          </a:p>
          <a:p>
            <a:pPr lvl="1" algn="ctr"/>
            <a:r>
              <a:rPr lang="en-GB" sz="2400" dirty="0"/>
              <a:t>όπου μπ</a:t>
            </a:r>
            <a:r>
              <a:rPr lang="en-GB" sz="2400" dirty="0" err="1"/>
              <a:t>ορούν</a:t>
            </a:r>
            <a:r>
              <a:rPr lang="en-GB" sz="2400" dirty="0"/>
              <a:t> </a:t>
            </a:r>
            <a:r>
              <a:rPr lang="el-GR" sz="2400" dirty="0"/>
              <a:t>τα παιδιά </a:t>
            </a:r>
            <a:r>
              <a:rPr lang="en-GB" sz="2400" dirty="0"/>
              <a:t>να μιλήσουν για τα συναισθήματά τους στο διαδίκτυο</a:t>
            </a:r>
            <a:r>
              <a:rPr lang="en-GB" dirty="0"/>
              <a:t>.</a:t>
            </a:r>
          </a:p>
          <a:p>
            <a:pPr algn="ctr"/>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3">
            <a:extLst>
              <a:ext uri="{FF2B5EF4-FFF2-40B4-BE49-F238E27FC236}">
                <a16:creationId xmlns:a16="http://schemas.microsoft.com/office/drawing/2014/main" id="{68C642AA-4EDD-7127-C0A8-A35FA47E19F0}"/>
              </a:ext>
            </a:extLst>
          </p:cNvPr>
          <p:cNvSpPr>
            <a:spLocks noGrp="1"/>
          </p:cNvSpPr>
          <p:nvPr>
            <p:ph type="title"/>
          </p:nvPr>
        </p:nvSpPr>
        <p:spPr>
          <a:xfrm>
            <a:off x="97970" y="81642"/>
            <a:ext cx="11944351" cy="715879"/>
          </a:xfrm>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endParaRPr lang="el-GR" b="1" dirty="0">
              <a:solidFill>
                <a:schemeClr val="accent1">
                  <a:lumMod val="75000"/>
                </a:schemeClr>
              </a:solidFill>
            </a:endParaRPr>
          </a:p>
          <a:p>
            <a:r>
              <a:rPr lang="en-US" b="1" i="1" dirty="0">
                <a:solidFill>
                  <a:schemeClr val="accent1">
                    <a:lumMod val="75000"/>
                  </a:schemeClr>
                </a:solidFill>
              </a:rPr>
              <a:t>Θέμα</a:t>
            </a:r>
            <a:r>
              <a:rPr lang="el-GR" b="1" i="1" dirty="0">
                <a:solidFill>
                  <a:schemeClr val="accent1">
                    <a:lumMod val="75000"/>
                  </a:schemeClr>
                </a:solidFill>
              </a:rPr>
              <a:t> 4</a:t>
            </a:r>
            <a:r>
              <a:rPr lang="en-US" b="1" i="1" dirty="0">
                <a:solidFill>
                  <a:schemeClr val="accent1">
                    <a:lumMod val="75000"/>
                  </a:schemeClr>
                </a:solidFill>
              </a:rPr>
              <a:t>: Υποστήριξη της νεότερης γενιάς</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49679" y="1405534"/>
            <a:ext cx="11336483" cy="7302640"/>
          </a:xfrm>
          <a:prstGeom prst="rect">
            <a:avLst/>
          </a:prstGeom>
          <a:noFill/>
        </p:spPr>
        <p:txBody>
          <a:bodyPr wrap="square">
            <a:spAutoFit/>
          </a:bodyPr>
          <a:lstStyle/>
          <a:p>
            <a:pPr lvl="0"/>
            <a:r>
              <a:rPr lang="en-GB" sz="2400" b="1" dirty="0"/>
              <a:t>Φράσεις που βοηθούν</a:t>
            </a:r>
            <a:endParaRPr lang="en-GB" sz="2400" dirty="0"/>
          </a:p>
          <a:p>
            <a:pPr lvl="1" algn="ctr"/>
            <a:endParaRPr lang="en-GB" sz="2400" b="1" dirty="0"/>
          </a:p>
          <a:p>
            <a:pPr lvl="1" algn="ctr"/>
            <a:r>
              <a:rPr lang="en-GB" sz="2400" dirty="0"/>
              <a:t>Χτίζοντας μια γέφυρα ενσυναίσθησης</a:t>
            </a:r>
          </a:p>
          <a:p>
            <a:pPr lvl="1" algn="ctr"/>
            <a:endParaRPr lang="en-GB" sz="2400" dirty="0"/>
          </a:p>
          <a:p>
            <a:pPr lvl="1" algn="ctr"/>
            <a:r>
              <a:rPr lang="en-GB" sz="2400" dirty="0" err="1"/>
              <a:t>Αν</a:t>
            </a:r>
            <a:r>
              <a:rPr lang="en-GB" sz="2400" dirty="0"/>
              <a:t> </a:t>
            </a:r>
            <a:r>
              <a:rPr lang="en-GB" sz="2400" dirty="0" err="1"/>
              <a:t>έν</a:t>
            </a:r>
            <a:r>
              <a:rPr lang="en-GB" sz="2400" dirty="0"/>
              <a:t>α</a:t>
            </a:r>
            <a:r>
              <a:rPr lang="el-GR" sz="2400" dirty="0"/>
              <a:t> παιδί</a:t>
            </a:r>
            <a:r>
              <a:rPr lang="en-GB" sz="2400" dirty="0"/>
              <a:t> </a:t>
            </a:r>
            <a:r>
              <a:rPr lang="en-GB" sz="2400" dirty="0" err="1"/>
              <a:t>είν</a:t>
            </a:r>
            <a:r>
              <a:rPr lang="en-GB" sz="2400" dirty="0"/>
              <a:t>αι αναστατωμένο από μια ανάρτηση ή ένα βίντεο, </a:t>
            </a:r>
          </a:p>
          <a:p>
            <a:pPr lvl="1" algn="ctr"/>
            <a:r>
              <a:rPr lang="en-GB" sz="2400" dirty="0"/>
              <a:t>χρησιμοποιήστε φράσεις που επικυρώνουν τα συναισθήματά του, π.χ.:</a:t>
            </a:r>
          </a:p>
          <a:p>
            <a:pPr lvl="1" algn="ctr"/>
            <a:endParaRPr lang="en-GB" sz="2400" dirty="0"/>
          </a:p>
          <a:p>
            <a:pPr lvl="2" algn="ctr"/>
            <a:r>
              <a:rPr lang="en-GB" sz="2400" dirty="0"/>
              <a:t>«Δεν σου άξιζε αυτό»</a:t>
            </a:r>
          </a:p>
          <a:p>
            <a:pPr lvl="2" algn="ctr"/>
            <a:endParaRPr lang="en-GB" sz="2400" dirty="0"/>
          </a:p>
          <a:p>
            <a:pPr lvl="2" algn="ctr"/>
            <a:r>
              <a:rPr lang="en-GB" sz="2400" dirty="0"/>
              <a:t>«Η αξία σου δεν καθορίζεται από ένα σχόλιο»</a:t>
            </a:r>
          </a:p>
          <a:p>
            <a:pPr lvl="2" algn="ctr"/>
            <a:endParaRPr lang="en-GB" sz="2400" dirty="0"/>
          </a:p>
          <a:p>
            <a:pPr lvl="2" algn="ctr"/>
            <a:r>
              <a:rPr lang="en-GB" sz="2400" dirty="0"/>
              <a:t>«Είμαι εδώ για να σε ακούσω όποτε είσαι έτοιμος</a:t>
            </a:r>
            <a:r>
              <a:rPr lang="el-GR" sz="2400" dirty="0"/>
              <a:t>/η</a:t>
            </a:r>
            <a:r>
              <a:rPr lang="en-GB" sz="2400" dirty="0"/>
              <a:t>»</a:t>
            </a:r>
          </a:p>
          <a:p>
            <a:pPr lvl="2" algn="ctr"/>
            <a:endParaRPr lang="en-GB" sz="2400" dirty="0"/>
          </a:p>
          <a:p>
            <a:r>
              <a:rPr lang="en-GB" sz="2400" dirty="0"/>
              <a:t> </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3">
            <a:extLst>
              <a:ext uri="{FF2B5EF4-FFF2-40B4-BE49-F238E27FC236}">
                <a16:creationId xmlns:a16="http://schemas.microsoft.com/office/drawing/2014/main" id="{20D1DB1C-5CC0-6052-B33C-F533D1D2260B}"/>
              </a:ext>
            </a:extLst>
          </p:cNvPr>
          <p:cNvSpPr>
            <a:spLocks noGrp="1"/>
          </p:cNvSpPr>
          <p:nvPr>
            <p:ph type="title"/>
          </p:nvPr>
        </p:nvSpPr>
        <p:spPr>
          <a:xfrm>
            <a:off x="98425" y="80963"/>
            <a:ext cx="11944350" cy="715962"/>
          </a:xfrm>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a:t>
            </a:r>
            <a:r>
              <a:rPr lang="el-GR" b="1" i="1" dirty="0">
                <a:solidFill>
                  <a:schemeClr val="accent1">
                    <a:lumMod val="75000"/>
                  </a:schemeClr>
                </a:solidFill>
              </a:rPr>
              <a:t> 4</a:t>
            </a:r>
            <a:r>
              <a:rPr lang="en-US" b="1" i="1" dirty="0">
                <a:solidFill>
                  <a:schemeClr val="accent1">
                    <a:lumMod val="75000"/>
                  </a:schemeClr>
                </a:solidFill>
              </a:rPr>
              <a:t>: Υποστήριξη της νεότερης γενιάς</a:t>
            </a:r>
          </a:p>
          <a:p>
            <a:r>
              <a:rPr lang="en-US" b="1" i="1" dirty="0">
                <a:solidFill>
                  <a:schemeClr val="accent1">
                    <a:lumMod val="75000"/>
                  </a:schemeClr>
                </a:solidFill>
              </a:rPr>
              <a:t> </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10079659" y="5655515"/>
            <a:ext cx="1962662" cy="901166"/>
          </a:xfrm>
          <a:prstGeom prst="rect">
            <a:avLst/>
          </a:prstGeom>
        </p:spPr>
      </p:pic>
      <p:sp>
        <p:nvSpPr>
          <p:cNvPr id="3" name="TextBox 2"/>
          <p:cNvSpPr txBox="1"/>
          <p:nvPr/>
        </p:nvSpPr>
        <p:spPr>
          <a:xfrm>
            <a:off x="97969" y="1563010"/>
            <a:ext cx="11944351" cy="6656309"/>
          </a:xfrm>
          <a:prstGeom prst="rect">
            <a:avLst/>
          </a:prstGeom>
          <a:noFill/>
        </p:spPr>
        <p:txBody>
          <a:bodyPr wrap="square">
            <a:spAutoFit/>
          </a:bodyPr>
          <a:lstStyle/>
          <a:p>
            <a:pPr algn="ctr"/>
            <a:r>
              <a:rPr lang="en-GB" sz="2400" b="1" dirty="0">
                <a:solidFill>
                  <a:schemeClr val="accent4">
                    <a:lumMod val="75000"/>
                  </a:schemeClr>
                </a:solidFill>
              </a:rPr>
              <a:t>Δραστηριότητα: Η πρόκληση των γυαλιών-καρδιάς (Διαδραστική)</a:t>
            </a:r>
            <a:endParaRPr lang="en-GB" sz="2400" dirty="0">
              <a:solidFill>
                <a:schemeClr val="accent4">
                  <a:lumMod val="75000"/>
                </a:schemeClr>
              </a:solidFill>
            </a:endParaRPr>
          </a:p>
          <a:p>
            <a:pPr lvl="1" algn="ctr"/>
            <a:endParaRPr lang="en-GB" sz="2400" b="1" dirty="0"/>
          </a:p>
          <a:p>
            <a:pPr lvl="1" algn="ctr"/>
            <a:r>
              <a:rPr lang="en-GB" sz="2400" b="1" dirty="0"/>
              <a:t>Εργασία:</a:t>
            </a:r>
          </a:p>
          <a:p>
            <a:pPr lvl="1" algn="ctr"/>
            <a:r>
              <a:rPr lang="en-GB" sz="2400" dirty="0"/>
              <a:t>Εξάσκηση υποστηρικτικών λέξεων</a:t>
            </a:r>
          </a:p>
          <a:p>
            <a:pPr lvl="1" algn="ctr"/>
            <a:endParaRPr lang="en-GB" sz="2400" b="1" dirty="0"/>
          </a:p>
          <a:p>
            <a:pPr lvl="1" algn="ctr"/>
            <a:r>
              <a:rPr lang="en-GB" sz="2400" b="1" dirty="0"/>
              <a:t>Αλληλεπίδραση:</a:t>
            </a:r>
            <a:r>
              <a:rPr lang="en-GB" sz="2400" dirty="0"/>
              <a:t> </a:t>
            </a:r>
          </a:p>
          <a:p>
            <a:pPr lvl="1" algn="ctr"/>
            <a:r>
              <a:rPr lang="en-GB" sz="2400" dirty="0" err="1"/>
              <a:t>Σε</a:t>
            </a:r>
            <a:r>
              <a:rPr lang="en-GB" sz="2400" dirty="0"/>
              <a:t> </a:t>
            </a:r>
            <a:r>
              <a:rPr lang="en-GB" sz="2400" dirty="0" err="1"/>
              <a:t>ζευγάρι</a:t>
            </a:r>
            <a:r>
              <a:rPr lang="en-GB" sz="2400" dirty="0"/>
              <a:t>α, διαβάστε ένα σενάριο όπου </a:t>
            </a:r>
            <a:endParaRPr lang="el-GR" sz="2400" dirty="0"/>
          </a:p>
          <a:p>
            <a:pPr lvl="1" algn="ctr"/>
            <a:r>
              <a:rPr lang="en-GB" sz="2400" dirty="0" err="1"/>
              <a:t>έν</a:t>
            </a:r>
            <a:r>
              <a:rPr lang="en-GB" sz="2400" dirty="0"/>
              <a:t>α παιδί γίνεται αντικείμενο πειράγματος σε μια ομαδική συνομιλία. </a:t>
            </a:r>
          </a:p>
          <a:p>
            <a:pPr lvl="1" algn="ctr"/>
            <a:endParaRPr lang="en-GB" sz="2400" dirty="0"/>
          </a:p>
          <a:p>
            <a:pPr lvl="1" algn="ctr"/>
            <a:r>
              <a:rPr lang="en-GB" sz="2400" dirty="0" err="1"/>
              <a:t>Εξ</a:t>
            </a:r>
            <a:r>
              <a:rPr lang="en-GB" sz="2400" dirty="0"/>
              <a:t>ασκηθείτε στο να λέτε </a:t>
            </a:r>
            <a:endParaRPr lang="el-GR" sz="2400" dirty="0"/>
          </a:p>
          <a:p>
            <a:pPr lvl="1" algn="ctr"/>
            <a:r>
              <a:rPr lang="en-GB" sz="2400" dirty="0" err="1"/>
              <a:t>μι</a:t>
            </a:r>
            <a:r>
              <a:rPr lang="en-GB" sz="2400" dirty="0"/>
              <a:t>α φράση για να </a:t>
            </a:r>
            <a:r>
              <a:rPr lang="en-GB" sz="2400" b="1" dirty="0"/>
              <a:t>επικυρώσετε τα συναισθήματα</a:t>
            </a:r>
            <a:r>
              <a:rPr lang="en-GB" sz="2400" dirty="0"/>
              <a:t> </a:t>
            </a:r>
          </a:p>
          <a:p>
            <a:pPr lvl="1" algn="ctr"/>
            <a:r>
              <a:rPr lang="en-GB" sz="2400" dirty="0"/>
              <a:t>και μία για </a:t>
            </a:r>
            <a:r>
              <a:rPr lang="en-GB" sz="2400" b="1" dirty="0"/>
              <a:t>να τους υπενθυμίσετε την αξία τους</a:t>
            </a:r>
            <a:endParaRPr lang="en-GB" sz="2400" dirty="0"/>
          </a:p>
          <a:p>
            <a:pPr lvl="1" algn="ct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3">
            <a:extLst>
              <a:ext uri="{FF2B5EF4-FFF2-40B4-BE49-F238E27FC236}">
                <a16:creationId xmlns:a16="http://schemas.microsoft.com/office/drawing/2014/main" id="{F223C30C-9C6F-DFD9-297E-ABE3BE01A35A}"/>
              </a:ext>
            </a:extLst>
          </p:cNvPr>
          <p:cNvSpPr>
            <a:spLocks noGrp="1"/>
          </p:cNvSpPr>
          <p:nvPr>
            <p:ph type="title"/>
          </p:nvPr>
        </p:nvSpPr>
        <p:spPr>
          <a:xfrm>
            <a:off x="97970" y="81642"/>
            <a:ext cx="11944351" cy="715879"/>
          </a:xfrm>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a:t>
            </a:r>
            <a:r>
              <a:rPr lang="el-GR" b="1" i="1" dirty="0">
                <a:solidFill>
                  <a:schemeClr val="accent1">
                    <a:lumMod val="75000"/>
                  </a:schemeClr>
                </a:solidFill>
              </a:rPr>
              <a:t> 4</a:t>
            </a:r>
            <a:r>
              <a:rPr lang="en-US" b="1" i="1" dirty="0">
                <a:solidFill>
                  <a:schemeClr val="accent1">
                    <a:lumMod val="75000"/>
                  </a:schemeClr>
                </a:solidFill>
              </a:rPr>
              <a:t>: Υποστήριξη της νεότερης γενιάς</a:t>
            </a:r>
          </a:p>
          <a:p>
            <a:r>
              <a:rPr lang="en-US" b="1" i="1" dirty="0">
                <a:solidFill>
                  <a:schemeClr val="accent1">
                    <a:lumMod val="75000"/>
                  </a:schemeClr>
                </a:solidFill>
              </a:rPr>
              <a:t> </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970" y="1563010"/>
            <a:ext cx="10957957" cy="6933308"/>
          </a:xfrm>
          <a:prstGeom prst="rect">
            <a:avLst/>
          </a:prstGeom>
          <a:noFill/>
        </p:spPr>
        <p:txBody>
          <a:bodyPr wrap="square">
            <a:spAutoFit/>
          </a:bodyPr>
          <a:lstStyle/>
          <a:p>
            <a:pPr algn="ctr"/>
            <a:r>
              <a:rPr lang="en-GB" sz="2400" b="1" dirty="0">
                <a:solidFill>
                  <a:schemeClr val="accent4">
                    <a:lumMod val="75000"/>
                  </a:schemeClr>
                </a:solidFill>
              </a:rPr>
              <a:t>Δραστηριότητα: Η αφίσα για την ψηφιακή ασφάλεια (διαδραστική)</a:t>
            </a:r>
            <a:endParaRPr lang="en-GB" sz="2400" dirty="0">
              <a:solidFill>
                <a:schemeClr val="accent4">
                  <a:lumMod val="75000"/>
                </a:schemeClr>
              </a:solidFill>
            </a:endParaRPr>
          </a:p>
          <a:p>
            <a:pPr lvl="1" algn="ctr"/>
            <a:endParaRPr lang="en-GB" sz="2400" b="1" dirty="0">
              <a:solidFill>
                <a:schemeClr val="accent4">
                  <a:lumMod val="75000"/>
                </a:schemeClr>
              </a:solidFill>
            </a:endParaRPr>
          </a:p>
          <a:p>
            <a:pPr lvl="1" algn="ctr"/>
            <a:r>
              <a:rPr lang="en-GB" sz="2400" b="1" dirty="0"/>
              <a:t>Εργασία:</a:t>
            </a:r>
            <a:r>
              <a:rPr lang="en-GB" sz="2400" dirty="0"/>
              <a:t> </a:t>
            </a:r>
          </a:p>
          <a:p>
            <a:pPr lvl="1" algn="ctr"/>
            <a:r>
              <a:rPr lang="en-GB" sz="2400" dirty="0"/>
              <a:t>Οι προσωπικοί σας κανόνες</a:t>
            </a:r>
          </a:p>
          <a:p>
            <a:pPr lvl="1" algn="ctr"/>
            <a:endParaRPr lang="en-GB" sz="2400" dirty="0"/>
          </a:p>
          <a:p>
            <a:pPr lvl="1" algn="ctr"/>
            <a:r>
              <a:rPr lang="en-GB" sz="2400" b="1" dirty="0"/>
              <a:t>Αλληλεπίδραση:</a:t>
            </a:r>
            <a:r>
              <a:rPr lang="en-GB" sz="2400" dirty="0"/>
              <a:t> </a:t>
            </a:r>
          </a:p>
          <a:p>
            <a:pPr lvl="1" algn="ctr"/>
            <a:r>
              <a:rPr lang="en-GB" sz="2400" dirty="0"/>
              <a:t>Σχεδιάστε/γράψτε τη «Συνήθεια της εβδομάδας» σας σε μια αφίσα. </a:t>
            </a:r>
          </a:p>
          <a:p>
            <a:pPr lvl="1" algn="ctr"/>
            <a:endParaRPr lang="en-GB" sz="2400" dirty="0"/>
          </a:p>
          <a:p>
            <a:pPr lvl="1" algn="ctr"/>
            <a:r>
              <a:rPr lang="en-GB" sz="2400" dirty="0"/>
              <a:t>Πρέπει να περιλαμβάνει</a:t>
            </a:r>
            <a:r>
              <a:rPr lang="en-US" sz="2400" dirty="0"/>
              <a:t>:</a:t>
            </a:r>
          </a:p>
          <a:p>
            <a:pPr marL="914400" lvl="1" indent="-457200">
              <a:buFont typeface="+mj-lt"/>
              <a:buAutoNum type="arabicPeriod"/>
            </a:pPr>
            <a:r>
              <a:rPr lang="el-GR" sz="2400" dirty="0"/>
              <a:t>Έ</a:t>
            </a:r>
            <a:r>
              <a:rPr lang="en-GB" sz="2400" dirty="0"/>
              <a:t>ναν κανόνα για τον κωδικό πρόσβασης</a:t>
            </a:r>
          </a:p>
          <a:p>
            <a:pPr marL="914400" lvl="1" indent="-457200">
              <a:buFont typeface="+mj-lt"/>
              <a:buAutoNum type="arabicPeriod"/>
            </a:pPr>
            <a:r>
              <a:rPr lang="el-GR" sz="2400" dirty="0"/>
              <a:t>Μια</a:t>
            </a:r>
            <a:r>
              <a:rPr lang="en-GB" sz="2400" dirty="0"/>
              <a:t> </a:t>
            </a:r>
            <a:r>
              <a:rPr lang="en-GB" sz="2400" dirty="0" err="1"/>
              <a:t>στρ</a:t>
            </a:r>
            <a:r>
              <a:rPr lang="en-GB" sz="2400" dirty="0"/>
              <a:t>ατηγική αναπνοής</a:t>
            </a:r>
            <a:r>
              <a:rPr lang="el-GR" sz="2400" dirty="0"/>
              <a:t> και</a:t>
            </a:r>
            <a:endParaRPr lang="en-GB" sz="2400" dirty="0"/>
          </a:p>
          <a:p>
            <a:pPr marL="914400" lvl="1" indent="-457200">
              <a:buFont typeface="+mj-lt"/>
              <a:buAutoNum type="arabicPeriod"/>
            </a:pPr>
            <a:r>
              <a:rPr lang="el-GR" sz="2400" dirty="0"/>
              <a:t>Μ</a:t>
            </a:r>
            <a:r>
              <a:rPr lang="en-GB" sz="2400" dirty="0"/>
              <a:t>ια ευγενική φράση </a:t>
            </a:r>
            <a:r>
              <a:rPr lang="en-GB" sz="2400" dirty="0" err="1"/>
              <a:t>γι</a:t>
            </a:r>
            <a:r>
              <a:rPr lang="en-GB" sz="2400" dirty="0"/>
              <a:t>α ένα</a:t>
            </a:r>
            <a:r>
              <a:rPr lang="el-GR" sz="2400" dirty="0"/>
              <a:t> παιδί</a:t>
            </a:r>
            <a:r>
              <a:rPr lang="en-GB" sz="2400" dirty="0"/>
              <a:t>.</a:t>
            </a:r>
          </a:p>
          <a:p>
            <a:r>
              <a:rPr lang="en-GB" dirty="0"/>
              <a:t> </a:t>
            </a:r>
          </a:p>
          <a:p>
            <a:pPr lvl="1" algn="ct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3">
            <a:extLst>
              <a:ext uri="{FF2B5EF4-FFF2-40B4-BE49-F238E27FC236}">
                <a16:creationId xmlns:a16="http://schemas.microsoft.com/office/drawing/2014/main" id="{83FDDC33-712A-4CCB-F906-20F795AF6DA2}"/>
              </a:ext>
            </a:extLst>
          </p:cNvPr>
          <p:cNvSpPr>
            <a:spLocks noGrp="1"/>
          </p:cNvSpPr>
          <p:nvPr>
            <p:ph type="title"/>
          </p:nvPr>
        </p:nvSpPr>
        <p:spPr>
          <a:xfrm>
            <a:off x="97970" y="81642"/>
            <a:ext cx="11944351" cy="715879"/>
          </a:xfrm>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05246" y="1768632"/>
            <a:ext cx="6821956" cy="1334065"/>
          </a:xfrm>
        </p:spPr>
        <p:txBody>
          <a:bodyPr>
            <a:normAutofit/>
          </a:bodyPr>
          <a:lstStyle/>
          <a:p>
            <a:r>
              <a:rPr lang="en-US" b="0" i="1" dirty="0"/>
              <a:t>Τέλος της Ενότητας 5 (Ενήλικες μαθητές</a:t>
            </a:r>
            <a:r>
              <a:rPr lang="el-GR" b="0" i="1" dirty="0"/>
              <a:t>/τριες</a:t>
            </a:r>
            <a:r>
              <a:rPr lang="en-US" b="0" i="1" dirty="0"/>
              <a:t>): </a:t>
            </a:r>
            <a:br>
              <a:rPr lang="en-US" b="0" i="1" dirty="0"/>
            </a:br>
            <a:r>
              <a:rPr lang="en-GB" b="0" i="1" dirty="0"/>
              <a:t>Ασφάλεια στο </a:t>
            </a:r>
            <a:r>
              <a:rPr lang="el-GR" b="0" i="1"/>
              <a:t>δι</a:t>
            </a:r>
            <a:r>
              <a:rPr lang="en-GB" b="0" i="1"/>
              <a:t>α</a:t>
            </a:r>
            <a:r>
              <a:rPr lang="en-GB" b="0" i="1" dirty="0" err="1"/>
              <a:t>δίκτυο</a:t>
            </a:r>
            <a:r>
              <a:rPr lang="en-GB" b="0" i="1" dirty="0"/>
              <a:t> </a:t>
            </a:r>
            <a:br>
              <a:rPr lang="en-GB" dirty="0"/>
            </a:br>
            <a:endParaRPr lang="en-US" b="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5 (</a:t>
            </a:r>
            <a:r>
              <a:rPr lang="el-GR" sz="2400" i="1" dirty="0"/>
              <a:t>Ενήλικες μ</a:t>
            </a:r>
            <a:r>
              <a:rPr lang="en-US" sz="2400" i="1" dirty="0"/>
              <a:t>α</a:t>
            </a:r>
            <a:r>
              <a:rPr lang="en-US" sz="2400" i="1" dirty="0" err="1"/>
              <a:t>θητές</a:t>
            </a:r>
            <a:r>
              <a:rPr lang="el-GR" sz="2400" i="1" dirty="0"/>
              <a:t>/τριες</a:t>
            </a:r>
            <a:r>
              <a:rPr lang="en-US" sz="2400" i="1" dirty="0"/>
              <a:t>): </a:t>
            </a:r>
            <a:r>
              <a:rPr lang="en-GB" sz="2400" i="1" dirty="0"/>
              <a:t>Ασφάλεια στο </a:t>
            </a:r>
            <a:r>
              <a:rPr lang="el-GR" sz="2400" i="1" dirty="0"/>
              <a:t>δι</a:t>
            </a:r>
            <a:r>
              <a:rPr lang="en-GB" sz="2400" i="1" dirty="0"/>
              <a:t>α</a:t>
            </a:r>
            <a:r>
              <a:rPr lang="en-GB" sz="2400" i="1" dirty="0" err="1"/>
              <a:t>δίκτυο</a:t>
            </a:r>
            <a:r>
              <a:rPr lang="en-GB" sz="2400" i="1" dirty="0"/>
              <a:t> </a:t>
            </a:r>
            <a:endParaRPr lang="el-GR" sz="2400" dirty="0"/>
          </a:p>
        </p:txBody>
      </p:sp>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r>
              <a:rPr lang="en-US" b="1" i="1" dirty="0">
                <a:solidFill>
                  <a:schemeClr val="accent1">
                    <a:lumMod val="75000"/>
                  </a:schemeClr>
                </a:solidFill>
              </a:rPr>
              <a:t>Θέμα 1: Αποκωδικοποιώντας τις διαδικτυακές απειλές</a:t>
            </a: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10646524" y="6135471"/>
            <a:ext cx="1395797" cy="640887"/>
          </a:xfrm>
          <a:prstGeom prst="rect">
            <a:avLst/>
          </a:prstGeom>
        </p:spPr>
      </p:pic>
      <p:sp>
        <p:nvSpPr>
          <p:cNvPr id="4" name="TextBox 3"/>
          <p:cNvSpPr txBox="1"/>
          <p:nvPr/>
        </p:nvSpPr>
        <p:spPr>
          <a:xfrm>
            <a:off x="50467" y="1338421"/>
            <a:ext cx="12132376" cy="4732020"/>
          </a:xfrm>
          <a:prstGeom prst="rect">
            <a:avLst/>
          </a:prstGeom>
          <a:noFill/>
        </p:spPr>
        <p:txBody>
          <a:bodyPr wrap="square">
            <a:noAutofit/>
          </a:bodyPr>
          <a:lstStyle/>
          <a:p>
            <a:pPr lvl="0"/>
            <a:r>
              <a:rPr lang="en-GB" sz="2400" b="1" dirty="0"/>
              <a:t>Το μυστικό εργαλείο του απατεώνα: τα συναισθήματά σας</a:t>
            </a:r>
          </a:p>
          <a:p>
            <a:pPr lvl="0" algn="ctr"/>
            <a:endParaRPr lang="en-GB" sz="2400" b="1" dirty="0"/>
          </a:p>
          <a:p>
            <a:pPr lvl="0" algn="ctr"/>
            <a:r>
              <a:rPr lang="en-GB" sz="2400" dirty="0"/>
              <a:t>Δεν είναι η μηχανή, είναι το συναίσθημα.</a:t>
            </a:r>
          </a:p>
          <a:p>
            <a:pPr lvl="0" algn="ctr"/>
            <a:endParaRPr lang="en-GB" sz="2400" dirty="0"/>
          </a:p>
          <a:p>
            <a:pPr lvl="0" algn="ctr"/>
            <a:r>
              <a:rPr lang="en-GB" sz="2400" dirty="0"/>
              <a:t>Οι απατεώνες δεν χρησιμοποιούν απλώς την τεχνολογία</a:t>
            </a:r>
            <a:r>
              <a:rPr lang="el-GR" sz="2400" dirty="0"/>
              <a:t>.</a:t>
            </a:r>
          </a:p>
          <a:p>
            <a:pPr lvl="0" algn="ctr"/>
            <a:r>
              <a:rPr lang="el-GR" sz="2400" dirty="0"/>
              <a:t>Χ</a:t>
            </a:r>
            <a:r>
              <a:rPr lang="en-GB" sz="2400" dirty="0" err="1"/>
              <a:t>ρησιμο</a:t>
            </a:r>
            <a:r>
              <a:rPr lang="en-GB" sz="2400" dirty="0"/>
              <a:t>ποιούν «συναισθηματικούς ερεθισμούς» </a:t>
            </a:r>
          </a:p>
          <a:p>
            <a:pPr lvl="0" algn="ctr"/>
            <a:r>
              <a:rPr lang="en-GB" sz="2400" dirty="0"/>
              <a:t>για να σας πιάσουν απροετοίμαστους. </a:t>
            </a:r>
          </a:p>
          <a:p>
            <a:pPr lvl="0" algn="ctr"/>
            <a:endParaRPr lang="en-GB" sz="2400" dirty="0"/>
          </a:p>
          <a:p>
            <a:pPr lvl="0" algn="ctr"/>
            <a:r>
              <a:rPr lang="en-GB" sz="2400" dirty="0"/>
              <a:t>Θέλουν να δράσετε γρήγορα, ώστε να μην έχετε χρόνο να σκεφτείτε!</a:t>
            </a:r>
          </a:p>
          <a:p>
            <a:pPr lvl="1" algn="ctr"/>
            <a:endParaRPr lang="en-GB" sz="2400" b="1" dirty="0"/>
          </a:p>
          <a:p>
            <a:pPr lvl="1" algn="ctr"/>
            <a:r>
              <a:rPr lang="en-GB" sz="2400" b="1" dirty="0"/>
              <a:t>Βασικά σημεία: </a:t>
            </a:r>
            <a:endParaRPr lang="el-GR" sz="2400" b="1" dirty="0"/>
          </a:p>
          <a:p>
            <a:pPr lvl="1" algn="ctr"/>
            <a:r>
              <a:rPr lang="el-GR" sz="2400" dirty="0"/>
              <a:t>Τυπικά μηνύματα </a:t>
            </a:r>
            <a:r>
              <a:rPr lang="en-GB" sz="2400" dirty="0"/>
              <a:t>π</a:t>
            </a:r>
            <a:r>
              <a:rPr lang="el-GR" sz="2400" dirty="0"/>
              <a:t>ροκαλούν</a:t>
            </a:r>
            <a:r>
              <a:rPr lang="en-GB" sz="2400" dirty="0"/>
              <a:t> </a:t>
            </a:r>
            <a:r>
              <a:rPr lang="el-GR" sz="2400" dirty="0"/>
              <a:t>μια</a:t>
            </a:r>
            <a:r>
              <a:rPr lang="en-GB" sz="2400" dirty="0"/>
              <a:t> αίσθηση του επείγοντος, </a:t>
            </a:r>
            <a:endParaRPr lang="el-GR" sz="2400" dirty="0"/>
          </a:p>
          <a:p>
            <a:pPr lvl="1" algn="ctr"/>
            <a:r>
              <a:rPr lang="en-GB" sz="2400" dirty="0" err="1"/>
              <a:t>τον</a:t>
            </a:r>
            <a:r>
              <a:rPr lang="en-GB" sz="2400" dirty="0"/>
              <a:t> φόβο της απώλειας χρημάτων</a:t>
            </a:r>
            <a:r>
              <a:rPr lang="el-GR" sz="2400" dirty="0"/>
              <a:t> </a:t>
            </a:r>
            <a:r>
              <a:rPr lang="en-GB" sz="2400" dirty="0"/>
              <a:t>ή την περιέργεια για ένα έπαθλο</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5 (</a:t>
            </a:r>
            <a:r>
              <a:rPr lang="el-GR" sz="2400" i="1" dirty="0"/>
              <a:t>Ενήλικες μαθητές/τριες</a:t>
            </a:r>
            <a:r>
              <a:rPr lang="en-US" sz="2400" i="1" dirty="0"/>
              <a:t>): </a:t>
            </a:r>
            <a:r>
              <a:rPr lang="en-GB" sz="2400" i="1" dirty="0"/>
              <a:t>Ασφάλεια στο </a:t>
            </a:r>
            <a:r>
              <a:rPr lang="el-GR" sz="2400" i="1" dirty="0"/>
              <a:t>δι</a:t>
            </a:r>
            <a:r>
              <a:rPr lang="en-GB" sz="2400" i="1" dirty="0"/>
              <a:t>α</a:t>
            </a:r>
            <a:r>
              <a:rPr lang="en-GB" sz="2400" i="1" dirty="0" err="1"/>
              <a:t>δίκτυο</a:t>
            </a:r>
            <a:r>
              <a:rPr lang="en-GB" sz="2400" i="1" dirty="0"/>
              <a:t> </a:t>
            </a:r>
            <a:endParaRPr lang="el-GR" sz="2400" dirty="0"/>
          </a:p>
        </p:txBody>
      </p:sp>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r>
              <a:rPr lang="en-US" b="1" i="1" dirty="0">
                <a:solidFill>
                  <a:schemeClr val="accent1">
                    <a:lumMod val="75000"/>
                  </a:schemeClr>
                </a:solidFill>
              </a:rPr>
              <a:t>Θέμα 1: Αποκωδικοποίηση των διαδικτυακών απειλών</a:t>
            </a: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49679" y="1405534"/>
            <a:ext cx="12042321" cy="6563976"/>
          </a:xfrm>
          <a:prstGeom prst="rect">
            <a:avLst/>
          </a:prstGeom>
          <a:noFill/>
        </p:spPr>
        <p:txBody>
          <a:bodyPr wrap="square">
            <a:spAutoFit/>
          </a:bodyPr>
          <a:lstStyle/>
          <a:p>
            <a:pPr lvl="0"/>
            <a:r>
              <a:rPr lang="en-GB" sz="2400" b="1" dirty="0"/>
              <a:t>Εντοπισμός μηνυμάτων ηλεκτρονικού ψαρέματος και απάτης</a:t>
            </a:r>
          </a:p>
          <a:p>
            <a:pPr lvl="0" algn="ctr"/>
            <a:endParaRPr lang="en-GB" sz="2400" dirty="0"/>
          </a:p>
          <a:p>
            <a:pPr lvl="0" algn="ctr"/>
            <a:r>
              <a:rPr lang="en-GB" sz="2400" dirty="0" err="1"/>
              <a:t>Είν</a:t>
            </a:r>
            <a:r>
              <a:rPr lang="en-GB" sz="2400" dirty="0"/>
              <a:t>αι </a:t>
            </a:r>
            <a:r>
              <a:rPr lang="el-GR" sz="2400" dirty="0"/>
              <a:t>αληθινό </a:t>
            </a:r>
            <a:r>
              <a:rPr lang="en-GB" sz="2400" dirty="0"/>
              <a:t>α</a:t>
            </a:r>
            <a:r>
              <a:rPr lang="en-GB" sz="2400" dirty="0" err="1"/>
              <a:t>υτό</a:t>
            </a:r>
            <a:r>
              <a:rPr lang="en-GB" sz="2400" dirty="0"/>
              <a:t> </a:t>
            </a:r>
            <a:r>
              <a:rPr lang="en-GB" sz="2400" dirty="0" err="1"/>
              <a:t>το</a:t>
            </a:r>
            <a:r>
              <a:rPr lang="en-GB" sz="2400" dirty="0"/>
              <a:t> </a:t>
            </a:r>
            <a:r>
              <a:rPr lang="en-GB" sz="2400" dirty="0" err="1"/>
              <a:t>μήνυμ</a:t>
            </a:r>
            <a:r>
              <a:rPr lang="en-GB" sz="2400" dirty="0"/>
              <a:t>α;</a:t>
            </a:r>
          </a:p>
          <a:p>
            <a:pPr lvl="0" algn="ctr"/>
            <a:endParaRPr lang="en-GB" sz="2400" dirty="0"/>
          </a:p>
          <a:p>
            <a:pPr lvl="0" algn="ctr"/>
            <a:r>
              <a:rPr lang="en-GB" sz="2400" dirty="0"/>
              <a:t>Τα </a:t>
            </a:r>
            <a:r>
              <a:rPr lang="el-GR" sz="2400" dirty="0"/>
              <a:t>μην΄΄υματα ηλεκτρονικού ψαρέματος (</a:t>
            </a:r>
            <a:r>
              <a:rPr lang="en-GB" sz="2400" dirty="0"/>
              <a:t>phishing</a:t>
            </a:r>
            <a:r>
              <a:rPr lang="el-GR" sz="2400" dirty="0"/>
              <a:t>)</a:t>
            </a:r>
          </a:p>
          <a:p>
            <a:pPr lvl="0" algn="ctr"/>
            <a:r>
              <a:rPr lang="en-GB" sz="2400" dirty="0"/>
              <a:t>π</a:t>
            </a:r>
            <a:r>
              <a:rPr lang="en-GB" sz="2400" dirty="0" err="1"/>
              <a:t>ροσ</a:t>
            </a:r>
            <a:r>
              <a:rPr lang="en-GB" sz="2400" dirty="0"/>
              <a:t>ποιούνται ότι προέρχονται από τράπεζες, εταιρείες διανομής ή υπηρεσίες υγείας</a:t>
            </a:r>
          </a:p>
          <a:p>
            <a:pPr lvl="0" algn="ctr"/>
            <a:endParaRPr lang="en-GB" sz="2400" b="1" dirty="0"/>
          </a:p>
          <a:p>
            <a:pPr lvl="0" algn="ctr"/>
            <a:r>
              <a:rPr lang="en-GB" sz="2400" b="1" dirty="0"/>
              <a:t>Προειδοποιητικά σημάδια:</a:t>
            </a:r>
            <a:endParaRPr lang="en-GB" sz="2400" dirty="0"/>
          </a:p>
          <a:p>
            <a:pPr marL="1257300" lvl="2" indent="-342900">
              <a:buFont typeface="Wingdings" panose="05000000000000000000" pitchFamily="2" charset="2"/>
              <a:buChar char="q"/>
            </a:pPr>
            <a:r>
              <a:rPr lang="en-GB" sz="2400" dirty="0"/>
              <a:t>Μια διεύθυνση αποστολέα που φαίνεται ελαφρώς «περίεργη»</a:t>
            </a:r>
          </a:p>
          <a:p>
            <a:pPr marL="1257300" lvl="2" indent="-342900">
              <a:buFont typeface="Wingdings" panose="05000000000000000000" pitchFamily="2" charset="2"/>
              <a:buChar char="q"/>
            </a:pPr>
            <a:r>
              <a:rPr lang="en-GB" sz="2400" dirty="0"/>
              <a:t>Απειλητική γλώσσα (π.χ. «Ο λογαριασμός σας θα κλείσει σήμερα»)</a:t>
            </a:r>
          </a:p>
          <a:p>
            <a:pPr marL="1257300" lvl="2" indent="-342900">
              <a:buFont typeface="Wingdings" panose="05000000000000000000" pitchFamily="2" charset="2"/>
              <a:buChar char="q"/>
            </a:pPr>
            <a:r>
              <a:rPr lang="en-GB" sz="2400" dirty="0"/>
              <a:t>Μηνύματα που ισχυρίζονται ότι ένα μέλος της οικογένειας </a:t>
            </a:r>
            <a:endParaRPr lang="el-GR" sz="2400" dirty="0"/>
          </a:p>
          <a:p>
            <a:pPr lvl="2"/>
            <a:r>
              <a:rPr lang="en-GB" sz="2400" dirty="0"/>
              <a:t>β</a:t>
            </a:r>
            <a:r>
              <a:rPr lang="en-GB" sz="2400" dirty="0" err="1"/>
              <a:t>ρίσκετ</a:t>
            </a:r>
            <a:r>
              <a:rPr lang="en-GB" sz="2400" dirty="0"/>
              <a:t>αι σε κίνδυνο και χρειάζεται χρήματα</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r>
              <a:rPr lang="en-US" b="1" i="1" dirty="0">
                <a:solidFill>
                  <a:schemeClr val="accent1">
                    <a:lumMod val="75000"/>
                  </a:schemeClr>
                </a:solidFill>
              </a:rPr>
              <a:t>Θέμα 1: Αποκωδικοποίηση των διαδικτυακών απειλών</a:t>
            </a: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10154189" y="5947240"/>
            <a:ext cx="1805747" cy="829118"/>
          </a:xfrm>
          <a:prstGeom prst="rect">
            <a:avLst/>
          </a:prstGeom>
        </p:spPr>
      </p:pic>
      <p:sp>
        <p:nvSpPr>
          <p:cNvPr id="4" name="TextBox 3"/>
          <p:cNvSpPr txBox="1"/>
          <p:nvPr/>
        </p:nvSpPr>
        <p:spPr>
          <a:xfrm>
            <a:off x="129604" y="1405534"/>
            <a:ext cx="11830331" cy="6317755"/>
          </a:xfrm>
          <a:prstGeom prst="rect">
            <a:avLst/>
          </a:prstGeom>
          <a:noFill/>
        </p:spPr>
        <p:txBody>
          <a:bodyPr wrap="square">
            <a:spAutoFit/>
          </a:bodyPr>
          <a:lstStyle/>
          <a:p>
            <a:pPr lvl="0"/>
            <a:r>
              <a:rPr lang="en-GB" sz="2400" b="1" dirty="0"/>
              <a:t>Αναγνώριση δόλιων ιστότοπων</a:t>
            </a:r>
          </a:p>
          <a:p>
            <a:pPr lvl="0" algn="ctr"/>
            <a:endParaRPr lang="en-GB" sz="2400" b="1" dirty="0"/>
          </a:p>
          <a:p>
            <a:pPr lvl="0" algn="ctr"/>
            <a:r>
              <a:rPr lang="en-GB" sz="2400" dirty="0"/>
              <a:t>Ο «έλεγχος ενστίκτου» για ιστότοπους</a:t>
            </a:r>
          </a:p>
          <a:p>
            <a:pPr lvl="0" algn="ctr"/>
            <a:endParaRPr lang="en-GB" sz="2400" dirty="0"/>
          </a:p>
          <a:p>
            <a:pPr lvl="0" algn="ctr"/>
            <a:r>
              <a:rPr lang="en-GB" sz="2400" dirty="0"/>
              <a:t>Οι απατεώνες δημιουργούν ψεύτικους ιστότοπους που μοιάζουν επίσημοι </a:t>
            </a:r>
            <a:endParaRPr lang="el-GR" sz="2400" dirty="0"/>
          </a:p>
          <a:p>
            <a:pPr lvl="0" algn="ctr"/>
            <a:r>
              <a:rPr lang="en-GB" sz="2400" dirty="0" err="1"/>
              <a:t>γι</a:t>
            </a:r>
            <a:r>
              <a:rPr lang="en-GB" sz="2400" dirty="0"/>
              <a:t>α να κλέψουν τα στοιχεία σας.</a:t>
            </a:r>
            <a:endParaRPr lang="en-GB" sz="2400" b="1" dirty="0"/>
          </a:p>
          <a:p>
            <a:pPr lvl="1" algn="ctr"/>
            <a:endParaRPr lang="el-GR" sz="2400" b="1" dirty="0"/>
          </a:p>
          <a:p>
            <a:pPr lvl="1" algn="ctr"/>
            <a:r>
              <a:rPr lang="en-GB" sz="2400" b="1" dirty="0" err="1"/>
              <a:t>Τι</a:t>
            </a:r>
            <a:r>
              <a:rPr lang="en-GB" sz="2400" b="1" dirty="0"/>
              <a:t> πρέπει να ελέγξετε:</a:t>
            </a:r>
          </a:p>
          <a:p>
            <a:pPr lvl="1" algn="ctr"/>
            <a:endParaRPr lang="en-GB" sz="800" dirty="0"/>
          </a:p>
          <a:p>
            <a:pPr marL="1371600" lvl="2" indent="-457200">
              <a:buFont typeface="+mj-lt"/>
              <a:buAutoNum type="arabicPeriod"/>
            </a:pPr>
            <a:r>
              <a:rPr lang="en-GB" sz="2400" b="1" dirty="0"/>
              <a:t>Η διεύθυνση URL</a:t>
            </a:r>
            <a:r>
              <a:rPr lang="en-GB" sz="2400" dirty="0"/>
              <a:t>: Είναι γραμμένη σωστά; (π.χ., tu-bannco.com)</a:t>
            </a:r>
          </a:p>
          <a:p>
            <a:pPr marL="1371600" lvl="2" indent="-457200">
              <a:buFont typeface="+mj-lt"/>
              <a:buAutoNum type="arabicPeriod"/>
            </a:pPr>
            <a:r>
              <a:rPr lang="en-GB" sz="2400" b="1" dirty="0"/>
              <a:t>Το λουκέτο</a:t>
            </a:r>
            <a:r>
              <a:rPr lang="en-GB" sz="2400" dirty="0"/>
              <a:t>: Λείπει το σύμβολο του λουκέτου ασφαλείας από την επάνω γραμμή;</a:t>
            </a:r>
          </a:p>
          <a:p>
            <a:pPr marL="1371600" lvl="2" indent="-457200">
              <a:buFont typeface="+mj-lt"/>
              <a:buAutoNum type="arabicPeriod"/>
            </a:pPr>
            <a:r>
              <a:rPr lang="en-GB" sz="2400" b="1" dirty="0"/>
              <a:t>Η διάταξη: </a:t>
            </a:r>
            <a:r>
              <a:rPr lang="en-GB" sz="2400" dirty="0"/>
              <a:t>Είναι τα λογότυπα θολά ή η σχεδίαση χαμηλής ποιότητας;</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1: </a:t>
            </a:r>
            <a:r>
              <a:rPr lang="en-US" b="1" dirty="0">
                <a:solidFill>
                  <a:schemeClr val="accent1">
                    <a:lumMod val="75000"/>
                  </a:schemeClr>
                </a:solidFill>
              </a:rPr>
              <a:t>Αποκωδικοποίηση των απειλών στο διαδίκτυο</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10016599" y="5803359"/>
            <a:ext cx="1870876" cy="859022"/>
          </a:xfrm>
          <a:prstGeom prst="rect">
            <a:avLst/>
          </a:prstGeom>
        </p:spPr>
      </p:pic>
      <p:sp>
        <p:nvSpPr>
          <p:cNvPr id="3" name="TextBox 2"/>
          <p:cNvSpPr txBox="1"/>
          <p:nvPr/>
        </p:nvSpPr>
        <p:spPr>
          <a:xfrm>
            <a:off x="304525" y="1405534"/>
            <a:ext cx="10516235" cy="4705985"/>
          </a:xfrm>
          <a:prstGeom prst="rect">
            <a:avLst/>
          </a:prstGeom>
          <a:noFill/>
        </p:spPr>
        <p:txBody>
          <a:bodyPr wrap="square">
            <a:noAutofit/>
          </a:bodyPr>
          <a:lstStyle/>
          <a:p>
            <a:pPr algn="ctr"/>
            <a:r>
              <a:rPr lang="en-GB" sz="2400" b="1" dirty="0">
                <a:solidFill>
                  <a:schemeClr val="accent4">
                    <a:lumMod val="75000"/>
                  </a:schemeClr>
                </a:solidFill>
              </a:rPr>
              <a:t>Δραστηριότητα: Το δωμάτιο ταξινόμησης του ντετέκτιβ (διαδραστικό)</a:t>
            </a:r>
            <a:endParaRPr lang="en-GB" sz="2400" dirty="0">
              <a:solidFill>
                <a:schemeClr val="accent4">
                  <a:lumMod val="75000"/>
                </a:schemeClr>
              </a:solidFill>
            </a:endParaRPr>
          </a:p>
          <a:p>
            <a:pPr lvl="1" algn="ctr"/>
            <a:endParaRPr lang="en-GB" sz="2400" b="1" dirty="0"/>
          </a:p>
          <a:p>
            <a:pPr lvl="1" algn="ctr"/>
            <a:r>
              <a:rPr lang="en-GB" sz="2400" b="1" dirty="0"/>
              <a:t>Εργασία:</a:t>
            </a:r>
            <a:r>
              <a:rPr lang="en-GB" sz="2400" dirty="0"/>
              <a:t> </a:t>
            </a:r>
          </a:p>
          <a:p>
            <a:pPr lvl="1" algn="ctr"/>
            <a:r>
              <a:rPr lang="en-GB" sz="2400" dirty="0"/>
              <a:t>Ταιριάξτε το μήνυμα με το συναίσθημα!</a:t>
            </a:r>
          </a:p>
          <a:p>
            <a:pPr lvl="1" algn="ctr"/>
            <a:endParaRPr lang="en-GB" sz="2400" b="1" dirty="0"/>
          </a:p>
          <a:p>
            <a:pPr lvl="1" algn="ctr"/>
            <a:r>
              <a:rPr lang="en-GB" sz="2400" b="1" dirty="0"/>
              <a:t>Αλληλεπίδραση:</a:t>
            </a:r>
            <a:r>
              <a:rPr lang="en-GB" sz="2400" dirty="0"/>
              <a:t> </a:t>
            </a:r>
          </a:p>
          <a:p>
            <a:pPr lvl="1" algn="ctr"/>
            <a:r>
              <a:rPr lang="en-GB" sz="2400" dirty="0"/>
              <a:t>Μελέτη/</a:t>
            </a:r>
            <a:r>
              <a:rPr lang="en-GB" sz="2400" dirty="0" err="1"/>
              <a:t>Ακρό</a:t>
            </a:r>
            <a:r>
              <a:rPr lang="en-GB" sz="2400" dirty="0"/>
              <a:t>αση σεναρίων </a:t>
            </a:r>
          </a:p>
          <a:p>
            <a:pPr lvl="1" algn="ctr"/>
            <a:r>
              <a:rPr lang="en-GB" sz="2400" dirty="0"/>
              <a:t>(π.χ., «Η σύνταξή σου έχει δεσμευτεί» ή «Κέρδισες ένα βραβείο»). </a:t>
            </a:r>
          </a:p>
          <a:p>
            <a:pPr lvl="1" algn="ctr"/>
            <a:endParaRPr lang="en-GB" sz="2400" dirty="0"/>
          </a:p>
          <a:p>
            <a:pPr lvl="1" algn="ctr"/>
            <a:r>
              <a:rPr lang="el-GR" sz="2400" dirty="0"/>
              <a:t>Αναγνώρισε</a:t>
            </a:r>
            <a:r>
              <a:rPr lang="en-GB" sz="2400" dirty="0"/>
              <a:t> το </a:t>
            </a:r>
            <a:r>
              <a:rPr lang="en-GB" sz="2400" b="1" dirty="0"/>
              <a:t>κύριο συναίσθημα</a:t>
            </a:r>
            <a:r>
              <a:rPr lang="en-GB" sz="2400" dirty="0"/>
              <a:t>: </a:t>
            </a:r>
          </a:p>
          <a:p>
            <a:pPr lvl="1" algn="ctr"/>
            <a:r>
              <a:rPr lang="en-GB" sz="2400" i="1" dirty="0"/>
              <a:t>Επείγον/Φόβος</a:t>
            </a:r>
            <a:r>
              <a:rPr lang="en-GB" sz="2400" dirty="0"/>
              <a:t>, </a:t>
            </a:r>
            <a:r>
              <a:rPr lang="en-GB" sz="2400" i="1" dirty="0"/>
              <a:t>Περιέργεια/Ενθουσιασμός </a:t>
            </a:r>
            <a:r>
              <a:rPr lang="en-GB" sz="2400" dirty="0"/>
              <a:t>ή </a:t>
            </a:r>
            <a:r>
              <a:rPr lang="en-GB" sz="2400" i="1" dirty="0"/>
              <a:t>Οικογενειακή Ανησυχία</a:t>
            </a: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1: Αποκωδικοποίηση των διαδικτυακών απειλών</a:t>
            </a:r>
          </a:p>
          <a:p>
            <a:r>
              <a:rPr lang="en-US" b="1" i="1" dirty="0">
                <a:solidFill>
                  <a:schemeClr val="accent1">
                    <a:lumMod val="75000"/>
                  </a:schemeClr>
                </a:solidFill>
              </a:rPr>
              <a:t> </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614497"/>
            <a:ext cx="2327333" cy="1068606"/>
          </a:xfrm>
          <a:prstGeom prst="rect">
            <a:avLst/>
          </a:prstGeom>
        </p:spPr>
      </p:pic>
      <p:sp>
        <p:nvSpPr>
          <p:cNvPr id="3" name="TextBox 2"/>
          <p:cNvSpPr txBox="1"/>
          <p:nvPr/>
        </p:nvSpPr>
        <p:spPr>
          <a:xfrm>
            <a:off x="97970" y="1563010"/>
            <a:ext cx="10957957" cy="5548314"/>
          </a:xfrm>
          <a:prstGeom prst="rect">
            <a:avLst/>
          </a:prstGeom>
          <a:noFill/>
        </p:spPr>
        <p:txBody>
          <a:bodyPr wrap="square">
            <a:spAutoFit/>
          </a:bodyPr>
          <a:lstStyle/>
          <a:p>
            <a:pPr algn="ctr"/>
            <a:r>
              <a:rPr lang="en-GB" sz="2400" b="1" dirty="0">
                <a:solidFill>
                  <a:schemeClr val="accent4">
                    <a:lumMod val="75000"/>
                  </a:schemeClr>
                </a:solidFill>
              </a:rPr>
              <a:t>Δραστηριότητα: Εντοπίστε το ψεύτικο (Διαδραστικό)</a:t>
            </a:r>
          </a:p>
          <a:p>
            <a:pPr algn="ctr"/>
            <a:endParaRPr lang="en-GB" sz="2400" dirty="0"/>
          </a:p>
          <a:p>
            <a:pPr lvl="1" algn="ctr"/>
            <a:r>
              <a:rPr lang="en-GB" sz="2400" b="1" dirty="0"/>
              <a:t>Εργασία:</a:t>
            </a:r>
            <a:r>
              <a:rPr lang="en-GB" sz="2400" dirty="0"/>
              <a:t> </a:t>
            </a:r>
          </a:p>
          <a:p>
            <a:pPr lvl="1" algn="ctr"/>
            <a:r>
              <a:rPr lang="en-GB" sz="2400" dirty="0"/>
              <a:t>Μπορείτε να βρείτε τα λάθη;</a:t>
            </a:r>
          </a:p>
          <a:p>
            <a:pPr lvl="1" algn="ctr"/>
            <a:endParaRPr lang="en-GB" sz="2400" dirty="0"/>
          </a:p>
          <a:p>
            <a:pPr lvl="1" algn="ctr"/>
            <a:r>
              <a:rPr lang="en-GB" sz="2400" b="1" dirty="0"/>
              <a:t>Αλληλεπίδραση:</a:t>
            </a:r>
            <a:r>
              <a:rPr lang="en-GB" sz="2400" dirty="0"/>
              <a:t> </a:t>
            </a:r>
          </a:p>
          <a:p>
            <a:pPr lvl="1" algn="ctr"/>
            <a:r>
              <a:rPr lang="en-GB" sz="2400" dirty="0"/>
              <a:t>Συγκρίνετε τις δύο οθόνες σύνδεσης δίπλα-δίπλα. </a:t>
            </a:r>
          </a:p>
          <a:p>
            <a:pPr lvl="1" algn="ctr"/>
            <a:endParaRPr lang="en-GB" sz="2400" dirty="0"/>
          </a:p>
          <a:p>
            <a:pPr lvl="1" algn="ctr"/>
            <a:r>
              <a:rPr lang="en-GB" sz="2400" dirty="0"/>
              <a:t>Σε ζευγάρια, βρείτε τα «προειδοποιητικά σημάδια», </a:t>
            </a:r>
            <a:endParaRPr lang="el-GR" sz="2400" dirty="0"/>
          </a:p>
          <a:p>
            <a:pPr lvl="1" algn="ctr"/>
            <a:r>
              <a:rPr lang="en-GB" sz="2400" dirty="0"/>
              <a:t>όπ</a:t>
            </a:r>
            <a:r>
              <a:rPr lang="en-GB" sz="2400" dirty="0" err="1"/>
              <a:t>ως</a:t>
            </a:r>
            <a:r>
              <a:rPr lang="en-GB" sz="2400" dirty="0"/>
              <a:t> ένα λείπον λουκέτο, μια λανθασμένη διεύθυνση ιστού ή επείγουσα γλώσσα.</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sz="2800" b="0" i="1" dirty="0">
                <a:latin typeface="+mj-lt"/>
              </a:rPr>
            </a:br>
            <a:r>
              <a:rPr lang="en-US" sz="2700" b="0" i="1" dirty="0"/>
              <a:t>Ενότητα 5 (</a:t>
            </a:r>
            <a:r>
              <a:rPr lang="el-GR" sz="2700" b="0" i="1" dirty="0"/>
              <a:t>Ενήλικες μ</a:t>
            </a:r>
            <a:r>
              <a:rPr lang="en-US" sz="2700" b="0" i="1" dirty="0"/>
              <a:t>α</a:t>
            </a:r>
            <a:r>
              <a:rPr lang="en-US" sz="2700" b="0" i="1" dirty="0" err="1"/>
              <a:t>θητές</a:t>
            </a:r>
            <a:r>
              <a:rPr lang="el-GR" sz="2700" b="0" i="1" dirty="0"/>
              <a:t>/τριες)</a:t>
            </a:r>
            <a:br>
              <a:rPr lang="el-GR" sz="2700" b="0" i="1" dirty="0"/>
            </a:br>
            <a:r>
              <a:rPr lang="en-GB" sz="2700" b="0" i="1" dirty="0"/>
              <a:t>Ασφάλεια στο </a:t>
            </a:r>
            <a:r>
              <a:rPr lang="el-GR" sz="2700" b="0" i="1" dirty="0"/>
              <a:t>δ</a:t>
            </a:r>
            <a:r>
              <a:rPr lang="en-GB" sz="2700" b="0" i="1" dirty="0"/>
              <a:t>ια</a:t>
            </a:r>
            <a:r>
              <a:rPr lang="en-GB" sz="2700" b="0" i="1" dirty="0" err="1"/>
              <a:t>δίκτυο</a:t>
            </a:r>
            <a:br>
              <a:rPr lang="en-GB" sz="2700" b="0" i="1"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lnSpcReduction="10000"/>
          </a:bodyPr>
          <a:lstStyle/>
          <a:p>
            <a:r>
              <a:rPr lang="en-US" sz="2400" b="1" dirty="0">
                <a:solidFill>
                  <a:schemeClr val="accent1">
                    <a:lumMod val="75000"/>
                  </a:schemeClr>
                </a:solidFill>
              </a:rPr>
              <a:t>Θέμα 2: Κωδικοί πρόσβασης και προστασία </a:t>
            </a:r>
            <a:endParaRPr lang="el-GR" sz="2400" b="1" dirty="0">
              <a:solidFill>
                <a:schemeClr val="accent1">
                  <a:lumMod val="75000"/>
                </a:schemeClr>
              </a:solidFill>
            </a:endParaRPr>
          </a:p>
          <a:p>
            <a:r>
              <a:rPr lang="en-US" sz="2400" b="1" dirty="0" err="1">
                <a:solidFill>
                  <a:schemeClr val="accent1">
                    <a:lumMod val="75000"/>
                  </a:schemeClr>
                </a:solidFill>
              </a:rPr>
              <a:t>της</a:t>
            </a:r>
            <a:r>
              <a:rPr lang="en-US" sz="2400" b="1" dirty="0">
                <a:solidFill>
                  <a:schemeClr val="accent1">
                    <a:lumMod val="75000"/>
                  </a:schemeClr>
                </a:solidFill>
              </a:rPr>
              <a:t> ιδιωτικής ζωής</a:t>
            </a:r>
          </a:p>
          <a:p>
            <a:r>
              <a:rPr lang="en-GB" sz="2400" b="1" dirty="0">
                <a:solidFill>
                  <a:schemeClr val="accent1">
                    <a:lumMod val="75000"/>
                  </a:schemeClr>
                </a:solidFill>
              </a:rPr>
              <a:t> </a:t>
            </a: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10266612" y="6003328"/>
            <a:ext cx="1775709" cy="815326"/>
          </a:xfrm>
          <a:prstGeom prst="rect">
            <a:avLst/>
          </a:prstGeom>
        </p:spPr>
      </p:pic>
      <p:sp>
        <p:nvSpPr>
          <p:cNvPr id="4" name="TextBox 3"/>
          <p:cNvSpPr txBox="1"/>
          <p:nvPr/>
        </p:nvSpPr>
        <p:spPr>
          <a:xfrm>
            <a:off x="149679" y="1405534"/>
            <a:ext cx="11540094" cy="6656309"/>
          </a:xfrm>
          <a:prstGeom prst="rect">
            <a:avLst/>
          </a:prstGeom>
          <a:noFill/>
        </p:spPr>
        <p:txBody>
          <a:bodyPr wrap="square">
            <a:spAutoFit/>
          </a:bodyPr>
          <a:lstStyle/>
          <a:p>
            <a:pPr lvl="0"/>
            <a:r>
              <a:rPr lang="en-GB" sz="2400" b="1" dirty="0"/>
              <a:t>Κλειδώνοντας τις ψηφιακές σας πόρτες</a:t>
            </a:r>
            <a:endParaRPr lang="en-GB" sz="2400" dirty="0"/>
          </a:p>
          <a:p>
            <a:pPr lvl="1" algn="ctr"/>
            <a:endParaRPr lang="en-GB" sz="2400" b="1" dirty="0"/>
          </a:p>
          <a:p>
            <a:pPr lvl="1" algn="ctr"/>
            <a:r>
              <a:rPr lang="en-GB" sz="2400" dirty="0"/>
              <a:t>Ο κωδικός πρόσβασής σας είναι το κλειδί του σπιτιού σας</a:t>
            </a:r>
          </a:p>
          <a:p>
            <a:pPr lvl="1" algn="ctr"/>
            <a:endParaRPr lang="en-GB" sz="2400" b="1" dirty="0"/>
          </a:p>
          <a:p>
            <a:pPr lvl="1" algn="ctr"/>
            <a:r>
              <a:rPr lang="en-GB" sz="2400" dirty="0"/>
              <a:t>Ένας αδύναμος κωδικός πρόσβασης </a:t>
            </a:r>
            <a:endParaRPr lang="el-GR" sz="2400" dirty="0"/>
          </a:p>
          <a:p>
            <a:pPr lvl="1" algn="ctr"/>
            <a:r>
              <a:rPr lang="en-GB" sz="2400" dirty="0"/>
              <a:t>επ</a:t>
            </a:r>
            <a:r>
              <a:rPr lang="en-GB" sz="2400" dirty="0" err="1"/>
              <a:t>ιτρέ</a:t>
            </a:r>
            <a:r>
              <a:rPr lang="en-GB" sz="2400" dirty="0"/>
              <a:t>πει σε ξένους να έχουν πρόσβαση στην προσωπική σας ζωή.</a:t>
            </a:r>
          </a:p>
          <a:p>
            <a:pPr lvl="1" algn="ctr"/>
            <a:endParaRPr lang="en-GB" sz="2400" b="1" dirty="0"/>
          </a:p>
          <a:p>
            <a:pPr lvl="1" algn="ctr"/>
            <a:r>
              <a:rPr lang="en-GB" sz="2400" b="1" dirty="0"/>
              <a:t>Ένας ισχυρός κωδικός πρόσβασης πρέπει να</a:t>
            </a:r>
            <a:r>
              <a:rPr lang="en-GB" sz="2400" dirty="0"/>
              <a:t>:</a:t>
            </a:r>
          </a:p>
          <a:p>
            <a:pPr marL="1257300" lvl="2" indent="-342900">
              <a:buFont typeface="Wingdings" panose="05000000000000000000" pitchFamily="2" charset="2"/>
              <a:buChar char="ü"/>
            </a:pPr>
            <a:r>
              <a:rPr lang="el-GR" sz="2400" dirty="0"/>
              <a:t>Έ</a:t>
            </a:r>
            <a:r>
              <a:rPr lang="en-GB" sz="2400" dirty="0" err="1"/>
              <a:t>χει</a:t>
            </a:r>
            <a:r>
              <a:rPr lang="en-GB" sz="2400" dirty="0"/>
              <a:t> μήκος τουλάχιστον 12 χαρακτήρες.</a:t>
            </a:r>
          </a:p>
          <a:p>
            <a:pPr marL="1257300" lvl="2" indent="-342900">
              <a:buFont typeface="Wingdings" panose="05000000000000000000" pitchFamily="2" charset="2"/>
              <a:buChar char="ü"/>
            </a:pPr>
            <a:r>
              <a:rPr lang="el-GR" sz="2400" dirty="0"/>
              <a:t>Α</a:t>
            </a:r>
            <a:r>
              <a:rPr lang="en-GB" sz="2400" dirty="0"/>
              <a:t>π</a:t>
            </a:r>
            <a:r>
              <a:rPr lang="en-GB" sz="2400" dirty="0" err="1"/>
              <a:t>οτελείτ</a:t>
            </a:r>
            <a:r>
              <a:rPr lang="en-GB" sz="2400" dirty="0"/>
              <a:t>αι από συνδυασμό γραμμάτων, αριθμών και συμβόλων.</a:t>
            </a:r>
          </a:p>
          <a:p>
            <a:pPr marL="1257300" lvl="2" indent="-342900">
              <a:buFont typeface="Wingdings" panose="05000000000000000000" pitchFamily="2" charset="2"/>
              <a:buChar char="ü"/>
            </a:pPr>
            <a:r>
              <a:rPr lang="el-GR" sz="2400" dirty="0"/>
              <a:t>Είναι ε</a:t>
            </a:r>
            <a:r>
              <a:rPr lang="en-GB" sz="2400" dirty="0" err="1"/>
              <a:t>ύκολο</a:t>
            </a:r>
            <a:r>
              <a:rPr lang="en-GB" sz="2400" dirty="0"/>
              <a:t> για εσάς να το θυμάστε, αλλά δύσκολο για έναν υπολογιστή να το μαντέψει (π.χ., "IloveDrinkingTeaIn2024!")</a:t>
            </a:r>
          </a:p>
          <a:p>
            <a:pPr algn="ctr"/>
            <a:r>
              <a:rPr lang="en-GB" sz="2400"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5" name="TextBox 4">
            <a:extLst>
              <a:ext uri="{FF2B5EF4-FFF2-40B4-BE49-F238E27FC236}">
                <a16:creationId xmlns:a16="http://schemas.microsoft.com/office/drawing/2014/main" id="{54E43EB6-3909-734A-2823-A8D5DB05E8CF}"/>
              </a:ext>
            </a:extLst>
          </p:cNvPr>
          <p:cNvSpPr txBox="1"/>
          <p:nvPr/>
        </p:nvSpPr>
        <p:spPr>
          <a:xfrm>
            <a:off x="149679" y="854672"/>
            <a:ext cx="10854294" cy="461665"/>
          </a:xfrm>
          <a:prstGeom prst="rect">
            <a:avLst/>
          </a:prstGeom>
          <a:noFill/>
        </p:spPr>
        <p:txBody>
          <a:bodyPr wrap="square">
            <a:spAutoFit/>
          </a:bodyPr>
          <a:lstStyle/>
          <a:p>
            <a:r>
              <a:rPr lang="en-US" sz="2400" b="1" i="1" dirty="0" err="1">
                <a:solidFill>
                  <a:schemeClr val="accent1">
                    <a:lumMod val="75000"/>
                  </a:schemeClr>
                </a:solidFill>
              </a:rPr>
              <a:t>Θέμ</a:t>
            </a:r>
            <a:r>
              <a:rPr lang="en-US" sz="2400" b="1" i="1" dirty="0">
                <a:solidFill>
                  <a:schemeClr val="accent1">
                    <a:lumMod val="75000"/>
                  </a:schemeClr>
                </a:solidFill>
              </a:rPr>
              <a:t>α 2: Κωδικοί πρόσβασης και προστασία</a:t>
            </a:r>
            <a:r>
              <a:rPr lang="el-GR" sz="2400" b="1" i="1" dirty="0">
                <a:solidFill>
                  <a:schemeClr val="accent1">
                    <a:lumMod val="75000"/>
                  </a:schemeClr>
                </a:solidFill>
              </a:rPr>
              <a:t> </a:t>
            </a:r>
            <a:r>
              <a:rPr lang="en-US" sz="2400" b="1" i="1" dirty="0" err="1">
                <a:solidFill>
                  <a:schemeClr val="accent1">
                    <a:lumMod val="75000"/>
                  </a:schemeClr>
                </a:solidFill>
              </a:rPr>
              <a:t>της</a:t>
            </a:r>
            <a:r>
              <a:rPr lang="en-US" sz="2400" b="1" i="1" dirty="0">
                <a:solidFill>
                  <a:schemeClr val="accent1">
                    <a:lumMod val="75000"/>
                  </a:schemeClr>
                </a:solidFill>
              </a:rPr>
              <a:t> </a:t>
            </a:r>
            <a:r>
              <a:rPr lang="en-US" sz="2400" b="1" i="1" dirty="0" err="1">
                <a:solidFill>
                  <a:schemeClr val="accent1">
                    <a:lumMod val="75000"/>
                  </a:schemeClr>
                </a:solidFill>
              </a:rPr>
              <a:t>ιδιωτικής</a:t>
            </a:r>
            <a:r>
              <a:rPr lang="en-US" sz="2400" b="1" i="1" dirty="0">
                <a:solidFill>
                  <a:schemeClr val="accent1">
                    <a:lumMod val="75000"/>
                  </a:schemeClr>
                </a:solidFill>
              </a:rPr>
              <a:t> </a:t>
            </a:r>
            <a:r>
              <a:rPr lang="en-US" sz="2400" b="1" i="1" dirty="0" err="1">
                <a:solidFill>
                  <a:schemeClr val="accent1">
                    <a:lumMod val="75000"/>
                  </a:schemeClr>
                </a:solidFill>
              </a:rPr>
              <a:t>ζωής</a:t>
            </a:r>
            <a:endParaRPr lang="en-US" sz="2400" b="1" i="1" dirty="0">
              <a:solidFill>
                <a:schemeClr val="accent1">
                  <a:lumMod val="75000"/>
                </a:schemeClr>
              </a:solidFill>
            </a:endParaRPr>
          </a:p>
        </p:txBody>
      </p:sp>
      <p:sp>
        <p:nvSpPr>
          <p:cNvPr id="11" name="Title 3">
            <a:extLst>
              <a:ext uri="{FF2B5EF4-FFF2-40B4-BE49-F238E27FC236}">
                <a16:creationId xmlns:a16="http://schemas.microsoft.com/office/drawing/2014/main" id="{ACF7D4CF-657F-E69D-9B35-2BBD35DD1D69}"/>
              </a:ext>
            </a:extLst>
          </p:cNvPr>
          <p:cNvSpPr>
            <a:spLocks noGrp="1"/>
          </p:cNvSpPr>
          <p:nvPr>
            <p:ph type="title"/>
          </p:nvPr>
        </p:nvSpPr>
        <p:spPr>
          <a:xfrm>
            <a:off x="97970" y="81642"/>
            <a:ext cx="11944351" cy="715879"/>
          </a:xfrm>
        </p:spPr>
        <p:txBody>
          <a:bodyPr lIns="91440"/>
          <a:lstStyle/>
          <a:p>
            <a:r>
              <a:rPr lang="en-US" sz="2400" i="1" dirty="0" err="1"/>
              <a:t>Ενότητ</a:t>
            </a:r>
            <a:r>
              <a:rPr lang="en-US" sz="2400" i="1" dirty="0"/>
              <a:t>α 5 (</a:t>
            </a:r>
            <a:r>
              <a:rPr lang="el-GR" sz="2400" i="1" dirty="0"/>
              <a:t>Ενήλικες μαθητές/τριες</a:t>
            </a:r>
            <a:r>
              <a:rPr lang="en-US" sz="2400" i="1" dirty="0"/>
              <a:t>): </a:t>
            </a:r>
            <a:r>
              <a:rPr lang="en-GB" sz="2400" i="1" dirty="0" err="1"/>
              <a:t>Ασφάλει</a:t>
            </a:r>
            <a:r>
              <a:rPr lang="en-GB" sz="2400" i="1" dirty="0"/>
              <a:t>α στο </a:t>
            </a:r>
            <a:r>
              <a:rPr lang="el-GR" sz="2400" i="1" dirty="0"/>
              <a:t>δι</a:t>
            </a:r>
            <a:r>
              <a:rPr lang="en-GB" sz="2400" i="1" dirty="0"/>
              <a:t>α</a:t>
            </a:r>
            <a:r>
              <a:rPr lang="en-GB" sz="2400" i="1" dirty="0" err="1"/>
              <a:t>δίκτυο</a:t>
            </a:r>
            <a:r>
              <a:rPr lang="en-GB" sz="2400" i="1" dirty="0"/>
              <a:t>  </a:t>
            </a:r>
            <a:endParaRPr lang="el-GR" sz="24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2863</Words>
  <Application>Microsoft Office PowerPoint</Application>
  <PresentationFormat>Widescreen</PresentationFormat>
  <Paragraphs>484</Paragraphs>
  <Slides>26</Slides>
  <Notes>21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26</vt:i4>
      </vt:variant>
    </vt:vector>
  </HeadingPairs>
  <TitlesOfParts>
    <vt:vector size="32" baseType="lpstr">
      <vt:lpstr>Arial</vt:lpstr>
      <vt:lpstr>Calibri</vt:lpstr>
      <vt:lpstr>Open Sans</vt:lpstr>
      <vt:lpstr>Wingdings</vt:lpstr>
      <vt:lpstr>CARDET Course template</vt:lpstr>
      <vt:lpstr>CARDET Course template - Cover page</vt:lpstr>
      <vt:lpstr>WP3 – Εκπαιδευτικό υλικό  για ενήλικες μαθητές/ μαθήτριες   </vt:lpstr>
      <vt:lpstr> 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 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 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 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Ενότητα 5 (Ενήλικες μαθητές/τριες): Ασφάλεια στο διαδίκτυο  </vt:lpstr>
      <vt:lpstr>Τέλος της Ενότητας 5 (Ενήλικες μαθητές/τριες):  Ασφάλεια στο διαδίκτυο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docId:093523609312AEF4A8036332E24332C6</cp:keywords>
  <cp:lastModifiedBy>Elena Xeni</cp:lastModifiedBy>
  <cp:revision>220</cp:revision>
  <cp:lastPrinted>2018-07-25T11:23:00Z</cp:lastPrinted>
  <dcterms:created xsi:type="dcterms:W3CDTF">2014-07-11T09:12:00Z</dcterms:created>
  <dcterms:modified xsi:type="dcterms:W3CDTF">2026-06-29T19:44:10Z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1D1BC51E554F4892AC3577145B0E3DF0_12</vt:lpwstr>
  </property>
  <property fmtid="{D5CDD505-2E9C-101B-9397-08002B2CF9AE}" pid="3" name="KSOProductBuildVer">
    <vt:lpwstr>1033-12.1.0.26372</vt:lpwstr>
  </property>
</Properties>
</file>