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315" r:id="rId5"/>
    <p:sldId id="316" r:id="rId6"/>
    <p:sldId id="317" r:id="rId7"/>
    <p:sldId id="312" r:id="rId8"/>
    <p:sldId id="318" r:id="rId9"/>
    <p:sldId id="313" r:id="rId10"/>
    <p:sldId id="320" r:id="rId11"/>
    <p:sldId id="323" r:id="rId12"/>
    <p:sldId id="324" r:id="rId13"/>
    <p:sldId id="319" r:id="rId14"/>
    <p:sldId id="325" r:id="rId15"/>
    <p:sldId id="314" r:id="rId16"/>
    <p:sldId id="321" r:id="rId17"/>
    <p:sldId id="326" r:id="rId18"/>
    <p:sldId id="327" r:id="rId19"/>
    <p:sldId id="322" r:id="rId20"/>
    <p:sldId id="328" r:id="rId21"/>
    <p:sldId id="329" r:id="rId22"/>
    <p:sldId id="331" r:id="rId23"/>
    <p:sldId id="332" r:id="rId24"/>
    <p:sldId id="333" r:id="rId25"/>
    <p:sldId id="330" r:id="rId26"/>
    <p:sldId id="334"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7" autoAdjust="0"/>
    <p:restoredTop sz="88571" autoAdjust="0"/>
  </p:normalViewPr>
  <p:slideViewPr>
    <p:cSldViewPr snapToGrid="0">
      <p:cViewPr varScale="1">
        <p:scale>
          <a:sx n="73" d="100"/>
          <a:sy n="73" d="100"/>
        </p:scale>
        <p:origin x="1157"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‹Nr.›</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‹Nr.›</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C3B11-8C61-FBB0-CC73-F4F803A6E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FE8FB-FEF4-47A2-28D1-2101E7A38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E41E7-4AA5-4636-C6C7-0F29437D9E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„Betrüger nutzen nicht nur Technologie, sondern auch Emotionen. Nachrichten, die Angst, Dringlichkeit oder Sorge auslösen, sollen uns dazu bringen, schnell und unüberlegt zu handeln. Wenn eine Nachricht </a:t>
            </a:r>
            <a:r>
              <a:rPr lang="en-GB" sz="1200" kern="1200" dirty="0" err="1">
                <a:solidFill>
                  <a:schemeClr val="tx1"/>
                </a:solidFill>
                <a:effectLst/>
                <a:latin typeface="+mn-lt"/>
                <a:ea typeface="+mn-ea"/>
                <a:cs typeface="+mn-cs"/>
              </a:rPr>
              <a:t>bei</a:t>
            </a:r>
            <a:r>
              <a:rPr lang="en-GB" sz="1200" kern="1200" dirty="0">
                <a:solidFill>
                  <a:schemeClr val="tx1"/>
                </a:solidFill>
                <a:effectLst/>
                <a:latin typeface="+mn-lt"/>
                <a:ea typeface="+mn-ea"/>
                <a:cs typeface="+mn-cs"/>
              </a:rPr>
              <a:t> Ihnen </a:t>
            </a:r>
            <a:r>
              <a:rPr lang="en-GB" sz="1200" kern="1200" dirty="0" err="1">
                <a:solidFill>
                  <a:schemeClr val="tx1"/>
                </a:solidFill>
                <a:effectLst/>
                <a:latin typeface="+mn-lt"/>
                <a:ea typeface="+mn-ea"/>
                <a:cs typeface="+mn-cs"/>
              </a:rPr>
              <a:t>ein</a:t>
            </a:r>
            <a:r>
              <a:rPr lang="en-GB" sz="1200" kern="1200" dirty="0">
                <a:solidFill>
                  <a:schemeClr val="tx1"/>
                </a:solidFill>
                <a:effectLst/>
                <a:latin typeface="+mn-lt"/>
                <a:ea typeface="+mn-ea"/>
                <a:cs typeface="+mn-cs"/>
              </a:rPr>
              <a:t> Gefühl von Eile oder Nervosität auslöst, ist genau dieses Gefühl das Warnsignal. Eine kurze Pause einzulegen, </a:t>
            </a:r>
            <a:r>
              <a:rPr lang="en-GB" sz="1200" kern="1200" dirty="0" err="1">
                <a:solidFill>
                  <a:schemeClr val="tx1"/>
                </a:solidFill>
                <a:effectLst/>
                <a:latin typeface="+mn-lt"/>
                <a:ea typeface="+mn-ea"/>
                <a:cs typeface="+mn-cs"/>
              </a:rPr>
              <a:t>sobald</a:t>
            </a:r>
            <a:r>
              <a:rPr lang="en-GB" sz="1200" kern="1200" dirty="0">
                <a:solidFill>
                  <a:schemeClr val="tx1"/>
                </a:solidFill>
                <a:effectLst/>
                <a:latin typeface="+mn-lt"/>
                <a:ea typeface="+mn-ea"/>
                <a:cs typeface="+mn-cs"/>
              </a:rPr>
              <a:t> Sie diese Emotion </a:t>
            </a:r>
            <a:r>
              <a:rPr lang="en-GB" sz="1200" kern="1200" dirty="0" err="1">
                <a:solidFill>
                  <a:schemeClr val="tx1"/>
                </a:solidFill>
                <a:effectLst/>
                <a:latin typeface="+mn-lt"/>
                <a:ea typeface="+mn-ea"/>
                <a:cs typeface="+mn-cs"/>
              </a:rPr>
              <a:t>bemerken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hilft</a:t>
            </a:r>
            <a:r>
              <a:rPr lang="en-GB" sz="1200" kern="1200" dirty="0">
                <a:solidFill>
                  <a:schemeClr val="tx1"/>
                </a:solidFill>
                <a:effectLst/>
                <a:latin typeface="+mn-lt"/>
                <a:ea typeface="+mn-ea"/>
                <a:cs typeface="+mn-cs"/>
              </a:rPr>
              <a:t> Ihnen </a:t>
            </a:r>
            <a:r>
              <a:rPr lang="en-GB" sz="1200" kern="1200" dirty="0" err="1">
                <a:solidFill>
                  <a:schemeClr val="tx1"/>
                </a:solidFill>
                <a:effectLst/>
                <a:latin typeface="+mn-lt"/>
                <a:ea typeface="+mn-ea"/>
                <a:cs typeface="+mn-cs"/>
              </a:rPr>
              <a:t>dabei</a:t>
            </a:r>
            <a:r>
              <a:rPr lang="en-GB" sz="1200" kern="1200" dirty="0">
                <a:solidFill>
                  <a:schemeClr val="tx1"/>
                </a:solidFill>
                <a:effectLst/>
                <a:latin typeface="+mn-lt"/>
                <a:ea typeface="+mn-ea"/>
                <a:cs typeface="+mn-cs"/>
              </a:rPr>
              <a:t>, die Kontrolle zu behalten.“</a:t>
            </a:r>
          </a:p>
          <a:p>
            <a:endParaRPr lang="LID4096" sz="1200" dirty="0"/>
          </a:p>
        </p:txBody>
      </p:sp>
      <p:sp>
        <p:nvSpPr>
          <p:cNvPr id="4" name="Slide Number Placeholder 3">
            <a:extLst>
              <a:ext uri="{FF2B5EF4-FFF2-40B4-BE49-F238E27FC236}">
                <a16:creationId xmlns:a16="http://schemas.microsoft.com/office/drawing/2014/main" id="{47DACFC6-E918-F81B-835C-214F65EBC31A}"/>
              </a:ext>
            </a:extLst>
          </p:cNvPr>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823676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31439-4D59-8FE2-AED9-5C9059370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B4A72-FF21-C379-D4DF-604068032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08DA8-2769-8D26-71A6-ECD27BD4BD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Lassen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uns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Passwort in Form eines Satzes erstellen.“ </a:t>
            </a:r>
            <a:r>
              <a:rPr lang="en-GB" sz="1200" kern="1200" dirty="0" err="1">
                <a:solidFill>
                  <a:schemeClr val="tx1"/>
                </a:solidFill>
                <a:effectLst/>
                <a:latin typeface="+mn-lt"/>
                <a:ea typeface="+mn-ea"/>
                <a:cs typeface="+mn-cs"/>
              </a:rPr>
              <a:t>Schreiben</a:t>
            </a:r>
            <a:r>
              <a:rPr lang="en-GB" sz="1200" kern="1200" dirty="0">
                <a:solidFill>
                  <a:schemeClr val="tx1"/>
                </a:solidFill>
                <a:effectLst/>
                <a:latin typeface="+mn-lt"/>
                <a:ea typeface="+mn-ea"/>
                <a:cs typeface="+mn-cs"/>
              </a:rPr>
              <a:t> Sie einen Satz, den Sie </a:t>
            </a:r>
            <a:r>
              <a:rPr lang="en-GB" sz="1200" kern="1200" dirty="0" err="1">
                <a:solidFill>
                  <a:schemeClr val="tx1"/>
                </a:solidFill>
                <a:effectLst/>
                <a:latin typeface="+mn-lt"/>
                <a:ea typeface="+mn-ea"/>
                <a:cs typeface="+mn-cs"/>
              </a:rPr>
              <a:t>mögen</a:t>
            </a:r>
            <a:r>
              <a:rPr lang="en-GB" sz="1200" kern="1200" dirty="0">
                <a:solidFill>
                  <a:schemeClr val="tx1"/>
                </a:solidFill>
                <a:effectLst/>
                <a:latin typeface="+mn-lt"/>
                <a:ea typeface="+mn-ea"/>
                <a:cs typeface="+mn-cs"/>
              </a:rPr>
              <a:t>, in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Notizbuch und </a:t>
            </a:r>
            <a:r>
              <a:rPr lang="en-GB" sz="1200" kern="1200" dirty="0" err="1">
                <a:solidFill>
                  <a:schemeClr val="tx1"/>
                </a:solidFill>
                <a:effectLst/>
                <a:latin typeface="+mn-lt"/>
                <a:ea typeface="+mn-ea"/>
                <a:cs typeface="+mn-cs"/>
              </a:rPr>
              <a:t>fügen</a:t>
            </a:r>
            <a:r>
              <a:rPr lang="en-GB" sz="1200" kern="1200" dirty="0">
                <a:solidFill>
                  <a:schemeClr val="tx1"/>
                </a:solidFill>
                <a:effectLst/>
                <a:latin typeface="+mn-lt"/>
                <a:ea typeface="+mn-ea"/>
                <a:cs typeface="+mn-cs"/>
              </a:rPr>
              <a:t> Sie ein Symbol hinzu. </a:t>
            </a:r>
            <a:r>
              <a:rPr lang="en-GB" sz="1200" kern="1200" dirty="0" err="1">
                <a:solidFill>
                  <a:schemeClr val="tx1"/>
                </a:solidFill>
                <a:effectLst/>
                <a:latin typeface="+mn-lt"/>
                <a:ea typeface="+mn-ea"/>
                <a:cs typeface="+mn-cs"/>
              </a:rPr>
              <a:t>Achten</a:t>
            </a:r>
            <a:r>
              <a:rPr lang="en-GB" sz="1200" kern="1200" dirty="0">
                <a:solidFill>
                  <a:schemeClr val="tx1"/>
                </a:solidFill>
                <a:effectLst/>
                <a:latin typeface="+mn-lt"/>
                <a:ea typeface="+mn-ea"/>
                <a:cs typeface="+mn-cs"/>
              </a:rPr>
              <a:t> Sie darauf, dass er mindestens 12 Zeichen lang ist. Sie </a:t>
            </a:r>
            <a:r>
              <a:rPr lang="en-GB" sz="1200" kern="1200" dirty="0" err="1">
                <a:solidFill>
                  <a:schemeClr val="tx1"/>
                </a:solidFill>
                <a:effectLst/>
                <a:latin typeface="+mn-lt"/>
                <a:ea typeface="+mn-ea"/>
                <a:cs typeface="+mn-cs"/>
              </a:rPr>
              <a:t>bauen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damit</a:t>
            </a:r>
            <a:r>
              <a:rPr lang="en-GB" sz="1200" kern="1200" dirty="0">
                <a:solidFill>
                  <a:schemeClr val="tx1"/>
                </a:solidFill>
                <a:effectLst/>
                <a:latin typeface="+mn-lt"/>
                <a:ea typeface="+mn-ea"/>
                <a:cs typeface="+mn-cs"/>
              </a:rPr>
              <a:t> eine sichere digitale Identität auf!“</a:t>
            </a:r>
          </a:p>
          <a:p>
            <a:endParaRPr lang="LID4096" dirty="0"/>
          </a:p>
        </p:txBody>
      </p:sp>
      <p:sp>
        <p:nvSpPr>
          <p:cNvPr id="4" name="Slide Number Placeholder 3">
            <a:extLst>
              <a:ext uri="{FF2B5EF4-FFF2-40B4-BE49-F238E27FC236}">
                <a16:creationId xmlns:a16="http://schemas.microsoft.com/office/drawing/2014/main" id="{D6E29EC2-58C1-0A5B-D7EA-4444BEB66C68}"/>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3918610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77164-D8D0-903A-4697-3840B6D76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7A1E89-7CEF-E43F-8FFA-6892EB991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D7A4A-58DA-58E4-10DE-1232DB08214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„Die Online-Welt dreht sich sehr schnell, aber Menschen brauchen Zeit zum Nachdenken. Zu viele Benachrichtigungen oder dringende Nachrichten können Stress, Verwirrung oder Überforderung auslösen. Wenn man sich gehetzt oder verunsichert fühlt, ist das ein Zeichen dafür, dass es vielleicht an der Zeit ist, einen Gang zurückzuschalten.“</a:t>
            </a:r>
          </a:p>
          <a:p>
            <a:endParaRPr lang="LID4096" sz="1200" dirty="0"/>
          </a:p>
        </p:txBody>
      </p:sp>
      <p:sp>
        <p:nvSpPr>
          <p:cNvPr id="4" name="Slide Number Placeholder 3">
            <a:extLst>
              <a:ext uri="{FF2B5EF4-FFF2-40B4-BE49-F238E27FC236}">
                <a16:creationId xmlns:a16="http://schemas.microsoft.com/office/drawing/2014/main" id="{F2DBB1D2-ADD6-F535-64F5-4876384C751E}"/>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116802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9FFAC-A1A0-313D-880A-E87CC35E2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CF57D-4C4C-996E-CF49-44F064CCC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DF703-F61A-CC5D-9421-F0148106077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„Wenn wir uns unter Druck gesetzt oder verängstigt fühlen, handeln wir zu schnell. Unser bestes Mittel zur Selbstschutz ist die Pause. Wenn Sie </a:t>
            </a:r>
            <a:r>
              <a:rPr lang="en-GB" sz="1200" kern="1200" dirty="0" err="1">
                <a:solidFill>
                  <a:schemeClr val="tx1"/>
                </a:solidFill>
                <a:effectLst/>
                <a:latin typeface="+mn-lt"/>
                <a:ea typeface="+mn-ea"/>
                <a:cs typeface="+mn-cs"/>
              </a:rPr>
              <a:t>spüren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dass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a:t>
            </a:r>
            <a:r>
              <a:rPr lang="en-GB" sz="1200" kern="1200" dirty="0">
                <a:solidFill>
                  <a:schemeClr val="tx1"/>
                </a:solidFill>
                <a:effectLst/>
                <a:latin typeface="+mn-lt"/>
                <a:ea typeface="+mn-ea"/>
                <a:cs typeface="+mn-cs"/>
              </a:rPr>
              <a:t> Herz nach einer Nachricht schneller schlägt, </a:t>
            </a:r>
            <a:r>
              <a:rPr lang="en-GB" sz="1200" kern="1200" dirty="0" err="1">
                <a:solidFill>
                  <a:schemeClr val="tx1"/>
                </a:solidFill>
                <a:effectLst/>
                <a:latin typeface="+mn-lt"/>
                <a:ea typeface="+mn-ea"/>
                <a:cs typeface="+mn-cs"/>
              </a:rPr>
              <a:t>klicken</a:t>
            </a:r>
            <a:r>
              <a:rPr lang="en-GB" sz="1200" kern="1200" dirty="0">
                <a:solidFill>
                  <a:schemeClr val="tx1"/>
                </a:solidFill>
                <a:effectLst/>
                <a:latin typeface="+mn-lt"/>
                <a:ea typeface="+mn-ea"/>
                <a:cs typeface="+mn-cs"/>
              </a:rPr>
              <a:t> Sie nicht darauf. </a:t>
            </a:r>
            <a:r>
              <a:rPr lang="en-GB" sz="1200" kern="1200" dirty="0" err="1">
                <a:solidFill>
                  <a:schemeClr val="tx1"/>
                </a:solidFill>
                <a:effectLst/>
                <a:latin typeface="+mn-lt"/>
                <a:ea typeface="+mn-ea"/>
                <a:cs typeface="+mn-cs"/>
              </a:rPr>
              <a:t>Halten</a:t>
            </a:r>
            <a:r>
              <a:rPr lang="en-GB" sz="1200" kern="1200" dirty="0">
                <a:solidFill>
                  <a:schemeClr val="tx1"/>
                </a:solidFill>
                <a:effectLst/>
                <a:latin typeface="+mn-lt"/>
                <a:ea typeface="+mn-ea"/>
                <a:cs typeface="+mn-cs"/>
              </a:rPr>
              <a:t> Sie einfach inne. Eine Pause </a:t>
            </a:r>
            <a:r>
              <a:rPr lang="en-GB" sz="1200" kern="1200" dirty="0" err="1">
                <a:solidFill>
                  <a:schemeClr val="tx1"/>
                </a:solidFill>
                <a:effectLst/>
                <a:latin typeface="+mn-lt"/>
                <a:ea typeface="+mn-ea"/>
                <a:cs typeface="+mn-cs"/>
              </a:rPr>
              <a:t>gibt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Ihrem</a:t>
            </a:r>
            <a:r>
              <a:rPr lang="en-GB" sz="1200" kern="1200" dirty="0">
                <a:solidFill>
                  <a:schemeClr val="tx1"/>
                </a:solidFill>
                <a:effectLst/>
                <a:latin typeface="+mn-lt"/>
                <a:ea typeface="+mn-ea"/>
                <a:cs typeface="+mn-cs"/>
              </a:rPr>
              <a:t> Gehirn Zeit zum Nachdenken.“</a:t>
            </a:r>
          </a:p>
          <a:p>
            <a:endParaRPr lang="LID4096" sz="1200" dirty="0"/>
          </a:p>
        </p:txBody>
      </p:sp>
      <p:sp>
        <p:nvSpPr>
          <p:cNvPr id="4" name="Slide Number Placeholder 3">
            <a:extLst>
              <a:ext uri="{FF2B5EF4-FFF2-40B4-BE49-F238E27FC236}">
                <a16:creationId xmlns:a16="http://schemas.microsoft.com/office/drawing/2014/main" id="{0F32621C-8897-D6EE-CFC6-4DAAC8284F52}"/>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746549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5776A-44E1-DFB9-0CCA-9DDDED892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1FFAA-FFA8-9BFE-158E-4EB4C8B1E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EE14C-1453-34CC-D2B2-1B943FB73B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„Fehlinformationen verbreiten sich oft, weil sie Angst oder Sorge auslösen. Emotional aufgeladene Botschaften sollten mit Vorsicht behandelt werden. Starke emotionale Reaktionen sind oft ein Warnsignal.“</a:t>
            </a:r>
          </a:p>
          <a:p>
            <a:endParaRPr lang="LID4096" sz="1200" dirty="0"/>
          </a:p>
        </p:txBody>
      </p:sp>
      <p:sp>
        <p:nvSpPr>
          <p:cNvPr id="4" name="Slide Number Placeholder 3">
            <a:extLst>
              <a:ext uri="{FF2B5EF4-FFF2-40B4-BE49-F238E27FC236}">
                <a16:creationId xmlns:a16="http://schemas.microsoft.com/office/drawing/2014/main" id="{2B1FEBA6-96BE-E8D0-B99A-DDB01B404ED8}"/>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737020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7998-5E92-E83E-64E7-84979B869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DCDB9-DF17-7FCC-E423-2B82A9687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6B475-1BF7-E5F4-58FB-D25D3B7E2C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Probieren wir es aus! </a:t>
            </a:r>
            <a:r>
              <a:rPr lang="en-GB" sz="1200" kern="1200" dirty="0" err="1">
                <a:solidFill>
                  <a:schemeClr val="tx1"/>
                </a:solidFill>
                <a:effectLst/>
                <a:latin typeface="+mn-lt"/>
                <a:ea typeface="+mn-ea"/>
                <a:cs typeface="+mn-cs"/>
              </a:rPr>
              <a:t>Beobachten</a:t>
            </a:r>
            <a:r>
              <a:rPr lang="en-GB" sz="1200" kern="1200" dirty="0">
                <a:solidFill>
                  <a:schemeClr val="tx1"/>
                </a:solidFill>
                <a:effectLst/>
                <a:latin typeface="+mn-lt"/>
                <a:ea typeface="+mn-ea"/>
                <a:cs typeface="+mn-cs"/>
              </a:rPr>
              <a:t> Sie den Kreis. </a:t>
            </a:r>
            <a:r>
              <a:rPr lang="en-GB" sz="1200" kern="1200" dirty="0" err="1">
                <a:solidFill>
                  <a:schemeClr val="tx1"/>
                </a:solidFill>
                <a:effectLst/>
                <a:latin typeface="+mn-lt"/>
                <a:ea typeface="+mn-ea"/>
                <a:cs typeface="+mn-cs"/>
              </a:rPr>
              <a:t>Atmen</a:t>
            </a:r>
            <a:r>
              <a:rPr lang="en-GB" sz="1200" kern="1200" dirty="0">
                <a:solidFill>
                  <a:schemeClr val="tx1"/>
                </a:solidFill>
                <a:effectLst/>
                <a:latin typeface="+mn-lt"/>
                <a:ea typeface="+mn-ea"/>
                <a:cs typeface="+mn-cs"/>
              </a:rPr>
              <a:t> Sie ein … </a:t>
            </a:r>
            <a:r>
              <a:rPr lang="en-GB" sz="1200" kern="1200" dirty="0" err="1">
                <a:solidFill>
                  <a:schemeClr val="tx1"/>
                </a:solidFill>
                <a:effectLst/>
                <a:latin typeface="+mn-lt"/>
                <a:ea typeface="+mn-ea"/>
                <a:cs typeface="+mn-cs"/>
              </a:rPr>
              <a:t>halten</a:t>
            </a:r>
            <a:r>
              <a:rPr lang="en-GB" sz="1200" kern="1200" dirty="0">
                <a:solidFill>
                  <a:schemeClr val="tx1"/>
                </a:solidFill>
                <a:effectLst/>
                <a:latin typeface="+mn-lt"/>
                <a:ea typeface="+mn-ea"/>
                <a:cs typeface="+mn-cs"/>
              </a:rPr>
              <a:t> Sie die Luft an … und </a:t>
            </a:r>
            <a:r>
              <a:rPr lang="en-GB" sz="1200" kern="1200" dirty="0" err="1">
                <a:solidFill>
                  <a:schemeClr val="tx1"/>
                </a:solidFill>
                <a:effectLst/>
                <a:latin typeface="+mn-lt"/>
                <a:ea typeface="+mn-ea"/>
                <a:cs typeface="+mn-cs"/>
              </a:rPr>
              <a:t>atmen</a:t>
            </a:r>
            <a:r>
              <a:rPr lang="en-GB" sz="1200" kern="1200" dirty="0">
                <a:solidFill>
                  <a:schemeClr val="tx1"/>
                </a:solidFill>
                <a:effectLst/>
                <a:latin typeface="+mn-lt"/>
                <a:ea typeface="+mn-ea"/>
                <a:cs typeface="+mn-cs"/>
              </a:rPr>
              <a:t> Sie aus, während er kleiner wird. </a:t>
            </a:r>
            <a:r>
              <a:rPr lang="en-GB" sz="1200" kern="1200" dirty="0" err="1">
                <a:solidFill>
                  <a:schemeClr val="tx1"/>
                </a:solidFill>
                <a:effectLst/>
                <a:latin typeface="+mn-lt"/>
                <a:ea typeface="+mn-ea"/>
                <a:cs typeface="+mn-cs"/>
              </a:rPr>
              <a:t>Spüren</a:t>
            </a:r>
            <a:r>
              <a:rPr lang="en-GB" sz="1200" kern="1200" dirty="0">
                <a:solidFill>
                  <a:schemeClr val="tx1"/>
                </a:solidFill>
                <a:effectLst/>
                <a:latin typeface="+mn-lt"/>
                <a:ea typeface="+mn-ea"/>
                <a:cs typeface="+mn-cs"/>
              </a:rPr>
              <a:t> Sie, </a:t>
            </a:r>
            <a:r>
              <a:rPr lang="en-GB" sz="1200" kern="1200" dirty="0" err="1">
                <a:solidFill>
                  <a:schemeClr val="tx1"/>
                </a:solidFill>
                <a:effectLst/>
                <a:latin typeface="+mn-lt"/>
                <a:ea typeface="+mn-ea"/>
                <a:cs typeface="+mn-cs"/>
              </a:rPr>
              <a:t>wie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Ihre</a:t>
            </a:r>
            <a:r>
              <a:rPr lang="en-GB" sz="1200" kern="1200" dirty="0">
                <a:solidFill>
                  <a:schemeClr val="tx1"/>
                </a:solidFill>
                <a:effectLst/>
                <a:latin typeface="+mn-lt"/>
                <a:ea typeface="+mn-ea"/>
                <a:cs typeface="+mn-cs"/>
              </a:rPr>
              <a:t> Schultern sinken? Das </a:t>
            </a:r>
            <a:r>
              <a:rPr lang="en-GB" sz="1200" kern="1200" dirty="0" err="1">
                <a:solidFill>
                  <a:schemeClr val="tx1"/>
                </a:solidFill>
                <a:effectLst/>
                <a:latin typeface="+mn-lt"/>
                <a:ea typeface="+mn-ea"/>
                <a:cs typeface="+mn-cs"/>
              </a:rPr>
              <a:t>können</a:t>
            </a:r>
            <a:r>
              <a:rPr lang="en-GB" sz="1200" kern="1200" dirty="0">
                <a:solidFill>
                  <a:schemeClr val="tx1"/>
                </a:solidFill>
                <a:effectLst/>
                <a:latin typeface="+mn-lt"/>
                <a:ea typeface="+mn-ea"/>
                <a:cs typeface="+mn-cs"/>
              </a:rPr>
              <a:t> Sie immer dann tun, </a:t>
            </a:r>
            <a:r>
              <a:rPr lang="en-GB" sz="1200" kern="1200" dirty="0" err="1">
                <a:solidFill>
                  <a:schemeClr val="tx1"/>
                </a:solidFill>
                <a:effectLst/>
                <a:latin typeface="+mn-lt"/>
                <a:ea typeface="+mn-ea"/>
                <a:cs typeface="+mn-cs"/>
              </a:rPr>
              <a:t>wenn</a:t>
            </a:r>
            <a:r>
              <a:rPr lang="en-GB" sz="1200" kern="1200" dirty="0">
                <a:solidFill>
                  <a:schemeClr val="tx1"/>
                </a:solidFill>
                <a:effectLst/>
                <a:latin typeface="+mn-lt"/>
                <a:ea typeface="+mn-ea"/>
                <a:cs typeface="+mn-cs"/>
              </a:rPr>
              <a:t> Sie eine Nachricht angespannt oder gehetzt macht.“</a:t>
            </a:r>
          </a:p>
          <a:p>
            <a:endParaRPr lang="LID4096" dirty="0"/>
          </a:p>
        </p:txBody>
      </p:sp>
      <p:sp>
        <p:nvSpPr>
          <p:cNvPr id="4" name="Slide Number Placeholder 3">
            <a:extLst>
              <a:ext uri="{FF2B5EF4-FFF2-40B4-BE49-F238E27FC236}">
                <a16:creationId xmlns:a16="http://schemas.microsoft.com/office/drawing/2014/main" id="{47C37494-B257-43B3-7E9D-FA444D287C15}"/>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530979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F5DE1-FE66-0565-F23E-CFE1AFB01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C1324-C378-57EC-0D76-EE7FF67B0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289AD-CE87-ED56-B937-C1637D3EFC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„Jeder geht anders mit Stress um. Manche Menschen finden durch Atmen zur Ruhe, andere durch eine Bildschirmpause oder ein Gespräch mit einer Vertrauensperson. </a:t>
            </a:r>
            <a:r>
              <a:rPr lang="en-GB" sz="1200" kern="1200" dirty="0" err="1">
                <a:solidFill>
                  <a:schemeClr val="tx1"/>
                </a:solidFill>
                <a:effectLst/>
                <a:latin typeface="+mn-lt"/>
                <a:ea typeface="+mn-ea"/>
                <a:cs typeface="+mn-cs"/>
              </a:rPr>
              <a:t>Wählen</a:t>
            </a:r>
            <a:r>
              <a:rPr lang="en-GB" sz="1200" kern="1200" dirty="0">
                <a:solidFill>
                  <a:schemeClr val="tx1"/>
                </a:solidFill>
                <a:effectLst/>
                <a:latin typeface="+mn-lt"/>
                <a:ea typeface="+mn-ea"/>
                <a:cs typeface="+mn-cs"/>
              </a:rPr>
              <a:t> Sie die Methode, die </a:t>
            </a:r>
            <a:r>
              <a:rPr lang="en-GB" sz="1200" kern="1200" dirty="0" err="1">
                <a:solidFill>
                  <a:schemeClr val="tx1"/>
                </a:solidFill>
                <a:effectLst/>
                <a:latin typeface="+mn-lt"/>
                <a:ea typeface="+mn-ea"/>
                <a:cs typeface="+mn-cs"/>
              </a:rPr>
              <a:t>für</a:t>
            </a:r>
            <a:r>
              <a:rPr lang="en-GB" sz="1200" kern="1200" dirty="0">
                <a:solidFill>
                  <a:schemeClr val="tx1"/>
                </a:solidFill>
                <a:effectLst/>
                <a:latin typeface="+mn-lt"/>
                <a:ea typeface="+mn-ea"/>
                <a:cs typeface="+mn-cs"/>
              </a:rPr>
              <a:t> Sie am besten funktioniert. Wenn Sie </a:t>
            </a:r>
            <a:r>
              <a:rPr lang="en-GB" sz="1200" kern="1200" dirty="0" err="1">
                <a:solidFill>
                  <a:schemeClr val="tx1"/>
                </a:solidFill>
                <a:effectLst/>
                <a:latin typeface="+mn-lt"/>
                <a:ea typeface="+mn-ea"/>
                <a:cs typeface="+mn-cs"/>
              </a:rPr>
              <a:t>wissen</a:t>
            </a:r>
            <a:r>
              <a:rPr lang="en-GB" sz="1200" kern="1200" dirty="0">
                <a:solidFill>
                  <a:schemeClr val="tx1"/>
                </a:solidFill>
                <a:effectLst/>
                <a:latin typeface="+mn-lt"/>
                <a:ea typeface="+mn-ea"/>
                <a:cs typeface="+mn-cs"/>
              </a:rPr>
              <a:t>, was Ihnen hilft, </a:t>
            </a:r>
            <a:r>
              <a:rPr lang="en-GB" sz="1200" kern="1200" dirty="0" err="1">
                <a:solidFill>
                  <a:schemeClr val="tx1"/>
                </a:solidFill>
                <a:effectLst/>
                <a:latin typeface="+mn-lt"/>
                <a:ea typeface="+mn-ea"/>
                <a:cs typeface="+mn-cs"/>
              </a:rPr>
              <a:t>bleiben</a:t>
            </a:r>
            <a:r>
              <a:rPr lang="en-GB" sz="1200" kern="1200" dirty="0">
                <a:solidFill>
                  <a:schemeClr val="tx1"/>
                </a:solidFill>
                <a:effectLst/>
                <a:latin typeface="+mn-lt"/>
                <a:ea typeface="+mn-ea"/>
                <a:cs typeface="+mn-cs"/>
              </a:rPr>
              <a:t> Sie online ruhig und </a:t>
            </a:r>
            <a:r>
              <a:rPr lang="en-GB" sz="1200" kern="1200" dirty="0" err="1">
                <a:solidFill>
                  <a:schemeClr val="tx1"/>
                </a:solidFill>
                <a:effectLst/>
                <a:latin typeface="+mn-lt"/>
                <a:ea typeface="+mn-ea"/>
                <a:cs typeface="+mn-cs"/>
              </a:rPr>
              <a:t>behalten</a:t>
            </a:r>
            <a:r>
              <a:rPr lang="en-GB" sz="1200" kern="1200" dirty="0">
                <a:solidFill>
                  <a:schemeClr val="tx1"/>
                </a:solidFill>
                <a:effectLst/>
                <a:latin typeface="+mn-lt"/>
                <a:ea typeface="+mn-ea"/>
                <a:cs typeface="+mn-cs"/>
              </a:rPr>
              <a:t> die Kontrolle.“</a:t>
            </a:r>
          </a:p>
          <a:p>
            <a:endParaRPr lang="LID4096" dirty="0"/>
          </a:p>
        </p:txBody>
      </p:sp>
      <p:sp>
        <p:nvSpPr>
          <p:cNvPr id="4" name="Slide Number Placeholder 3">
            <a:extLst>
              <a:ext uri="{FF2B5EF4-FFF2-40B4-BE49-F238E27FC236}">
                <a16:creationId xmlns:a16="http://schemas.microsoft.com/office/drawing/2014/main" id="{F60E48B6-90A3-FA79-9A48-5C7BA96CC020}"/>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2455788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1027941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45077-BE19-EF7B-696C-51FD3AC2E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420AC-BCD0-DBFB-BC9F-4ADAEF87E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DAABB-75C3-281C-6A37-1780D7232C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„Junge Menschen sind im Internet vielen Belastungen ausgesetzt, darunter Vergleiche, Ausgrenzung und negative Kommentare. Diese Belastungen können sich auf die Stimmung, den Schlaf und das Selbstvertrauen auswirken, auch wenn Erwachsene dies nicht direkt bemerken.“</a:t>
            </a:r>
          </a:p>
          <a:p>
            <a:endParaRPr lang="LID4096" sz="1200" dirty="0"/>
          </a:p>
        </p:txBody>
      </p:sp>
      <p:sp>
        <p:nvSpPr>
          <p:cNvPr id="4" name="Slide Number Placeholder 3">
            <a:extLst>
              <a:ext uri="{FF2B5EF4-FFF2-40B4-BE49-F238E27FC236}">
                <a16:creationId xmlns:a16="http://schemas.microsoft.com/office/drawing/2014/main" id="{F5EFED07-2750-EC89-E7E1-3CE39F8274BF}"/>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3316207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941DE-6827-7652-F83A-4B0517D10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A2DAB8-9FDD-0850-6834-2A61693ED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744A02-54F1-2B01-1754-3BAC1E41D7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„Man muss kein Technik-Experte sein, um helfen zu können. Das Wichtigste ist, ruhig und ohne Vorurteile zuzuhören. Ein sicherer Raum ermutigt junge Menschen, über ihre Erfahrungen im Internet zu sprechen.“</a:t>
            </a:r>
          </a:p>
          <a:p>
            <a:endParaRPr lang="LID4096" sz="1200" dirty="0"/>
          </a:p>
        </p:txBody>
      </p:sp>
      <p:sp>
        <p:nvSpPr>
          <p:cNvPr id="4" name="Slide Number Placeholder 3">
            <a:extLst>
              <a:ext uri="{FF2B5EF4-FFF2-40B4-BE49-F238E27FC236}">
                <a16:creationId xmlns:a16="http://schemas.microsoft.com/office/drawing/2014/main" id="{27E20B9C-F67E-ACE8-DA1C-7358AD2134F9}"/>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4044784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E5CFC-45A0-271B-EA88-F3D407FCA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A2E77-B80B-2D75-84BC-1A09CF3CC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013D9-CDD1-FAD3-FC5E-3A846501B8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„Wenn ein junger Mensch online gedemütigt wird, konzentrieren Sie sich auf seine Gefühle. Verwenden Sie Sätze wie ‚Das hast du nicht verdient‘ oder ‚Dein Wert hängt nicht von einem Kommentar ab‘. Diese Worte helfen ihm, sich hinter dem Bildschirm sicher und verstanden zu fühlen.“</a:t>
            </a:r>
          </a:p>
          <a:p>
            <a:endParaRPr lang="LID4096" sz="1200" dirty="0"/>
          </a:p>
        </p:txBody>
      </p:sp>
      <p:sp>
        <p:nvSpPr>
          <p:cNvPr id="4" name="Slide Number Placeholder 3">
            <a:extLst>
              <a:ext uri="{FF2B5EF4-FFF2-40B4-BE49-F238E27FC236}">
                <a16:creationId xmlns:a16="http://schemas.microsoft.com/office/drawing/2014/main" id="{0DECB27D-888C-8D10-6D1E-DA51BC08EF41}"/>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2451392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6D1B3-EFED-1417-115C-EC37B4FC4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B18BD-35FD-DE6D-99C5-3517FFBF1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2D6B1-E5D0-5F5C-7029-B3EB741617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„Phishing-Nachrichten geben oft vor, von Banken, Lieferdiensten oder Familienangehörigen zu stammen. Häufige Beispiele sind Nachrichten, in denen behauptet wird, Ihre Rente sei gesperrt oder ein Familienmitglied benötige dringend Geld. Diese Nachrichten sollen bewusst Druck ausüben. Wenn eine Nachricht Sie in Panik versetzt, halten Sie inne, bevor Sie etwas unternehmen.“</a:t>
            </a:r>
          </a:p>
          <a:p>
            <a:endParaRPr lang="LID4096" sz="1200" dirty="0"/>
          </a:p>
        </p:txBody>
      </p:sp>
      <p:sp>
        <p:nvSpPr>
          <p:cNvPr id="4" name="Slide Number Placeholder 3">
            <a:extLst>
              <a:ext uri="{FF2B5EF4-FFF2-40B4-BE49-F238E27FC236}">
                <a16:creationId xmlns:a16="http://schemas.microsoft.com/office/drawing/2014/main" id="{BCD854C5-9B10-E890-7199-7E06B88FA4E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1873604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B5464-2428-862E-AD58-113C241055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AE706-1F4C-0911-BB10-8923C636C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B0B35-7DC6-1EAD-DED4-B4F087BACE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„Konzentrieren Sie sich bei dieser Übung darauf, zuzuhören und Gefühle anzuerkennen. Das Ziel ist nicht, das Problem sofort zu lösen, sondern dem Jugendlichen das Gefühl zu geben, dass er gehört und unterstützt wird.“</a:t>
            </a:r>
          </a:p>
          <a:p>
            <a:endParaRPr lang="LID4096" dirty="0"/>
          </a:p>
        </p:txBody>
      </p:sp>
      <p:sp>
        <p:nvSpPr>
          <p:cNvPr id="4" name="Slide Number Placeholder 3">
            <a:extLst>
              <a:ext uri="{FF2B5EF4-FFF2-40B4-BE49-F238E27FC236}">
                <a16:creationId xmlns:a16="http://schemas.microsoft.com/office/drawing/2014/main" id="{88ADA195-A0D9-6388-9525-D66604528F6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4253423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6C183-8822-1240-5B7C-69CDE3B08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AEC33-0672-F525-C8BB-4235AFFBF9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22064-6F02-9245-ACD7-8AD562952DD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„Euer Plakat sollte drei Elemente enthalten: eine Regel für Passwörter, ein Mittel zur Beruhigung oder zur emotionalen Sicherheit und einen freundlichen oder unterstützenden Satz für junge Menschen. Damit wird alles zusammengefasst, was wir heute </a:t>
            </a:r>
            <a:r>
              <a:rPr lang="en-US" sz="1200" kern="1200" dirty="0" err="1">
                <a:solidFill>
                  <a:schemeClr val="tx1"/>
                </a:solidFill>
                <a:effectLst/>
                <a:latin typeface="+mn-lt"/>
                <a:ea typeface="+mn-ea"/>
                <a:cs typeface="+mn-cs"/>
              </a:rPr>
              <a:t>geübt</a:t>
            </a:r>
            <a:r>
              <a:rPr lang="en-US" sz="1200" kern="1200" dirty="0">
                <a:solidFill>
                  <a:schemeClr val="tx1"/>
                </a:solidFill>
                <a:effectLst/>
                <a:latin typeface="+mn-lt"/>
                <a:ea typeface="+mn-ea"/>
                <a:cs typeface="+mn-cs"/>
              </a:rPr>
              <a:t> haben.“</a:t>
            </a:r>
            <a:endParaRPr lang="LID4096" dirty="0"/>
          </a:p>
        </p:txBody>
      </p:sp>
      <p:sp>
        <p:nvSpPr>
          <p:cNvPr id="4" name="Slide Number Placeholder 3">
            <a:extLst>
              <a:ext uri="{FF2B5EF4-FFF2-40B4-BE49-F238E27FC236}">
                <a16:creationId xmlns:a16="http://schemas.microsoft.com/office/drawing/2014/main" id="{0939E5B4-F575-5FFF-77F0-84AE7FA163CD}"/>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579903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9BED3-601B-3241-85EF-8AED4C396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49CEC-10A9-234C-A1CE-4742A73F1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58B273-E67E-5DD4-D05E-CBE4206566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„Befolgen Sie bei der Überprüfung einer Website stets dieselben Schritte. Sehen Sie sich zunächst die Webadresse genau an. Prüfen Sie zweitens, ob das Sicherheitsschloss fehlt. Achten Sie drittens darauf, ob der Text ein Gefühl der Dringlichkeit oder des Drucks vermittelt. Wenn Ihnen etwas seltsam vorkommt, schließen Sie die Seite und geben Sie keine persönlichen Daten ein.“</a:t>
            </a:r>
          </a:p>
          <a:p>
            <a:endParaRPr lang="LID4096" sz="1200" dirty="0"/>
          </a:p>
        </p:txBody>
      </p:sp>
      <p:sp>
        <p:nvSpPr>
          <p:cNvPr id="4" name="Slide Number Placeholder 3">
            <a:extLst>
              <a:ext uri="{FF2B5EF4-FFF2-40B4-BE49-F238E27FC236}">
                <a16:creationId xmlns:a16="http://schemas.microsoft.com/office/drawing/2014/main" id="{5175770D-9D0C-6919-9739-67AE697197E4}"/>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889421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„Ich werde Ihnen ein Beispiel für eine Nachricht vorlesen. Ihre Aufgabe ist es, das Hauptgefühl zu erkennen, das die Nachricht auslösen soll: Dringlichkeit oder Angst, Neugier oder Aufregung oder Sorge um die Familie. Das Benennen des Gefühls hilft dabei, die Strategie des Betrügers zu durchbrechen.“</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85C18-65BA-7DD1-8D79-7EE47D2A3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7F68E-5751-0B54-BFEA-87D7BE918D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7151D-A41D-FEAC-314F-2B5F66296A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„Vergleichen Sie die beiden Seiten sorgfältig miteinander. Achten Sie auf kleine Details, die verdächtig wirken, wie zum Beispiel Rechtschreibfehler, fehlende Vorhängeschlösser oder drängende Formulierungen. Wenn Ihnen auch nur ein einziges verdächtiges Detail auffällt, sollten Sie die Seite schließen und die offizielle Website aufrufen, indem Sie die Adresse manuell eingeben.“</a:t>
            </a:r>
          </a:p>
          <a:p>
            <a:endParaRPr lang="LID4096" dirty="0"/>
          </a:p>
        </p:txBody>
      </p:sp>
      <p:sp>
        <p:nvSpPr>
          <p:cNvPr id="4" name="Slide Number Placeholder 3">
            <a:extLst>
              <a:ext uri="{FF2B5EF4-FFF2-40B4-BE49-F238E27FC236}">
                <a16:creationId xmlns:a16="http://schemas.microsoft.com/office/drawing/2014/main" id="{28F6418C-3CF2-83D8-5E95-45A71F1ECD7E}"/>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0176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696D3-D911-157B-7815-57E565E48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00DC4-86F6-A1D2-865B-7143DC247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119E2-3AEE-A8F4-B006-A61C9A274E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„Ein schwaches Passwort kann Fremden Zugang zu Ihrem Privatleben verschaffen. Eine gute Alternative ist ein Passwort in Form eines Satzes. Ein solches Passwort ist lang, für Sie leicht zu merken, für einen Computer jedoch sehr schwer zu erraten. Diese einfache Gewohnheit erhöht Ihre Online-Sicherheit erheblich.“</a:t>
            </a:r>
          </a:p>
          <a:p>
            <a:endParaRPr lang="LID4096" sz="1200" dirty="0"/>
          </a:p>
        </p:txBody>
      </p:sp>
      <p:sp>
        <p:nvSpPr>
          <p:cNvPr id="4" name="Slide Number Placeholder 3">
            <a:extLst>
              <a:ext uri="{FF2B5EF4-FFF2-40B4-BE49-F238E27FC236}">
                <a16:creationId xmlns:a16="http://schemas.microsoft.com/office/drawing/2014/main" id="{70179C8B-7A3C-581D-8D17-D0B45DF4C18A}"/>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908697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CB9E5-0E9D-BC53-B9E0-1E33A4236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CCDA7-FCD2-C307-5A44-5A5E385EB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FA2F5-FE75-4BB4-6572-E17E77A080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„Viele Social-Media-Profile sind standardmäßig auf ‚Öffentlich‘ eingestellt, was bedeutet, dass Fremde Ihre Familienfotos sehen können. Indem Sie Ihre Einstellungen auf ‚Nur Freunde‘ ändern, übernehmen Sie wieder die Kontrolle über Ihren digitalen Garten und entscheiden selbst, wer Ihre Erinnerungen sehen darf.“</a:t>
            </a:r>
          </a:p>
          <a:p>
            <a:endParaRPr lang="LID4096" sz="1200" dirty="0"/>
          </a:p>
        </p:txBody>
      </p:sp>
      <p:sp>
        <p:nvSpPr>
          <p:cNvPr id="4" name="Slide Number Placeholder 3">
            <a:extLst>
              <a:ext uri="{FF2B5EF4-FFF2-40B4-BE49-F238E27FC236}">
                <a16:creationId xmlns:a16="http://schemas.microsoft.com/office/drawing/2014/main" id="{785CD9CE-98F0-624F-48C0-B11A93E9E553}"/>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243556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AB337-9618-DED2-7CDE-295DD998D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F59219-3CF3-883E-16B6-F45BE8EF23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8093A6-BF62-695F-A2AB-FE3AA958258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 Inkognito-Modus speichert das Gerät weder Ihren Verlauf noch Ihre Passwörter oder Suchanfragen. Dies ist nützlich auf gemeinsam genutzten oder öffentlichen Computern oder beim Abrufen vertraulicher Informationen. Sie werden dadurch online nicht unsichtbar, aber es trägt dazu bei, Ihre Daten auf diesem Gerät zu schützen.“</a:t>
            </a:r>
          </a:p>
          <a:p>
            <a:endParaRPr lang="LID4096" sz="1200" dirty="0"/>
          </a:p>
        </p:txBody>
      </p:sp>
      <p:sp>
        <p:nvSpPr>
          <p:cNvPr id="4" name="Slide Number Placeholder 3">
            <a:extLst>
              <a:ext uri="{FF2B5EF4-FFF2-40B4-BE49-F238E27FC236}">
                <a16:creationId xmlns:a16="http://schemas.microsoft.com/office/drawing/2014/main" id="{28FC5CDA-5913-65DE-1E9A-E04A0688B89A}"/>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25783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70BA5-8E31-8E60-09FB-63350CF30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94ED2-91DB-17B8-C03F-D7B399F9E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3956-812F-740C-F296-09A6AA8F3D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„Verfassen Sie einen persönlichen Satz und fügen Sie Zahlen oder Symbole hinzu. Ein Satzpasswort ist für Sie leicht zu merken, für einen Computer jedoch schwer zu erraten. Das macht es sowohl praktisch als auch sicher.“</a:t>
            </a:r>
          </a:p>
          <a:p>
            <a:endParaRPr lang="LID4096" dirty="0"/>
          </a:p>
        </p:txBody>
      </p:sp>
      <p:sp>
        <p:nvSpPr>
          <p:cNvPr id="4" name="Slide Number Placeholder 3">
            <a:extLst>
              <a:ext uri="{FF2B5EF4-FFF2-40B4-BE49-F238E27FC236}">
                <a16:creationId xmlns:a16="http://schemas.microsoft.com/office/drawing/2014/main" id="{36BFC286-10F2-BEC5-8F36-9FD8E26EB31A}"/>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2173751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20200709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Hier kommt der Titel der Folie</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a:xfrm>
            <a:off x="374726" y="2184268"/>
            <a:ext cx="7098129" cy="1334065"/>
          </a:xfrm>
        </p:spPr>
        <p:txBody>
          <a:bodyPr>
            <a:normAutofit/>
          </a:bodyPr>
          <a:lstStyle/>
          <a:p>
            <a:r>
              <a:rPr lang="en-US" sz="2400" dirty="0"/>
              <a:t>WP3 – </a:t>
            </a:r>
            <a:r>
              <a:rPr lang="en-US" sz="2400" dirty="0" err="1"/>
              <a:t>Schulungsmaterialien</a:t>
            </a:r>
            <a:r>
              <a:rPr lang="en-US" sz="2400" dirty="0"/>
              <a:t> </a:t>
            </a:r>
            <a:r>
              <a:rPr lang="en-US" sz="2400" dirty="0" err="1"/>
              <a:t>Lernende</a:t>
            </a:r>
            <a:r>
              <a:rPr lang="en-US" sz="2400" dirty="0"/>
              <a:t> </a:t>
            </a:r>
            <a:br>
              <a:rPr lang="en-US" sz="2400" dirty="0"/>
            </a:br>
            <a:r>
              <a:rPr lang="en-US" sz="2400" dirty="0" err="1"/>
              <a:t>fortgeschrittenen</a:t>
            </a:r>
            <a:r>
              <a:rPr lang="en-US" sz="2400" dirty="0"/>
              <a:t> Alters</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dirty="0"/>
              <a:t>Modul 5</a:t>
            </a:r>
          </a:p>
          <a:p>
            <a:r>
              <a:rPr lang="en-GB" sz="2800" dirty="0"/>
              <a:t>Sicherheit im Internet </a:t>
            </a:r>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86AB4-40CF-3F8B-7D6D-76EF4786770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6E90F41-4BB8-02A0-847D-5526957BAC41}"/>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28AE6501-6D0F-0068-D08A-1B3361FCAB0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2: Passwörter und Datenschutz</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5BE49978-CE2F-B91D-D982-564615F5586D}"/>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7947A133-7DBD-A320-0BC6-2E1782C85E1A}"/>
              </a:ext>
            </a:extLst>
          </p:cNvPr>
          <p:cNvSpPr txBox="1"/>
          <p:nvPr/>
        </p:nvSpPr>
        <p:spPr>
          <a:xfrm>
            <a:off x="0" y="1405534"/>
            <a:ext cx="11336483" cy="7302640"/>
          </a:xfrm>
          <a:prstGeom prst="rect">
            <a:avLst/>
          </a:prstGeom>
          <a:noFill/>
        </p:spPr>
        <p:txBody>
          <a:bodyPr wrap="square">
            <a:spAutoFit/>
          </a:bodyPr>
          <a:lstStyle/>
          <a:p>
            <a:pPr lvl="0"/>
            <a:r>
              <a:rPr lang="en-GB" sz="2400" b="1" dirty="0"/>
              <a:t>Datenschutzeinstellungen: Privatsphäre wahren</a:t>
            </a:r>
            <a:endParaRPr lang="en-GB" sz="2400" dirty="0"/>
          </a:p>
          <a:p>
            <a:pPr lvl="1" algn="ctr"/>
            <a:endParaRPr lang="en-GB" sz="2400" b="1" dirty="0"/>
          </a:p>
          <a:p>
            <a:pPr lvl="1" algn="ctr"/>
            <a:r>
              <a:rPr lang="en-GB" sz="2400" dirty="0"/>
              <a:t>Wer ist in Ihrem digitalen Garten?</a:t>
            </a:r>
          </a:p>
          <a:p>
            <a:pPr lvl="1" algn="ctr"/>
            <a:endParaRPr lang="en-GB" sz="2400" dirty="0"/>
          </a:p>
          <a:p>
            <a:pPr lvl="1" algn="ctr"/>
            <a:r>
              <a:rPr lang="en-GB" sz="2400" dirty="0"/>
              <a:t>Viele Social-Media-Konten sind standardmäßig „öffentlich“, </a:t>
            </a:r>
          </a:p>
          <a:p>
            <a:pPr lvl="1" algn="ctr"/>
            <a:r>
              <a:rPr lang="en-GB" sz="2400" dirty="0"/>
              <a:t>was bedeutet, dass Fremde Ihre Fotos sehen können</a:t>
            </a:r>
          </a:p>
          <a:p>
            <a:pPr lvl="1" algn="ctr"/>
            <a:endParaRPr lang="en-GB" sz="2400" b="1" dirty="0"/>
          </a:p>
          <a:p>
            <a:pPr lvl="1" algn="ctr"/>
            <a:r>
              <a:rPr lang="en-GB" sz="2400" b="1" dirty="0"/>
              <a:t>Einfache Schritte:</a:t>
            </a:r>
            <a:endParaRPr lang="en-GB" sz="2400" dirty="0"/>
          </a:p>
          <a:p>
            <a:pPr lvl="2" algn="ctr"/>
            <a:r>
              <a:rPr lang="en-GB" sz="2400" dirty="0"/>
              <a:t>Stellen Sie die Sichtbarkeit Ihres Profils auf „Nur Freunde“ ein.</a:t>
            </a:r>
          </a:p>
          <a:p>
            <a:pPr lvl="2" algn="ctr"/>
            <a:endParaRPr lang="en-GB" sz="2400" dirty="0"/>
          </a:p>
          <a:p>
            <a:pPr lvl="2" algn="ctr"/>
            <a:r>
              <a:rPr lang="en-GB" sz="2400" dirty="0"/>
              <a:t>Deaktivieren Sie die Standortfreigabe.</a:t>
            </a:r>
          </a:p>
          <a:p>
            <a:pPr lvl="2" algn="ctr"/>
            <a:endParaRPr lang="en-GB" sz="2400" dirty="0"/>
          </a:p>
          <a:p>
            <a:pPr lvl="2" algn="ctr"/>
            <a:r>
              <a:rPr lang="en-GB" sz="2400" dirty="0"/>
              <a:t>Überprüfen Sie, welche Apps Ihre Kamera oder Ihr </a:t>
            </a:r>
            <a:r>
              <a:rPr lang="en-GB" sz="2400" dirty="0" err="1"/>
              <a:t>Mikrofon</a:t>
            </a:r>
            <a:r>
              <a:rPr lang="en-GB" sz="2400" dirty="0"/>
              <a:t> </a:t>
            </a:r>
          </a:p>
          <a:p>
            <a:pPr lvl="2" algn="ctr"/>
            <a:r>
              <a:rPr lang="en-GB" sz="2400" dirty="0" err="1"/>
              <a:t>nutzen</a:t>
            </a:r>
            <a:r>
              <a:rPr lang="en-GB" sz="2400" dirty="0"/>
              <a:t> dürfen.</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7158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D30D7-8F68-13A2-8FB5-C13C83B4464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DCE64E1-F8C6-12DF-6B50-BC7F09E31F08}"/>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5E3ED546-0A22-6370-5B80-ECC3081213CA}"/>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2: Passwörter und Datenschutz</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16EF4BBE-61F2-D473-F33A-1D6001E53A1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A48F8F0-67FA-0082-980F-39B9A43396F2}"/>
              </a:ext>
            </a:extLst>
          </p:cNvPr>
          <p:cNvSpPr txBox="1"/>
          <p:nvPr/>
        </p:nvSpPr>
        <p:spPr>
          <a:xfrm>
            <a:off x="149679" y="1274905"/>
            <a:ext cx="11336483" cy="7671972"/>
          </a:xfrm>
          <a:prstGeom prst="rect">
            <a:avLst/>
          </a:prstGeom>
          <a:noFill/>
        </p:spPr>
        <p:txBody>
          <a:bodyPr wrap="square">
            <a:spAutoFit/>
          </a:bodyPr>
          <a:lstStyle/>
          <a:p>
            <a:pPr lvl="0"/>
            <a:r>
              <a:rPr lang="en-GB" sz="2400" b="1" dirty="0"/>
              <a:t>Privates Surfen (Inkognito-Modus)</a:t>
            </a:r>
            <a:endParaRPr lang="en-GB" sz="2400" dirty="0"/>
          </a:p>
          <a:p>
            <a:pPr lvl="1" algn="ctr"/>
            <a:endParaRPr lang="en-GB" sz="2400" b="1" dirty="0"/>
          </a:p>
          <a:p>
            <a:pPr lvl="1" algn="ctr"/>
            <a:r>
              <a:rPr lang="en-GB" sz="2400" dirty="0"/>
              <a:t>Keine digitalen Spuren hinterlassen</a:t>
            </a:r>
          </a:p>
          <a:p>
            <a:pPr lvl="1" algn="ctr"/>
            <a:endParaRPr lang="en-GB" sz="2400" dirty="0"/>
          </a:p>
          <a:p>
            <a:pPr lvl="1" algn="ctr"/>
            <a:r>
              <a:rPr lang="en-GB" sz="2400" dirty="0"/>
              <a:t>„Privates Surfen“ verhindert, dass Ihr Gerät Ihren Verlauf oder Ihre Passwörter speichert.</a:t>
            </a:r>
          </a:p>
          <a:p>
            <a:pPr lvl="1" algn="ctr"/>
            <a:endParaRPr lang="en-GB" sz="2400" b="1" dirty="0"/>
          </a:p>
          <a:p>
            <a:pPr lvl="1" algn="ctr"/>
            <a:r>
              <a:rPr lang="en-GB" sz="2400" b="1" dirty="0"/>
              <a:t>Wann man es nutzen sollte:</a:t>
            </a:r>
            <a:endParaRPr lang="en-GB" sz="2400" dirty="0"/>
          </a:p>
          <a:p>
            <a:pPr lvl="2" algn="ctr"/>
            <a:r>
              <a:rPr lang="en-GB" sz="2400" dirty="0"/>
              <a:t>Auf einem gemeinsam genutzten oder öffentlichen Computer.</a:t>
            </a:r>
          </a:p>
          <a:p>
            <a:pPr lvl="2" algn="ctr"/>
            <a:endParaRPr lang="en-GB" sz="2400" dirty="0"/>
          </a:p>
          <a:p>
            <a:pPr lvl="2" algn="ctr"/>
            <a:r>
              <a:rPr lang="en-GB" sz="2400" dirty="0"/>
              <a:t>Wenn Sie sensible Gesundheits- oder Bankdaten abrufen.</a:t>
            </a:r>
          </a:p>
          <a:p>
            <a:pPr lvl="1" algn="ctr"/>
            <a:endParaRPr lang="en-GB" sz="2400" b="1" dirty="0"/>
          </a:p>
          <a:p>
            <a:pPr lvl="1" algn="ctr"/>
            <a:r>
              <a:rPr lang="en-GB" sz="2400" b="1" dirty="0"/>
              <a:t>Hinweis: </a:t>
            </a:r>
            <a:r>
              <a:rPr lang="en-GB" sz="2400" dirty="0"/>
              <a:t>Es macht Sie nicht unsichtbar, </a:t>
            </a:r>
          </a:p>
          <a:p>
            <a:pPr lvl="1" algn="ctr"/>
            <a:r>
              <a:rPr lang="en-GB" sz="2400" dirty="0"/>
              <a:t>aber es verhindert, dass das Gerät sich an Ihre </a:t>
            </a:r>
            <a:r>
              <a:rPr lang="en-GB" sz="2400" dirty="0" err="1"/>
              <a:t>Aktivitäten</a:t>
            </a:r>
            <a:r>
              <a:rPr lang="en-GB" sz="2400" dirty="0"/>
              <a:t> </a:t>
            </a:r>
          </a:p>
          <a:p>
            <a:pPr lvl="1" algn="ctr"/>
            <a:r>
              <a:rPr lang="en-GB" sz="2400" dirty="0" err="1"/>
              <a:t>erinnert</a:t>
            </a:r>
            <a:endParaRPr lang="en-GB" sz="2400" dirty="0"/>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8376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87A60-B031-FF63-9535-EC782DF120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7EC3A9C-1DD0-3C21-4A18-0F9827B07AD3}"/>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5912F4E1-50A3-A7CE-5A72-D3753AAEBF9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2: Passwörter und Datenschutz</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77BA426D-D0CB-158C-C88E-193DE90CB109}"/>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04FC036B-F04C-F560-9F71-B1DE16ECD6D6}"/>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Aktivität: </a:t>
            </a:r>
            <a:r>
              <a:rPr lang="en-GB" sz="2400" b="1" dirty="0" err="1">
                <a:solidFill>
                  <a:schemeClr val="accent4">
                    <a:lumMod val="75000"/>
                  </a:schemeClr>
                </a:solidFill>
              </a:rPr>
              <a:t>Erstellen</a:t>
            </a:r>
            <a:r>
              <a:rPr lang="en-GB" sz="2400" b="1" dirty="0">
                <a:solidFill>
                  <a:schemeClr val="accent4">
                    <a:lumMod val="75000"/>
                  </a:schemeClr>
                </a:solidFill>
              </a:rPr>
              <a:t> Sie </a:t>
            </a:r>
            <a:r>
              <a:rPr lang="en-GB" sz="2400" b="1" dirty="0" err="1">
                <a:solidFill>
                  <a:schemeClr val="accent4">
                    <a:lumMod val="75000"/>
                  </a:schemeClr>
                </a:solidFill>
              </a:rPr>
              <a:t>Ihr</a:t>
            </a:r>
            <a:r>
              <a:rPr lang="en-GB" sz="2400" b="1" dirty="0">
                <a:solidFill>
                  <a:schemeClr val="accent4">
                    <a:lumMod val="75000"/>
                  </a:schemeClr>
                </a:solidFill>
              </a:rPr>
              <a:t> </a:t>
            </a:r>
            <a:r>
              <a:rPr lang="en-GB" sz="2400" b="1" dirty="0" err="1">
                <a:solidFill>
                  <a:schemeClr val="accent4">
                    <a:lumMod val="75000"/>
                  </a:schemeClr>
                </a:solidFill>
              </a:rPr>
              <a:t>eigenes</a:t>
            </a:r>
            <a:r>
              <a:rPr lang="en-GB" sz="2400" b="1" dirty="0">
                <a:solidFill>
                  <a:schemeClr val="accent4">
                    <a:lumMod val="75000"/>
                  </a:schemeClr>
                </a:solidFill>
              </a:rPr>
              <a:t> Passwort aus einem Satz (interaktiv)</a:t>
            </a:r>
            <a:endParaRPr lang="en-GB" sz="2400" dirty="0">
              <a:solidFill>
                <a:schemeClr val="accent4">
                  <a:lumMod val="75000"/>
                </a:schemeClr>
              </a:solidFill>
            </a:endParaRPr>
          </a:p>
          <a:p>
            <a:pPr lvl="1" algn="ctr"/>
            <a:endParaRPr lang="en-GB" sz="2400" b="1" dirty="0"/>
          </a:p>
          <a:p>
            <a:pPr lvl="1" algn="ctr"/>
            <a:r>
              <a:rPr lang="en-GB" sz="2400" b="1" dirty="0"/>
              <a:t>Aufgabe:</a:t>
            </a:r>
            <a:r>
              <a:rPr lang="en-GB" sz="2400" dirty="0"/>
              <a:t> </a:t>
            </a:r>
          </a:p>
          <a:p>
            <a:pPr lvl="1" algn="ctr"/>
            <a:r>
              <a:rPr lang="en-GB" sz="2400" dirty="0"/>
              <a:t>Entwerfen Sie ein „Satzpasswort“</a:t>
            </a:r>
          </a:p>
          <a:p>
            <a:pPr lvl="1" algn="ctr"/>
            <a:endParaRPr lang="en-GB" sz="2400" b="1" dirty="0"/>
          </a:p>
          <a:p>
            <a:pPr lvl="1" algn="ctr"/>
            <a:r>
              <a:rPr lang="en-GB" sz="2400" b="1" dirty="0"/>
              <a:t>Interaktion:</a:t>
            </a:r>
            <a:r>
              <a:rPr lang="en-GB" sz="2400" dirty="0"/>
              <a:t> </a:t>
            </a:r>
          </a:p>
          <a:p>
            <a:pPr lvl="1" algn="ctr"/>
            <a:r>
              <a:rPr lang="en-GB" sz="2400" dirty="0"/>
              <a:t>Gemäß der 12-Zeichen-Regel </a:t>
            </a:r>
          </a:p>
          <a:p>
            <a:pPr lvl="1" algn="ctr"/>
            <a:r>
              <a:rPr lang="en-GB" sz="2400" dirty="0" err="1"/>
              <a:t>schreibt</a:t>
            </a:r>
            <a:r>
              <a:rPr lang="en-GB" sz="2400" dirty="0"/>
              <a:t> </a:t>
            </a:r>
            <a:r>
              <a:rPr lang="en-GB" sz="2400" dirty="0" err="1"/>
              <a:t>jede</a:t>
            </a:r>
            <a:r>
              <a:rPr lang="en-GB" sz="2400" dirty="0"/>
              <a:t>*r </a:t>
            </a:r>
            <a:r>
              <a:rPr lang="en-GB" sz="2400" dirty="0" err="1"/>
              <a:t>Teilnehmende</a:t>
            </a:r>
            <a:r>
              <a:rPr lang="en-GB" sz="2400" dirty="0"/>
              <a:t> einen persönlichen Satz auf </a:t>
            </a:r>
          </a:p>
          <a:p>
            <a:pPr lvl="1" algn="ctr"/>
            <a:r>
              <a:rPr lang="en-GB" sz="2400" dirty="0"/>
              <a:t>(z. B. ein Lieblingslied oder ein Lieblingsessen) </a:t>
            </a:r>
          </a:p>
          <a:p>
            <a:pPr lvl="1" algn="ctr"/>
            <a:r>
              <a:rPr lang="en-GB" sz="2400" dirty="0"/>
              <a:t>und </a:t>
            </a:r>
            <a:r>
              <a:rPr lang="en-GB" sz="2400" dirty="0" err="1"/>
              <a:t>fügen</a:t>
            </a:r>
            <a:r>
              <a:rPr lang="en-GB" sz="2400" dirty="0"/>
              <a:t> Sie  Zahlen/Symbole hinzu, um daraus ein sicheres Passwort zu machen.</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773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5A935-07D8-1B45-215B-EC73630EA38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A993AA-257C-88CA-4BEA-2B272D2B993A}"/>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err="1"/>
              <a:t>Sicherheit</a:t>
            </a:r>
            <a:r>
              <a:rPr lang="en-GB" sz="2400" i="1" dirty="0"/>
              <a:t> im Internet </a:t>
            </a:r>
            <a:endParaRPr lang="el-GR" sz="2400" dirty="0"/>
          </a:p>
        </p:txBody>
      </p:sp>
      <p:sp>
        <p:nvSpPr>
          <p:cNvPr id="6" name="Text Placeholder 5">
            <a:extLst>
              <a:ext uri="{FF2B5EF4-FFF2-40B4-BE49-F238E27FC236}">
                <a16:creationId xmlns:a16="http://schemas.microsoft.com/office/drawing/2014/main" id="{A8F423D9-6A77-F732-8A09-73FCA5C30B48}"/>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2: Passwörter und Datenschutz</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600BA676-629B-FA37-D105-67E71114424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CC7C7A2-9252-DC73-C225-4EBEFB6BADAD}"/>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Aktivität: Datenschutz-Check (interaktiv)</a:t>
            </a:r>
            <a:endParaRPr lang="en-GB" sz="2400" dirty="0">
              <a:solidFill>
                <a:schemeClr val="accent4">
                  <a:lumMod val="75000"/>
                </a:schemeClr>
              </a:solidFill>
            </a:endParaRPr>
          </a:p>
          <a:p>
            <a:pPr lvl="1" algn="ctr"/>
            <a:endParaRPr lang="en-GB" sz="2400" b="1" dirty="0"/>
          </a:p>
          <a:p>
            <a:pPr lvl="1" algn="ctr"/>
            <a:r>
              <a:rPr lang="en-GB" sz="2400" b="1" dirty="0"/>
              <a:t>Aufgabe:</a:t>
            </a:r>
            <a:r>
              <a:rPr lang="en-GB" sz="2400" dirty="0"/>
              <a:t> </a:t>
            </a:r>
          </a:p>
          <a:p>
            <a:pPr lvl="1" algn="ctr"/>
            <a:r>
              <a:rPr lang="en-GB" sz="2400" dirty="0"/>
              <a:t>Praktische Geräteeinstellung</a:t>
            </a:r>
          </a:p>
          <a:p>
            <a:pPr lvl="1" algn="ctr"/>
            <a:endParaRPr lang="en-GB" sz="2400" b="1" dirty="0"/>
          </a:p>
          <a:p>
            <a:pPr lvl="1" algn="ctr"/>
            <a:r>
              <a:rPr lang="en-GB" sz="2400" b="1" dirty="0"/>
              <a:t>Interaktion:</a:t>
            </a:r>
            <a:r>
              <a:rPr lang="en-GB" sz="2400" dirty="0"/>
              <a:t> </a:t>
            </a:r>
          </a:p>
          <a:p>
            <a:pPr lvl="1" algn="ctr"/>
            <a:r>
              <a:rPr lang="en-GB" sz="2400" dirty="0"/>
              <a:t>Unter Anleitung des Moderators/der </a:t>
            </a:r>
            <a:r>
              <a:rPr lang="en-GB" sz="2400" dirty="0" err="1"/>
              <a:t>Moderatorin</a:t>
            </a:r>
            <a:endParaRPr lang="en-GB" sz="2400" dirty="0"/>
          </a:p>
          <a:p>
            <a:pPr lvl="1" algn="ctr"/>
            <a:r>
              <a:rPr lang="en-GB" sz="2400" dirty="0" err="1"/>
              <a:t>öffnet</a:t>
            </a:r>
            <a:r>
              <a:rPr lang="en-GB" sz="2400" dirty="0"/>
              <a:t> </a:t>
            </a:r>
            <a:r>
              <a:rPr lang="en-GB" sz="2400" dirty="0" err="1"/>
              <a:t>jede</a:t>
            </a:r>
            <a:r>
              <a:rPr lang="en-GB" sz="2400" dirty="0"/>
              <a:t>*r </a:t>
            </a:r>
            <a:r>
              <a:rPr lang="en-GB" sz="2400" dirty="0" err="1"/>
              <a:t>Teilnehmende</a:t>
            </a:r>
            <a:r>
              <a:rPr lang="en-GB" sz="2400" dirty="0"/>
              <a:t> sein Smartphone/Tablet und ändert eine Einstellung auf </a:t>
            </a:r>
            <a:r>
              <a:rPr lang="en-GB" sz="2400" b="1" dirty="0"/>
              <a:t>„Nur Freunde“ </a:t>
            </a:r>
            <a:r>
              <a:rPr lang="en-GB" sz="2400" dirty="0"/>
              <a:t>oder überprüft, welche Apps Zugriff auf die Kamera haben.</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432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EB816-A3C4-2561-8835-FA1E8C88B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953E2-602E-58B0-0E04-6C7FFA278396}"/>
              </a:ext>
            </a:extLst>
          </p:cNvPr>
          <p:cNvSpPr>
            <a:spLocks noGrp="1"/>
          </p:cNvSpPr>
          <p:nvPr>
            <p:ph type="ctrTitle"/>
          </p:nvPr>
        </p:nvSpPr>
        <p:spPr/>
        <p:txBody>
          <a:bodyPr>
            <a:normAutofit fontScale="90000"/>
          </a:bodyPr>
          <a:lstStyle/>
          <a:p>
            <a:br>
              <a:rPr lang="en-US" sz="2800" b="0" i="1" dirty="0">
                <a:latin typeface="+mj-lt"/>
              </a:rPr>
            </a:br>
            <a:r>
              <a:rPr lang="en-US" sz="2700" b="0" i="1" dirty="0"/>
              <a:t>Modul 5 (</a:t>
            </a:r>
            <a:r>
              <a:rPr lang="en-US" sz="2700" b="0" i="1" dirty="0" err="1"/>
              <a:t>Lernende</a:t>
            </a:r>
            <a:r>
              <a:rPr lang="en-US" sz="2700" b="0" i="1" dirty="0"/>
              <a:t> </a:t>
            </a:r>
            <a:r>
              <a:rPr lang="en-US" sz="2700" b="0" i="1" dirty="0" err="1"/>
              <a:t>fortgeschrittenen</a:t>
            </a:r>
            <a:r>
              <a:rPr lang="en-US" sz="2700" b="0" i="1" dirty="0"/>
              <a:t> Alters)</a:t>
            </a:r>
            <a:br>
              <a:rPr lang="el-GR" sz="2700" b="0" i="1" dirty="0"/>
            </a:br>
            <a:r>
              <a:rPr lang="en-GB" sz="2700" b="0" i="1" dirty="0"/>
              <a:t>Sicherheit im Internet</a:t>
            </a:r>
            <a:br>
              <a:rPr lang="en-GB" sz="27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FEA97BB4-F520-9EE4-1F20-FFAF0BFB96E7}"/>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3: Emotionale Sicherheit und Regulierung</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2311409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CF3A1-A1BC-E727-D3B8-20A463C8C6B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8E546D6-35C7-F96C-78FF-9DB242824588}"/>
              </a:ext>
            </a:extLst>
          </p:cNvPr>
          <p:cNvSpPr>
            <a:spLocks noGrp="1"/>
          </p:cNvSpPr>
          <p:nvPr>
            <p:ph type="title"/>
          </p:nvPr>
        </p:nvSpPr>
        <p:spPr>
          <a:xfrm>
            <a:off x="54428" y="81642"/>
            <a:ext cx="11944351" cy="715879"/>
          </a:xfrm>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EFD734D4-DF95-7FB2-CEE8-5B2A0DFD4D0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3: Emotionale Sicherheit und Regulierung</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AC9AE20-6644-EE50-C2C8-5E1FE3F8208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4E25A9DF-359C-B704-E760-7085C4E9E5D8}"/>
              </a:ext>
            </a:extLst>
          </p:cNvPr>
          <p:cNvSpPr txBox="1"/>
          <p:nvPr/>
        </p:nvSpPr>
        <p:spPr>
          <a:xfrm>
            <a:off x="149679" y="1405534"/>
            <a:ext cx="11336483" cy="6933308"/>
          </a:xfrm>
          <a:prstGeom prst="rect">
            <a:avLst/>
          </a:prstGeom>
          <a:noFill/>
        </p:spPr>
        <p:txBody>
          <a:bodyPr wrap="square">
            <a:spAutoFit/>
          </a:bodyPr>
          <a:lstStyle/>
          <a:p>
            <a:pPr lvl="0"/>
            <a:r>
              <a:rPr lang="en-GB" sz="2400" b="1" dirty="0"/>
              <a:t>Wenn das Internet „zu laut“ wird</a:t>
            </a:r>
          </a:p>
          <a:p>
            <a:pPr lvl="0" algn="ctr"/>
            <a:endParaRPr lang="en-GB" sz="2400" b="1" dirty="0"/>
          </a:p>
          <a:p>
            <a:pPr lvl="0" algn="ctr"/>
            <a:r>
              <a:rPr lang="en-GB" sz="2400" dirty="0"/>
              <a:t>Den digitalen Akku im Griff behalten</a:t>
            </a:r>
          </a:p>
          <a:p>
            <a:pPr lvl="0" algn="ctr"/>
            <a:endParaRPr lang="en-GB" sz="2400" dirty="0"/>
          </a:p>
          <a:p>
            <a:pPr lvl="0" algn="ctr"/>
            <a:r>
              <a:rPr lang="en-GB" sz="2400" dirty="0"/>
              <a:t>Schnell wechselnde Informationen können Angst, Verwirrung oder Überforderung auslösen.</a:t>
            </a:r>
          </a:p>
          <a:p>
            <a:pPr lvl="1" algn="ctr"/>
            <a:endParaRPr lang="en-GB" sz="2400" b="1" dirty="0"/>
          </a:p>
          <a:p>
            <a:pPr lvl="1" algn="ctr"/>
            <a:r>
              <a:rPr lang="en-GB" sz="2400" b="1" dirty="0"/>
              <a:t>Warum das so ist:</a:t>
            </a:r>
            <a:r>
              <a:rPr lang="en-GB" sz="2400" dirty="0"/>
              <a:t> </a:t>
            </a:r>
          </a:p>
          <a:p>
            <a:pPr lvl="1" algn="ctr"/>
            <a:r>
              <a:rPr lang="en-GB" sz="2400" dirty="0"/>
              <a:t>Digitale Tools sind auf Schnelligkeit ausgelegt, doch menschliche Entscheidungsprozesse verlaufen naturgemäß langsamer.</a:t>
            </a:r>
          </a:p>
          <a:p>
            <a:pPr lvl="1" algn="ctr"/>
            <a:r>
              <a:rPr lang="en-GB" sz="2400" b="1" dirty="0"/>
              <a:t>Warnsignale:</a:t>
            </a:r>
            <a:r>
              <a:rPr lang="en-GB" sz="2400" dirty="0"/>
              <a:t> </a:t>
            </a:r>
          </a:p>
          <a:p>
            <a:pPr lvl="1" algn="ctr"/>
            <a:r>
              <a:rPr lang="en-GB" sz="2400" dirty="0"/>
              <a:t>Ein erhöhter Puls oder das Gefühl, nach einer </a:t>
            </a:r>
            <a:r>
              <a:rPr lang="en-GB" sz="2400" dirty="0" err="1"/>
              <a:t>Benachrichtigung</a:t>
            </a:r>
            <a:r>
              <a:rPr lang="en-GB" sz="2400" dirty="0"/>
              <a:t> </a:t>
            </a:r>
          </a:p>
          <a:p>
            <a:pPr lvl="1" algn="ctr"/>
            <a:r>
              <a:rPr lang="en-GB" sz="2400" dirty="0" err="1"/>
              <a:t>unter</a:t>
            </a:r>
            <a:r>
              <a:rPr lang="en-GB" sz="2400" dirty="0"/>
              <a:t> Zeitdruck zu stehen.</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9058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0A064-B37F-FDA8-ABEF-A04A6330E8D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790AEC4-78AC-AB8F-5AE5-BBDCF2F4203F}"/>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090603AC-3A3C-5935-3F92-899BEAD57D9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3: Emotionale Sicherheit und Regulierung</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EB9BED28-F9B0-C243-01A5-F91BA71610E6}"/>
              </a:ext>
            </a:extLst>
          </p:cNvPr>
          <p:cNvPicPr>
            <a:picLocks noGrp="1" noChangeAspect="1"/>
          </p:cNvPicPr>
          <p:nvPr>
            <p:ph sz="quarter" idx="12"/>
          </p:nvPr>
        </p:nvPicPr>
        <p:blipFill>
          <a:blip r:embed="rId3"/>
          <a:stretch>
            <a:fillRect/>
          </a:stretch>
        </p:blipFill>
        <p:spPr>
          <a:xfrm>
            <a:off x="10435771" y="5701644"/>
            <a:ext cx="1658258" cy="761398"/>
          </a:xfrm>
          <a:prstGeom prst="rect">
            <a:avLst/>
          </a:prstGeom>
        </p:spPr>
      </p:pic>
      <p:sp>
        <p:nvSpPr>
          <p:cNvPr id="4" name="TextBox 3">
            <a:extLst>
              <a:ext uri="{FF2B5EF4-FFF2-40B4-BE49-F238E27FC236}">
                <a16:creationId xmlns:a16="http://schemas.microsoft.com/office/drawing/2014/main" id="{EFAD4850-9C12-7A93-5A8C-A3D44ECE7E6D}"/>
              </a:ext>
            </a:extLst>
          </p:cNvPr>
          <p:cNvSpPr txBox="1"/>
          <p:nvPr/>
        </p:nvSpPr>
        <p:spPr>
          <a:xfrm>
            <a:off x="149679" y="1300429"/>
            <a:ext cx="11186804" cy="7671972"/>
          </a:xfrm>
          <a:prstGeom prst="rect">
            <a:avLst/>
          </a:prstGeom>
          <a:noFill/>
        </p:spPr>
        <p:txBody>
          <a:bodyPr wrap="square">
            <a:spAutoFit/>
          </a:bodyPr>
          <a:lstStyle/>
          <a:p>
            <a:pPr lvl="0"/>
            <a:r>
              <a:rPr lang="en-GB" sz="2400" b="1" dirty="0"/>
              <a:t>Die „Pause“-Strategie – Die Kraft der Pause</a:t>
            </a:r>
          </a:p>
          <a:p>
            <a:pPr lvl="0" algn="ctr"/>
            <a:endParaRPr lang="en-GB" sz="2400" dirty="0"/>
          </a:p>
          <a:p>
            <a:pPr lvl="1" algn="ctr"/>
            <a:r>
              <a:rPr lang="en-GB" sz="2400" dirty="0"/>
              <a:t>Ihr wirksamstes Sicherheitsinstrument</a:t>
            </a:r>
          </a:p>
          <a:p>
            <a:pPr lvl="1" algn="ctr"/>
            <a:endParaRPr lang="en-GB" sz="2400" dirty="0"/>
          </a:p>
          <a:p>
            <a:pPr lvl="1" algn="ctr"/>
            <a:r>
              <a:rPr lang="en-GB" sz="2400" dirty="0"/>
              <a:t>Wenn Sie sich durch eine Nachricht unter Druck gesetzt oder verängstigt fühlen, ist es am besten, </a:t>
            </a:r>
            <a:r>
              <a:rPr lang="en-GB" sz="2400" b="1" dirty="0"/>
              <a:t>inne</a:t>
            </a:r>
            <a:r>
              <a:rPr lang="en-GB" sz="2400" dirty="0"/>
              <a:t> zu </a:t>
            </a:r>
            <a:r>
              <a:rPr lang="en-GB" sz="2400" b="1" dirty="0"/>
              <a:t>halten.</a:t>
            </a:r>
          </a:p>
          <a:p>
            <a:pPr lvl="1" algn="ctr"/>
            <a:endParaRPr lang="en-GB" sz="2400" dirty="0"/>
          </a:p>
          <a:p>
            <a:pPr lvl="1" algn="ctr"/>
            <a:r>
              <a:rPr lang="en-GB" sz="2400" b="1" u="sng" dirty="0"/>
              <a:t>Die 3-Stufen-Pause:</a:t>
            </a:r>
          </a:p>
          <a:p>
            <a:pPr lvl="1" algn="ctr"/>
            <a:endParaRPr lang="en-GB" sz="2400" dirty="0"/>
          </a:p>
          <a:p>
            <a:pPr lvl="2" algn="ctr"/>
            <a:r>
              <a:rPr lang="en-GB" sz="2400" b="1" dirty="0"/>
              <a:t>Atmen: </a:t>
            </a:r>
            <a:r>
              <a:rPr lang="en-GB" sz="2400" dirty="0" err="1"/>
              <a:t>Beruhigen</a:t>
            </a:r>
            <a:r>
              <a:rPr lang="en-GB" sz="2400" dirty="0"/>
              <a:t> Sie </a:t>
            </a:r>
            <a:r>
              <a:rPr lang="en-GB" sz="2400" dirty="0" err="1"/>
              <a:t>zuerst</a:t>
            </a:r>
            <a:r>
              <a:rPr lang="en-GB" sz="2400" dirty="0"/>
              <a:t> </a:t>
            </a:r>
            <a:r>
              <a:rPr lang="en-GB" sz="2400" dirty="0" err="1"/>
              <a:t>Ihr</a:t>
            </a:r>
            <a:r>
              <a:rPr lang="en-GB" sz="2400" dirty="0"/>
              <a:t> </a:t>
            </a:r>
            <a:r>
              <a:rPr lang="en-GB" sz="2400" dirty="0" err="1"/>
              <a:t>Gehirn</a:t>
            </a:r>
            <a:r>
              <a:rPr lang="en-GB" sz="2400" dirty="0"/>
              <a:t>.</a:t>
            </a:r>
          </a:p>
          <a:p>
            <a:pPr lvl="2" algn="ctr"/>
            <a:endParaRPr lang="en-GB" sz="2400" dirty="0"/>
          </a:p>
          <a:p>
            <a:pPr lvl="2" algn="ctr"/>
            <a:r>
              <a:rPr lang="en-GB" sz="2400" b="1" dirty="0"/>
              <a:t>Sich entfernen: </a:t>
            </a:r>
            <a:r>
              <a:rPr lang="en-GB" sz="2400" dirty="0"/>
              <a:t>Gehen Sie für ein paar Minuten </a:t>
            </a:r>
            <a:r>
              <a:rPr lang="en-GB" sz="2400" dirty="0" err="1"/>
              <a:t>vom</a:t>
            </a:r>
            <a:r>
              <a:rPr lang="en-GB" sz="2400" dirty="0"/>
              <a:t> </a:t>
            </a:r>
            <a:r>
              <a:rPr lang="en-GB" sz="2400" dirty="0" err="1"/>
              <a:t>Bildschirm</a:t>
            </a:r>
            <a:r>
              <a:rPr lang="en-GB" sz="2400" dirty="0"/>
              <a:t> </a:t>
            </a:r>
            <a:r>
              <a:rPr lang="en-GB" sz="2400" dirty="0" err="1"/>
              <a:t>weg</a:t>
            </a:r>
            <a:r>
              <a:rPr lang="en-GB" sz="2400" dirty="0"/>
              <a:t>.</a:t>
            </a:r>
          </a:p>
          <a:p>
            <a:pPr lvl="2" algn="ctr"/>
            <a:endParaRPr lang="en-GB" sz="2400" dirty="0"/>
          </a:p>
          <a:p>
            <a:pPr lvl="2" algn="ctr"/>
            <a:r>
              <a:rPr lang="en-GB" sz="2400" b="1" dirty="0"/>
              <a:t>Überprüfen: </a:t>
            </a:r>
            <a:r>
              <a:rPr lang="en-GB" sz="2400" dirty="0"/>
              <a:t>Rufen Sie einen vertrauten Freund </a:t>
            </a:r>
            <a:r>
              <a:rPr lang="en-GB" sz="2400" dirty="0" err="1"/>
              <a:t>oder</a:t>
            </a:r>
            <a:r>
              <a:rPr lang="en-GB" sz="2400" dirty="0"/>
              <a:t> </a:t>
            </a:r>
            <a:r>
              <a:rPr lang="en-GB" sz="2400" dirty="0" err="1"/>
              <a:t>eine</a:t>
            </a:r>
            <a:r>
              <a:rPr lang="en-GB" sz="2400" dirty="0"/>
              <a:t> </a:t>
            </a:r>
          </a:p>
          <a:p>
            <a:pPr lvl="2" algn="ctr"/>
            <a:r>
              <a:rPr lang="en-GB" sz="2400" dirty="0" err="1"/>
              <a:t>offizielle</a:t>
            </a:r>
            <a:r>
              <a:rPr lang="en-GB" sz="2400" dirty="0"/>
              <a:t> Support-Hotline an.</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5937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E6325-82BF-12C4-4B43-7F1C8B068CE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A72B042-8EE7-7682-1C85-5BCE9CE856D1}"/>
              </a:ext>
            </a:extLst>
          </p:cNvPr>
          <p:cNvSpPr>
            <a:spLocks noGrp="1"/>
          </p:cNvSpPr>
          <p:nvPr>
            <p:ph type="title"/>
          </p:nvPr>
        </p:nvSpPr>
        <p:spPr>
          <a:xfrm>
            <a:off x="0" y="52005"/>
            <a:ext cx="11944351" cy="715879"/>
          </a:xfrm>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D5BDE51A-077B-5785-07DB-6977ACEA4D6F}"/>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3: Emotionale Sicherheit und Regulierung</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06326F2-A822-7D09-6BFF-8591737769C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97289E51-28AA-1D3F-AFF3-F63D211436F5}"/>
              </a:ext>
            </a:extLst>
          </p:cNvPr>
          <p:cNvSpPr txBox="1"/>
          <p:nvPr/>
        </p:nvSpPr>
        <p:spPr>
          <a:xfrm>
            <a:off x="149679" y="1405534"/>
            <a:ext cx="11621407" cy="6194645"/>
          </a:xfrm>
          <a:prstGeom prst="rect">
            <a:avLst/>
          </a:prstGeom>
          <a:noFill/>
        </p:spPr>
        <p:txBody>
          <a:bodyPr wrap="square">
            <a:spAutoFit/>
          </a:bodyPr>
          <a:lstStyle/>
          <a:p>
            <a:pPr lvl="0"/>
            <a:r>
              <a:rPr lang="en-GB" sz="2400" b="1" dirty="0"/>
              <a:t>Wahrheit vs. Gerücht</a:t>
            </a:r>
          </a:p>
          <a:p>
            <a:pPr lvl="0" algn="ctr"/>
            <a:endParaRPr lang="en-GB" sz="2400" dirty="0"/>
          </a:p>
          <a:p>
            <a:pPr lvl="1" algn="ctr"/>
            <a:r>
              <a:rPr lang="en-GB" sz="2400" dirty="0"/>
              <a:t>Bevor Sie </a:t>
            </a:r>
            <a:r>
              <a:rPr lang="en-GB" sz="2400" dirty="0" err="1"/>
              <a:t>etwas</a:t>
            </a:r>
            <a:r>
              <a:rPr lang="en-GB" sz="2400" dirty="0"/>
              <a:t> </a:t>
            </a:r>
            <a:r>
              <a:rPr lang="en-GB" sz="2400" dirty="0" err="1"/>
              <a:t>teilen</a:t>
            </a:r>
            <a:r>
              <a:rPr lang="en-GB" sz="2400" dirty="0"/>
              <a:t>, </a:t>
            </a:r>
            <a:r>
              <a:rPr lang="en-GB" sz="2400" dirty="0" err="1"/>
              <a:t>halten</a:t>
            </a:r>
            <a:r>
              <a:rPr lang="en-GB" sz="2400" dirty="0"/>
              <a:t> Sie inne</a:t>
            </a:r>
          </a:p>
          <a:p>
            <a:pPr lvl="1" algn="ctr"/>
            <a:endParaRPr lang="en-GB" sz="2400" dirty="0"/>
          </a:p>
          <a:p>
            <a:pPr lvl="1" algn="ctr"/>
            <a:r>
              <a:rPr lang="en-GB" sz="2400" dirty="0"/>
              <a:t>Fehlinformationen (Fake News) verbreiten sich, weil sie Angst oder Sorge auslösen.</a:t>
            </a:r>
          </a:p>
          <a:p>
            <a:pPr lvl="1" algn="ctr"/>
            <a:endParaRPr lang="en-GB" sz="2400" b="1" dirty="0"/>
          </a:p>
          <a:p>
            <a:pPr lvl="1" algn="ctr"/>
            <a:r>
              <a:rPr lang="en-GB" sz="2400" b="1" dirty="0"/>
              <a:t>Sichere Gewohnheiten:</a:t>
            </a:r>
            <a:endParaRPr lang="en-GB" sz="2400" dirty="0"/>
          </a:p>
          <a:p>
            <a:pPr lvl="2" algn="ctr"/>
            <a:r>
              <a:rPr lang="en-GB" sz="2400" dirty="0" err="1"/>
              <a:t>Überprüfen</a:t>
            </a:r>
            <a:r>
              <a:rPr lang="en-GB" sz="2400" dirty="0"/>
              <a:t> Sie Informationen anhand </a:t>
            </a:r>
            <a:r>
              <a:rPr lang="en-GB" sz="2400" b="1" dirty="0"/>
              <a:t>offizieller Quellen </a:t>
            </a:r>
            <a:r>
              <a:rPr lang="en-GB" sz="2400" dirty="0"/>
              <a:t>(wie Regierungswebsites).</a:t>
            </a:r>
          </a:p>
          <a:p>
            <a:pPr lvl="2" algn="ctr"/>
            <a:endParaRPr lang="en-GB" sz="2400" dirty="0"/>
          </a:p>
          <a:p>
            <a:pPr lvl="2" algn="ctr"/>
            <a:r>
              <a:rPr lang="en-GB" sz="2400" dirty="0"/>
              <a:t>Denken Sie daran: </a:t>
            </a:r>
          </a:p>
          <a:p>
            <a:pPr lvl="2" algn="ctr"/>
            <a:r>
              <a:rPr lang="en-GB" sz="2400" dirty="0"/>
              <a:t>Wenn eine Nachricht emotional aufgeladen ist, ist das ein Warnsignal.</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734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A527F-F554-CAA4-7F85-5A4B925DBA2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5ACC70C-8DB7-E27E-08A6-49BCCC263C16}"/>
              </a:ext>
            </a:extLst>
          </p:cNvPr>
          <p:cNvSpPr>
            <a:spLocks noGrp="1"/>
          </p:cNvSpPr>
          <p:nvPr>
            <p:ph type="title"/>
          </p:nvPr>
        </p:nvSpPr>
        <p:spPr>
          <a:xfrm>
            <a:off x="0" y="60055"/>
            <a:ext cx="11944351" cy="715879"/>
          </a:xfrm>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70F15A05-3F4E-5F05-6348-0E6A8664C92D}"/>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3: Emotionale Sicherheit und Regulierung</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E00D32CF-0A5E-2534-2A5F-F262DAAD729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B158A51D-0659-506B-9A57-9C0DE3E7832F}"/>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Aktivität: 2-Minuten-Atemübung (interaktiv)</a:t>
            </a:r>
            <a:endParaRPr lang="en-GB" sz="2400" dirty="0">
              <a:solidFill>
                <a:schemeClr val="accent4">
                  <a:lumMod val="75000"/>
                </a:schemeClr>
              </a:solidFill>
            </a:endParaRPr>
          </a:p>
          <a:p>
            <a:pPr lvl="1" algn="ctr"/>
            <a:endParaRPr lang="en-GB" sz="2400" b="1" dirty="0"/>
          </a:p>
          <a:p>
            <a:pPr lvl="1" algn="ctr"/>
            <a:r>
              <a:rPr lang="en-GB" sz="2400" b="1" dirty="0"/>
              <a:t>Aufgabe:</a:t>
            </a:r>
            <a:r>
              <a:rPr lang="en-GB" sz="2400" dirty="0"/>
              <a:t> </a:t>
            </a:r>
          </a:p>
          <a:p>
            <a:pPr lvl="1" algn="ctr"/>
            <a:r>
              <a:rPr lang="en-GB" sz="2400" dirty="0"/>
              <a:t>Finden Sie </a:t>
            </a:r>
            <a:r>
              <a:rPr lang="en-GB" sz="2400" dirty="0" err="1"/>
              <a:t>Ihre</a:t>
            </a:r>
            <a:r>
              <a:rPr lang="en-GB" sz="2400" dirty="0"/>
              <a:t> </a:t>
            </a:r>
            <a:r>
              <a:rPr lang="en-GB" sz="2400" dirty="0" err="1"/>
              <a:t>innere</a:t>
            </a:r>
            <a:r>
              <a:rPr lang="en-GB" sz="2400" dirty="0"/>
              <a:t> Ruhe</a:t>
            </a:r>
          </a:p>
          <a:p>
            <a:pPr lvl="1" algn="ctr"/>
            <a:endParaRPr lang="en-GB" sz="2400" dirty="0"/>
          </a:p>
          <a:p>
            <a:pPr lvl="1" algn="ctr"/>
            <a:r>
              <a:rPr lang="en-GB" sz="2400" b="1" dirty="0"/>
              <a:t>Interaktion:</a:t>
            </a:r>
            <a:r>
              <a:rPr lang="en-GB" sz="2400" dirty="0"/>
              <a:t> </a:t>
            </a:r>
          </a:p>
          <a:p>
            <a:pPr lvl="1" algn="ctr"/>
            <a:r>
              <a:rPr lang="en-GB" sz="2400" dirty="0"/>
              <a:t>Machen wir eine „Pause und Atmen“-Übung </a:t>
            </a:r>
          </a:p>
          <a:p>
            <a:pPr lvl="1" algn="ctr"/>
            <a:r>
              <a:rPr lang="en-GB" sz="2400" dirty="0"/>
              <a:t>(4 Sekunden einatmen, 6 Sekunden </a:t>
            </a:r>
            <a:r>
              <a:rPr lang="en-GB" sz="2400" dirty="0" err="1"/>
              <a:t>ausatmen</a:t>
            </a:r>
            <a:r>
              <a:rPr lang="en-GB" sz="2400" dirty="0"/>
              <a:t>), </a:t>
            </a:r>
          </a:p>
          <a:p>
            <a:pPr lvl="1" algn="ctr"/>
            <a:r>
              <a:rPr lang="en-GB" sz="2400" dirty="0"/>
              <a:t>um den Umgang mit dem körperlichen Stress einer dringenden Nachricht zu üben.</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3068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FA1C7-4C58-985C-6492-6D559FEA9AA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67AEFE6-AA2C-A6BA-747B-A6A97A16537A}"/>
              </a:ext>
            </a:extLst>
          </p:cNvPr>
          <p:cNvSpPr>
            <a:spLocks noGrp="1"/>
          </p:cNvSpPr>
          <p:nvPr>
            <p:ph type="title"/>
          </p:nvPr>
        </p:nvSpPr>
        <p:spPr>
          <a:xfrm>
            <a:off x="0" y="60055"/>
            <a:ext cx="11944351" cy="715879"/>
          </a:xfrm>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8B281518-B7F3-8E7F-3E0F-167BAD23752F}"/>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3: Emotionale Sicherheit und Regulierung</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864BFC6-1EE6-AB40-10BF-30A90AF62BD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6281639-0FFE-52BE-A541-5C6514E45780}"/>
              </a:ext>
            </a:extLst>
          </p:cNvPr>
          <p:cNvSpPr txBox="1"/>
          <p:nvPr/>
        </p:nvSpPr>
        <p:spPr>
          <a:xfrm>
            <a:off x="97970" y="1563010"/>
            <a:ext cx="10957957" cy="6194645"/>
          </a:xfrm>
          <a:prstGeom prst="rect">
            <a:avLst/>
          </a:prstGeom>
          <a:noFill/>
        </p:spPr>
        <p:txBody>
          <a:bodyPr wrap="square">
            <a:spAutoFit/>
          </a:bodyPr>
          <a:lstStyle/>
          <a:p>
            <a:pPr algn="ctr"/>
            <a:r>
              <a:rPr lang="en-GB" sz="2400" b="1" dirty="0">
                <a:solidFill>
                  <a:schemeClr val="accent4">
                    <a:lumMod val="75000"/>
                  </a:schemeClr>
                </a:solidFill>
              </a:rPr>
              <a:t>Aktivität: Meine Toolbox zum Abkühlen (interaktiv)</a:t>
            </a:r>
            <a:endParaRPr lang="en-GB" sz="2400" dirty="0">
              <a:solidFill>
                <a:schemeClr val="accent4">
                  <a:lumMod val="75000"/>
                </a:schemeClr>
              </a:solidFill>
            </a:endParaRPr>
          </a:p>
          <a:p>
            <a:pPr lvl="1" algn="ctr"/>
            <a:endParaRPr lang="en-GB" sz="2400" b="1" dirty="0"/>
          </a:p>
          <a:p>
            <a:pPr lvl="1" algn="ctr"/>
            <a:r>
              <a:rPr lang="en-GB" sz="2400" b="1" dirty="0"/>
              <a:t>Aufgabe:</a:t>
            </a:r>
            <a:r>
              <a:rPr lang="en-GB" sz="2400" dirty="0"/>
              <a:t> </a:t>
            </a:r>
          </a:p>
          <a:p>
            <a:pPr lvl="1" algn="ctr"/>
            <a:r>
              <a:rPr lang="en-GB" sz="2400" dirty="0"/>
              <a:t>Welches Hilfsmittel funktioniert für Sie am besten?</a:t>
            </a:r>
          </a:p>
          <a:p>
            <a:pPr lvl="1" algn="ctr"/>
            <a:endParaRPr lang="en-GB" sz="2400" dirty="0"/>
          </a:p>
          <a:p>
            <a:pPr lvl="1" algn="ctr"/>
            <a:r>
              <a:rPr lang="en-GB" sz="2400" b="1" dirty="0"/>
              <a:t>Interaktion:</a:t>
            </a:r>
            <a:r>
              <a:rPr lang="en-GB" sz="2400" dirty="0"/>
              <a:t> </a:t>
            </a:r>
          </a:p>
          <a:p>
            <a:pPr lvl="1" algn="ctr"/>
            <a:r>
              <a:rPr lang="en-GB" sz="2400" dirty="0" err="1"/>
              <a:t>Schauen</a:t>
            </a:r>
            <a:r>
              <a:rPr lang="en-GB" sz="2400" dirty="0"/>
              <a:t> Sie </a:t>
            </a:r>
            <a:r>
              <a:rPr lang="en-GB" sz="2400" dirty="0" err="1"/>
              <a:t>sich</a:t>
            </a:r>
            <a:r>
              <a:rPr lang="en-GB" sz="2400" dirty="0"/>
              <a:t> die Optionen in </a:t>
            </a:r>
            <a:r>
              <a:rPr lang="en-GB" sz="2400" dirty="0" err="1"/>
              <a:t>Ihrer</a:t>
            </a:r>
            <a:r>
              <a:rPr lang="en-GB" sz="2400" dirty="0"/>
              <a:t> „Toolbox zur Beruhigung“ an </a:t>
            </a:r>
          </a:p>
          <a:p>
            <a:pPr lvl="1" algn="ctr"/>
            <a:r>
              <a:rPr lang="en-GB" sz="2400" dirty="0"/>
              <a:t>(Atmen, Bildschirmpause oder Überprüfen) </a:t>
            </a:r>
          </a:p>
          <a:p>
            <a:pPr lvl="1" algn="ctr"/>
            <a:r>
              <a:rPr lang="en-GB" sz="2400" dirty="0"/>
              <a:t>und </a:t>
            </a:r>
            <a:r>
              <a:rPr lang="en-GB" sz="2400" dirty="0" err="1"/>
              <a:t>kreisen</a:t>
            </a:r>
            <a:r>
              <a:rPr lang="en-GB" sz="2400" dirty="0"/>
              <a:t> Sie </a:t>
            </a:r>
            <a:r>
              <a:rPr lang="en-GB" sz="2400" dirty="0" err="1"/>
              <a:t>ihr</a:t>
            </a:r>
            <a:r>
              <a:rPr lang="en-GB" sz="2400" dirty="0"/>
              <a:t> Lieblingswerkzeug ein, um es mit </a:t>
            </a:r>
            <a:r>
              <a:rPr lang="en-GB" sz="2400" dirty="0" err="1"/>
              <a:t>einem</a:t>
            </a:r>
            <a:r>
              <a:rPr lang="en-GB" sz="2400" dirty="0"/>
              <a:t> Freund/</a:t>
            </a:r>
            <a:r>
              <a:rPr lang="en-GB" sz="2400" dirty="0" err="1"/>
              <a:t>einer</a:t>
            </a:r>
            <a:r>
              <a:rPr lang="en-GB" sz="2400" dirty="0"/>
              <a:t> </a:t>
            </a:r>
            <a:r>
              <a:rPr lang="en-GB" sz="2400" dirty="0" err="1"/>
              <a:t>Freundin</a:t>
            </a:r>
            <a:r>
              <a:rPr lang="en-GB" sz="2400" dirty="0"/>
              <a:t> zu teilen.</a:t>
            </a:r>
          </a:p>
          <a:p>
            <a:r>
              <a:rPr lang="en-GB" dirty="0"/>
              <a:t> </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5011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Modul 5 (</a:t>
            </a:r>
            <a:r>
              <a:rPr lang="en-US" sz="2700" b="0" i="1" dirty="0" err="1"/>
              <a:t>Lernende</a:t>
            </a:r>
            <a:r>
              <a:rPr lang="en-US" sz="2700" b="0" i="1" dirty="0"/>
              <a:t> </a:t>
            </a:r>
            <a:r>
              <a:rPr lang="en-US" sz="2700" b="0" i="1" dirty="0" err="1"/>
              <a:t>fortgeschrittenen</a:t>
            </a:r>
            <a:r>
              <a:rPr lang="en-US" sz="2700" b="0" i="1" dirty="0"/>
              <a:t> Alters)</a:t>
            </a:r>
            <a:br>
              <a:rPr lang="el-GR" sz="2700" b="0" i="1" dirty="0"/>
            </a:br>
            <a:r>
              <a:rPr lang="en-GB" sz="2700" b="0" i="1" dirty="0"/>
              <a:t>Sicherheit im Internet</a:t>
            </a:r>
            <a:br>
              <a:rPr lang="en-GB" sz="27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849257"/>
            <a:ext cx="7391858" cy="1292830"/>
          </a:xfrm>
        </p:spPr>
        <p:txBody>
          <a:bodyPr>
            <a:normAutofit lnSpcReduction="10000"/>
          </a:bodyPr>
          <a:lstStyle/>
          <a:p>
            <a:r>
              <a:rPr lang="en-US" sz="2400" b="1" dirty="0">
                <a:solidFill>
                  <a:schemeClr val="accent1">
                    <a:lumMod val="75000"/>
                  </a:schemeClr>
                </a:solidFill>
              </a:rPr>
              <a:t>Thema 1: Online-</a:t>
            </a:r>
            <a:r>
              <a:rPr lang="en-US" sz="2400" b="1" dirty="0" err="1">
                <a:solidFill>
                  <a:schemeClr val="accent1">
                    <a:lumMod val="75000"/>
                  </a:schemeClr>
                </a:solidFill>
              </a:rPr>
              <a:t>Bedrohungen</a:t>
            </a:r>
            <a:r>
              <a:rPr lang="en-US" sz="2400" b="1" dirty="0">
                <a:solidFill>
                  <a:schemeClr val="accent1">
                    <a:lumMod val="75000"/>
                  </a:schemeClr>
                </a:solidFill>
              </a:rPr>
              <a:t> </a:t>
            </a:r>
            <a:r>
              <a:rPr lang="en-US" sz="2400" b="1" dirty="0" err="1">
                <a:solidFill>
                  <a:schemeClr val="accent1">
                    <a:lumMod val="75000"/>
                  </a:schemeClr>
                </a:solidFill>
              </a:rPr>
              <a:t>erkennen</a:t>
            </a:r>
            <a:endParaRPr lang="en-US" sz="2400" b="1" dirty="0">
              <a:solidFill>
                <a:schemeClr val="accent1">
                  <a:lumMod val="75000"/>
                </a:schemeClr>
              </a:solidFill>
            </a:endParaRPr>
          </a:p>
          <a:p>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D4FF0-01ED-D40D-FF95-09FBFD1D6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F0A37-8ED2-D9D5-2184-55C59648AE86}"/>
              </a:ext>
            </a:extLst>
          </p:cNvPr>
          <p:cNvSpPr>
            <a:spLocks noGrp="1"/>
          </p:cNvSpPr>
          <p:nvPr>
            <p:ph type="ctrTitle"/>
          </p:nvPr>
        </p:nvSpPr>
        <p:spPr/>
        <p:txBody>
          <a:bodyPr>
            <a:normAutofit fontScale="90000"/>
          </a:bodyPr>
          <a:lstStyle/>
          <a:p>
            <a:br>
              <a:rPr lang="en-US" sz="2800" b="0" i="1" dirty="0">
                <a:latin typeface="+mj-lt"/>
              </a:rPr>
            </a:br>
            <a:r>
              <a:rPr lang="en-US" sz="2700" b="0" i="1" dirty="0"/>
              <a:t>Modul 5 (</a:t>
            </a:r>
            <a:r>
              <a:rPr lang="en-US" sz="2700" b="0" i="1" dirty="0" err="1"/>
              <a:t>Lernende</a:t>
            </a:r>
            <a:r>
              <a:rPr lang="en-US" sz="2700" b="0" i="1" dirty="0"/>
              <a:t> </a:t>
            </a:r>
            <a:r>
              <a:rPr lang="en-US" sz="2700" b="0" i="1" dirty="0" err="1"/>
              <a:t>fortgeschrittenen</a:t>
            </a:r>
            <a:r>
              <a:rPr lang="en-US" sz="2700" b="0" i="1" dirty="0"/>
              <a:t> Alters)</a:t>
            </a:r>
            <a:br>
              <a:rPr lang="el-GR" sz="2700" b="0" i="1" dirty="0"/>
            </a:br>
            <a:r>
              <a:rPr lang="en-GB" sz="2700" b="0" i="1" dirty="0"/>
              <a:t>Sicherheit im Internet</a:t>
            </a:r>
            <a:br>
              <a:rPr lang="en-GB" sz="27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DB57046B-2211-F9CB-8AED-AD5F0B2C7B7E}"/>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a:t>
            </a:r>
            <a:r>
              <a:rPr lang="el-GR" sz="2400" b="1" dirty="0">
                <a:solidFill>
                  <a:schemeClr val="accent1">
                    <a:lumMod val="75000"/>
                  </a:schemeClr>
                </a:solidFill>
              </a:rPr>
              <a:t> 4</a:t>
            </a:r>
            <a:r>
              <a:rPr lang="en-US" sz="2400" b="1" dirty="0">
                <a:solidFill>
                  <a:schemeClr val="accent1">
                    <a:lumMod val="75000"/>
                  </a:schemeClr>
                </a:solidFill>
              </a:rPr>
              <a:t>: Die </a:t>
            </a:r>
            <a:r>
              <a:rPr lang="en-US" sz="2400" b="1" dirty="0" err="1">
                <a:solidFill>
                  <a:schemeClr val="accent1">
                    <a:lumMod val="75000"/>
                  </a:schemeClr>
                </a:solidFill>
              </a:rPr>
              <a:t>jüngere</a:t>
            </a:r>
            <a:r>
              <a:rPr lang="en-US" sz="2400" b="1" dirty="0">
                <a:solidFill>
                  <a:schemeClr val="accent1">
                    <a:lumMod val="75000"/>
                  </a:schemeClr>
                </a:solidFill>
              </a:rPr>
              <a:t> Generation </a:t>
            </a:r>
            <a:r>
              <a:rPr lang="en-US" sz="2400" b="1" dirty="0" err="1">
                <a:solidFill>
                  <a:schemeClr val="accent1">
                    <a:lumMod val="75000"/>
                  </a:schemeClr>
                </a:solidFill>
              </a:rPr>
              <a:t>unterstützen</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606629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5B1FE-776E-DD71-A2D8-2156470F1C5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51B8CEA-5E03-B922-7F8F-7633E80591AE}"/>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0096A945-4960-482E-1B46-F3EA28B562D7}"/>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Thema</a:t>
            </a:r>
            <a:r>
              <a:rPr lang="el-GR" b="1" i="1" dirty="0">
                <a:solidFill>
                  <a:schemeClr val="accent1">
                    <a:lumMod val="75000"/>
                  </a:schemeClr>
                </a:solidFill>
              </a:rPr>
              <a:t> 4</a:t>
            </a:r>
            <a:r>
              <a:rPr lang="en-US" b="1" i="1" dirty="0">
                <a:solidFill>
                  <a:schemeClr val="accent1">
                    <a:lumMod val="75000"/>
                  </a:schemeClr>
                </a:solidFill>
              </a:rPr>
              <a:t>: Unterstützung der jüngeren Generation</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72F66AE-3DDF-5BA3-312F-855FAFDCE30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BE55EE74-15B2-B1DF-F1DE-CE94C2A5B2AE}"/>
              </a:ext>
            </a:extLst>
          </p:cNvPr>
          <p:cNvSpPr txBox="1"/>
          <p:nvPr/>
        </p:nvSpPr>
        <p:spPr>
          <a:xfrm>
            <a:off x="149679" y="1405534"/>
            <a:ext cx="11336483" cy="5548314"/>
          </a:xfrm>
          <a:prstGeom prst="rect">
            <a:avLst/>
          </a:prstGeom>
          <a:noFill/>
        </p:spPr>
        <p:txBody>
          <a:bodyPr wrap="square">
            <a:spAutoFit/>
          </a:bodyPr>
          <a:lstStyle/>
          <a:p>
            <a:pPr lvl="0"/>
            <a:r>
              <a:rPr lang="en-GB" sz="2400" b="1" dirty="0"/>
              <a:t>Risiken für Jugendliche im Internet verstehen</a:t>
            </a:r>
          </a:p>
          <a:p>
            <a:pPr lvl="0" algn="ctr"/>
            <a:endParaRPr lang="en-GB" sz="2400" dirty="0"/>
          </a:p>
          <a:p>
            <a:pPr lvl="1" algn="ctr"/>
            <a:r>
              <a:rPr lang="en-GB" sz="2400" dirty="0"/>
              <a:t>Die digitale Welt Ihrer Enkelkinder</a:t>
            </a:r>
          </a:p>
          <a:p>
            <a:pPr lvl="1" algn="ctr"/>
            <a:endParaRPr lang="en-GB" sz="2400" dirty="0"/>
          </a:p>
          <a:p>
            <a:pPr lvl="1" algn="ctr"/>
            <a:r>
              <a:rPr lang="en-GB" sz="2400" dirty="0"/>
              <a:t>Junge Menschen stehen unter besonderen Belastungen wie </a:t>
            </a:r>
            <a:r>
              <a:rPr lang="en-GB" sz="2400" b="1" dirty="0"/>
              <a:t>Cybermobbing</a:t>
            </a:r>
            <a:r>
              <a:rPr lang="en-GB" sz="2400" dirty="0"/>
              <a:t>, </a:t>
            </a:r>
          </a:p>
          <a:p>
            <a:pPr lvl="1" algn="ctr"/>
            <a:r>
              <a:rPr lang="en-GB" sz="2400" dirty="0"/>
              <a:t>dem Druck, perfekt auszusehen, </a:t>
            </a:r>
          </a:p>
          <a:p>
            <a:pPr lvl="1" algn="ctr"/>
            <a:r>
              <a:rPr lang="en-GB" sz="2400" dirty="0"/>
              <a:t>und die „Angst, etwas zu verpassen“ (FOMO).</a:t>
            </a:r>
          </a:p>
          <a:p>
            <a:pPr lvl="1" algn="ctr"/>
            <a:endParaRPr lang="en-GB" sz="2400" dirty="0"/>
          </a:p>
          <a:p>
            <a:pPr lvl="1" algn="ctr"/>
            <a:r>
              <a:rPr lang="en-GB" sz="2400" dirty="0"/>
              <a:t>Dieser Druck kann sich auf ihre Stimmung, ihren Schlaf und ihr Selbstvertrauen auswirken.</a:t>
            </a:r>
          </a:p>
          <a:p>
            <a:pPr algn="ctr"/>
            <a:r>
              <a:rPr lang="en-GB" sz="2400"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5289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1C629-3E5B-5DE1-8938-CCBA47A5A3A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206A995-B63F-4CD3-B896-E9467B690888}"/>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C44FAEA0-B918-75E2-D517-3A492E3AB8BF}"/>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Thema</a:t>
            </a:r>
            <a:r>
              <a:rPr lang="el-GR" b="1" i="1" dirty="0">
                <a:solidFill>
                  <a:schemeClr val="accent1">
                    <a:lumMod val="75000"/>
                  </a:schemeClr>
                </a:solidFill>
              </a:rPr>
              <a:t> 4</a:t>
            </a:r>
            <a:r>
              <a:rPr lang="en-US" b="1" i="1" dirty="0">
                <a:solidFill>
                  <a:schemeClr val="accent1">
                    <a:lumMod val="75000"/>
                  </a:schemeClr>
                </a:solidFill>
              </a:rPr>
              <a:t>: Die jüngere Generation unterstützen</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8F7DD31-DF91-9C34-812F-1DBA600B640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168F3A9-F737-D9CC-58D1-A20D376BDC2E}"/>
              </a:ext>
            </a:extLst>
          </p:cNvPr>
          <p:cNvSpPr txBox="1"/>
          <p:nvPr/>
        </p:nvSpPr>
        <p:spPr>
          <a:xfrm>
            <a:off x="149679" y="1405534"/>
            <a:ext cx="11336483" cy="5455981"/>
          </a:xfrm>
          <a:prstGeom prst="rect">
            <a:avLst/>
          </a:prstGeom>
          <a:noFill/>
        </p:spPr>
        <p:txBody>
          <a:bodyPr wrap="square">
            <a:spAutoFit/>
          </a:bodyPr>
          <a:lstStyle/>
          <a:p>
            <a:pPr lvl="0"/>
            <a:r>
              <a:rPr lang="en-GB" sz="2400" b="1" dirty="0"/>
              <a:t>Ein unterstützender Begleiter sein</a:t>
            </a:r>
            <a:endParaRPr lang="en-GB" sz="2400" dirty="0"/>
          </a:p>
          <a:p>
            <a:pPr lvl="1"/>
            <a:endParaRPr lang="en-GB" sz="2400" b="1" dirty="0"/>
          </a:p>
          <a:p>
            <a:pPr lvl="1" algn="ctr"/>
            <a:r>
              <a:rPr lang="en-GB" sz="2400" dirty="0"/>
              <a:t>Setzen Sie auf Herz, nicht auf technische Fähigkeiten</a:t>
            </a:r>
          </a:p>
          <a:p>
            <a:pPr lvl="1" algn="ctr"/>
            <a:endParaRPr lang="en-GB" sz="2400" dirty="0"/>
          </a:p>
          <a:p>
            <a:pPr lvl="1" algn="ctr"/>
            <a:r>
              <a:rPr lang="en-GB" sz="2400" dirty="0"/>
              <a:t>Kinder </a:t>
            </a:r>
            <a:r>
              <a:rPr lang="en-GB" sz="2400" dirty="0" err="1"/>
              <a:t>brauchen</a:t>
            </a:r>
            <a:r>
              <a:rPr lang="en-GB" sz="2400" dirty="0"/>
              <a:t> Sie nicht als Technik-Experten; sie brauchen jemanden, </a:t>
            </a:r>
            <a:r>
              <a:rPr lang="en-GB" sz="2400" b="1" dirty="0"/>
              <a:t>der ihnen zuhört.</a:t>
            </a:r>
            <a:endParaRPr lang="en-GB" sz="2400" dirty="0"/>
          </a:p>
          <a:p>
            <a:pPr lvl="1" algn="ctr"/>
            <a:endParaRPr lang="en-GB" sz="2400" dirty="0"/>
          </a:p>
          <a:p>
            <a:pPr lvl="1" algn="ctr"/>
            <a:r>
              <a:rPr lang="en-GB" sz="2400" dirty="0" err="1"/>
              <a:t>Schaffen</a:t>
            </a:r>
            <a:r>
              <a:rPr lang="en-GB" sz="2400" dirty="0"/>
              <a:t> Sie einen sicheren, </a:t>
            </a:r>
            <a:r>
              <a:rPr lang="en-GB" sz="2400" dirty="0" err="1"/>
              <a:t>vorurteilsfreien</a:t>
            </a:r>
            <a:r>
              <a:rPr lang="en-GB" sz="2400" dirty="0"/>
              <a:t> </a:t>
            </a:r>
            <a:r>
              <a:rPr lang="en-GB" sz="2400" dirty="0" err="1"/>
              <a:t>Raum</a:t>
            </a:r>
            <a:r>
              <a:rPr lang="en-GB" sz="2400" dirty="0"/>
              <a:t>, in dem sie über ihre Erfahrungen im Internet sprechen können</a:t>
            </a:r>
            <a:r>
              <a:rPr lang="en-GB" dirty="0"/>
              <a:t>.</a:t>
            </a:r>
          </a:p>
          <a:p>
            <a:pPr algn="ctr"/>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7034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68A9D-74E2-A827-FA16-61AF6EAF0BA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33B528-3F0D-63C8-1B8B-D6FC89B41718}"/>
              </a:ext>
            </a:extLst>
          </p:cNvPr>
          <p:cNvSpPr>
            <a:spLocks noGrp="1"/>
          </p:cNvSpPr>
          <p:nvPr>
            <p:ph type="title"/>
          </p:nvPr>
        </p:nvSpPr>
        <p:spPr>
          <a:xfrm>
            <a:off x="83456" y="81642"/>
            <a:ext cx="11944351" cy="715879"/>
          </a:xfrm>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494EEF5B-8290-A995-F374-E8FA3837285C}"/>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Thema</a:t>
            </a:r>
            <a:r>
              <a:rPr lang="el-GR" b="1" i="1" dirty="0">
                <a:solidFill>
                  <a:schemeClr val="accent1">
                    <a:lumMod val="75000"/>
                  </a:schemeClr>
                </a:solidFill>
              </a:rPr>
              <a:t> 4</a:t>
            </a:r>
            <a:r>
              <a:rPr lang="en-US" b="1" i="1" dirty="0">
                <a:solidFill>
                  <a:schemeClr val="accent1">
                    <a:lumMod val="75000"/>
                  </a:schemeClr>
                </a:solidFill>
              </a:rPr>
              <a:t>: Die jüngere Generation unterstützen</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482EB090-BC0E-6470-440E-96D8C24371E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4A1C5F53-E925-6110-B626-20342F73AD66}"/>
              </a:ext>
            </a:extLst>
          </p:cNvPr>
          <p:cNvSpPr txBox="1"/>
          <p:nvPr/>
        </p:nvSpPr>
        <p:spPr>
          <a:xfrm>
            <a:off x="149679" y="1405534"/>
            <a:ext cx="11336483" cy="7302640"/>
          </a:xfrm>
          <a:prstGeom prst="rect">
            <a:avLst/>
          </a:prstGeom>
          <a:noFill/>
        </p:spPr>
        <p:txBody>
          <a:bodyPr wrap="square">
            <a:spAutoFit/>
          </a:bodyPr>
          <a:lstStyle/>
          <a:p>
            <a:pPr lvl="0"/>
            <a:r>
              <a:rPr lang="en-GB" sz="2400" b="1" dirty="0"/>
              <a:t>Hilfreiche Formulierungen</a:t>
            </a:r>
            <a:endParaRPr lang="en-GB" sz="2400" dirty="0"/>
          </a:p>
          <a:p>
            <a:pPr lvl="1" algn="ctr"/>
            <a:endParaRPr lang="en-GB" sz="2400" b="1" dirty="0"/>
          </a:p>
          <a:p>
            <a:pPr lvl="1" algn="ctr"/>
            <a:r>
              <a:rPr lang="en-GB" sz="2400" dirty="0"/>
              <a:t>Eine Brücke der Empathie bauen</a:t>
            </a:r>
          </a:p>
          <a:p>
            <a:pPr lvl="1" algn="ctr"/>
            <a:endParaRPr lang="en-GB" sz="2400" dirty="0"/>
          </a:p>
          <a:p>
            <a:pPr lvl="1" algn="ctr"/>
            <a:r>
              <a:rPr lang="en-GB" sz="2400" dirty="0"/>
              <a:t>Wenn ein junger Mensch sich über einen Beitrag oder ein Video aufregt, </a:t>
            </a:r>
          </a:p>
          <a:p>
            <a:pPr lvl="1" algn="ctr"/>
            <a:r>
              <a:rPr lang="en-GB" sz="2400" dirty="0"/>
              <a:t>verwenden Sie Sätze, die seine Gefühle bestätigen, z. B.:</a:t>
            </a:r>
          </a:p>
          <a:p>
            <a:pPr lvl="1" algn="ctr"/>
            <a:endParaRPr lang="en-GB" sz="2400" dirty="0"/>
          </a:p>
          <a:p>
            <a:pPr lvl="2" algn="ctr"/>
            <a:r>
              <a:rPr lang="en-GB" sz="2400" dirty="0"/>
              <a:t>„Das hast du nicht verdient“</a:t>
            </a:r>
          </a:p>
          <a:p>
            <a:pPr lvl="2" algn="ctr"/>
            <a:endParaRPr lang="en-GB" sz="2400" dirty="0"/>
          </a:p>
          <a:p>
            <a:pPr lvl="2" algn="ctr"/>
            <a:r>
              <a:rPr lang="en-GB" sz="2400" dirty="0"/>
              <a:t>„Dein Wert wird nicht durch einen Kommentar bestimmt“</a:t>
            </a:r>
          </a:p>
          <a:p>
            <a:pPr lvl="2" algn="ctr"/>
            <a:endParaRPr lang="en-GB" sz="2400" dirty="0"/>
          </a:p>
          <a:p>
            <a:pPr lvl="2" algn="ctr"/>
            <a:r>
              <a:rPr lang="en-GB" sz="2400" dirty="0"/>
              <a:t>„Ich bin da, um dir zuzuhören, wann immer du bereit bist“</a:t>
            </a:r>
          </a:p>
          <a:p>
            <a:pPr lvl="2" algn="ctr"/>
            <a:endParaRPr lang="en-GB" sz="2400" dirty="0"/>
          </a:p>
          <a:p>
            <a:r>
              <a:rPr lang="en-GB" sz="2400" dirty="0"/>
              <a:t> </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7503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1F4C6-4156-1B95-FE28-AACED3BF873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7674053-7366-386B-786A-6A5DA46D50BD}"/>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3A1A2B23-A1B9-24A8-3DAD-68CBC208A8B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a:t>
            </a:r>
            <a:r>
              <a:rPr lang="el-GR" b="1" i="1" dirty="0">
                <a:solidFill>
                  <a:schemeClr val="accent1">
                    <a:lumMod val="75000"/>
                  </a:schemeClr>
                </a:solidFill>
              </a:rPr>
              <a:t> 4</a:t>
            </a:r>
            <a:r>
              <a:rPr lang="en-US" b="1" i="1" dirty="0">
                <a:solidFill>
                  <a:schemeClr val="accent1">
                    <a:lumMod val="75000"/>
                  </a:schemeClr>
                </a:solidFill>
              </a:rPr>
              <a:t>: Die jüngere Generation unterstützen</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E9A9E231-755F-0EA1-8294-147139041B4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F0B0E330-1BD5-CE93-42DB-48EA8707973B}"/>
              </a:ext>
            </a:extLst>
          </p:cNvPr>
          <p:cNvSpPr txBox="1"/>
          <p:nvPr/>
        </p:nvSpPr>
        <p:spPr>
          <a:xfrm>
            <a:off x="97970" y="1563010"/>
            <a:ext cx="10957957" cy="6286977"/>
          </a:xfrm>
          <a:prstGeom prst="rect">
            <a:avLst/>
          </a:prstGeom>
          <a:noFill/>
        </p:spPr>
        <p:txBody>
          <a:bodyPr wrap="square">
            <a:spAutoFit/>
          </a:bodyPr>
          <a:lstStyle/>
          <a:p>
            <a:pPr algn="ctr"/>
            <a:r>
              <a:rPr lang="en-GB" sz="2400" b="1" dirty="0">
                <a:solidFill>
                  <a:schemeClr val="accent4">
                    <a:lumMod val="75000"/>
                  </a:schemeClr>
                </a:solidFill>
              </a:rPr>
              <a:t>Aktivität: Die Herzbrillen-Challenge (interaktiv)</a:t>
            </a:r>
            <a:endParaRPr lang="en-GB" sz="2400" dirty="0">
              <a:solidFill>
                <a:schemeClr val="accent4">
                  <a:lumMod val="75000"/>
                </a:schemeClr>
              </a:solidFill>
            </a:endParaRPr>
          </a:p>
          <a:p>
            <a:pPr lvl="1" algn="ctr"/>
            <a:endParaRPr lang="en-GB" sz="2400" b="1" dirty="0"/>
          </a:p>
          <a:p>
            <a:pPr lvl="1" algn="ctr"/>
            <a:r>
              <a:rPr lang="en-GB" sz="2400" b="1" dirty="0"/>
              <a:t>Aufgabe:</a:t>
            </a:r>
          </a:p>
          <a:p>
            <a:pPr lvl="1" algn="ctr"/>
            <a:r>
              <a:rPr lang="en-GB" sz="2400" dirty="0"/>
              <a:t>Unterstützende Worte üben</a:t>
            </a:r>
          </a:p>
          <a:p>
            <a:pPr lvl="1" algn="ctr"/>
            <a:endParaRPr lang="en-GB" sz="2400" b="1" dirty="0"/>
          </a:p>
          <a:p>
            <a:pPr lvl="1" algn="ctr"/>
            <a:r>
              <a:rPr lang="en-GB" sz="2400" b="1" dirty="0"/>
              <a:t>Interaktion:</a:t>
            </a:r>
            <a:r>
              <a:rPr lang="en-GB" sz="2400" dirty="0"/>
              <a:t> </a:t>
            </a:r>
          </a:p>
          <a:p>
            <a:pPr lvl="1" algn="ctr"/>
            <a:r>
              <a:rPr lang="en-GB" sz="2400" dirty="0" err="1"/>
              <a:t>Lesen</a:t>
            </a:r>
            <a:r>
              <a:rPr lang="en-GB" sz="2400" dirty="0"/>
              <a:t> Sie zu zweit ein Szenario, in dem ein Kind in einem Gruppenchat gehänselt wird. </a:t>
            </a:r>
          </a:p>
          <a:p>
            <a:pPr lvl="1" algn="ctr"/>
            <a:endParaRPr lang="en-GB" sz="2400" dirty="0"/>
          </a:p>
          <a:p>
            <a:pPr lvl="1" algn="ctr"/>
            <a:r>
              <a:rPr lang="en-GB" sz="2400" dirty="0" err="1"/>
              <a:t>Üben</a:t>
            </a:r>
            <a:r>
              <a:rPr lang="en-GB" sz="2400" dirty="0"/>
              <a:t> Sie, einen Satz zu sagen, der </a:t>
            </a:r>
            <a:r>
              <a:rPr lang="en-GB" sz="2400" b="1" dirty="0"/>
              <a:t>Gefühle bestätigt</a:t>
            </a:r>
            <a:r>
              <a:rPr lang="en-GB" sz="2400" dirty="0"/>
              <a:t> </a:t>
            </a:r>
          </a:p>
          <a:p>
            <a:pPr lvl="1" algn="ctr"/>
            <a:r>
              <a:rPr lang="en-GB" sz="2400" dirty="0"/>
              <a:t>und einen, der </a:t>
            </a:r>
            <a:r>
              <a:rPr lang="en-GB" sz="2400" b="1" dirty="0"/>
              <a:t>das Kind an seinen Wert erinnert</a:t>
            </a:r>
            <a:endParaRPr lang="en-GB" sz="2400" dirty="0"/>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1402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CCB8A-879B-3F5A-3733-3838F91CCFC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0E91029-9BC6-94CC-8105-4743201D21CA}"/>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273431BE-2A53-F68D-1A76-0638A56F28D0}"/>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a:t>
            </a:r>
            <a:r>
              <a:rPr lang="el-GR" b="1" i="1" dirty="0">
                <a:solidFill>
                  <a:schemeClr val="accent1">
                    <a:lumMod val="75000"/>
                  </a:schemeClr>
                </a:solidFill>
              </a:rPr>
              <a:t> 4</a:t>
            </a:r>
            <a:r>
              <a:rPr lang="en-US" b="1" i="1" dirty="0">
                <a:solidFill>
                  <a:schemeClr val="accent1">
                    <a:lumMod val="75000"/>
                  </a:schemeClr>
                </a:solidFill>
              </a:rPr>
              <a:t>: Die jüngere Generation unterstützen</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F862747A-E5F1-4F17-2365-A976662F76A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CB96263-506B-06DB-C314-B237D69AC9C9}"/>
              </a:ext>
            </a:extLst>
          </p:cNvPr>
          <p:cNvSpPr txBox="1"/>
          <p:nvPr/>
        </p:nvSpPr>
        <p:spPr>
          <a:xfrm>
            <a:off x="97970" y="1563010"/>
            <a:ext cx="10957957" cy="6563976"/>
          </a:xfrm>
          <a:prstGeom prst="rect">
            <a:avLst/>
          </a:prstGeom>
          <a:noFill/>
        </p:spPr>
        <p:txBody>
          <a:bodyPr wrap="square">
            <a:spAutoFit/>
          </a:bodyPr>
          <a:lstStyle/>
          <a:p>
            <a:pPr algn="ctr"/>
            <a:r>
              <a:rPr lang="en-GB" sz="2400" b="1" dirty="0">
                <a:solidFill>
                  <a:schemeClr val="accent4">
                    <a:lumMod val="75000"/>
                  </a:schemeClr>
                </a:solidFill>
              </a:rPr>
              <a:t>Aktivität: Das Poster zur digitalen Sicherheit (interaktiv)</a:t>
            </a:r>
            <a:endParaRPr lang="en-GB" sz="2400" dirty="0">
              <a:solidFill>
                <a:schemeClr val="accent4">
                  <a:lumMod val="75000"/>
                </a:schemeClr>
              </a:solidFill>
            </a:endParaRPr>
          </a:p>
          <a:p>
            <a:pPr lvl="1" algn="ctr"/>
            <a:endParaRPr lang="en-GB" sz="2400" b="1" dirty="0">
              <a:solidFill>
                <a:schemeClr val="accent4">
                  <a:lumMod val="75000"/>
                </a:schemeClr>
              </a:solidFill>
            </a:endParaRPr>
          </a:p>
          <a:p>
            <a:pPr lvl="1" algn="ctr"/>
            <a:r>
              <a:rPr lang="en-GB" sz="2400" b="1" dirty="0"/>
              <a:t>Aufgabe:</a:t>
            </a:r>
            <a:r>
              <a:rPr lang="en-GB" sz="2400" dirty="0"/>
              <a:t> </a:t>
            </a:r>
          </a:p>
          <a:p>
            <a:pPr lvl="1" algn="ctr"/>
            <a:r>
              <a:rPr lang="en-GB" sz="2400" dirty="0" err="1"/>
              <a:t>Ihre</a:t>
            </a:r>
            <a:r>
              <a:rPr lang="en-GB" sz="2400" dirty="0"/>
              <a:t> </a:t>
            </a:r>
            <a:r>
              <a:rPr lang="en-GB" sz="2400" dirty="0" err="1"/>
              <a:t>persönlichen</a:t>
            </a:r>
            <a:r>
              <a:rPr lang="en-GB" sz="2400" dirty="0"/>
              <a:t> Regeln</a:t>
            </a:r>
          </a:p>
          <a:p>
            <a:pPr lvl="1" algn="ctr"/>
            <a:endParaRPr lang="en-GB" sz="2400" dirty="0"/>
          </a:p>
          <a:p>
            <a:pPr lvl="1" algn="ctr"/>
            <a:r>
              <a:rPr lang="en-GB" sz="2400" b="1" dirty="0"/>
              <a:t>Interaktion:</a:t>
            </a:r>
            <a:r>
              <a:rPr lang="en-GB" sz="2400" dirty="0"/>
              <a:t> </a:t>
            </a:r>
          </a:p>
          <a:p>
            <a:pPr lvl="1" algn="ctr"/>
            <a:r>
              <a:rPr lang="en-GB" sz="2400" dirty="0" err="1"/>
              <a:t>Zeichnen</a:t>
            </a:r>
            <a:r>
              <a:rPr lang="en-GB" sz="2400" dirty="0"/>
              <a:t>/</a:t>
            </a:r>
            <a:r>
              <a:rPr lang="en-GB" sz="2400" dirty="0" err="1"/>
              <a:t>schreiben</a:t>
            </a:r>
            <a:r>
              <a:rPr lang="en-GB" sz="2400" dirty="0"/>
              <a:t> Sie </a:t>
            </a:r>
            <a:r>
              <a:rPr lang="en-GB" sz="2400" dirty="0" err="1"/>
              <a:t>Ihre</a:t>
            </a:r>
            <a:r>
              <a:rPr lang="en-GB" sz="2400" dirty="0"/>
              <a:t> „Gewohnheit der Woche“ auf ein Poster. </a:t>
            </a:r>
          </a:p>
          <a:p>
            <a:pPr lvl="1" algn="ctr"/>
            <a:endParaRPr lang="en-GB" sz="2400" dirty="0"/>
          </a:p>
          <a:p>
            <a:pPr lvl="1" algn="ctr"/>
            <a:r>
              <a:rPr lang="en-GB" sz="2400" dirty="0"/>
              <a:t>Es muss eine Passwortregel, </a:t>
            </a:r>
          </a:p>
          <a:p>
            <a:pPr lvl="1" algn="ctr"/>
            <a:r>
              <a:rPr lang="en-GB" sz="2400" dirty="0"/>
              <a:t>eine Atemtechnik</a:t>
            </a:r>
          </a:p>
          <a:p>
            <a:pPr lvl="1" algn="ctr"/>
            <a:r>
              <a:rPr lang="en-GB" sz="2400" dirty="0"/>
              <a:t> und einen freundlichen Satz für einen jungen Menschen enthalten.</a:t>
            </a:r>
          </a:p>
          <a:p>
            <a:r>
              <a:rPr lang="en-GB" dirty="0"/>
              <a:t> </a:t>
            </a:r>
          </a:p>
          <a:p>
            <a:pPr lvl="1" algn="ct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1485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a:bodyPr>
          <a:lstStyle/>
          <a:p>
            <a:r>
              <a:rPr lang="en-US" b="0" i="1" dirty="0"/>
              <a:t>Ende von Modul 5 (</a:t>
            </a:r>
            <a:r>
              <a:rPr lang="en-US" b="0" i="1" dirty="0" err="1"/>
              <a:t>Lernende</a:t>
            </a:r>
            <a:r>
              <a:rPr lang="en-US" b="0" i="1" dirty="0"/>
              <a:t> </a:t>
            </a:r>
            <a:r>
              <a:rPr lang="en-US" b="0" i="1" dirty="0" err="1"/>
              <a:t>fortgeschrittenen</a:t>
            </a:r>
            <a:r>
              <a:rPr lang="en-US" b="0" i="1" dirty="0"/>
              <a:t> Alters): </a:t>
            </a:r>
            <a:br>
              <a:rPr lang="en-US" b="0" i="1" dirty="0"/>
            </a:br>
            <a:r>
              <a:rPr lang="en-GB" b="0" i="1" dirty="0"/>
              <a:t>Sicherheit im Internet </a:t>
            </a: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26C6E-3BF0-AEE5-EE15-8DF9346AB72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4E6417F-F131-6CC9-604C-1D9B6E64D3AA}"/>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err="1"/>
              <a:t>Sicherheit</a:t>
            </a:r>
            <a:r>
              <a:rPr lang="en-GB" sz="2400" i="1" dirty="0"/>
              <a:t> im Internet </a:t>
            </a:r>
            <a:endParaRPr lang="el-GR" sz="2400" dirty="0"/>
          </a:p>
        </p:txBody>
      </p:sp>
      <p:sp>
        <p:nvSpPr>
          <p:cNvPr id="6" name="Text Placeholder 5">
            <a:extLst>
              <a:ext uri="{FF2B5EF4-FFF2-40B4-BE49-F238E27FC236}">
                <a16:creationId xmlns:a16="http://schemas.microsoft.com/office/drawing/2014/main" id="{A4111202-DC6C-ED08-86E3-DF72DE42E594}"/>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Thema 1: Online-</a:t>
            </a:r>
            <a:r>
              <a:rPr lang="en-US" b="1" i="1" dirty="0" err="1">
                <a:solidFill>
                  <a:schemeClr val="accent1">
                    <a:lumMod val="75000"/>
                  </a:schemeClr>
                </a:solidFill>
              </a:rPr>
              <a:t>Bedrohungen</a:t>
            </a:r>
            <a:r>
              <a:rPr lang="en-US" b="1" i="1" dirty="0">
                <a:solidFill>
                  <a:schemeClr val="accent1">
                    <a:lumMod val="75000"/>
                  </a:schemeClr>
                </a:solidFill>
              </a:rPr>
              <a:t> </a:t>
            </a:r>
            <a:r>
              <a:rPr lang="en-US" b="1" i="1" dirty="0" err="1">
                <a:solidFill>
                  <a:schemeClr val="accent1">
                    <a:lumMod val="75000"/>
                  </a:schemeClr>
                </a:solidFill>
              </a:rPr>
              <a:t>erkennen</a:t>
            </a:r>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D6D1848A-55AA-5886-324B-EEA3B90FCAC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7E0205A-C9A5-6573-1C80-646C97BFE059}"/>
              </a:ext>
            </a:extLst>
          </p:cNvPr>
          <p:cNvSpPr txBox="1"/>
          <p:nvPr/>
        </p:nvSpPr>
        <p:spPr>
          <a:xfrm>
            <a:off x="149679" y="1405534"/>
            <a:ext cx="11336483" cy="5917646"/>
          </a:xfrm>
          <a:prstGeom prst="rect">
            <a:avLst/>
          </a:prstGeom>
          <a:noFill/>
        </p:spPr>
        <p:txBody>
          <a:bodyPr wrap="square">
            <a:spAutoFit/>
          </a:bodyPr>
          <a:lstStyle/>
          <a:p>
            <a:pPr lvl="0"/>
            <a:r>
              <a:rPr lang="en-GB" sz="2400" b="1" dirty="0"/>
              <a:t>Das geheime Werkzeug des Betrügers: Ihre Emotionen</a:t>
            </a:r>
          </a:p>
          <a:p>
            <a:pPr lvl="0" algn="ctr"/>
            <a:endParaRPr lang="en-GB" sz="2400" b="1" dirty="0"/>
          </a:p>
          <a:p>
            <a:pPr lvl="0" algn="ctr"/>
            <a:r>
              <a:rPr lang="en-GB" sz="2400" dirty="0"/>
              <a:t>Es ist nicht die Maschine, es sind die Emotionen.</a:t>
            </a:r>
          </a:p>
          <a:p>
            <a:pPr lvl="0" algn="ctr"/>
            <a:endParaRPr lang="en-GB" sz="2400" dirty="0"/>
          </a:p>
          <a:p>
            <a:pPr lvl="0" algn="ctr"/>
            <a:r>
              <a:rPr lang="en-GB" sz="2400" dirty="0"/>
              <a:t>Betrüger nutzen nicht nur Technologie, sondern auch „emotionale Auslöser“, </a:t>
            </a:r>
          </a:p>
          <a:p>
            <a:pPr lvl="0" algn="ctr"/>
            <a:r>
              <a:rPr lang="en-GB" sz="2400" dirty="0"/>
              <a:t>um Sie zu überraschen. </a:t>
            </a:r>
          </a:p>
          <a:p>
            <a:pPr lvl="0" algn="ctr"/>
            <a:endParaRPr lang="en-GB" sz="2400" dirty="0"/>
          </a:p>
          <a:p>
            <a:pPr lvl="0" algn="ctr"/>
            <a:r>
              <a:rPr lang="en-GB" sz="2400" dirty="0"/>
              <a:t>Sie wollen, dass Sie schnell handeln, damit Sie keine Zeit zum Nachdenken haben!</a:t>
            </a:r>
          </a:p>
          <a:p>
            <a:pPr lvl="1" algn="ctr"/>
            <a:endParaRPr lang="en-GB" sz="2400" b="1" dirty="0"/>
          </a:p>
          <a:p>
            <a:pPr lvl="1" algn="ctr"/>
            <a:r>
              <a:rPr lang="en-GB" sz="2400" b="1" dirty="0"/>
              <a:t>Wichtige Punkte: </a:t>
            </a:r>
            <a:r>
              <a:rPr lang="en-GB" sz="2400" dirty="0"/>
              <a:t>Zu den gängigen Auslösern gehören ein Gefühl der Dringlichkeit, die Angst vor Geldverlust oder die Neugier auf einen Gewinn</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4742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D3AA5-D13D-9DE7-39D1-C7B2E33358A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BC09DA1-915C-39E9-F6AC-C4DBEBEBC8A3}"/>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err="1"/>
              <a:t>Sicherheit</a:t>
            </a:r>
            <a:r>
              <a:rPr lang="en-GB" sz="2400" i="1" dirty="0"/>
              <a:t> im Internet </a:t>
            </a:r>
            <a:endParaRPr lang="el-GR" sz="2400" dirty="0"/>
          </a:p>
        </p:txBody>
      </p:sp>
      <p:sp>
        <p:nvSpPr>
          <p:cNvPr id="6" name="Text Placeholder 5">
            <a:extLst>
              <a:ext uri="{FF2B5EF4-FFF2-40B4-BE49-F238E27FC236}">
                <a16:creationId xmlns:a16="http://schemas.microsoft.com/office/drawing/2014/main" id="{624149B4-0A66-5458-3713-D82AB63EC8D3}"/>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Thema 1: Online-</a:t>
            </a:r>
            <a:r>
              <a:rPr lang="en-US" b="1" i="1" dirty="0" err="1">
                <a:solidFill>
                  <a:schemeClr val="accent1">
                    <a:lumMod val="75000"/>
                  </a:schemeClr>
                </a:solidFill>
              </a:rPr>
              <a:t>Bedrohungen</a:t>
            </a:r>
            <a:r>
              <a:rPr lang="en-US" b="1" i="1" dirty="0">
                <a:solidFill>
                  <a:schemeClr val="accent1">
                    <a:lumMod val="75000"/>
                  </a:schemeClr>
                </a:solidFill>
              </a:rPr>
              <a:t> </a:t>
            </a:r>
            <a:r>
              <a:rPr lang="en-US" b="1" i="1" dirty="0" err="1">
                <a:solidFill>
                  <a:schemeClr val="accent1">
                    <a:lumMod val="75000"/>
                  </a:schemeClr>
                </a:solidFill>
              </a:rPr>
              <a:t>erkennen</a:t>
            </a:r>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CBA0F87-7536-CD00-CF13-8D497ECA136E}"/>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3AA78614-8327-269D-D40A-22D506BB07FD}"/>
              </a:ext>
            </a:extLst>
          </p:cNvPr>
          <p:cNvSpPr txBox="1"/>
          <p:nvPr/>
        </p:nvSpPr>
        <p:spPr>
          <a:xfrm>
            <a:off x="149679" y="1405534"/>
            <a:ext cx="11336483" cy="6563976"/>
          </a:xfrm>
          <a:prstGeom prst="rect">
            <a:avLst/>
          </a:prstGeom>
          <a:noFill/>
        </p:spPr>
        <p:txBody>
          <a:bodyPr wrap="square">
            <a:spAutoFit/>
          </a:bodyPr>
          <a:lstStyle/>
          <a:p>
            <a:pPr lvl="0"/>
            <a:r>
              <a:rPr lang="en-GB" sz="2400" b="1" dirty="0"/>
              <a:t>Phishing- und Betrugsnachrichten erkennen</a:t>
            </a:r>
          </a:p>
          <a:p>
            <a:pPr lvl="0" algn="ctr"/>
            <a:endParaRPr lang="en-GB" sz="2400" dirty="0"/>
          </a:p>
          <a:p>
            <a:pPr lvl="0" algn="ctr"/>
            <a:r>
              <a:rPr lang="en-GB" sz="2400" dirty="0"/>
              <a:t>Ist diese Nachricht echt?</a:t>
            </a:r>
          </a:p>
          <a:p>
            <a:pPr lvl="0" algn="ctr"/>
            <a:endParaRPr lang="en-GB" sz="2400" dirty="0"/>
          </a:p>
          <a:p>
            <a:pPr lvl="0" algn="ctr"/>
            <a:r>
              <a:rPr lang="en-GB" sz="2400" dirty="0"/>
              <a:t>Phishing-E-Mails geben vor, von Banken, </a:t>
            </a:r>
          </a:p>
          <a:p>
            <a:pPr lvl="0" algn="ctr"/>
            <a:r>
              <a:rPr lang="en-GB" sz="2400" dirty="0" err="1"/>
              <a:t>Lieferdiensten</a:t>
            </a:r>
            <a:r>
              <a:rPr lang="en-GB" sz="2400" dirty="0"/>
              <a:t> </a:t>
            </a:r>
            <a:r>
              <a:rPr lang="en-GB" sz="2400" dirty="0" err="1"/>
              <a:t>oder</a:t>
            </a:r>
            <a:r>
              <a:rPr lang="en-GB" sz="2400" dirty="0"/>
              <a:t> </a:t>
            </a:r>
            <a:r>
              <a:rPr lang="en-GB" sz="2400" dirty="0" err="1"/>
              <a:t>Gesundheitsdiensten</a:t>
            </a:r>
            <a:r>
              <a:rPr lang="en-GB" sz="2400" dirty="0"/>
              <a:t> </a:t>
            </a:r>
            <a:r>
              <a:rPr lang="en-GB" sz="2400" dirty="0" err="1"/>
              <a:t>gesendet</a:t>
            </a:r>
            <a:r>
              <a:rPr lang="en-GB" sz="2400" dirty="0"/>
              <a:t> </a:t>
            </a:r>
            <a:r>
              <a:rPr lang="en-GB" sz="2400" dirty="0" err="1"/>
              <a:t>worden</a:t>
            </a:r>
            <a:r>
              <a:rPr lang="en-GB" sz="2400" dirty="0"/>
              <a:t> </a:t>
            </a:r>
            <a:r>
              <a:rPr lang="en-GB" sz="2400" dirty="0" err="1"/>
              <a:t>zu</a:t>
            </a:r>
            <a:r>
              <a:rPr lang="en-GB" sz="2400" dirty="0"/>
              <a:t> sein</a:t>
            </a:r>
          </a:p>
          <a:p>
            <a:pPr lvl="0" algn="ctr"/>
            <a:endParaRPr lang="en-GB" sz="2400" b="1" dirty="0"/>
          </a:p>
          <a:p>
            <a:pPr lvl="0" algn="ctr"/>
            <a:r>
              <a:rPr lang="en-GB" sz="2400" b="1" dirty="0"/>
              <a:t>Warnzeichen:</a:t>
            </a:r>
            <a:endParaRPr lang="en-GB" sz="2400" dirty="0"/>
          </a:p>
          <a:p>
            <a:pPr lvl="2" algn="ctr"/>
            <a:r>
              <a:rPr lang="en-GB" sz="2400" dirty="0"/>
              <a:t>Eine Absenderadresse, die etwas „seltsam“ wirkt</a:t>
            </a:r>
          </a:p>
          <a:p>
            <a:pPr lvl="2" algn="ctr"/>
            <a:r>
              <a:rPr lang="en-GB" sz="2400" dirty="0"/>
              <a:t>Drohende Formulierungen (z. B. „Ihr Konto wird heute geschlossen“)</a:t>
            </a:r>
          </a:p>
          <a:p>
            <a:pPr lvl="2" algn="ctr"/>
            <a:r>
              <a:rPr lang="en-GB" sz="2400" dirty="0"/>
              <a:t>Nachrichten, in denen behauptet wird, ein Familienmitglied sei in Gefahr und benötige Geld</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1481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CF2BD-B8E7-2533-4592-7DBDFEAFF11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FB3E3C4-937F-CB12-DDB4-55270BFFDD87}"/>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err="1"/>
              <a:t>Sicherheit</a:t>
            </a:r>
            <a:r>
              <a:rPr lang="en-GB" sz="2400" i="1" dirty="0"/>
              <a:t> im Internet </a:t>
            </a:r>
            <a:endParaRPr lang="el-GR" sz="2400" dirty="0"/>
          </a:p>
        </p:txBody>
      </p:sp>
      <p:sp>
        <p:nvSpPr>
          <p:cNvPr id="6" name="Text Placeholder 5">
            <a:extLst>
              <a:ext uri="{FF2B5EF4-FFF2-40B4-BE49-F238E27FC236}">
                <a16:creationId xmlns:a16="http://schemas.microsoft.com/office/drawing/2014/main" id="{254C2660-FC1F-1BED-D044-6F5B79922DFC}"/>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Thema 1: Online-Bedrohungen erkennen</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DC969D2-C88B-E1F1-D5D6-ED8E2F600D6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F691170E-415B-9D4C-E538-E878DF7B776F}"/>
              </a:ext>
            </a:extLst>
          </p:cNvPr>
          <p:cNvSpPr txBox="1"/>
          <p:nvPr/>
        </p:nvSpPr>
        <p:spPr>
          <a:xfrm>
            <a:off x="149679" y="1405534"/>
            <a:ext cx="11336483" cy="7056419"/>
          </a:xfrm>
          <a:prstGeom prst="rect">
            <a:avLst/>
          </a:prstGeom>
          <a:noFill/>
        </p:spPr>
        <p:txBody>
          <a:bodyPr wrap="square">
            <a:spAutoFit/>
          </a:bodyPr>
          <a:lstStyle/>
          <a:p>
            <a:pPr lvl="0"/>
            <a:r>
              <a:rPr lang="en-GB" sz="2400" b="1" dirty="0"/>
              <a:t>Betrügerische Websites erkennen</a:t>
            </a:r>
          </a:p>
          <a:p>
            <a:pPr lvl="0" algn="ctr"/>
            <a:endParaRPr lang="en-GB" sz="2400" b="1" dirty="0"/>
          </a:p>
          <a:p>
            <a:pPr lvl="0" algn="ctr"/>
            <a:r>
              <a:rPr lang="en-GB" sz="2400" dirty="0"/>
              <a:t>Der „Bauchgefühl-Test“ für Websites</a:t>
            </a:r>
          </a:p>
          <a:p>
            <a:pPr lvl="0" algn="ctr"/>
            <a:endParaRPr lang="en-GB" sz="2400" dirty="0"/>
          </a:p>
          <a:p>
            <a:pPr lvl="0" algn="ctr"/>
            <a:r>
              <a:rPr lang="en-GB" sz="2400" dirty="0"/>
              <a:t>Betrüger erstellen gefälschte Websites, die offiziell aussehen, um Ihre Daten zu stehlen.</a:t>
            </a:r>
          </a:p>
          <a:p>
            <a:pPr lvl="1" algn="ctr"/>
            <a:endParaRPr lang="en-GB" sz="2400" b="1" dirty="0"/>
          </a:p>
          <a:p>
            <a:pPr lvl="1" algn="ctr"/>
            <a:r>
              <a:rPr lang="en-GB" sz="2400" b="1" dirty="0"/>
              <a:t>Was Sie überprüfen sollten:</a:t>
            </a:r>
          </a:p>
          <a:p>
            <a:pPr lvl="1" algn="ctr"/>
            <a:endParaRPr lang="en-GB" sz="800" dirty="0"/>
          </a:p>
          <a:p>
            <a:pPr lvl="2" algn="ctr"/>
            <a:r>
              <a:rPr lang="en-GB" sz="2400" b="1" dirty="0"/>
              <a:t>Die URL</a:t>
            </a:r>
            <a:r>
              <a:rPr lang="en-GB" sz="2400" dirty="0"/>
              <a:t>: Ist sie richtig geschrieben? (z. B. mircosoft.com)</a:t>
            </a:r>
          </a:p>
          <a:p>
            <a:pPr lvl="2" algn="ctr"/>
            <a:endParaRPr lang="en-GB" sz="2400" dirty="0"/>
          </a:p>
          <a:p>
            <a:pPr lvl="2" algn="ctr"/>
            <a:r>
              <a:rPr lang="en-GB" sz="2400" b="1" dirty="0"/>
              <a:t>Das Vorhängeschloss</a:t>
            </a:r>
            <a:r>
              <a:rPr lang="en-GB" sz="2400" dirty="0"/>
              <a:t>: Fehlt das Sicherheitssymbol in der oberen Leiste?</a:t>
            </a:r>
          </a:p>
          <a:p>
            <a:pPr lvl="2" algn="ctr"/>
            <a:endParaRPr lang="en-GB" sz="2400" dirty="0"/>
          </a:p>
          <a:p>
            <a:pPr lvl="2" algn="ctr"/>
            <a:r>
              <a:rPr lang="en-GB" sz="2400" b="1" dirty="0"/>
              <a:t>Das Layout: </a:t>
            </a:r>
            <a:r>
              <a:rPr lang="en-GB" sz="2400" dirty="0"/>
              <a:t>Sind die Logos verschwommen oder ist das </a:t>
            </a:r>
          </a:p>
          <a:p>
            <a:pPr lvl="2" algn="ctr"/>
            <a:r>
              <a:rPr lang="en-GB" sz="2400" dirty="0"/>
              <a:t>Design von schlechter Qualität?</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72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a:xfrm>
            <a:off x="247649" y="70753"/>
            <a:ext cx="11944351" cy="715879"/>
          </a:xfrm>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US" sz="2400" i="1" dirty="0" err="1"/>
              <a:t>Sicherheit</a:t>
            </a:r>
            <a:r>
              <a:rPr lang="en-US" sz="2400" i="1" dirty="0"/>
              <a:t> </a:t>
            </a:r>
            <a:r>
              <a:rPr lang="en-US" sz="2400" i="1" dirty="0" err="1"/>
              <a:t>im</a:t>
            </a:r>
            <a:r>
              <a:rPr lang="en-US" sz="2400" i="1" dirty="0"/>
              <a:t> Internet</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a:xfrm>
            <a:off x="123824" y="899390"/>
            <a:ext cx="11944351" cy="550862"/>
          </a:xfrm>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1: </a:t>
            </a:r>
            <a:r>
              <a:rPr lang="en-US" b="1" dirty="0">
                <a:solidFill>
                  <a:schemeClr val="accent1">
                    <a:lumMod val="75000"/>
                  </a:schemeClr>
                </a:solidFill>
              </a:rPr>
              <a:t>Online-</a:t>
            </a:r>
            <a:r>
              <a:rPr lang="en-US" b="1" dirty="0" err="1">
                <a:solidFill>
                  <a:schemeClr val="accent1">
                    <a:lumMod val="75000"/>
                  </a:schemeClr>
                </a:solidFill>
              </a:rPr>
              <a:t>Bedrohungen</a:t>
            </a:r>
            <a:r>
              <a:rPr lang="en-US" b="1" dirty="0">
                <a:solidFill>
                  <a:schemeClr val="accent1">
                    <a:lumMod val="75000"/>
                  </a:schemeClr>
                </a:solidFill>
              </a:rPr>
              <a:t> </a:t>
            </a:r>
            <a:r>
              <a:rPr lang="en-US" b="1" dirty="0" err="1">
                <a:solidFill>
                  <a:schemeClr val="accent1">
                    <a:lumMod val="75000"/>
                  </a:schemeClr>
                </a:solidFill>
              </a:rPr>
              <a:t>erkennen</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917646"/>
          </a:xfrm>
          <a:prstGeom prst="rect">
            <a:avLst/>
          </a:prstGeom>
          <a:noFill/>
        </p:spPr>
        <p:txBody>
          <a:bodyPr wrap="square">
            <a:spAutoFit/>
          </a:bodyPr>
          <a:lstStyle/>
          <a:p>
            <a:pPr algn="ctr"/>
            <a:r>
              <a:rPr lang="en-GB" sz="2400" b="1" dirty="0">
                <a:solidFill>
                  <a:schemeClr val="accent4">
                    <a:lumMod val="75000"/>
                  </a:schemeClr>
                </a:solidFill>
              </a:rPr>
              <a:t>Aktivität: Der Sortierraum des Detektivs (interaktiv)</a:t>
            </a:r>
            <a:endParaRPr lang="en-GB" sz="2400" dirty="0">
              <a:solidFill>
                <a:schemeClr val="accent4">
                  <a:lumMod val="75000"/>
                </a:schemeClr>
              </a:solidFill>
            </a:endParaRPr>
          </a:p>
          <a:p>
            <a:pPr lvl="1" algn="ctr"/>
            <a:endParaRPr lang="en-GB" sz="2400" b="1" dirty="0"/>
          </a:p>
          <a:p>
            <a:pPr lvl="1" algn="ctr"/>
            <a:r>
              <a:rPr lang="en-GB" sz="2400" b="1" dirty="0"/>
              <a:t>Aufgabe:</a:t>
            </a:r>
            <a:r>
              <a:rPr lang="en-GB" sz="2400" dirty="0"/>
              <a:t> </a:t>
            </a:r>
          </a:p>
          <a:p>
            <a:pPr lvl="1" algn="ctr"/>
            <a:r>
              <a:rPr lang="en-GB" sz="2400" dirty="0" err="1"/>
              <a:t>Ordnen</a:t>
            </a:r>
            <a:r>
              <a:rPr lang="en-GB" sz="2400" dirty="0"/>
              <a:t> Sie die Nachricht der Emotion zu!</a:t>
            </a:r>
          </a:p>
          <a:p>
            <a:pPr lvl="1" algn="ctr"/>
            <a:endParaRPr lang="en-GB" sz="2400" b="1" dirty="0"/>
          </a:p>
          <a:p>
            <a:pPr lvl="1" algn="ctr"/>
            <a:r>
              <a:rPr lang="en-GB" sz="2400" b="1" dirty="0"/>
              <a:t>Interaktion:</a:t>
            </a:r>
            <a:r>
              <a:rPr lang="en-GB" sz="2400" dirty="0"/>
              <a:t> </a:t>
            </a:r>
          </a:p>
          <a:p>
            <a:pPr lvl="1" algn="ctr"/>
            <a:r>
              <a:rPr lang="en-GB" sz="2400" dirty="0" err="1"/>
              <a:t>Lesen</a:t>
            </a:r>
            <a:r>
              <a:rPr lang="en-GB" sz="2400" dirty="0"/>
              <a:t> Sie/</a:t>
            </a:r>
            <a:r>
              <a:rPr lang="en-GB" sz="2400" dirty="0" err="1"/>
              <a:t>hören</a:t>
            </a:r>
            <a:r>
              <a:rPr lang="en-GB" sz="2400" dirty="0"/>
              <a:t> Sie </a:t>
            </a:r>
            <a:r>
              <a:rPr lang="en-GB" sz="2400" dirty="0" err="1"/>
              <a:t>sich</a:t>
            </a:r>
            <a:r>
              <a:rPr lang="en-GB" sz="2400" dirty="0"/>
              <a:t> die Szenarien an </a:t>
            </a:r>
          </a:p>
          <a:p>
            <a:pPr lvl="1" algn="ctr"/>
            <a:r>
              <a:rPr lang="en-GB" sz="2400" dirty="0"/>
              <a:t>(z. B. „Deine Rente ist gesperrt“ oder „Du hast einen Preis gewonnen“). </a:t>
            </a:r>
          </a:p>
          <a:p>
            <a:pPr lvl="1" algn="ctr"/>
            <a:endParaRPr lang="en-GB" sz="2400" dirty="0"/>
          </a:p>
          <a:p>
            <a:pPr lvl="1" algn="ctr"/>
            <a:r>
              <a:rPr lang="en-GB" sz="2400" dirty="0"/>
              <a:t>Nenne die </a:t>
            </a:r>
            <a:r>
              <a:rPr lang="en-GB" sz="2400" b="1" dirty="0"/>
              <a:t>Hauptemotion</a:t>
            </a:r>
            <a:r>
              <a:rPr lang="en-GB" sz="2400" dirty="0"/>
              <a:t>: </a:t>
            </a:r>
          </a:p>
          <a:p>
            <a:pPr lvl="1" algn="ctr"/>
            <a:r>
              <a:rPr lang="en-GB" sz="2400" i="1" dirty="0"/>
              <a:t>Dringlichkeit/Angst</a:t>
            </a:r>
            <a:r>
              <a:rPr lang="en-GB" sz="2400" dirty="0"/>
              <a:t>, </a:t>
            </a:r>
            <a:r>
              <a:rPr lang="en-GB" sz="2400" i="1" dirty="0"/>
              <a:t>Neugier/Aufregung </a:t>
            </a:r>
            <a:r>
              <a:rPr lang="en-GB" sz="2400" dirty="0"/>
              <a:t>oder </a:t>
            </a:r>
            <a:r>
              <a:rPr lang="en-GB" sz="2400" i="1" dirty="0"/>
              <a:t>Sorge um die Familie</a:t>
            </a: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D6C2F-9454-DF86-4452-77B79CAE13B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C6B1F3C-C87B-B394-BA73-5A44762EEA03}"/>
              </a:ext>
            </a:extLst>
          </p:cNvPr>
          <p:cNvSpPr>
            <a:spLocks noGrp="1"/>
          </p:cNvSpPr>
          <p:nvPr>
            <p:ph type="title"/>
          </p:nvPr>
        </p:nvSpPr>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err="1"/>
              <a:t>Sicherheit</a:t>
            </a:r>
            <a:r>
              <a:rPr lang="en-GB" sz="2400" i="1" dirty="0"/>
              <a:t> im Internet </a:t>
            </a:r>
            <a:endParaRPr lang="el-GR" sz="2400" dirty="0"/>
          </a:p>
        </p:txBody>
      </p:sp>
      <p:sp>
        <p:nvSpPr>
          <p:cNvPr id="6" name="Text Placeholder 5">
            <a:extLst>
              <a:ext uri="{FF2B5EF4-FFF2-40B4-BE49-F238E27FC236}">
                <a16:creationId xmlns:a16="http://schemas.microsoft.com/office/drawing/2014/main" id="{28F3B6D4-678E-7DD6-C588-88C3086A9CC7}"/>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Thema 1: Online-</a:t>
            </a:r>
            <a:r>
              <a:rPr lang="en-US" b="1" i="1" dirty="0" err="1">
                <a:solidFill>
                  <a:schemeClr val="accent1">
                    <a:lumMod val="75000"/>
                  </a:schemeClr>
                </a:solidFill>
              </a:rPr>
              <a:t>Bedrohungen</a:t>
            </a:r>
            <a:r>
              <a:rPr lang="en-US" b="1" i="1" dirty="0">
                <a:solidFill>
                  <a:schemeClr val="accent1">
                    <a:lumMod val="75000"/>
                  </a:schemeClr>
                </a:solidFill>
              </a:rPr>
              <a:t> </a:t>
            </a:r>
            <a:r>
              <a:rPr lang="en-US" b="1" i="1" dirty="0" err="1">
                <a:solidFill>
                  <a:schemeClr val="accent1">
                    <a:lumMod val="75000"/>
                  </a:schemeClr>
                </a:solidFill>
              </a:rPr>
              <a:t>erkennen</a:t>
            </a:r>
            <a:endParaRPr lang="en-US" b="1" i="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7E983B4A-AEFD-F3E2-61E3-59300301EC9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4B1FBCF7-433A-6295-0D59-D15718A6F8FB}"/>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Aktivität: </a:t>
            </a:r>
            <a:r>
              <a:rPr lang="en-GB" sz="2400" b="1" dirty="0" err="1">
                <a:solidFill>
                  <a:schemeClr val="accent4">
                    <a:lumMod val="75000"/>
                  </a:schemeClr>
                </a:solidFill>
              </a:rPr>
              <a:t>Finden</a:t>
            </a:r>
            <a:r>
              <a:rPr lang="en-GB" sz="2400" b="1" dirty="0">
                <a:solidFill>
                  <a:schemeClr val="accent4">
                    <a:lumMod val="75000"/>
                  </a:schemeClr>
                </a:solidFill>
              </a:rPr>
              <a:t> Sie die Fälschung (interaktiv)</a:t>
            </a:r>
          </a:p>
          <a:p>
            <a:pPr algn="ctr"/>
            <a:endParaRPr lang="en-GB" sz="2400" dirty="0"/>
          </a:p>
          <a:p>
            <a:pPr lvl="1" algn="ctr"/>
            <a:r>
              <a:rPr lang="en-GB" sz="2400" b="1" dirty="0"/>
              <a:t>Aufgabe:</a:t>
            </a:r>
            <a:r>
              <a:rPr lang="en-GB" sz="2400" dirty="0"/>
              <a:t> </a:t>
            </a:r>
          </a:p>
          <a:p>
            <a:pPr lvl="1" algn="ctr"/>
            <a:r>
              <a:rPr lang="en-GB" sz="2400" dirty="0" err="1"/>
              <a:t>Finden</a:t>
            </a:r>
            <a:r>
              <a:rPr lang="en-GB" sz="2400" dirty="0"/>
              <a:t> Sie die Fehler?</a:t>
            </a:r>
          </a:p>
          <a:p>
            <a:pPr lvl="1" algn="ctr"/>
            <a:endParaRPr lang="en-GB" sz="2400" dirty="0"/>
          </a:p>
          <a:p>
            <a:pPr lvl="1" algn="ctr"/>
            <a:r>
              <a:rPr lang="en-GB" sz="2400" b="1" dirty="0"/>
              <a:t>Interaktion:</a:t>
            </a:r>
            <a:r>
              <a:rPr lang="en-GB" sz="2400" dirty="0"/>
              <a:t> </a:t>
            </a:r>
          </a:p>
          <a:p>
            <a:pPr lvl="1" algn="ctr"/>
            <a:r>
              <a:rPr lang="en-GB" sz="2400" dirty="0" err="1"/>
              <a:t>Vergleichen</a:t>
            </a:r>
            <a:r>
              <a:rPr lang="en-GB" sz="2400" dirty="0"/>
              <a:t> Sie zwei Anmeldebildschirme nebeneinander. </a:t>
            </a:r>
          </a:p>
          <a:p>
            <a:pPr lvl="1" algn="ctr"/>
            <a:endParaRPr lang="en-GB" sz="2400" dirty="0"/>
          </a:p>
          <a:p>
            <a:pPr lvl="1" algn="ctr"/>
            <a:r>
              <a:rPr lang="en-GB" sz="2400" dirty="0" err="1"/>
              <a:t>Finden</a:t>
            </a:r>
            <a:r>
              <a:rPr lang="en-GB" sz="2400" dirty="0"/>
              <a:t> Sie zu zweit die „Warnsignale“ wie ein fehlendes Vorhängeschloss, </a:t>
            </a:r>
          </a:p>
          <a:p>
            <a:pPr lvl="1" algn="ctr"/>
            <a:r>
              <a:rPr lang="en-GB" sz="2400" dirty="0"/>
              <a:t>eine falsch geschriebene Webadresse oder dringliche Formulierungen.</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57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DE846-1E8E-0801-CB4C-11E28C07A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92A9A-0EF9-8A5F-8FC4-D907D0E00582}"/>
              </a:ext>
            </a:extLst>
          </p:cNvPr>
          <p:cNvSpPr>
            <a:spLocks noGrp="1"/>
          </p:cNvSpPr>
          <p:nvPr>
            <p:ph type="ctrTitle"/>
          </p:nvPr>
        </p:nvSpPr>
        <p:spPr/>
        <p:txBody>
          <a:bodyPr>
            <a:normAutofit fontScale="90000"/>
          </a:bodyPr>
          <a:lstStyle/>
          <a:p>
            <a:br>
              <a:rPr lang="en-US" sz="2800" b="0" i="1" dirty="0">
                <a:latin typeface="+mj-lt"/>
              </a:rPr>
            </a:br>
            <a:r>
              <a:rPr lang="en-US" sz="2700" b="0" i="1" dirty="0"/>
              <a:t>Modul 5 (</a:t>
            </a:r>
            <a:r>
              <a:rPr lang="en-US" sz="2700" b="0" i="1" dirty="0" err="1"/>
              <a:t>Lernende</a:t>
            </a:r>
            <a:r>
              <a:rPr lang="en-US" sz="2700" b="0" i="1" dirty="0"/>
              <a:t> </a:t>
            </a:r>
            <a:r>
              <a:rPr lang="en-US" sz="2700" b="0" i="1" dirty="0" err="1"/>
              <a:t>fortgeschrittenen</a:t>
            </a:r>
            <a:r>
              <a:rPr lang="en-US" sz="2700" b="0" i="1" dirty="0"/>
              <a:t> Alters)</a:t>
            </a:r>
            <a:br>
              <a:rPr lang="el-GR" sz="2700" b="0" i="1" dirty="0"/>
            </a:br>
            <a:r>
              <a:rPr lang="en-GB" sz="2700" b="0" i="1" dirty="0"/>
              <a:t>Sicherheit im Internet</a:t>
            </a:r>
            <a:br>
              <a:rPr lang="en-GB" sz="2700" b="0" i="1"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1B5A5DE7-7E3A-A87A-33F8-BDE7AE9613B1}"/>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2: Passwörter und Datenschutz</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253402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6CBAA-61C6-8837-68F3-6680249C42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4C46990-A119-B615-2E48-1C9B0BEFEA88}"/>
              </a:ext>
            </a:extLst>
          </p:cNvPr>
          <p:cNvSpPr>
            <a:spLocks noGrp="1"/>
          </p:cNvSpPr>
          <p:nvPr>
            <p:ph type="title"/>
          </p:nvPr>
        </p:nvSpPr>
        <p:spPr>
          <a:xfrm>
            <a:off x="83456" y="81642"/>
            <a:ext cx="11944351" cy="715879"/>
          </a:xfrm>
        </p:spPr>
        <p:txBody>
          <a:bodyPr lIns="91440"/>
          <a:lstStyle/>
          <a:p>
            <a:r>
              <a:rPr lang="en-US" sz="2400" i="1" dirty="0"/>
              <a:t>Modul 5 (</a:t>
            </a:r>
            <a:r>
              <a:rPr lang="en-US" sz="2400" i="1" dirty="0" err="1"/>
              <a:t>Lernende</a:t>
            </a:r>
            <a:r>
              <a:rPr lang="en-US" sz="2400" i="1" dirty="0"/>
              <a:t> </a:t>
            </a:r>
            <a:r>
              <a:rPr lang="en-US" sz="2400" i="1" dirty="0" err="1"/>
              <a:t>fortgeschrittenen</a:t>
            </a:r>
            <a:r>
              <a:rPr lang="en-US" sz="2400" i="1" dirty="0"/>
              <a:t> Alters): </a:t>
            </a:r>
            <a:r>
              <a:rPr lang="en-GB" sz="2400" i="1" dirty="0"/>
              <a:t>Sicherheit im Internet </a:t>
            </a:r>
            <a:endParaRPr lang="el-GR" sz="2400" dirty="0"/>
          </a:p>
        </p:txBody>
      </p:sp>
      <p:sp>
        <p:nvSpPr>
          <p:cNvPr id="6" name="Text Placeholder 5">
            <a:extLst>
              <a:ext uri="{FF2B5EF4-FFF2-40B4-BE49-F238E27FC236}">
                <a16:creationId xmlns:a16="http://schemas.microsoft.com/office/drawing/2014/main" id="{DBF6ABE3-0D51-8FEE-3E19-74462C9B9F98}"/>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Thema 2: Passwörter und Datenschutz</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5F027108-4E8E-3469-47D7-91E8EEF5D5D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B256BE01-14C3-6F92-3898-40D9A963F674}"/>
              </a:ext>
            </a:extLst>
          </p:cNvPr>
          <p:cNvSpPr txBox="1"/>
          <p:nvPr/>
        </p:nvSpPr>
        <p:spPr>
          <a:xfrm>
            <a:off x="149679" y="1405534"/>
            <a:ext cx="11336483" cy="7394973"/>
          </a:xfrm>
          <a:prstGeom prst="rect">
            <a:avLst/>
          </a:prstGeom>
          <a:noFill/>
        </p:spPr>
        <p:txBody>
          <a:bodyPr wrap="square">
            <a:spAutoFit/>
          </a:bodyPr>
          <a:lstStyle/>
          <a:p>
            <a:pPr lvl="0"/>
            <a:r>
              <a:rPr lang="en-GB" sz="2400" b="1" dirty="0"/>
              <a:t>Ihre digitalen Türen verschließen</a:t>
            </a:r>
            <a:endParaRPr lang="en-GB" sz="2400" dirty="0"/>
          </a:p>
          <a:p>
            <a:pPr lvl="1" algn="ctr"/>
            <a:endParaRPr lang="en-GB" sz="2400" b="1" dirty="0"/>
          </a:p>
          <a:p>
            <a:pPr lvl="1" algn="ctr"/>
            <a:r>
              <a:rPr lang="en-GB" sz="2400" dirty="0"/>
              <a:t>Ihr Passwort ist Ihr Hausschlüssel</a:t>
            </a:r>
          </a:p>
          <a:p>
            <a:pPr lvl="1" algn="ctr"/>
            <a:endParaRPr lang="en-GB" sz="2400" b="1" dirty="0"/>
          </a:p>
          <a:p>
            <a:pPr lvl="1" algn="ctr"/>
            <a:r>
              <a:rPr lang="en-GB" sz="2400" dirty="0"/>
              <a:t>Ein schwaches Passwort ermöglicht Fremden den Zugriff auf Ihr Privatleben.</a:t>
            </a:r>
          </a:p>
          <a:p>
            <a:pPr lvl="1" algn="ctr"/>
            <a:endParaRPr lang="en-GB" sz="2400" b="1" dirty="0"/>
          </a:p>
          <a:p>
            <a:pPr lvl="1" algn="ctr"/>
            <a:r>
              <a:rPr lang="en-GB" sz="2400" b="1" dirty="0"/>
              <a:t>Ein starkes Passwort sollte</a:t>
            </a:r>
            <a:r>
              <a:rPr lang="en-GB" sz="2400" dirty="0"/>
              <a:t>:</a:t>
            </a:r>
          </a:p>
          <a:p>
            <a:pPr lvl="2" algn="ctr"/>
            <a:r>
              <a:rPr lang="en-GB" sz="2400" dirty="0"/>
              <a:t>Mindestens 12 Zeichen lang sein.</a:t>
            </a:r>
          </a:p>
          <a:p>
            <a:pPr lvl="2" algn="ctr"/>
            <a:endParaRPr lang="en-GB" sz="2400" dirty="0"/>
          </a:p>
          <a:p>
            <a:pPr lvl="2" algn="ctr"/>
            <a:r>
              <a:rPr lang="en-GB" sz="2400" dirty="0"/>
              <a:t>Eine Mischung aus Buchstaben, Zahlen und Sonderzeichen.</a:t>
            </a:r>
          </a:p>
          <a:p>
            <a:pPr lvl="2" algn="ctr"/>
            <a:endParaRPr lang="en-GB" sz="2400" dirty="0"/>
          </a:p>
          <a:p>
            <a:pPr lvl="2" algn="ctr"/>
            <a:r>
              <a:rPr lang="en-GB" sz="2400" dirty="0"/>
              <a:t>Für Sie leicht zu merken, für einen Computer </a:t>
            </a:r>
            <a:r>
              <a:rPr lang="en-GB" sz="2400" dirty="0" err="1"/>
              <a:t>jedoch</a:t>
            </a:r>
            <a:r>
              <a:rPr lang="en-GB" sz="2400" dirty="0"/>
              <a:t> </a:t>
            </a:r>
          </a:p>
          <a:p>
            <a:pPr lvl="2" algn="ctr"/>
            <a:r>
              <a:rPr lang="en-GB" sz="2400" dirty="0" err="1"/>
              <a:t>schwer</a:t>
            </a:r>
            <a:r>
              <a:rPr lang="en-GB" sz="2400" dirty="0"/>
              <a:t> </a:t>
            </a:r>
            <a:r>
              <a:rPr lang="en-GB" sz="2400" dirty="0" err="1"/>
              <a:t>zu</a:t>
            </a:r>
            <a:r>
              <a:rPr lang="en-GB" sz="2400" dirty="0"/>
              <a:t> </a:t>
            </a:r>
            <a:r>
              <a:rPr lang="en-GB" sz="2400" dirty="0" err="1"/>
              <a:t>erraten</a:t>
            </a:r>
            <a:r>
              <a:rPr lang="en-GB" sz="2400" dirty="0"/>
              <a:t> </a:t>
            </a:r>
          </a:p>
          <a:p>
            <a:pPr lvl="2" algn="ctr"/>
            <a:r>
              <a:rPr lang="en-GB" sz="2400" dirty="0"/>
              <a:t>(z. B. „Ichtrinke2024gerneTee!“)</a:t>
            </a:r>
          </a:p>
          <a:p>
            <a:pPr algn="ctr"/>
            <a:r>
              <a:rPr lang="en-GB" sz="2400"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1920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2711</Words>
  <Application>Microsoft Office PowerPoint</Application>
  <PresentationFormat>Breitbild</PresentationFormat>
  <Paragraphs>479</Paragraphs>
  <Slides>26</Slides>
  <Notes>21</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26</vt:i4>
      </vt:variant>
    </vt:vector>
  </HeadingPairs>
  <TitlesOfParts>
    <vt:vector size="31" baseType="lpstr">
      <vt:lpstr>Arial</vt:lpstr>
      <vt:lpstr>Calibri</vt:lpstr>
      <vt:lpstr>Open Sans</vt:lpstr>
      <vt:lpstr>CARDET Course template</vt:lpstr>
      <vt:lpstr>CARDET Course template - Cover page</vt:lpstr>
      <vt:lpstr>WP3 – Schulungsmaterialien Lernende  fortgeschrittenen Alters   </vt:lpstr>
      <vt:lpstr> 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vt:lpstr>
      <vt:lpstr>Modul 5 (Lernende fortgeschrittenen Alters): Sicherheit im Internet </vt:lpstr>
      <vt:lpstr> 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 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 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Modul 5 (Lernende fortgeschrittenen Alters): Sicherheit im Internet </vt:lpstr>
      <vt:lpstr>Ende von Modul 5 (Lernende fortgeschrittenen Alters):  Sicherheit im Internet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docId:6039BC122ABF097256671058721F2090</cp:keywords>
  <cp:lastModifiedBy>Luisa Standecker</cp:lastModifiedBy>
  <cp:revision>221</cp:revision>
  <cp:lastPrinted>2018-07-25T11:23:29Z</cp:lastPrinted>
  <dcterms:created xsi:type="dcterms:W3CDTF">2014-07-11T09:12:14Z</dcterms:created>
  <dcterms:modified xsi:type="dcterms:W3CDTF">2026-05-28T06:13:30Z</dcterms:modified>
</cp:coreProperties>
</file>