
<file path=[Content_Types].xml><?xml version="1.0" encoding="utf-8"?>
<Types xmlns="http://schemas.openxmlformats.org/package/2006/content-types">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86" r:id="rId2"/>
  </p:sldMasterIdLst>
  <p:notesMasterIdLst>
    <p:notesMasterId r:id="rId29"/>
  </p:notesMasterIdLst>
  <p:handoutMasterIdLst>
    <p:handoutMasterId r:id="rId30"/>
  </p:handoutMasterIdLst>
  <p:sldIdLst>
    <p:sldId id="256" r:id="rId3"/>
    <p:sldId id="272" r:id="rId4"/>
    <p:sldId id="315" r:id="rId5"/>
    <p:sldId id="316" r:id="rId6"/>
    <p:sldId id="317" r:id="rId7"/>
    <p:sldId id="312" r:id="rId8"/>
    <p:sldId id="318" r:id="rId9"/>
    <p:sldId id="313" r:id="rId10"/>
    <p:sldId id="320" r:id="rId11"/>
    <p:sldId id="323" r:id="rId12"/>
    <p:sldId id="324" r:id="rId13"/>
    <p:sldId id="319" r:id="rId14"/>
    <p:sldId id="325" r:id="rId15"/>
    <p:sldId id="314" r:id="rId16"/>
    <p:sldId id="321" r:id="rId17"/>
    <p:sldId id="326" r:id="rId18"/>
    <p:sldId id="327" r:id="rId19"/>
    <p:sldId id="322" r:id="rId20"/>
    <p:sldId id="328" r:id="rId21"/>
    <p:sldId id="329" r:id="rId22"/>
    <p:sldId id="331" r:id="rId23"/>
    <p:sldId id="332" r:id="rId24"/>
    <p:sldId id="333" r:id="rId25"/>
    <p:sldId id="330" r:id="rId26"/>
    <p:sldId id="334" r:id="rId27"/>
    <p:sldId id="300" r:id="rId28"/>
  </p:sldIdLst>
  <p:sldSz cx="12192000" cy="6858000"/>
  <p:notesSz cx="6858000" cy="9144000"/>
  <p:custDataLst>
    <p:tags r:id="rId31"/>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CAE6E8"/>
    <a:srgbClr val="1F4E83"/>
    <a:srgbClr val="1F4E79"/>
    <a:srgbClr val="F9F9F9"/>
    <a:srgbClr val="A2D2D6"/>
    <a:srgbClr val="00ADBB"/>
    <a:srgbClr val="DDEFBF"/>
    <a:srgbClr val="CBE69E"/>
    <a:srgbClr val="BDFA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009" autoAdjust="0"/>
    <p:restoredTop sz="80872" autoAdjust="0"/>
  </p:normalViewPr>
  <p:slideViewPr>
    <p:cSldViewPr snapToGrid="0">
      <p:cViewPr varScale="1">
        <p:scale>
          <a:sx n="89" d="100"/>
          <a:sy n="89" d="100"/>
        </p:scale>
        <p:origin x="654" y="90"/>
      </p:cViewPr>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p:cViewPr varScale="1">
        <p:scale>
          <a:sx n="126" d="100"/>
          <a:sy n="126" d="100"/>
        </p:scale>
        <p:origin x="4320" y="20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handoutMaster" Target="handoutMasters/handoutMaster1.xml"/><Relationship Id="rId35" Type="http://schemas.openxmlformats.org/officeDocument/2006/relationships/tableStyles" Target="tableStyles.xml"/><Relationship Id="rId8" Type="http://schemas.openxmlformats.org/officeDocument/2006/relationships/slide" Target="slides/slide6.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9516AB9-92E1-44AF-8FCB-F4272161EA9C}" type="datetimeFigureOut">
              <a:rPr lang="el-GR" smtClean="0"/>
              <a:t>19/5/2026</a:t>
            </a:fld>
            <a:endParaRPr lang="el-GR"/>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0124A4BF-87CB-4287-95AF-AD449D8A410F}" type="slidenum">
              <a:rPr lang="el-GR" smtClean="0"/>
              <a:t>‹#›</a:t>
            </a:fld>
            <a:endParaRPr lang="el-GR"/>
          </a:p>
        </p:txBody>
      </p:sp>
    </p:spTree>
    <p:extLst>
      <p:ext uri="{BB962C8B-B14F-4D97-AF65-F5344CB8AC3E}">
        <p14:creationId xmlns:p14="http://schemas.microsoft.com/office/powerpoint/2010/main" val="2035116588"/>
      </p:ext>
    </p:extLst>
  </p:cSld>
  <p:clrMap bg1="lt1" tx1="dk1" bg2="lt2" tx2="dk2" accent1="accent1" accent2="accent2" accent3="accent3" accent4="accent4" accent5="accent5" accent6="accent6" hlink="hlink" folHlink="folHlink"/>
  <p:extLst>
    <p:ext uri="{56416CCD-93CA-4268-BC5B-53C4BB910035}">
      <p15:sldGuideLst xmlns:p15="http://schemas.microsoft.com/office/powerpoint/2012/main">
        <p15:guide id="1" orient="horz" pos="2880" userDrawn="1">
          <p15:clr>
            <a:srgbClr val="F26B43"/>
          </p15:clr>
        </p15:guide>
        <p15:guide id="2" pos="2160" userDrawn="1">
          <p15:clr>
            <a:srgbClr val="F26B43"/>
          </p15:clr>
        </p15:guide>
      </p15:sldGuideLst>
    </p:ext>
  </p:extLst>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6B2EFE5-E9F2-43A5-8AF8-83A578357172}" type="datetimeFigureOut">
              <a:rPr lang="el-GR" smtClean="0"/>
              <a:t>19/5/2026</a:t>
            </a:fld>
            <a:endParaRPr lang="el-GR"/>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Clique para editar os estilos de texto principais</a:t>
            </a:r>
          </a:p>
          <a:p>
            <a:pPr lvl="1"/>
            <a:r>
              <a:rPr lang="en-US"/>
              <a:t>Segundo nível</a:t>
            </a:r>
          </a:p>
          <a:p>
            <a:pPr lvl="2"/>
            <a:r>
              <a:rPr lang="en-US"/>
              <a:t>Terceiro nível</a:t>
            </a:r>
          </a:p>
          <a:p>
            <a:pPr lvl="3"/>
            <a:r>
              <a:rPr lang="en-US"/>
              <a:t>Quarto nível</a:t>
            </a:r>
          </a:p>
          <a:p>
            <a:pPr lvl="4"/>
            <a:r>
              <a:rPr lang="en-US"/>
              <a:t>Quinto nível</a:t>
            </a:r>
            <a:endParaRPr lang="el-G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6CF91B0-25AB-4DFA-B184-293DD156034C}" type="slidenum">
              <a:rPr lang="el-GR" smtClean="0"/>
              <a:t>‹#›</a:t>
            </a:fld>
            <a:endParaRPr lang="el-GR"/>
          </a:p>
        </p:txBody>
      </p:sp>
    </p:spTree>
    <p:extLst>
      <p:ext uri="{BB962C8B-B14F-4D97-AF65-F5344CB8AC3E}">
        <p14:creationId xmlns:p14="http://schemas.microsoft.com/office/powerpoint/2010/main" val="369328197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2C3B11-8C61-FBB0-CC73-F4F803A6EF8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FBFE8FB-FEF4-47A2-28D1-2101E7A38C7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6DE41E7-4AA5-4636-C6C7-0F29437D9E7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«Os burlões não se limitam a usar a tecnologia; eles usam as emoções. As mensagens que criam medo, urgência ou preocupação são concebidas para nos levar a agir rapidamente, sem pensar. Quando uma mensagem o faz sentir-se apressado ou nervoso, esse sentimento em si é o sinal de alerta. Fazer uma pausa quando perceber essa emoção ajuda-o a manter o controlo.»</a:t>
            </a:r>
          </a:p>
          <a:p>
            <a:endParaRPr lang="LID4096" sz="1200" dirty="0"/>
          </a:p>
        </p:txBody>
      </p:sp>
      <p:sp>
        <p:nvSpPr>
          <p:cNvPr id="4" name="Slide Number Placeholder 3">
            <a:extLst>
              <a:ext uri="{FF2B5EF4-FFF2-40B4-BE49-F238E27FC236}">
                <a16:creationId xmlns:a16="http://schemas.microsoft.com/office/drawing/2014/main" id="{47DACFC6-E918-F81B-835C-214F65EBC31A}"/>
              </a:ext>
            </a:extLst>
          </p:cNvPr>
          <p:cNvSpPr>
            <a:spLocks noGrp="1"/>
          </p:cNvSpPr>
          <p:nvPr>
            <p:ph type="sldNum" sz="quarter" idx="5"/>
          </p:nvPr>
        </p:nvSpPr>
        <p:spPr/>
        <p:txBody>
          <a:bodyPr/>
          <a:lstStyle/>
          <a:p>
            <a:fld id="{C6CF91B0-25AB-4DFA-B184-293DD156034C}" type="slidenum">
              <a:rPr lang="el-GR" smtClean="0"/>
              <a:t>3</a:t>
            </a:fld>
            <a:endParaRPr lang="el-GR"/>
          </a:p>
        </p:txBody>
      </p:sp>
    </p:spTree>
    <p:extLst>
      <p:ext uri="{BB962C8B-B14F-4D97-AF65-F5344CB8AC3E}">
        <p14:creationId xmlns:p14="http://schemas.microsoft.com/office/powerpoint/2010/main" val="82367649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31439-4D59-8FE2-AED9-5C9059370BA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77B4A72-FF21-C379-D4DF-604068032C8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E908DA8-2769-8D26-71A6-ECD27BD4BD9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«Vamos criar a </a:t>
            </a:r>
            <a:r>
              <a:rPr lang="en-GB" sz="1200" kern="1200" dirty="0" err="1">
                <a:solidFill>
                  <a:schemeClr val="tx1"/>
                </a:solidFill>
                <a:effectLst/>
                <a:latin typeface="+mn-lt"/>
                <a:ea typeface="+mn-ea"/>
                <a:cs typeface="+mn-cs"/>
              </a:rPr>
              <a:t>sua</a:t>
            </a:r>
            <a:r>
              <a:rPr lang="en-GB" sz="1200" kern="1200" dirty="0">
                <a:solidFill>
                  <a:schemeClr val="tx1"/>
                </a:solidFill>
                <a:effectLst/>
                <a:latin typeface="+mn-lt"/>
                <a:ea typeface="+mn-ea"/>
                <a:cs typeface="+mn-cs"/>
              </a:rPr>
              <a:t> senha com uma frase.» </a:t>
            </a:r>
            <a:r>
              <a:rPr lang="en-GB" sz="1200" kern="1200" dirty="0" err="1">
                <a:solidFill>
                  <a:schemeClr val="tx1"/>
                </a:solidFill>
                <a:effectLst/>
                <a:latin typeface="+mn-lt"/>
                <a:ea typeface="+mn-ea"/>
                <a:cs typeface="+mn-cs"/>
              </a:rPr>
              <a:t>Escreva</a:t>
            </a:r>
            <a:r>
              <a:rPr lang="en-GB" sz="1200" kern="1200" dirty="0">
                <a:solidFill>
                  <a:schemeClr val="tx1"/>
                </a:solidFill>
                <a:effectLst/>
                <a:latin typeface="+mn-lt"/>
                <a:ea typeface="+mn-ea"/>
                <a:cs typeface="+mn-cs"/>
              </a:rPr>
              <a:t> uma frase de </a:t>
            </a:r>
            <a:r>
              <a:rPr lang="en-GB" sz="1200" kern="1200" dirty="0" err="1">
                <a:solidFill>
                  <a:schemeClr val="tx1"/>
                </a:solidFill>
                <a:effectLst/>
                <a:latin typeface="+mn-lt"/>
                <a:ea typeface="+mn-ea"/>
                <a:cs typeface="+mn-cs"/>
              </a:rPr>
              <a:t>que</a:t>
            </a:r>
            <a:r>
              <a:rPr lang="en-GB" sz="1200" kern="1200" dirty="0">
                <a:solidFill>
                  <a:schemeClr val="tx1"/>
                </a:solidFill>
                <a:effectLst/>
                <a:latin typeface="+mn-lt"/>
                <a:ea typeface="+mn-ea"/>
                <a:cs typeface="+mn-cs"/>
              </a:rPr>
              <a:t> </a:t>
            </a:r>
            <a:r>
              <a:rPr lang="en-GB" sz="1200" kern="1200" dirty="0" err="1">
                <a:solidFill>
                  <a:schemeClr val="tx1"/>
                </a:solidFill>
                <a:effectLst/>
                <a:latin typeface="+mn-lt"/>
                <a:ea typeface="+mn-ea"/>
                <a:cs typeface="+mn-cs"/>
              </a:rPr>
              <a:t>goste</a:t>
            </a:r>
            <a:r>
              <a:rPr lang="en-GB" sz="1200" kern="1200" dirty="0">
                <a:solidFill>
                  <a:schemeClr val="tx1"/>
                </a:solidFill>
                <a:effectLst/>
                <a:latin typeface="+mn-lt"/>
                <a:ea typeface="+mn-ea"/>
                <a:cs typeface="+mn-cs"/>
              </a:rPr>
              <a:t> no </a:t>
            </a:r>
            <a:r>
              <a:rPr lang="en-GB" sz="1200" kern="1200" dirty="0" err="1">
                <a:solidFill>
                  <a:schemeClr val="tx1"/>
                </a:solidFill>
                <a:effectLst/>
                <a:latin typeface="+mn-lt"/>
                <a:ea typeface="+mn-ea"/>
                <a:cs typeface="+mn-cs"/>
              </a:rPr>
              <a:t>seu</a:t>
            </a:r>
            <a:r>
              <a:rPr lang="en-GB" sz="1200" kern="1200" dirty="0">
                <a:solidFill>
                  <a:schemeClr val="tx1"/>
                </a:solidFill>
                <a:effectLst/>
                <a:latin typeface="+mn-lt"/>
                <a:ea typeface="+mn-ea"/>
                <a:cs typeface="+mn-cs"/>
              </a:rPr>
              <a:t> caderno e adiciona um símbolo. Certifica-te de que tem, pelo menos, 12 caracteres. Estás agora a construir uma identidade digital segura!</a:t>
            </a:r>
          </a:p>
          <a:p>
            <a:endParaRPr lang="LID4096" dirty="0"/>
          </a:p>
        </p:txBody>
      </p:sp>
      <p:sp>
        <p:nvSpPr>
          <p:cNvPr id="4" name="Slide Number Placeholder 3">
            <a:extLst>
              <a:ext uri="{FF2B5EF4-FFF2-40B4-BE49-F238E27FC236}">
                <a16:creationId xmlns:a16="http://schemas.microsoft.com/office/drawing/2014/main" id="{D6E29EC2-58C1-0A5B-D7EA-4444BEB66C68}"/>
              </a:ext>
            </a:extLst>
          </p:cNvPr>
          <p:cNvSpPr>
            <a:spLocks noGrp="1"/>
          </p:cNvSpPr>
          <p:nvPr>
            <p:ph type="sldNum" sz="quarter" idx="5"/>
          </p:nvPr>
        </p:nvSpPr>
        <p:spPr/>
        <p:txBody>
          <a:bodyPr/>
          <a:lstStyle/>
          <a:p>
            <a:fld id="{C6CF91B0-25AB-4DFA-B184-293DD156034C}" type="slidenum">
              <a:rPr lang="el-GR" smtClean="0"/>
              <a:t>13</a:t>
            </a:fld>
            <a:endParaRPr lang="el-GR"/>
          </a:p>
        </p:txBody>
      </p:sp>
    </p:spTree>
    <p:extLst>
      <p:ext uri="{BB962C8B-B14F-4D97-AF65-F5344CB8AC3E}">
        <p14:creationId xmlns:p14="http://schemas.microsoft.com/office/powerpoint/2010/main" val="391861096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577164-D8D0-903A-4697-3840B6D761B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7A1E89-7CEF-E43F-8FFA-6892EB991D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95D7A4A-58DA-58E4-10DE-1232DB08214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 mundo online move-se muito depressa, mas as pessoas precisam de tempo para pensar. Demasiadas notificações ou mensagens urgentes podem causar stress, confusão ou sobrecarga. Sentir-se apressado ou inquieto é um sinal de que talvez seja altura de abrandar.»</a:t>
            </a:r>
          </a:p>
          <a:p>
            <a:endParaRPr lang="LID4096" sz="1200" dirty="0"/>
          </a:p>
        </p:txBody>
      </p:sp>
      <p:sp>
        <p:nvSpPr>
          <p:cNvPr id="4" name="Slide Number Placeholder 3">
            <a:extLst>
              <a:ext uri="{FF2B5EF4-FFF2-40B4-BE49-F238E27FC236}">
                <a16:creationId xmlns:a16="http://schemas.microsoft.com/office/drawing/2014/main" id="{F2DBB1D2-ADD6-F535-64F5-4876384C751E}"/>
              </a:ext>
            </a:extLst>
          </p:cNvPr>
          <p:cNvSpPr>
            <a:spLocks noGrp="1"/>
          </p:cNvSpPr>
          <p:nvPr>
            <p:ph type="sldNum" sz="quarter" idx="5"/>
          </p:nvPr>
        </p:nvSpPr>
        <p:spPr/>
        <p:txBody>
          <a:bodyPr/>
          <a:lstStyle/>
          <a:p>
            <a:fld id="{C6CF91B0-25AB-4DFA-B184-293DD156034C}" type="slidenum">
              <a:rPr lang="el-GR" smtClean="0"/>
              <a:t>15</a:t>
            </a:fld>
            <a:endParaRPr lang="el-GR"/>
          </a:p>
        </p:txBody>
      </p:sp>
    </p:spTree>
    <p:extLst>
      <p:ext uri="{BB962C8B-B14F-4D97-AF65-F5344CB8AC3E}">
        <p14:creationId xmlns:p14="http://schemas.microsoft.com/office/powerpoint/2010/main" val="31168023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49FFAC-A1A0-313D-880A-E87CC35E268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17CF57D-4C4C-996E-CF49-44F064CCC8C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DCDF703-F61A-CC5D-9421-F014810607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"Quando nos sentimos pressionados ou com medo, agimos precipitadamente. A nossa melhor ferramenta de segurança é a pausa. Se </a:t>
            </a:r>
            <a:r>
              <a:rPr lang="en-GB" sz="1200" kern="1200" dirty="0" err="1">
                <a:solidFill>
                  <a:schemeClr val="tx1"/>
                </a:solidFill>
                <a:effectLst/>
                <a:latin typeface="+mn-lt"/>
                <a:ea typeface="+mn-ea"/>
                <a:cs typeface="+mn-cs"/>
              </a:rPr>
              <a:t>sentir</a:t>
            </a:r>
            <a:r>
              <a:rPr lang="en-GB" sz="1200" kern="1200" dirty="0">
                <a:solidFill>
                  <a:schemeClr val="tx1"/>
                </a:solidFill>
                <a:effectLst/>
                <a:latin typeface="+mn-lt"/>
                <a:ea typeface="+mn-ea"/>
                <a:cs typeface="+mn-cs"/>
              </a:rPr>
              <a:t> o coração a bater acelerado depois de </a:t>
            </a:r>
            <a:r>
              <a:rPr lang="en-GB" sz="1200" kern="1200" dirty="0" err="1">
                <a:solidFill>
                  <a:schemeClr val="tx1"/>
                </a:solidFill>
                <a:effectLst/>
                <a:latin typeface="+mn-lt"/>
                <a:ea typeface="+mn-ea"/>
                <a:cs typeface="+mn-cs"/>
              </a:rPr>
              <a:t>receber</a:t>
            </a:r>
            <a:r>
              <a:rPr lang="en-GB" sz="1200" kern="1200" dirty="0">
                <a:solidFill>
                  <a:schemeClr val="tx1"/>
                </a:solidFill>
                <a:effectLst/>
                <a:latin typeface="+mn-lt"/>
                <a:ea typeface="+mn-ea"/>
                <a:cs typeface="+mn-cs"/>
              </a:rPr>
              <a:t> uma mensagem, </a:t>
            </a:r>
            <a:r>
              <a:rPr lang="en-GB" sz="1200" kern="1200" dirty="0" err="1">
                <a:solidFill>
                  <a:schemeClr val="tx1"/>
                </a:solidFill>
                <a:effectLst/>
                <a:latin typeface="+mn-lt"/>
                <a:ea typeface="+mn-ea"/>
                <a:cs typeface="+mn-cs"/>
              </a:rPr>
              <a:t>não</a:t>
            </a:r>
            <a:r>
              <a:rPr lang="en-GB" sz="1200" kern="1200" dirty="0">
                <a:solidFill>
                  <a:schemeClr val="tx1"/>
                </a:solidFill>
                <a:effectLst/>
                <a:latin typeface="+mn-lt"/>
                <a:ea typeface="+mn-ea"/>
                <a:cs typeface="+mn-cs"/>
              </a:rPr>
              <a:t> clique. Pare simplesmente. Fazer uma pausa dá tempo ao </a:t>
            </a:r>
            <a:r>
              <a:rPr lang="en-GB" sz="1200" kern="1200" dirty="0" err="1">
                <a:solidFill>
                  <a:schemeClr val="tx1"/>
                </a:solidFill>
                <a:effectLst/>
                <a:latin typeface="+mn-lt"/>
                <a:ea typeface="+mn-ea"/>
                <a:cs typeface="+mn-cs"/>
              </a:rPr>
              <a:t>seu</a:t>
            </a:r>
            <a:r>
              <a:rPr lang="en-GB" sz="1200" kern="1200" dirty="0">
                <a:solidFill>
                  <a:schemeClr val="tx1"/>
                </a:solidFill>
                <a:effectLst/>
                <a:latin typeface="+mn-lt"/>
                <a:ea typeface="+mn-ea"/>
                <a:cs typeface="+mn-cs"/>
              </a:rPr>
              <a:t> cérebro para pensar."</a:t>
            </a:r>
          </a:p>
          <a:p>
            <a:endParaRPr lang="LID4096" sz="1200" dirty="0"/>
          </a:p>
        </p:txBody>
      </p:sp>
      <p:sp>
        <p:nvSpPr>
          <p:cNvPr id="4" name="Slide Number Placeholder 3">
            <a:extLst>
              <a:ext uri="{FF2B5EF4-FFF2-40B4-BE49-F238E27FC236}">
                <a16:creationId xmlns:a16="http://schemas.microsoft.com/office/drawing/2014/main" id="{0F32621C-8897-D6EE-CFC6-4DAAC8284F52}"/>
              </a:ext>
            </a:extLst>
          </p:cNvPr>
          <p:cNvSpPr>
            <a:spLocks noGrp="1"/>
          </p:cNvSpPr>
          <p:nvPr>
            <p:ph type="sldNum" sz="quarter" idx="5"/>
          </p:nvPr>
        </p:nvSpPr>
        <p:spPr/>
        <p:txBody>
          <a:bodyPr/>
          <a:lstStyle/>
          <a:p>
            <a:fld id="{C6CF91B0-25AB-4DFA-B184-293DD156034C}" type="slidenum">
              <a:rPr lang="el-GR" smtClean="0"/>
              <a:t>16</a:t>
            </a:fld>
            <a:endParaRPr lang="el-GR"/>
          </a:p>
        </p:txBody>
      </p:sp>
    </p:spTree>
    <p:extLst>
      <p:ext uri="{BB962C8B-B14F-4D97-AF65-F5344CB8AC3E}">
        <p14:creationId xmlns:p14="http://schemas.microsoft.com/office/powerpoint/2010/main" val="17465495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05776A-44E1-DFB9-0CCA-9DDDED8925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0C1FFAA-FFA8-9BFE-158E-4EB4C8B1E2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B2EE14C-1453-34CC-D2B2-1B943FB73B7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desinformação espalha-se frequentemente porque suscita medo ou preocupação. As mensagens com forte carga emocional devem ser tratadas com cautela. As reações emocionais intensas são, muitas vezes, um sinal de alerta.»</a:t>
            </a:r>
          </a:p>
          <a:p>
            <a:endParaRPr lang="LID4096" sz="1200" dirty="0"/>
          </a:p>
        </p:txBody>
      </p:sp>
      <p:sp>
        <p:nvSpPr>
          <p:cNvPr id="4" name="Slide Number Placeholder 3">
            <a:extLst>
              <a:ext uri="{FF2B5EF4-FFF2-40B4-BE49-F238E27FC236}">
                <a16:creationId xmlns:a16="http://schemas.microsoft.com/office/drawing/2014/main" id="{2B1FEBA6-96BE-E8D0-B99A-DDB01B404ED8}"/>
              </a:ext>
            </a:extLst>
          </p:cNvPr>
          <p:cNvSpPr>
            <a:spLocks noGrp="1"/>
          </p:cNvSpPr>
          <p:nvPr>
            <p:ph type="sldNum" sz="quarter" idx="5"/>
          </p:nvPr>
        </p:nvSpPr>
        <p:spPr/>
        <p:txBody>
          <a:bodyPr/>
          <a:lstStyle/>
          <a:p>
            <a:fld id="{C6CF91B0-25AB-4DFA-B184-293DD156034C}" type="slidenum">
              <a:rPr lang="el-GR" smtClean="0"/>
              <a:t>17</a:t>
            </a:fld>
            <a:endParaRPr lang="el-GR"/>
          </a:p>
        </p:txBody>
      </p:sp>
    </p:spTree>
    <p:extLst>
      <p:ext uri="{BB962C8B-B14F-4D97-AF65-F5344CB8AC3E}">
        <p14:creationId xmlns:p14="http://schemas.microsoft.com/office/powerpoint/2010/main" val="73702047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F77998-5E92-E83E-64E7-84979B869C1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A4DCDB9-DF17-7FCC-E423-2B82A9687AB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556B475-1BF7-E5F4-58FB-D25D3B7E2C8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Vamos experimentar! Observe o círculo. Inspire... </a:t>
            </a:r>
            <a:r>
              <a:rPr lang="en-GB" sz="1200" kern="1200" dirty="0" err="1">
                <a:solidFill>
                  <a:schemeClr val="tx1"/>
                </a:solidFill>
                <a:effectLst/>
                <a:latin typeface="+mn-lt"/>
                <a:ea typeface="+mn-ea"/>
                <a:cs typeface="+mn-cs"/>
              </a:rPr>
              <a:t>mantenha</a:t>
            </a:r>
            <a:r>
              <a:rPr lang="en-GB" sz="1200" kern="1200" dirty="0">
                <a:solidFill>
                  <a:schemeClr val="tx1"/>
                </a:solidFill>
                <a:effectLst/>
                <a:latin typeface="+mn-lt"/>
                <a:ea typeface="+mn-ea"/>
                <a:cs typeface="+mn-cs"/>
              </a:rPr>
              <a:t> a respiração... e expire à medida que ele se encolhe. </a:t>
            </a:r>
            <a:r>
              <a:rPr lang="en-GB" sz="1200" kern="1200" dirty="0" err="1">
                <a:solidFill>
                  <a:schemeClr val="tx1"/>
                </a:solidFill>
                <a:effectLst/>
                <a:latin typeface="+mn-lt"/>
                <a:ea typeface="+mn-ea"/>
                <a:cs typeface="+mn-cs"/>
              </a:rPr>
              <a:t>Consegue</a:t>
            </a:r>
            <a:r>
              <a:rPr lang="en-GB" sz="1200" kern="1200" dirty="0">
                <a:solidFill>
                  <a:schemeClr val="tx1"/>
                </a:solidFill>
                <a:effectLst/>
                <a:latin typeface="+mn-lt"/>
                <a:ea typeface="+mn-ea"/>
                <a:cs typeface="+mn-cs"/>
              </a:rPr>
              <a:t> sentir os ombros a relaxarem? Pode fazer isto sempre que uma </a:t>
            </a:r>
            <a:r>
              <a:rPr lang="en-GB" sz="1200" kern="1200" dirty="0" err="1">
                <a:solidFill>
                  <a:schemeClr val="tx1"/>
                </a:solidFill>
                <a:effectLst/>
                <a:latin typeface="+mn-lt"/>
                <a:ea typeface="+mn-ea"/>
                <a:cs typeface="+mn-cs"/>
              </a:rPr>
              <a:t>mensagem</a:t>
            </a:r>
            <a:r>
              <a:rPr lang="en-GB" sz="1200" kern="1200" dirty="0">
                <a:solidFill>
                  <a:schemeClr val="tx1"/>
                </a:solidFill>
                <a:effectLst/>
                <a:latin typeface="+mn-lt"/>
                <a:ea typeface="+mn-ea"/>
                <a:cs typeface="+mn-cs"/>
              </a:rPr>
              <a:t> o fizer sentir tenso ou apressado."</a:t>
            </a:r>
          </a:p>
          <a:p>
            <a:endParaRPr lang="LID4096" dirty="0"/>
          </a:p>
        </p:txBody>
      </p:sp>
      <p:sp>
        <p:nvSpPr>
          <p:cNvPr id="4" name="Slide Number Placeholder 3">
            <a:extLst>
              <a:ext uri="{FF2B5EF4-FFF2-40B4-BE49-F238E27FC236}">
                <a16:creationId xmlns:a16="http://schemas.microsoft.com/office/drawing/2014/main" id="{47C37494-B257-43B3-7E9D-FA444D287C15}"/>
              </a:ext>
            </a:extLst>
          </p:cNvPr>
          <p:cNvSpPr>
            <a:spLocks noGrp="1"/>
          </p:cNvSpPr>
          <p:nvPr>
            <p:ph type="sldNum" sz="quarter" idx="5"/>
          </p:nvPr>
        </p:nvSpPr>
        <p:spPr/>
        <p:txBody>
          <a:bodyPr/>
          <a:lstStyle/>
          <a:p>
            <a:fld id="{C6CF91B0-25AB-4DFA-B184-293DD156034C}" type="slidenum">
              <a:rPr lang="el-GR" smtClean="0"/>
              <a:t>18</a:t>
            </a:fld>
            <a:endParaRPr lang="el-GR"/>
          </a:p>
        </p:txBody>
      </p:sp>
    </p:spTree>
    <p:extLst>
      <p:ext uri="{BB962C8B-B14F-4D97-AF65-F5344CB8AC3E}">
        <p14:creationId xmlns:p14="http://schemas.microsoft.com/office/powerpoint/2010/main" val="153097949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6F5DE1-FE66-0565-F23E-CFE1AFB01F3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DC1324-C378-57EC-0D76-EE7FF67B076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72289AD-CE87-ED56-B937-C1637D3EFCE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«Cada pessoa lida com o stress de forma diferente. Algumas acalmam-se através da respiração, outras fazendo uma pausa do ecrã ou conversando com alguém em quem confiam. Escolha a estratégia que melhor funciona para si. Saber qual é a sua estratégia ajuda-o a manter a calma e o controlo quando está online.»</a:t>
            </a:r>
          </a:p>
          <a:p>
            <a:endParaRPr lang="LID4096" dirty="0"/>
          </a:p>
        </p:txBody>
      </p:sp>
      <p:sp>
        <p:nvSpPr>
          <p:cNvPr id="4" name="Slide Number Placeholder 3">
            <a:extLst>
              <a:ext uri="{FF2B5EF4-FFF2-40B4-BE49-F238E27FC236}">
                <a16:creationId xmlns:a16="http://schemas.microsoft.com/office/drawing/2014/main" id="{F60E48B6-90A3-FA79-9A48-5C7BA96CC020}"/>
              </a:ext>
            </a:extLst>
          </p:cNvPr>
          <p:cNvSpPr>
            <a:spLocks noGrp="1"/>
          </p:cNvSpPr>
          <p:nvPr>
            <p:ph type="sldNum" sz="quarter" idx="5"/>
          </p:nvPr>
        </p:nvSpPr>
        <p:spPr/>
        <p:txBody>
          <a:bodyPr/>
          <a:lstStyle/>
          <a:p>
            <a:fld id="{C6CF91B0-25AB-4DFA-B184-293DD156034C}" type="slidenum">
              <a:rPr lang="el-GR" smtClean="0"/>
              <a:t>19</a:t>
            </a:fld>
            <a:endParaRPr lang="el-GR"/>
          </a:p>
        </p:txBody>
      </p:sp>
    </p:spTree>
    <p:extLst>
      <p:ext uri="{BB962C8B-B14F-4D97-AF65-F5344CB8AC3E}">
        <p14:creationId xmlns:p14="http://schemas.microsoft.com/office/powerpoint/2010/main" val="2455788392"/>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ID4096" dirty="0"/>
          </a:p>
        </p:txBody>
      </p:sp>
      <p:sp>
        <p:nvSpPr>
          <p:cNvPr id="4" name="Slide Number Placeholder 3"/>
          <p:cNvSpPr>
            <a:spLocks noGrp="1"/>
          </p:cNvSpPr>
          <p:nvPr>
            <p:ph type="sldNum" sz="quarter" idx="5"/>
          </p:nvPr>
        </p:nvSpPr>
        <p:spPr/>
        <p:txBody>
          <a:bodyPr/>
          <a:lstStyle/>
          <a:p>
            <a:fld id="{C6CF91B0-25AB-4DFA-B184-293DD156034C}" type="slidenum">
              <a:rPr lang="el-GR" smtClean="0"/>
              <a:t>20</a:t>
            </a:fld>
            <a:endParaRPr lang="el-GR"/>
          </a:p>
        </p:txBody>
      </p:sp>
    </p:spTree>
    <p:extLst>
      <p:ext uri="{BB962C8B-B14F-4D97-AF65-F5344CB8AC3E}">
        <p14:creationId xmlns:p14="http://schemas.microsoft.com/office/powerpoint/2010/main" val="102794138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C45077-BE19-EF7B-696C-51FD3AC2E7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73420AC-BCD0-DBFB-BC9F-4ADAEF87EC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FDAABB-75C3-281C-6A37-1780D7232CD1}"/>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«Os jovens enfrentam muitas pressões online, incluindo comparações, exclusão e comentários negativos. Estas pressões podem afetar o humor, o sono e a autoconfiança, mesmo quando os adultos não o percebem diretamente.»</a:t>
            </a:r>
          </a:p>
          <a:p>
            <a:endParaRPr lang="LID4096" sz="1200" dirty="0"/>
          </a:p>
        </p:txBody>
      </p:sp>
      <p:sp>
        <p:nvSpPr>
          <p:cNvPr id="4" name="Slide Number Placeholder 3">
            <a:extLst>
              <a:ext uri="{FF2B5EF4-FFF2-40B4-BE49-F238E27FC236}">
                <a16:creationId xmlns:a16="http://schemas.microsoft.com/office/drawing/2014/main" id="{F5EFED07-2750-EC89-E7E1-3CE39F8274BF}"/>
              </a:ext>
            </a:extLst>
          </p:cNvPr>
          <p:cNvSpPr>
            <a:spLocks noGrp="1"/>
          </p:cNvSpPr>
          <p:nvPr>
            <p:ph type="sldNum" sz="quarter" idx="5"/>
          </p:nvPr>
        </p:nvSpPr>
        <p:spPr/>
        <p:txBody>
          <a:bodyPr/>
          <a:lstStyle/>
          <a:p>
            <a:fld id="{C6CF91B0-25AB-4DFA-B184-293DD156034C}" type="slidenum">
              <a:rPr lang="el-GR" smtClean="0"/>
              <a:t>21</a:t>
            </a:fld>
            <a:endParaRPr lang="el-GR"/>
          </a:p>
        </p:txBody>
      </p:sp>
    </p:spTree>
    <p:extLst>
      <p:ext uri="{BB962C8B-B14F-4D97-AF65-F5344CB8AC3E}">
        <p14:creationId xmlns:p14="http://schemas.microsoft.com/office/powerpoint/2010/main" val="331620776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941DE-6827-7652-F83A-4B0517D1019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FA2DAB8-9FDD-0850-6834-2A61693EDF6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0744A02-54F1-2B01-1754-3BAC1E41D7F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«Não é preciso ser um especialista em tecnologia para ajudar. O mais importante é ouvir com calma e sem julgar. Criar um espaço seguro incentiva os jovens a falarem sobre as suas experiências online.»</a:t>
            </a:r>
          </a:p>
          <a:p>
            <a:endParaRPr lang="LID4096" sz="1200" dirty="0"/>
          </a:p>
        </p:txBody>
      </p:sp>
      <p:sp>
        <p:nvSpPr>
          <p:cNvPr id="4" name="Slide Number Placeholder 3">
            <a:extLst>
              <a:ext uri="{FF2B5EF4-FFF2-40B4-BE49-F238E27FC236}">
                <a16:creationId xmlns:a16="http://schemas.microsoft.com/office/drawing/2014/main" id="{27E20B9C-F67E-ACE8-DA1C-7358AD2134F9}"/>
              </a:ext>
            </a:extLst>
          </p:cNvPr>
          <p:cNvSpPr>
            <a:spLocks noGrp="1"/>
          </p:cNvSpPr>
          <p:nvPr>
            <p:ph type="sldNum" sz="quarter" idx="5"/>
          </p:nvPr>
        </p:nvSpPr>
        <p:spPr/>
        <p:txBody>
          <a:bodyPr/>
          <a:lstStyle/>
          <a:p>
            <a:fld id="{C6CF91B0-25AB-4DFA-B184-293DD156034C}" type="slidenum">
              <a:rPr lang="el-GR" smtClean="0"/>
              <a:t>22</a:t>
            </a:fld>
            <a:endParaRPr lang="el-GR"/>
          </a:p>
        </p:txBody>
      </p:sp>
    </p:spTree>
    <p:extLst>
      <p:ext uri="{BB962C8B-B14F-4D97-AF65-F5344CB8AC3E}">
        <p14:creationId xmlns:p14="http://schemas.microsoft.com/office/powerpoint/2010/main" val="4044784970"/>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4E5CFC-45A0-271B-EA88-F3D407FCA4F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FA2E77-B80B-2D75-84BC-1A09CF3CC9F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E013D9-CDD1-FAD3-FC5E-3A846501B81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«Quando um jovem é humilhado na Internet, concentre-se nos seus sentimentos. Use frases como “Não merecias isso” ou “O teu valor não é determinado por um comentário”. Estas palavras ajudam-no a sentir-se seguro e compreendido para além do ecrã.»</a:t>
            </a:r>
          </a:p>
          <a:p>
            <a:endParaRPr lang="LID4096" sz="1200" dirty="0"/>
          </a:p>
        </p:txBody>
      </p:sp>
      <p:sp>
        <p:nvSpPr>
          <p:cNvPr id="4" name="Slide Number Placeholder 3">
            <a:extLst>
              <a:ext uri="{FF2B5EF4-FFF2-40B4-BE49-F238E27FC236}">
                <a16:creationId xmlns:a16="http://schemas.microsoft.com/office/drawing/2014/main" id="{0DECB27D-888C-8D10-6D1E-DA51BC08EF41}"/>
              </a:ext>
            </a:extLst>
          </p:cNvPr>
          <p:cNvSpPr>
            <a:spLocks noGrp="1"/>
          </p:cNvSpPr>
          <p:nvPr>
            <p:ph type="sldNum" sz="quarter" idx="5"/>
          </p:nvPr>
        </p:nvSpPr>
        <p:spPr/>
        <p:txBody>
          <a:bodyPr/>
          <a:lstStyle/>
          <a:p>
            <a:fld id="{C6CF91B0-25AB-4DFA-B184-293DD156034C}" type="slidenum">
              <a:rPr lang="el-GR" smtClean="0"/>
              <a:t>23</a:t>
            </a:fld>
            <a:endParaRPr lang="el-GR"/>
          </a:p>
        </p:txBody>
      </p:sp>
    </p:spTree>
    <p:extLst>
      <p:ext uri="{BB962C8B-B14F-4D97-AF65-F5344CB8AC3E}">
        <p14:creationId xmlns:p14="http://schemas.microsoft.com/office/powerpoint/2010/main" val="24513929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E6D1B3-EFED-1417-115C-EC37B4FC4BD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C0B18BD-35FD-DE6D-99C5-3517FFBF179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042D6B1-E5D0-5F5C-7029-B3EB74161747}"/>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«As mensagens de </a:t>
            </a:r>
            <a:r>
              <a:rPr lang="en-GB" sz="1200" i="1" kern="1200" dirty="0">
                <a:solidFill>
                  <a:schemeClr val="tx1"/>
                </a:solidFill>
                <a:effectLst/>
                <a:latin typeface="+mn-lt"/>
                <a:ea typeface="+mn-ea"/>
                <a:cs typeface="+mn-cs"/>
              </a:rPr>
              <a:t>phishing</a:t>
            </a:r>
            <a:r>
              <a:rPr lang="en-GB" sz="1200" kern="1200" dirty="0">
                <a:solidFill>
                  <a:schemeClr val="tx1"/>
                </a:solidFill>
                <a:effectLst/>
                <a:latin typeface="+mn-lt"/>
                <a:ea typeface="+mn-ea"/>
                <a:cs typeface="+mn-cs"/>
              </a:rPr>
              <a:t> fingem frequentemente ser enviadas por bancos, empresas de entregas ou familiares. Exemplos comuns incluem mensagens a informar que a sua pensão está bloqueada ou que um familiar precisa de dinheiro com urgência. Estas mensagens recorrem deliberadamente à pressão. Se uma mensagem o deixar em pânico, pare para pensar antes de tomar qualquer medida.»</a:t>
            </a:r>
          </a:p>
          <a:p>
            <a:endParaRPr lang="LID4096" sz="1200" dirty="0"/>
          </a:p>
        </p:txBody>
      </p:sp>
      <p:sp>
        <p:nvSpPr>
          <p:cNvPr id="4" name="Slide Number Placeholder 3">
            <a:extLst>
              <a:ext uri="{FF2B5EF4-FFF2-40B4-BE49-F238E27FC236}">
                <a16:creationId xmlns:a16="http://schemas.microsoft.com/office/drawing/2014/main" id="{BCD854C5-9B10-E890-7199-7E06B88FA4EC}"/>
              </a:ext>
            </a:extLst>
          </p:cNvPr>
          <p:cNvSpPr>
            <a:spLocks noGrp="1"/>
          </p:cNvSpPr>
          <p:nvPr>
            <p:ph type="sldNum" sz="quarter" idx="5"/>
          </p:nvPr>
        </p:nvSpPr>
        <p:spPr/>
        <p:txBody>
          <a:bodyPr/>
          <a:lstStyle/>
          <a:p>
            <a:fld id="{C6CF91B0-25AB-4DFA-B184-293DD156034C}" type="slidenum">
              <a:rPr lang="el-GR" smtClean="0"/>
              <a:t>4</a:t>
            </a:fld>
            <a:endParaRPr lang="el-GR"/>
          </a:p>
        </p:txBody>
      </p:sp>
    </p:spTree>
    <p:extLst>
      <p:ext uri="{BB962C8B-B14F-4D97-AF65-F5344CB8AC3E}">
        <p14:creationId xmlns:p14="http://schemas.microsoft.com/office/powerpoint/2010/main" val="318736042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1B5464-2428-862E-AD58-113C241055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2AE706-1F4C-0911-BB10-8923C636C78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AAB0B35-7DC6-1EAD-DED4-B4F087BACE8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«Nesta atividade, concentre-se em ouvir e validar os sentimentos. O objetivo não é resolver o problema imediatamente, mas ajudar o jovem a sentir-se ouvido e apoiado.»</a:t>
            </a:r>
          </a:p>
          <a:p>
            <a:endParaRPr lang="LID4096" dirty="0"/>
          </a:p>
        </p:txBody>
      </p:sp>
      <p:sp>
        <p:nvSpPr>
          <p:cNvPr id="4" name="Slide Number Placeholder 3">
            <a:extLst>
              <a:ext uri="{FF2B5EF4-FFF2-40B4-BE49-F238E27FC236}">
                <a16:creationId xmlns:a16="http://schemas.microsoft.com/office/drawing/2014/main" id="{88ADA195-A0D9-6388-9525-D66604528F66}"/>
              </a:ext>
            </a:extLst>
          </p:cNvPr>
          <p:cNvSpPr>
            <a:spLocks noGrp="1"/>
          </p:cNvSpPr>
          <p:nvPr>
            <p:ph type="sldNum" sz="quarter" idx="5"/>
          </p:nvPr>
        </p:nvSpPr>
        <p:spPr/>
        <p:txBody>
          <a:bodyPr/>
          <a:lstStyle/>
          <a:p>
            <a:fld id="{C6CF91B0-25AB-4DFA-B184-293DD156034C}" type="slidenum">
              <a:rPr lang="el-GR" smtClean="0"/>
              <a:t>24</a:t>
            </a:fld>
            <a:endParaRPr lang="el-GR"/>
          </a:p>
        </p:txBody>
      </p:sp>
    </p:spTree>
    <p:extLst>
      <p:ext uri="{BB962C8B-B14F-4D97-AF65-F5344CB8AC3E}">
        <p14:creationId xmlns:p14="http://schemas.microsoft.com/office/powerpoint/2010/main" val="425342347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F6C183-8822-1240-5B7C-69CDE3B0825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73AEC33-0672-F525-C8BB-4235AFFBF94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0B22064-6F02-9245-ACD7-8AD562952DD6}"/>
              </a:ext>
            </a:extLst>
          </p:cNvPr>
          <p:cNvSpPr>
            <a:spLocks noGrp="1"/>
          </p:cNvSpPr>
          <p:nvPr>
            <p:ph type="body" idx="1"/>
          </p:nvPr>
        </p:nvSpPr>
        <p:spPr/>
        <p:txBody>
          <a:bodyPr/>
          <a:lstStyle/>
          <a:p>
            <a:r>
              <a:rPr lang="en-US" sz="1200" kern="1200" dirty="0">
                <a:solidFill>
                  <a:schemeClr val="tx1"/>
                </a:solidFill>
                <a:effectLst/>
                <a:latin typeface="+mn-lt"/>
                <a:ea typeface="+mn-ea"/>
                <a:cs typeface="+mn-cs"/>
              </a:rPr>
              <a:t>«O </a:t>
            </a:r>
            <a:r>
              <a:rPr lang="en-US" sz="1200" kern="1200" dirty="0" err="1">
                <a:solidFill>
                  <a:schemeClr val="tx1"/>
                </a:solidFill>
                <a:effectLst/>
                <a:latin typeface="+mn-lt"/>
                <a:ea typeface="+mn-ea"/>
                <a:cs typeface="+mn-cs"/>
              </a:rPr>
              <a:t>seu</a:t>
            </a:r>
            <a:r>
              <a:rPr lang="en-US" sz="1200" kern="1200" dirty="0">
                <a:solidFill>
                  <a:schemeClr val="tx1"/>
                </a:solidFill>
                <a:effectLst/>
                <a:latin typeface="+mn-lt"/>
                <a:ea typeface="+mn-ea"/>
                <a:cs typeface="+mn-cs"/>
              </a:rPr>
              <a:t> cartaz deve incluir três elementos: uma regra para a palavra-passe, uma ferramenta de tranquilização ou segurança emocional e uma frase gentil ou de apoio para um jovem. Isto reúne tudo o que </a:t>
            </a:r>
            <a:r>
              <a:rPr lang="en-US" sz="1200" kern="1200" dirty="0" err="1">
                <a:solidFill>
                  <a:schemeClr val="tx1"/>
                </a:solidFill>
                <a:effectLst/>
                <a:latin typeface="+mn-lt"/>
                <a:ea typeface="+mn-ea"/>
                <a:cs typeface="+mn-cs"/>
              </a:rPr>
              <a:t>praticámos </a:t>
            </a:r>
            <a:r>
              <a:rPr lang="en-US" sz="1200" kern="1200" dirty="0">
                <a:solidFill>
                  <a:schemeClr val="tx1"/>
                </a:solidFill>
                <a:effectLst/>
                <a:latin typeface="+mn-lt"/>
                <a:ea typeface="+mn-ea"/>
                <a:cs typeface="+mn-cs"/>
              </a:rPr>
              <a:t>hoje.»</a:t>
            </a:r>
            <a:endParaRPr lang="LID4096" dirty="0"/>
          </a:p>
        </p:txBody>
      </p:sp>
      <p:sp>
        <p:nvSpPr>
          <p:cNvPr id="4" name="Slide Number Placeholder 3">
            <a:extLst>
              <a:ext uri="{FF2B5EF4-FFF2-40B4-BE49-F238E27FC236}">
                <a16:creationId xmlns:a16="http://schemas.microsoft.com/office/drawing/2014/main" id="{0939E5B4-F575-5FFF-77F0-84AE7FA163CD}"/>
              </a:ext>
            </a:extLst>
          </p:cNvPr>
          <p:cNvSpPr>
            <a:spLocks noGrp="1"/>
          </p:cNvSpPr>
          <p:nvPr>
            <p:ph type="sldNum" sz="quarter" idx="5"/>
          </p:nvPr>
        </p:nvSpPr>
        <p:spPr/>
        <p:txBody>
          <a:bodyPr/>
          <a:lstStyle/>
          <a:p>
            <a:fld id="{C6CF91B0-25AB-4DFA-B184-293DD156034C}" type="slidenum">
              <a:rPr lang="el-GR" smtClean="0"/>
              <a:t>25</a:t>
            </a:fld>
            <a:endParaRPr lang="el-GR"/>
          </a:p>
        </p:txBody>
      </p:sp>
    </p:spTree>
    <p:extLst>
      <p:ext uri="{BB962C8B-B14F-4D97-AF65-F5344CB8AC3E}">
        <p14:creationId xmlns:p14="http://schemas.microsoft.com/office/powerpoint/2010/main" val="15799033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C9BED3-601B-3241-85EF-8AED4C396DE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2249CEC-10A9-234C-A1CE-4742A73F1D3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58B273-E67E-5DD4-D05E-CBE4206566F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«Ao consultar um site, siga sempre os mesmos passos. Primeiro, observe atentamente o endereço do site. Segundo, verifique se o cadeado de segurança está presente. Terceiro, repare se a linguagem utilizada cria uma sensação de urgência ou pressão. Se algo lhe parecer errado, feche a página e não introduza informações pessoais.»</a:t>
            </a:r>
          </a:p>
          <a:p>
            <a:endParaRPr lang="LID4096" sz="1200" dirty="0"/>
          </a:p>
        </p:txBody>
      </p:sp>
      <p:sp>
        <p:nvSpPr>
          <p:cNvPr id="4" name="Slide Number Placeholder 3">
            <a:extLst>
              <a:ext uri="{FF2B5EF4-FFF2-40B4-BE49-F238E27FC236}">
                <a16:creationId xmlns:a16="http://schemas.microsoft.com/office/drawing/2014/main" id="{5175770D-9D0C-6919-9739-67AE697197E4}"/>
              </a:ext>
            </a:extLst>
          </p:cNvPr>
          <p:cNvSpPr>
            <a:spLocks noGrp="1"/>
          </p:cNvSpPr>
          <p:nvPr>
            <p:ph type="sldNum" sz="quarter" idx="5"/>
          </p:nvPr>
        </p:nvSpPr>
        <p:spPr/>
        <p:txBody>
          <a:bodyPr/>
          <a:lstStyle/>
          <a:p>
            <a:fld id="{C6CF91B0-25AB-4DFA-B184-293DD156034C}" type="slidenum">
              <a:rPr lang="el-GR" smtClean="0"/>
              <a:t>5</a:t>
            </a:fld>
            <a:endParaRPr lang="el-GR"/>
          </a:p>
        </p:txBody>
      </p:sp>
    </p:spTree>
    <p:extLst>
      <p:ext uri="{BB962C8B-B14F-4D97-AF65-F5344CB8AC3E}">
        <p14:creationId xmlns:p14="http://schemas.microsoft.com/office/powerpoint/2010/main" val="38894210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7BD72C4-D58B-2006-0A4C-1298D8E63D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20AB2FF-C82E-18C9-2E10-C59CE72D1B6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EE566CF-7FC7-F84F-0BC6-FC27EDB5B2F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«Vou ler um exemplo de mensagem. A vossa tarefa é identificar a emoção principal que a mensagem pretende suscitar: urgência ou medo, curiosidade ou entusiasmo, ou preocupação familiar. Identificar a emoção ajuda a desmantelar a estratégia do burlão.»</a:t>
            </a:r>
          </a:p>
          <a:p>
            <a:endParaRPr lang="LID4096" dirty="0"/>
          </a:p>
        </p:txBody>
      </p:sp>
      <p:sp>
        <p:nvSpPr>
          <p:cNvPr id="4" name="Slide Number Placeholder 3">
            <a:extLst>
              <a:ext uri="{FF2B5EF4-FFF2-40B4-BE49-F238E27FC236}">
                <a16:creationId xmlns:a16="http://schemas.microsoft.com/office/drawing/2014/main" id="{13857533-A385-7902-1BC2-68D6A4060912}"/>
              </a:ext>
            </a:extLst>
          </p:cNvPr>
          <p:cNvSpPr>
            <a:spLocks noGrp="1"/>
          </p:cNvSpPr>
          <p:nvPr>
            <p:ph type="sldNum" sz="quarter" idx="5"/>
          </p:nvPr>
        </p:nvSpPr>
        <p:spPr/>
        <p:txBody>
          <a:bodyPr/>
          <a:lstStyle/>
          <a:p>
            <a:fld id="{C6CF91B0-25AB-4DFA-B184-293DD156034C}" type="slidenum">
              <a:rPr lang="el-GR" smtClean="0"/>
              <a:t>6</a:t>
            </a:fld>
            <a:endParaRPr lang="el-GR"/>
          </a:p>
        </p:txBody>
      </p:sp>
    </p:spTree>
    <p:extLst>
      <p:ext uri="{BB962C8B-B14F-4D97-AF65-F5344CB8AC3E}">
        <p14:creationId xmlns:p14="http://schemas.microsoft.com/office/powerpoint/2010/main" val="1166336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385C18-65BA-7DD1-8D79-7EE47D2A338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577F68E-5751-0B54-BFEA-87D7BE918DE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F17151D-A41D-FEAC-314F-2B5F66296A6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«Compare as duas páginas com atenção. Procure pequenos detalhes que pareçam errados, como erros ortográficos, ausência do cadeado de segurança ou linguagem alarmista. Se detectar sequer um sinal de alerta, o mais seguro é fechar a página e aceder ao site oficial digitando o endereço manualmente.»</a:t>
            </a:r>
          </a:p>
          <a:p>
            <a:endParaRPr lang="LID4096" dirty="0"/>
          </a:p>
        </p:txBody>
      </p:sp>
      <p:sp>
        <p:nvSpPr>
          <p:cNvPr id="4" name="Slide Number Placeholder 3">
            <a:extLst>
              <a:ext uri="{FF2B5EF4-FFF2-40B4-BE49-F238E27FC236}">
                <a16:creationId xmlns:a16="http://schemas.microsoft.com/office/drawing/2014/main" id="{28F6418C-3CF2-83D8-5E95-45A71F1ECD7E}"/>
              </a:ext>
            </a:extLst>
          </p:cNvPr>
          <p:cNvSpPr>
            <a:spLocks noGrp="1"/>
          </p:cNvSpPr>
          <p:nvPr>
            <p:ph type="sldNum" sz="quarter" idx="5"/>
          </p:nvPr>
        </p:nvSpPr>
        <p:spPr/>
        <p:txBody>
          <a:bodyPr/>
          <a:lstStyle/>
          <a:p>
            <a:fld id="{C6CF91B0-25AB-4DFA-B184-293DD156034C}" type="slidenum">
              <a:rPr lang="el-GR" smtClean="0"/>
              <a:t>7</a:t>
            </a:fld>
            <a:endParaRPr lang="el-GR"/>
          </a:p>
        </p:txBody>
      </p:sp>
    </p:spTree>
    <p:extLst>
      <p:ext uri="{BB962C8B-B14F-4D97-AF65-F5344CB8AC3E}">
        <p14:creationId xmlns:p14="http://schemas.microsoft.com/office/powerpoint/2010/main" val="180176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696D3-D911-157B-7815-57E565E48F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100DC4-86F6-A1D2-865B-7143DC2479B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CE119E2-3AEE-A8F4-B006-A61C9A274E1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«Uma palavra-passe fraca pode permitir que estranhos tenham acesso à sua vida pessoal. Uma boa opção é uma palavra-passe composta por uma frase. Uma palavra-passe assim é longa, fácil de memorizar para si, mas muito difícil de adivinhar por um computador. Este hábito simples melhora significativamente a sua segurança online.»</a:t>
            </a:r>
          </a:p>
          <a:p>
            <a:endParaRPr lang="LID4096" sz="1200" dirty="0"/>
          </a:p>
        </p:txBody>
      </p:sp>
      <p:sp>
        <p:nvSpPr>
          <p:cNvPr id="4" name="Slide Number Placeholder 3">
            <a:extLst>
              <a:ext uri="{FF2B5EF4-FFF2-40B4-BE49-F238E27FC236}">
                <a16:creationId xmlns:a16="http://schemas.microsoft.com/office/drawing/2014/main" id="{70179C8B-7A3C-581D-8D17-D0B45DF4C18A}"/>
              </a:ext>
            </a:extLst>
          </p:cNvPr>
          <p:cNvSpPr>
            <a:spLocks noGrp="1"/>
          </p:cNvSpPr>
          <p:nvPr>
            <p:ph type="sldNum" sz="quarter" idx="5"/>
          </p:nvPr>
        </p:nvSpPr>
        <p:spPr/>
        <p:txBody>
          <a:bodyPr/>
          <a:lstStyle/>
          <a:p>
            <a:fld id="{C6CF91B0-25AB-4DFA-B184-293DD156034C}" type="slidenum">
              <a:rPr lang="el-GR" smtClean="0"/>
              <a:t>9</a:t>
            </a:fld>
            <a:endParaRPr lang="el-GR"/>
          </a:p>
        </p:txBody>
      </p:sp>
    </p:spTree>
    <p:extLst>
      <p:ext uri="{BB962C8B-B14F-4D97-AF65-F5344CB8AC3E}">
        <p14:creationId xmlns:p14="http://schemas.microsoft.com/office/powerpoint/2010/main" val="29086975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DCB9E5-0E9D-BC53-B9E0-1E33A4236DB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BCCDA7-FCD2-C307-5A44-5A5E385EBF6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FA2F5-FE75-4BB4-6572-E17E77A080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«Muitos perfis nas redes sociais estão definidos como "Públicos" por predefinição, o que significa que pessoas desconhecidas podem ver as suas fotos de família. Ao alterar as suas definições para "Apenas amigos", recupera o controlo do seu espaço digital e decide quem pode ver as suas memórias.»</a:t>
            </a:r>
          </a:p>
          <a:p>
            <a:endParaRPr lang="LID4096" sz="1200" dirty="0"/>
          </a:p>
        </p:txBody>
      </p:sp>
      <p:sp>
        <p:nvSpPr>
          <p:cNvPr id="4" name="Slide Number Placeholder 3">
            <a:extLst>
              <a:ext uri="{FF2B5EF4-FFF2-40B4-BE49-F238E27FC236}">
                <a16:creationId xmlns:a16="http://schemas.microsoft.com/office/drawing/2014/main" id="{785CD9CE-98F0-624F-48C0-B11A93E9E553}"/>
              </a:ext>
            </a:extLst>
          </p:cNvPr>
          <p:cNvSpPr>
            <a:spLocks noGrp="1"/>
          </p:cNvSpPr>
          <p:nvPr>
            <p:ph type="sldNum" sz="quarter" idx="5"/>
          </p:nvPr>
        </p:nvSpPr>
        <p:spPr/>
        <p:txBody>
          <a:bodyPr/>
          <a:lstStyle/>
          <a:p>
            <a:fld id="{C6CF91B0-25AB-4DFA-B184-293DD156034C}" type="slidenum">
              <a:rPr lang="el-GR" smtClean="0"/>
              <a:t>10</a:t>
            </a:fld>
            <a:endParaRPr lang="el-GR"/>
          </a:p>
        </p:txBody>
      </p:sp>
    </p:spTree>
    <p:extLst>
      <p:ext uri="{BB962C8B-B14F-4D97-AF65-F5344CB8AC3E}">
        <p14:creationId xmlns:p14="http://schemas.microsoft.com/office/powerpoint/2010/main" val="424355673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29AB337-9618-DED2-7CDE-295DD998DA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1F59219-3CF3-883E-16B6-F45BE8EF23F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8093A6-BF62-695F-A2AB-FE3AA958258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«A navegação privada impede que o dispositivo guarde o seu histórico, palavras-passe ou pesquisas. É útil em computadores partilhados ou públicos, ou quando se consultam informações confidenciais. Não o torna invisível online, mas ajuda a proteger as suas informações nesse dispositivo.»</a:t>
            </a:r>
          </a:p>
          <a:p>
            <a:endParaRPr lang="LID4096" sz="1200" dirty="0"/>
          </a:p>
        </p:txBody>
      </p:sp>
      <p:sp>
        <p:nvSpPr>
          <p:cNvPr id="4" name="Slide Number Placeholder 3">
            <a:extLst>
              <a:ext uri="{FF2B5EF4-FFF2-40B4-BE49-F238E27FC236}">
                <a16:creationId xmlns:a16="http://schemas.microsoft.com/office/drawing/2014/main" id="{28FC5CDA-5913-65DE-1E9A-E04A0688B89A}"/>
              </a:ext>
            </a:extLst>
          </p:cNvPr>
          <p:cNvSpPr>
            <a:spLocks noGrp="1"/>
          </p:cNvSpPr>
          <p:nvPr>
            <p:ph type="sldNum" sz="quarter" idx="5"/>
          </p:nvPr>
        </p:nvSpPr>
        <p:spPr/>
        <p:txBody>
          <a:bodyPr/>
          <a:lstStyle/>
          <a:p>
            <a:fld id="{C6CF91B0-25AB-4DFA-B184-293DD156034C}" type="slidenum">
              <a:rPr lang="el-GR" smtClean="0"/>
              <a:t>11</a:t>
            </a:fld>
            <a:endParaRPr lang="el-GR"/>
          </a:p>
        </p:txBody>
      </p:sp>
    </p:spTree>
    <p:extLst>
      <p:ext uri="{BB962C8B-B14F-4D97-AF65-F5344CB8AC3E}">
        <p14:creationId xmlns:p14="http://schemas.microsoft.com/office/powerpoint/2010/main" val="2257836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970BA5-8E31-8E60-09FB-63350CF3090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D94ED2-91DB-17B8-C03F-D7B399F9E8E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C13956-812F-740C-F296-09A6AA8F3D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200" kern="1200" dirty="0">
                <a:solidFill>
                  <a:schemeClr val="tx1"/>
                </a:solidFill>
                <a:effectLst/>
                <a:latin typeface="+mn-lt"/>
                <a:ea typeface="+mn-ea"/>
                <a:cs typeface="+mn-cs"/>
              </a:rPr>
              <a:t>“Escreva uma frase pessoal e acrescente números ou símbolos. Uma senha composta por uma frase é fácil de memorizar para si, mas difícil de adivinhar para um computador. Isto torna-a prática e segura.”</a:t>
            </a:r>
          </a:p>
          <a:p>
            <a:endParaRPr lang="LID4096" dirty="0"/>
          </a:p>
        </p:txBody>
      </p:sp>
      <p:sp>
        <p:nvSpPr>
          <p:cNvPr id="4" name="Slide Number Placeholder 3">
            <a:extLst>
              <a:ext uri="{FF2B5EF4-FFF2-40B4-BE49-F238E27FC236}">
                <a16:creationId xmlns:a16="http://schemas.microsoft.com/office/drawing/2014/main" id="{36BFC286-10F2-BEC5-8F36-9FD8E26EB31A}"/>
              </a:ext>
            </a:extLst>
          </p:cNvPr>
          <p:cNvSpPr>
            <a:spLocks noGrp="1"/>
          </p:cNvSpPr>
          <p:nvPr>
            <p:ph type="sldNum" sz="quarter" idx="5"/>
          </p:nvPr>
        </p:nvSpPr>
        <p:spPr/>
        <p:txBody>
          <a:bodyPr/>
          <a:lstStyle/>
          <a:p>
            <a:fld id="{C6CF91B0-25AB-4DFA-B184-293DD156034C}" type="slidenum">
              <a:rPr lang="el-GR" smtClean="0"/>
              <a:t>12</a:t>
            </a:fld>
            <a:endParaRPr lang="el-GR"/>
          </a:p>
        </p:txBody>
      </p:sp>
    </p:spTree>
    <p:extLst>
      <p:ext uri="{BB962C8B-B14F-4D97-AF65-F5344CB8AC3E}">
        <p14:creationId xmlns:p14="http://schemas.microsoft.com/office/powerpoint/2010/main" val="21737515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1.xml"/><Relationship Id="rId4" Type="http://schemas.openxmlformats.org/officeDocument/2006/relationships/image" Target="../media/image3.emf"/></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3.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emf"/><Relationship Id="rId1" Type="http://schemas.openxmlformats.org/officeDocument/2006/relationships/slideMaster" Target="../slideMasters/slideMaster2.xml"/><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emf"/><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solidFill>
                  <a:schemeClr val="tx2"/>
                </a:solidFill>
                <a:latin typeface="Arial" panose="020B0604020202020204" pitchFamily="34" charset="0"/>
                <a:ea typeface="Roboto Slab Medium" pitchFamily="2" charset="0"/>
                <a:cs typeface="Arial" panose="020B0604020202020204" pitchFamily="34" charset="0"/>
              </a:defRPr>
            </a:lvl1pPr>
          </a:lstStyle>
          <a:p>
            <a:r>
              <a:rPr lang="en-US" dirty="0"/>
              <a:t>Slide title goes here</a:t>
            </a:r>
            <a:endParaRPr lang="el-GR" dirty="0"/>
          </a:p>
        </p:txBody>
      </p:sp>
      <p:sp>
        <p:nvSpPr>
          <p:cNvPr id="5" name="Content Placeholder 3"/>
          <p:cNvSpPr>
            <a:spLocks noGrp="1"/>
          </p:cNvSpPr>
          <p:nvPr>
            <p:ph sz="quarter" idx="12" hasCustomPrompt="1"/>
          </p:nvPr>
        </p:nvSpPr>
        <p:spPr>
          <a:xfrm>
            <a:off x="97971" y="881743"/>
            <a:ext cx="11944350" cy="5870121"/>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lvl="0"/>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21698501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itle 1"/>
          <p:cNvSpPr>
            <a:spLocks noGrp="1"/>
          </p:cNvSpPr>
          <p:nvPr>
            <p:ph type="ctrTitle" hasCustomPrompt="1"/>
          </p:nvPr>
        </p:nvSpPr>
        <p:spPr>
          <a:xfrm>
            <a:off x="2179865" y="2774849"/>
            <a:ext cx="7832271" cy="1600197"/>
          </a:xfrm>
          <a:prstGeom prst="rect">
            <a:avLst/>
          </a:prstGeom>
        </p:spPr>
        <p:txBody>
          <a:bodyPr anchor="ctr">
            <a:normAutofit/>
          </a:bodyPr>
          <a:lstStyle>
            <a:lvl1pPr algn="ctr">
              <a:defRPr sz="2000" b="0">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Divider Slide</a:t>
            </a:r>
            <a:endParaRPr lang="el-GR" dirty="0"/>
          </a:p>
        </p:txBody>
      </p:sp>
      <p:sp>
        <p:nvSpPr>
          <p:cNvPr id="6" name="Rectangle 5"/>
          <p:cNvSpPr/>
          <p:nvPr userDrawn="1"/>
        </p:nvSpPr>
        <p:spPr>
          <a:xfrm rot="10800000" flipV="1">
            <a:off x="2172708" y="2774849"/>
            <a:ext cx="7839428" cy="457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409902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Sub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atin typeface="Arial" panose="020B0604020202020204" pitchFamily="34" charset="0"/>
                <a:cs typeface="Arial" panose="020B0604020202020204" pitchFamily="34" charset="0"/>
              </a:defRPr>
            </a:lvl1pPr>
          </a:lstStyle>
          <a:p>
            <a:r>
              <a:rPr lang="en-US" dirty="0"/>
              <a:t>Slide title goes here</a:t>
            </a:r>
            <a:endParaRPr lang="el-GR" dirty="0"/>
          </a:p>
        </p:txBody>
      </p:sp>
      <p:sp>
        <p:nvSpPr>
          <p:cNvPr id="6"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sz="2400" b="0" baseline="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
        <p:nvSpPr>
          <p:cNvPr id="8" name="Content Placeholder 3"/>
          <p:cNvSpPr>
            <a:spLocks noGrp="1"/>
          </p:cNvSpPr>
          <p:nvPr>
            <p:ph sz="quarter" idx="12" hasCustomPrompt="1"/>
          </p:nvPr>
        </p:nvSpPr>
        <p:spPr>
          <a:xfrm>
            <a:off x="97971" y="1462685"/>
            <a:ext cx="11944350" cy="5289179"/>
          </a:xfrm>
          <a:prstGeom prst="rect">
            <a:avLst/>
          </a:prstGeom>
        </p:spPr>
        <p:txBody>
          <a:bodyPr/>
          <a:lstStyle>
            <a:lvl1pPr algn="l">
              <a:defRPr lang="en-US" sz="1800" kern="1200" dirty="0" smtClean="0">
                <a:solidFill>
                  <a:schemeClr val="tx2"/>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3928767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Content - 2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5" name="Content Placeholder 3"/>
          <p:cNvSpPr>
            <a:spLocks noGrp="1"/>
          </p:cNvSpPr>
          <p:nvPr>
            <p:ph sz="quarter" idx="11" hasCustomPrompt="1"/>
          </p:nvPr>
        </p:nvSpPr>
        <p:spPr>
          <a:xfrm>
            <a:off x="97971"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873580"/>
            <a:ext cx="5910944" cy="5902778"/>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Tree>
    <p:extLst>
      <p:ext uri="{BB962C8B-B14F-4D97-AF65-F5344CB8AC3E}">
        <p14:creationId xmlns:p14="http://schemas.microsoft.com/office/powerpoint/2010/main" val="65450406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ubtitle Text - 1col">
    <p:spTree>
      <p:nvGrpSpPr>
        <p:cNvPr id="1" name=""/>
        <p:cNvGrpSpPr/>
        <p:nvPr/>
      </p:nvGrpSpPr>
      <p:grpSpPr>
        <a:xfrm>
          <a:off x="0" y="0"/>
          <a:ext cx="0" cy="0"/>
          <a:chOff x="0" y="0"/>
          <a:chExt cx="0" cy="0"/>
        </a:xfrm>
      </p:grpSpPr>
      <p:sp>
        <p:nvSpPr>
          <p:cNvPr id="3" name="Title 2"/>
          <p:cNvSpPr>
            <a:spLocks noGrp="1"/>
          </p:cNvSpPr>
          <p:nvPr>
            <p:ph type="title" hasCustomPrompt="1"/>
          </p:nvPr>
        </p:nvSpPr>
        <p:spPr/>
        <p:txBody>
          <a:bodyPr/>
          <a:lstStyle>
            <a:lvl1pPr>
              <a:defRPr/>
            </a:lvl1pPr>
          </a:lstStyle>
          <a:p>
            <a:r>
              <a:rPr lang="en-US" dirty="0"/>
              <a:t>Slide title goes here</a:t>
            </a:r>
            <a:endParaRPr lang="el-GR" dirty="0"/>
          </a:p>
        </p:txBody>
      </p:sp>
      <p:sp>
        <p:nvSpPr>
          <p:cNvPr id="7" name="Content Placeholder 3"/>
          <p:cNvSpPr>
            <a:spLocks noGrp="1"/>
          </p:cNvSpPr>
          <p:nvPr>
            <p:ph sz="quarter" idx="11" hasCustomPrompt="1"/>
          </p:nvPr>
        </p:nvSpPr>
        <p:spPr>
          <a:xfrm>
            <a:off x="97971"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8" name="Content Placeholder 3"/>
          <p:cNvSpPr>
            <a:spLocks noGrp="1"/>
          </p:cNvSpPr>
          <p:nvPr>
            <p:ph sz="quarter" idx="12" hasCustomPrompt="1"/>
          </p:nvPr>
        </p:nvSpPr>
        <p:spPr>
          <a:xfrm>
            <a:off x="6131377" y="1462684"/>
            <a:ext cx="5910944" cy="5313673"/>
          </a:xfrm>
          <a:prstGeom prst="rect">
            <a:avLst/>
          </a:prstGeom>
        </p:spPr>
        <p:txBody>
          <a:bodyPr/>
          <a:lstStyle>
            <a:lvl1pPr algn="l">
              <a:defRPr lang="en-US" sz="1800" kern="1200" dirty="0" smtClean="0">
                <a:solidFill>
                  <a:schemeClr val="tx1"/>
                </a:solidFill>
                <a:latin typeface="Arial" panose="020B0604020202020204" pitchFamily="34" charset="0"/>
                <a:ea typeface="Open Sans Light" panose="020B0306030504020204" pitchFamily="34" charset="0"/>
                <a:cs typeface="Arial" panose="020B0604020202020204" pitchFamily="34" charset="0"/>
              </a:defRPr>
            </a:lvl1pPr>
            <a:lvl2pPr>
              <a:defRPr sz="2200"/>
            </a:lvl2pPr>
            <a:lvl3pPr>
              <a:defRPr sz="2200"/>
            </a:lvl3pPr>
            <a:lvl4pPr>
              <a:defRPr sz="2200"/>
            </a:lvl4pPr>
            <a:lvl5pPr>
              <a:defRPr sz="2200"/>
            </a:lvl5pPr>
          </a:lstStyle>
          <a:p>
            <a:pPr marL="0" lvl="0" indent="0" algn="l" defTabSz="914377" rtl="0" eaLnBrk="1" latinLnBrk="0" hangingPunct="1">
              <a:lnSpc>
                <a:spcPct val="90000"/>
              </a:lnSpc>
              <a:spcBef>
                <a:spcPts val="1000"/>
              </a:spcBef>
              <a:buFont typeface="Arial" panose="020B0604020202020204" pitchFamily="34" charset="0"/>
              <a:buNone/>
            </a:pPr>
            <a:r>
              <a:rPr lang="en-US" dirty="0"/>
              <a:t>Content goes here (text / image / diagram / video). Make sure all media/graphics fit the column width, for better display results. </a:t>
            </a:r>
          </a:p>
        </p:txBody>
      </p:sp>
      <p:sp>
        <p:nvSpPr>
          <p:cNvPr id="10" name="Text Placeholder 9"/>
          <p:cNvSpPr>
            <a:spLocks noGrp="1"/>
          </p:cNvSpPr>
          <p:nvPr>
            <p:ph type="body" sz="quarter" idx="10" hasCustomPrompt="1"/>
          </p:nvPr>
        </p:nvSpPr>
        <p:spPr>
          <a:xfrm>
            <a:off x="97970" y="854672"/>
            <a:ext cx="11944351" cy="550862"/>
          </a:xfrm>
          <a:prstGeom prst="rect">
            <a:avLst/>
          </a:prstGeom>
          <a:noFill/>
        </p:spPr>
        <p:txBody>
          <a:bodyPr anchor="ctr" anchorCtr="0"/>
          <a:lstStyle>
            <a:lvl1pPr>
              <a:defRPr lang="el-GR" sz="2400" b="0" kern="1200" baseline="0" dirty="0">
                <a:solidFill>
                  <a:schemeClr val="tx1"/>
                </a:solidFill>
                <a:latin typeface="Arial" panose="020B0604020202020204" pitchFamily="34" charset="0"/>
                <a:ea typeface="Open Sans" panose="020B0606030504020204" pitchFamily="34" charset="0"/>
                <a:cs typeface="Arial" panose="020B0604020202020204" pitchFamily="34" charset="0"/>
              </a:defRPr>
            </a:lvl1pPr>
          </a:lstStyle>
          <a:p>
            <a:pPr lvl="0"/>
            <a:r>
              <a:rPr lang="en-US" dirty="0"/>
              <a:t>Subtitle title goes here</a:t>
            </a:r>
            <a:endParaRPr lang="el-GR" dirty="0"/>
          </a:p>
        </p:txBody>
      </p:sp>
    </p:spTree>
    <p:extLst>
      <p:ext uri="{BB962C8B-B14F-4D97-AF65-F5344CB8AC3E}">
        <p14:creationId xmlns:p14="http://schemas.microsoft.com/office/powerpoint/2010/main" val="153670661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202007097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Slide">
    <p:bg>
      <p:bgPr>
        <a:solidFill>
          <a:srgbClr val="FFFFFF"/>
        </a:solidFill>
        <a:effectLst/>
      </p:bgPr>
    </p:bg>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TextBox 10"/>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1"/>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a:extLst>
              <a:ext uri="{FF2B5EF4-FFF2-40B4-BE49-F238E27FC236}">
                <a16:creationId xmlns:a16="http://schemas.microsoft.com/office/drawing/2014/main" id="{3D828EC0-BF20-49B3-A8DE-833F728958E9}"/>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3" name="Picture 2">
            <a:extLst>
              <a:ext uri="{FF2B5EF4-FFF2-40B4-BE49-F238E27FC236}">
                <a16:creationId xmlns:a16="http://schemas.microsoft.com/office/drawing/2014/main" id="{E4C88B47-D9EB-2A74-FD98-E0F9D2929A57}"/>
              </a:ext>
            </a:extLst>
          </p:cNvPr>
          <p:cNvPicPr>
            <a:picLocks noChangeAspect="1"/>
          </p:cNvPicPr>
          <p:nvPr userDrawn="1"/>
        </p:nvPicPr>
        <p:blipFill>
          <a:blip r:embed="rId3"/>
          <a:stretch>
            <a:fillRect/>
          </a:stretch>
        </p:blipFill>
        <p:spPr>
          <a:xfrm>
            <a:off x="370844" y="332656"/>
            <a:ext cx="1742451" cy="1164495"/>
          </a:xfrm>
          <a:prstGeom prst="rect">
            <a:avLst/>
          </a:prstGeom>
        </p:spPr>
      </p:pic>
      <p:pic>
        <p:nvPicPr>
          <p:cNvPr id="5" name="Picture 4">
            <a:extLst>
              <a:ext uri="{FF2B5EF4-FFF2-40B4-BE49-F238E27FC236}">
                <a16:creationId xmlns:a16="http://schemas.microsoft.com/office/drawing/2014/main" id="{B651AE0A-A680-5D95-6DAA-04F6E821A251}"/>
              </a:ext>
            </a:extLst>
          </p:cNvPr>
          <p:cNvPicPr>
            <a:picLocks noChangeAspect="1"/>
          </p:cNvPicPr>
          <p:nvPr userDrawn="1"/>
        </p:nvPicPr>
        <p:blipFill>
          <a:blip r:embed="rId4"/>
          <a:stretch>
            <a:fillRect/>
          </a:stretch>
        </p:blipFill>
        <p:spPr>
          <a:xfrm>
            <a:off x="6889674" y="1995192"/>
            <a:ext cx="4927600" cy="4000500"/>
          </a:xfrm>
          <a:prstGeom prst="rect">
            <a:avLst/>
          </a:prstGeom>
        </p:spPr>
      </p:pic>
    </p:spTree>
    <p:extLst>
      <p:ext uri="{BB962C8B-B14F-4D97-AF65-F5344CB8AC3E}">
        <p14:creationId xmlns:p14="http://schemas.microsoft.com/office/powerpoint/2010/main" val="54702030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4_Title Slide">
    <p:spTree>
      <p:nvGrpSpPr>
        <p:cNvPr id="1" name=""/>
        <p:cNvGrpSpPr/>
        <p:nvPr/>
      </p:nvGrpSpPr>
      <p:grpSpPr>
        <a:xfrm>
          <a:off x="0" y="0"/>
          <a:ext cx="0" cy="0"/>
          <a:chOff x="0" y="0"/>
          <a:chExt cx="0" cy="0"/>
        </a:xfrm>
      </p:grpSpPr>
      <p:sp>
        <p:nvSpPr>
          <p:cNvPr id="18" name="Rectangle 17"/>
          <p:cNvSpPr/>
          <p:nvPr userDrawn="1"/>
        </p:nvSpPr>
        <p:spPr>
          <a:xfrm>
            <a:off x="1" y="2184266"/>
            <a:ext cx="310895" cy="133118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4" name="Title 1"/>
          <p:cNvSpPr>
            <a:spLocks noGrp="1"/>
          </p:cNvSpPr>
          <p:nvPr>
            <p:ph type="ctrTitle" hasCustomPrompt="1"/>
          </p:nvPr>
        </p:nvSpPr>
        <p:spPr>
          <a:xfrm>
            <a:off x="374726" y="2184268"/>
            <a:ext cx="6914821" cy="1334065"/>
          </a:xfrm>
          <a:prstGeom prst="rect">
            <a:avLst/>
          </a:prstGeom>
          <a:noFill/>
        </p:spPr>
        <p:txBody>
          <a:bodyPr anchor="ctr">
            <a:normAutofit/>
          </a:bodyPr>
          <a:lstStyle>
            <a:lvl1pPr algn="l">
              <a:defRPr sz="2000" b="1">
                <a:solidFill>
                  <a:schemeClr val="tx2"/>
                </a:solidFill>
                <a:latin typeface="Arial" panose="020B0604020202020204" pitchFamily="34" charset="0"/>
                <a:ea typeface="Roboto Slab Black" pitchFamily="2" charset="0"/>
                <a:cs typeface="Arial" panose="020B0604020202020204" pitchFamily="34" charset="0"/>
              </a:defRPr>
            </a:lvl1pPr>
          </a:lstStyle>
          <a:p>
            <a:r>
              <a:rPr lang="en-US" dirty="0"/>
              <a:t>Presentation title here</a:t>
            </a:r>
            <a:endParaRPr lang="el-GR" dirty="0"/>
          </a:p>
        </p:txBody>
      </p:sp>
      <p:sp>
        <p:nvSpPr>
          <p:cNvPr id="15" name="Subtitle 2"/>
          <p:cNvSpPr>
            <a:spLocks noGrp="1"/>
          </p:cNvSpPr>
          <p:nvPr>
            <p:ph type="subTitle" idx="1" hasCustomPrompt="1"/>
          </p:nvPr>
        </p:nvSpPr>
        <p:spPr>
          <a:xfrm>
            <a:off x="401324" y="365183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Subtitle goes here</a:t>
            </a:r>
            <a:endParaRPr lang="el-GR" dirty="0"/>
          </a:p>
        </p:txBody>
      </p:sp>
      <p:sp>
        <p:nvSpPr>
          <p:cNvPr id="17" name="Rectangle 16"/>
          <p:cNvSpPr/>
          <p:nvPr userDrawn="1"/>
        </p:nvSpPr>
        <p:spPr>
          <a:xfrm rot="5400000" flipV="1">
            <a:off x="-507419" y="4140073"/>
            <a:ext cx="1331189" cy="3163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a:extLst>
              <a:ext uri="{FF2B5EF4-FFF2-40B4-BE49-F238E27FC236}">
                <a16:creationId xmlns:a16="http://schemas.microsoft.com/office/drawing/2014/main" id="{BDDCD6EF-8BAC-4952-C0E4-2EF4ACDC3F96}"/>
              </a:ext>
            </a:extLst>
          </p:cNvPr>
          <p:cNvPicPr>
            <a:picLocks noChangeAspect="1"/>
          </p:cNvPicPr>
          <p:nvPr userDrawn="1"/>
        </p:nvPicPr>
        <p:blipFill>
          <a:blip r:embed="rId2"/>
          <a:stretch>
            <a:fillRect/>
          </a:stretch>
        </p:blipFill>
        <p:spPr>
          <a:xfrm>
            <a:off x="310897" y="6212262"/>
            <a:ext cx="1886787" cy="401872"/>
          </a:xfrm>
          <a:prstGeom prst="rect">
            <a:avLst/>
          </a:prstGeom>
        </p:spPr>
      </p:pic>
      <p:pic>
        <p:nvPicPr>
          <p:cNvPr id="2" name="Picture 1">
            <a:extLst>
              <a:ext uri="{FF2B5EF4-FFF2-40B4-BE49-F238E27FC236}">
                <a16:creationId xmlns:a16="http://schemas.microsoft.com/office/drawing/2014/main" id="{80274D63-4B72-B854-B883-35F07AF39E24}"/>
              </a:ext>
            </a:extLst>
          </p:cNvPr>
          <p:cNvPicPr>
            <a:picLocks noChangeAspect="1"/>
          </p:cNvPicPr>
          <p:nvPr userDrawn="1"/>
        </p:nvPicPr>
        <p:blipFill>
          <a:blip r:embed="rId3"/>
          <a:stretch>
            <a:fillRect/>
          </a:stretch>
        </p:blipFill>
        <p:spPr>
          <a:xfrm>
            <a:off x="401324" y="377037"/>
            <a:ext cx="1984435" cy="909936"/>
          </a:xfrm>
          <a:prstGeom prst="rect">
            <a:avLst/>
          </a:prstGeom>
        </p:spPr>
      </p:pic>
      <p:pic>
        <p:nvPicPr>
          <p:cNvPr id="3" name="Picture 2">
            <a:extLst>
              <a:ext uri="{FF2B5EF4-FFF2-40B4-BE49-F238E27FC236}">
                <a16:creationId xmlns:a16="http://schemas.microsoft.com/office/drawing/2014/main" id="{C669CA67-9A0D-6D23-F5B3-CD3EF82E5624}"/>
              </a:ext>
            </a:extLst>
          </p:cNvPr>
          <p:cNvPicPr>
            <a:picLocks noChangeAspect="1"/>
          </p:cNvPicPr>
          <p:nvPr userDrawn="1"/>
        </p:nvPicPr>
        <p:blipFill>
          <a:blip r:embed="rId4"/>
          <a:stretch>
            <a:fillRect/>
          </a:stretch>
        </p:blipFill>
        <p:spPr>
          <a:xfrm>
            <a:off x="6096000" y="3515455"/>
            <a:ext cx="5702300" cy="2362200"/>
          </a:xfrm>
          <a:prstGeom prst="rect">
            <a:avLst/>
          </a:prstGeom>
        </p:spPr>
      </p:pic>
      <p:sp>
        <p:nvSpPr>
          <p:cNvPr id="8" name="TextBox 7">
            <a:extLst>
              <a:ext uri="{FF2B5EF4-FFF2-40B4-BE49-F238E27FC236}">
                <a16:creationId xmlns:a16="http://schemas.microsoft.com/office/drawing/2014/main" id="{02D42687-9C05-6640-36C5-A7707DA75F1A}"/>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2944581528"/>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
        <p:nvSpPr>
          <p:cNvPr id="5" name="Title 1"/>
          <p:cNvSpPr>
            <a:spLocks noGrp="1"/>
          </p:cNvSpPr>
          <p:nvPr>
            <p:ph type="ctrTitle" hasCustomPrompt="1"/>
          </p:nvPr>
        </p:nvSpPr>
        <p:spPr>
          <a:xfrm>
            <a:off x="2179865" y="2937536"/>
            <a:ext cx="7832271" cy="1600197"/>
          </a:xfrm>
          <a:prstGeom prst="rect">
            <a:avLst/>
          </a:prstGeom>
          <a:ln>
            <a:noFill/>
          </a:ln>
        </p:spPr>
        <p:txBody>
          <a:bodyPr anchor="ctr">
            <a:normAutofit/>
          </a:bodyPr>
          <a:lstStyle>
            <a:lvl1pPr algn="ctr">
              <a:defRPr sz="2000" b="0">
                <a:solidFill>
                  <a:schemeClr val="accent2"/>
                </a:solidFill>
                <a:latin typeface="Arial" panose="020B0604020202020204" pitchFamily="34" charset="0"/>
                <a:ea typeface="Roboto Slab Black" pitchFamily="2" charset="0"/>
                <a:cs typeface="Arial" panose="020B0604020202020204" pitchFamily="34" charset="0"/>
              </a:defRPr>
            </a:lvl1pPr>
          </a:lstStyle>
          <a:p>
            <a:r>
              <a:rPr lang="en-US" dirty="0"/>
              <a:t>End Slide</a:t>
            </a:r>
            <a:endParaRPr lang="el-GR" dirty="0"/>
          </a:p>
        </p:txBody>
      </p:sp>
      <p:sp>
        <p:nvSpPr>
          <p:cNvPr id="10" name="Rectangle 9"/>
          <p:cNvSpPr/>
          <p:nvPr userDrawn="1"/>
        </p:nvSpPr>
        <p:spPr>
          <a:xfrm rot="10800000" flipV="1">
            <a:off x="2172707" y="2913643"/>
            <a:ext cx="7839428" cy="4571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kern="1200" dirty="0">
                <a:solidFill>
                  <a:schemeClr val="tx1"/>
                </a:solidFill>
                <a:effectLst/>
                <a:latin typeface="+mn-lt"/>
                <a:ea typeface="+mn-ea"/>
                <a:cs typeface="+mn-cs"/>
              </a:rPr>
              <a:t>01195789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spTree>
    <p:extLst>
      <p:ext uri="{BB962C8B-B14F-4D97-AF65-F5344CB8AC3E}">
        <p14:creationId xmlns:p14="http://schemas.microsoft.com/office/powerpoint/2010/main" val="18482264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5_Title Slid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EFD929F-6A11-03BE-03E5-1B1D514FCDCC}"/>
              </a:ext>
            </a:extLst>
          </p:cNvPr>
          <p:cNvPicPr>
            <a:picLocks noChangeAspect="1"/>
          </p:cNvPicPr>
          <p:nvPr userDrawn="1"/>
        </p:nvPicPr>
        <p:blipFill>
          <a:blip r:embed="rId2"/>
          <a:stretch>
            <a:fillRect/>
          </a:stretch>
        </p:blipFill>
        <p:spPr>
          <a:xfrm>
            <a:off x="310897" y="6212262"/>
            <a:ext cx="1886787" cy="401872"/>
          </a:xfrm>
          <a:prstGeom prst="rect">
            <a:avLst/>
          </a:prstGeom>
        </p:spPr>
      </p:pic>
      <p:sp>
        <p:nvSpPr>
          <p:cNvPr id="4" name="TextBox 3">
            <a:extLst>
              <a:ext uri="{FF2B5EF4-FFF2-40B4-BE49-F238E27FC236}">
                <a16:creationId xmlns:a16="http://schemas.microsoft.com/office/drawing/2014/main" id="{893DCE6B-95B9-D86F-C1B6-0D8DE85F154D}"/>
              </a:ext>
            </a:extLst>
          </p:cNvPr>
          <p:cNvSpPr txBox="1"/>
          <p:nvPr userDrawn="1"/>
        </p:nvSpPr>
        <p:spPr>
          <a:xfrm>
            <a:off x="2385759" y="6214024"/>
            <a:ext cx="9495344" cy="646331"/>
          </a:xfrm>
          <a:prstGeom prst="rect">
            <a:avLst/>
          </a:prstGeom>
          <a:noFill/>
          <a:ln>
            <a:noFill/>
          </a:ln>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900" kern="1200" dirty="0">
                <a:solidFill>
                  <a:schemeClr val="tx1"/>
                </a:solidFill>
                <a:effectLst/>
                <a:latin typeface="+mn-lt"/>
                <a:ea typeface="+mn-ea"/>
                <a:cs typeface="+mn-cs"/>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 </a:t>
            </a:r>
            <a:r>
              <a:rPr lang="en-US" sz="900" kern="1200" dirty="0">
                <a:solidFill>
                  <a:schemeClr val="tx1"/>
                </a:solidFill>
                <a:effectLst/>
                <a:latin typeface="+mn-lt"/>
                <a:ea typeface="+mn-ea"/>
                <a:cs typeface="+mn-cs"/>
              </a:rPr>
              <a:t>Project Number: </a:t>
            </a:r>
            <a:r>
              <a:rPr lang="en-CY" sz="900" dirty="0"/>
              <a:t>101195789</a:t>
            </a:r>
            <a:r>
              <a:rPr lang="en-CY" sz="900" kern="1200" dirty="0">
                <a:solidFill>
                  <a:schemeClr val="tx1"/>
                </a:solidFill>
                <a:effectLst/>
                <a:latin typeface="+mn-lt"/>
                <a:ea typeface="+mn-ea"/>
                <a:cs typeface="+mn-cs"/>
              </a:rPr>
              <a:t> — ERASMUS-EDU-2024-POL-EXP-DIGITAL</a:t>
            </a:r>
          </a:p>
          <a:p>
            <a:r>
              <a:rPr lang="en-CY" sz="900" kern="1200" dirty="0">
                <a:solidFill>
                  <a:schemeClr val="tx1"/>
                </a:solidFill>
                <a:effectLst/>
                <a:latin typeface="+mn-lt"/>
                <a:ea typeface="+mn-ea"/>
                <a:cs typeface="+mn-cs"/>
              </a:rPr>
              <a:t> </a:t>
            </a:r>
          </a:p>
          <a:p>
            <a:r>
              <a:rPr lang="en-US" sz="900" kern="1200" dirty="0">
                <a:solidFill>
                  <a:schemeClr val="tx1"/>
                </a:solidFill>
                <a:effectLst/>
                <a:latin typeface="+mn-lt"/>
                <a:ea typeface="+mn-ea"/>
                <a:cs typeface="+mn-cs"/>
              </a:rPr>
              <a:t> </a:t>
            </a:r>
            <a:endParaRPr lang="en-CY" sz="900" kern="1200" dirty="0">
              <a:solidFill>
                <a:schemeClr val="tx1"/>
              </a:solidFill>
              <a:effectLst/>
              <a:latin typeface="+mn-lt"/>
              <a:ea typeface="+mn-ea"/>
              <a:cs typeface="+mn-cs"/>
            </a:endParaRPr>
          </a:p>
        </p:txBody>
      </p:sp>
      <p:pic>
        <p:nvPicPr>
          <p:cNvPr id="6" name="Picture 5">
            <a:extLst>
              <a:ext uri="{FF2B5EF4-FFF2-40B4-BE49-F238E27FC236}">
                <a16:creationId xmlns:a16="http://schemas.microsoft.com/office/drawing/2014/main" id="{79EA4C69-9DDB-9F9F-8E98-4BCA8ED06E62}"/>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2317750" y="1447800"/>
            <a:ext cx="7556500" cy="3962400"/>
          </a:xfrm>
          <a:prstGeom prst="rect">
            <a:avLst/>
          </a:prstGeom>
        </p:spPr>
      </p:pic>
      <p:sp>
        <p:nvSpPr>
          <p:cNvPr id="7" name="Subtitle 2">
            <a:extLst>
              <a:ext uri="{FF2B5EF4-FFF2-40B4-BE49-F238E27FC236}">
                <a16:creationId xmlns:a16="http://schemas.microsoft.com/office/drawing/2014/main" id="{90C4B96E-428F-61C9-6E62-394451C1F93E}"/>
              </a:ext>
            </a:extLst>
          </p:cNvPr>
          <p:cNvSpPr>
            <a:spLocks noGrp="1"/>
          </p:cNvSpPr>
          <p:nvPr>
            <p:ph type="subTitle" idx="1" hasCustomPrompt="1"/>
          </p:nvPr>
        </p:nvSpPr>
        <p:spPr>
          <a:xfrm>
            <a:off x="401324" y="3001590"/>
            <a:ext cx="6893057" cy="1292830"/>
          </a:xfrm>
          <a:prstGeom prst="rect">
            <a:avLst/>
          </a:prstGeom>
          <a:noFill/>
        </p:spPr>
        <p:txBody>
          <a:bodyPr anchor="ctr">
            <a:normAutofit/>
          </a:bodyPr>
          <a:lstStyle>
            <a:lvl1pPr marL="0" indent="0" algn="l">
              <a:buNone/>
              <a:defRPr sz="1600" b="0" i="1" baseline="0">
                <a:solidFill>
                  <a:schemeClr val="tx1"/>
                </a:solidFill>
                <a:latin typeface="Arial" panose="020B0604020202020204" pitchFamily="34" charset="0"/>
                <a:cs typeface="Arial" panose="020B0604020202020204" pitchFamily="34" charset="0"/>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US" dirty="0"/>
              <a:t>Project Partners:</a:t>
            </a:r>
            <a:endParaRPr lang="el-GR" dirty="0"/>
          </a:p>
        </p:txBody>
      </p:sp>
    </p:spTree>
    <p:extLst>
      <p:ext uri="{BB962C8B-B14F-4D97-AF65-F5344CB8AC3E}">
        <p14:creationId xmlns:p14="http://schemas.microsoft.com/office/powerpoint/2010/main" val="565486826"/>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slideLayout" Target="../slideLayouts/slideLayout7.xml"/><Relationship Id="rId1" Type="http://schemas.openxmlformats.org/officeDocument/2006/relationships/slideLayout" Target="../slideLayouts/slideLayout6.xml"/><Relationship Id="rId6" Type="http://schemas.openxmlformats.org/officeDocument/2006/relationships/theme" Target="../theme/theme2.xml"/><Relationship Id="rId5" Type="http://schemas.openxmlformats.org/officeDocument/2006/relationships/slideLayout" Target="../slideLayouts/slideLayout10.xml"/><Relationship Id="rId4"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2">
            <a:alpha val="0"/>
          </a:schemeClr>
        </a:solidFill>
        <a:effectLst/>
      </p:bgPr>
    </p:bg>
    <p:spTree>
      <p:nvGrpSpPr>
        <p:cNvPr id="1" name=""/>
        <p:cNvGrpSpPr/>
        <p:nvPr/>
      </p:nvGrpSpPr>
      <p:grpSpPr>
        <a:xfrm>
          <a:off x="0" y="0"/>
          <a:ext cx="0" cy="0"/>
          <a:chOff x="0" y="0"/>
          <a:chExt cx="0" cy="0"/>
        </a:xfrm>
      </p:grpSpPr>
      <p:sp>
        <p:nvSpPr>
          <p:cNvPr id="2" name="Rectangle 1"/>
          <p:cNvSpPr/>
          <p:nvPr userDrawn="1"/>
        </p:nvSpPr>
        <p:spPr>
          <a:xfrm>
            <a:off x="0" y="0"/>
            <a:ext cx="12192000" cy="797521"/>
          </a:xfrm>
          <a:prstGeom prst="rect">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latin typeface="Open Sans" panose="020B0606030504020204" pitchFamily="34" charset="0"/>
              <a:ea typeface="Open Sans" panose="020B0606030504020204" pitchFamily="34" charset="0"/>
              <a:cs typeface="Open Sans" panose="020B0606030504020204" pitchFamily="34" charset="0"/>
            </a:endParaRPr>
          </a:p>
        </p:txBody>
      </p:sp>
      <p:sp>
        <p:nvSpPr>
          <p:cNvPr id="8" name="Title Placeholder 7"/>
          <p:cNvSpPr>
            <a:spLocks noGrp="1"/>
          </p:cNvSpPr>
          <p:nvPr>
            <p:ph type="title"/>
          </p:nvPr>
        </p:nvSpPr>
        <p:spPr>
          <a:xfrm>
            <a:off x="97970" y="81642"/>
            <a:ext cx="11944351" cy="715879"/>
          </a:xfrm>
          <a:prstGeom prst="rect">
            <a:avLst/>
          </a:prstGeom>
        </p:spPr>
        <p:txBody>
          <a:bodyPr vert="horz" lIns="54000" tIns="54000" rIns="54000" bIns="54000" rtlCol="0" anchor="ctr">
            <a:noAutofit/>
          </a:bodyPr>
          <a:lstStyle/>
          <a:p>
            <a:r>
              <a:rPr lang="en-US" dirty="0"/>
              <a:t>O título do slide vai aqui</a:t>
            </a:r>
            <a:endParaRPr lang="el-GR" dirty="0"/>
          </a:p>
        </p:txBody>
      </p:sp>
    </p:spTree>
    <p:extLst>
      <p:ext uri="{BB962C8B-B14F-4D97-AF65-F5344CB8AC3E}">
        <p14:creationId xmlns:p14="http://schemas.microsoft.com/office/powerpoint/2010/main" val="1960187723"/>
      </p:ext>
    </p:extLst>
  </p:cSld>
  <p:clrMap bg1="lt1" tx1="dk1" bg2="lt2" tx2="dk2" accent1="accent1" accent2="accent2" accent3="accent3" accent4="accent4" accent5="accent5" accent6="accent6" hlink="hlink" folHlink="folHlink"/>
  <p:sldLayoutIdLst>
    <p:sldLayoutId id="2147483672" r:id="rId1"/>
    <p:sldLayoutId id="2147483669" r:id="rId2"/>
    <p:sldLayoutId id="2147483671" r:id="rId3"/>
    <p:sldLayoutId id="2147483651" r:id="rId4"/>
    <p:sldLayoutId id="2147483691" r:id="rId5"/>
  </p:sldLayoutIdLst>
  <p:txStyles>
    <p:titleStyle>
      <a:lvl1pPr algn="l" defTabSz="914377" rtl="0" eaLnBrk="1" latinLnBrk="0" hangingPunct="1">
        <a:lnSpc>
          <a:spcPct val="90000"/>
        </a:lnSpc>
        <a:spcBef>
          <a:spcPct val="0"/>
        </a:spcBef>
        <a:buNone/>
        <a:defRPr sz="3800" kern="1200">
          <a:solidFill>
            <a:schemeClr val="tx2"/>
          </a:solidFill>
          <a:latin typeface="Arial" panose="020B0604020202020204" pitchFamily="34" charset="0"/>
          <a:ea typeface="Open Sans" panose="020B0606030504020204" pitchFamily="34" charset="0"/>
          <a:cs typeface="Arial" panose="020B0604020202020204" pitchFamily="34" charset="0"/>
        </a:defRPr>
      </a:lvl1pPr>
    </p:titleStyle>
    <p:bodyStyle>
      <a:lvl1pPr marL="0" indent="0" algn="just" defTabSz="914377" rtl="0" eaLnBrk="1" latinLnBrk="0" hangingPunct="1">
        <a:lnSpc>
          <a:spcPct val="90000"/>
        </a:lnSpc>
        <a:spcBef>
          <a:spcPts val="1000"/>
        </a:spcBef>
        <a:buFont typeface="Arial" panose="020B0604020202020204" pitchFamily="34" charset="0"/>
        <a:buNone/>
        <a:defRPr sz="2200" kern="1200">
          <a:solidFill>
            <a:schemeClr val="bg2"/>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FFFFFF">
            <a:alpha val="50000"/>
          </a:srgbClr>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9144641"/>
      </p:ext>
    </p:extLst>
  </p:cSld>
  <p:clrMap bg1="lt1" tx1="dk1" bg2="lt2" tx2="dk2" accent1="accent1" accent2="accent2" accent3="accent3" accent4="accent4" accent5="accent5" accent6="accent6" hlink="hlink" folHlink="folHlink"/>
  <p:sldLayoutIdLst>
    <p:sldLayoutId id="2147483649" r:id="rId1"/>
    <p:sldLayoutId id="2147483689" r:id="rId2"/>
    <p:sldLayoutId id="2147483687" r:id="rId3"/>
    <p:sldLayoutId id="2147483690" r:id="rId4"/>
    <p:sldLayoutId id="2147483688" r:id="rId5"/>
  </p:sldLayoutIdLst>
  <p:txStyles>
    <p:titleStyle>
      <a:lvl1pPr algn="l" defTabSz="914377" rtl="0" eaLnBrk="1" latinLnBrk="0" hangingPunct="1">
        <a:lnSpc>
          <a:spcPct val="90000"/>
        </a:lnSpc>
        <a:spcBef>
          <a:spcPct val="0"/>
        </a:spcBef>
        <a:buNone/>
        <a:defRPr sz="4400" kern="1200">
          <a:solidFill>
            <a:schemeClr val="tx1"/>
          </a:solidFill>
          <a:latin typeface="Arial" panose="020B0604020202020204" pitchFamily="34" charset="0"/>
          <a:ea typeface="+mj-ea"/>
          <a:cs typeface="Arial" panose="020B0604020202020204" pitchFamily="34" charset="0"/>
        </a:defRPr>
      </a:lvl1pPr>
    </p:titleStyle>
    <p:bodyStyle>
      <a:lvl1pPr marL="228594" indent="-228594" algn="l" defTabSz="914377" rtl="0" eaLnBrk="1" latinLnBrk="0" hangingPunct="1">
        <a:lnSpc>
          <a:spcPct val="90000"/>
        </a:lnSpc>
        <a:spcBef>
          <a:spcPts val="1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Arial" panose="020B0604020202020204" pitchFamily="34" charset="0"/>
          <a:ea typeface="+mn-ea"/>
          <a:cs typeface="Arial" panose="020B0604020202020204" pitchFamily="34" charset="0"/>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B90EA3-B5A9-B1E8-C2DF-9EE276BBF240}"/>
              </a:ext>
            </a:extLst>
          </p:cNvPr>
          <p:cNvSpPr>
            <a:spLocks noGrp="1"/>
          </p:cNvSpPr>
          <p:nvPr>
            <p:ph type="ctrTitle"/>
          </p:nvPr>
        </p:nvSpPr>
        <p:spPr/>
        <p:txBody>
          <a:bodyPr>
            <a:normAutofit/>
          </a:bodyPr>
          <a:lstStyle/>
          <a:p>
            <a:r>
              <a:rPr lang="pt-PT" sz="2400" noProof="0" dirty="0"/>
              <a:t>WP3 - Material didático para alunos mais velhos</a:t>
            </a: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077FB08D-68F0-ED39-45CA-2644332A0072}"/>
              </a:ext>
            </a:extLst>
          </p:cNvPr>
          <p:cNvSpPr>
            <a:spLocks noGrp="1"/>
          </p:cNvSpPr>
          <p:nvPr>
            <p:ph type="subTitle" idx="1"/>
          </p:nvPr>
        </p:nvSpPr>
        <p:spPr>
          <a:xfrm>
            <a:off x="374726" y="3429000"/>
            <a:ext cx="7391858" cy="1292830"/>
          </a:xfrm>
        </p:spPr>
        <p:txBody>
          <a:bodyPr>
            <a:normAutofit/>
          </a:bodyPr>
          <a:lstStyle/>
          <a:p>
            <a:r>
              <a:rPr lang="pt-PT" sz="2800" noProof="0" dirty="0"/>
              <a:t>Módulo 5</a:t>
            </a:r>
          </a:p>
          <a:p>
            <a:r>
              <a:rPr lang="pt-PT" sz="2800" noProof="0" dirty="0"/>
              <a:t>Segurança na Internet </a:t>
            </a:r>
          </a:p>
          <a:p>
            <a:endParaRPr lang="pt-PT" sz="2800" noProof="0" dirty="0"/>
          </a:p>
        </p:txBody>
      </p:sp>
    </p:spTree>
    <p:extLst>
      <p:ext uri="{BB962C8B-B14F-4D97-AF65-F5344CB8AC3E}">
        <p14:creationId xmlns:p14="http://schemas.microsoft.com/office/powerpoint/2010/main" val="1203435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F86AB4-40CF-3F8B-7D6D-76EF4786770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16E90F41-4BB8-02A0-847D-5526957BAC41}"/>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28AE6501-6D0F-0068-D08A-1B3361FCAB05}"/>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2: Palavras-passe e privacidade</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5BE49978-CE2F-B91D-D982-564615F5586D}"/>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7947A133-7DBD-A320-0BC6-2E1782C85E1A}"/>
              </a:ext>
            </a:extLst>
          </p:cNvPr>
          <p:cNvSpPr txBox="1"/>
          <p:nvPr/>
        </p:nvSpPr>
        <p:spPr>
          <a:xfrm>
            <a:off x="0" y="1405534"/>
            <a:ext cx="10219765" cy="6594754"/>
          </a:xfrm>
          <a:prstGeom prst="rect">
            <a:avLst/>
          </a:prstGeom>
          <a:noFill/>
        </p:spPr>
        <p:txBody>
          <a:bodyPr wrap="square">
            <a:spAutoFit/>
          </a:bodyPr>
          <a:lstStyle/>
          <a:p>
            <a:pPr lvl="0"/>
            <a:r>
              <a:rPr lang="pt-PT" sz="2400" b="1" noProof="0" dirty="0"/>
              <a:t>Definições de privacidade: manter a sua vida pessoal</a:t>
            </a:r>
            <a:endParaRPr lang="pt-PT" sz="2400" noProof="0" dirty="0"/>
          </a:p>
          <a:p>
            <a:pPr lvl="1" algn="ctr"/>
            <a:endParaRPr lang="pt-PT" sz="2400" b="1" noProof="0" dirty="0"/>
          </a:p>
          <a:p>
            <a:pPr lvl="1" algn="ctr"/>
            <a:r>
              <a:rPr lang="pt-PT" sz="2200" noProof="0" dirty="0"/>
              <a:t>Quem está no seu jardim digital?</a:t>
            </a:r>
          </a:p>
          <a:p>
            <a:pPr lvl="1" algn="ctr"/>
            <a:endParaRPr lang="pt-PT" sz="2200" noProof="0" dirty="0"/>
          </a:p>
          <a:p>
            <a:pPr lvl="1" algn="ctr"/>
            <a:r>
              <a:rPr lang="pt-PT" sz="2200" noProof="0" dirty="0"/>
              <a:t>Muitas contas nas redes sociais são «públicas» por predefinição, </a:t>
            </a:r>
          </a:p>
          <a:p>
            <a:pPr lvl="1" algn="ctr"/>
            <a:r>
              <a:rPr lang="pt-PT" sz="2200" noProof="0" dirty="0"/>
              <a:t>o que significa que estranhos podem ver as suas fotos</a:t>
            </a:r>
          </a:p>
          <a:p>
            <a:pPr lvl="1" algn="ctr"/>
            <a:endParaRPr lang="pt-PT" sz="2200" b="1" noProof="0" dirty="0"/>
          </a:p>
          <a:p>
            <a:pPr lvl="1" algn="ctr"/>
            <a:r>
              <a:rPr lang="pt-PT" sz="2200" b="1" noProof="0" dirty="0"/>
              <a:t>Passos simples:</a:t>
            </a:r>
            <a:endParaRPr lang="pt-PT" sz="2200" noProof="0" dirty="0"/>
          </a:p>
          <a:p>
            <a:pPr lvl="2" algn="ctr"/>
            <a:r>
              <a:rPr lang="pt-PT" sz="2200" noProof="0" dirty="0"/>
              <a:t>Defina a visibilidade do seu perfil para «Apenas amigos».</a:t>
            </a:r>
          </a:p>
          <a:p>
            <a:pPr lvl="2" algn="ctr"/>
            <a:endParaRPr lang="pt-PT" sz="2200" noProof="0" dirty="0"/>
          </a:p>
          <a:p>
            <a:pPr lvl="2" algn="ctr"/>
            <a:r>
              <a:rPr lang="pt-PT" sz="2200" noProof="0" dirty="0"/>
              <a:t>Desative a partilha de localização.</a:t>
            </a:r>
          </a:p>
          <a:p>
            <a:pPr lvl="2" algn="ctr"/>
            <a:endParaRPr lang="pt-PT" sz="2200" noProof="0" dirty="0"/>
          </a:p>
          <a:p>
            <a:pPr lvl="2" algn="ctr"/>
            <a:r>
              <a:rPr lang="pt-PT" sz="2200" noProof="0" dirty="0"/>
              <a:t>Verifique quais as aplicações que podem utilizar a sua câmara ou microfone.</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671582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8D30D7-8F68-13A2-8FB5-C13C83B4464E}"/>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DCE64E1-F8C6-12DF-6B50-BC7F09E31F08}"/>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5E3ED546-0A22-6370-5B80-ECC3081213CA}"/>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2: Palavras-passe e privacidade</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16EF4BBE-61F2-D473-F33A-1D6001E53A1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A48F8F0-67FA-0082-980F-39B9A43396F2}"/>
              </a:ext>
            </a:extLst>
          </p:cNvPr>
          <p:cNvSpPr txBox="1"/>
          <p:nvPr/>
        </p:nvSpPr>
        <p:spPr>
          <a:xfrm>
            <a:off x="149679" y="1405534"/>
            <a:ext cx="11336483" cy="6933308"/>
          </a:xfrm>
          <a:prstGeom prst="rect">
            <a:avLst/>
          </a:prstGeom>
          <a:noFill/>
        </p:spPr>
        <p:txBody>
          <a:bodyPr wrap="square">
            <a:spAutoFit/>
          </a:bodyPr>
          <a:lstStyle/>
          <a:p>
            <a:pPr lvl="0"/>
            <a:r>
              <a:rPr lang="pt-PT" sz="2400" b="1" noProof="0" dirty="0"/>
              <a:t>Navegação privada (modo de navegação anónima)</a:t>
            </a:r>
            <a:endParaRPr lang="pt-PT" sz="2400" noProof="0" dirty="0"/>
          </a:p>
          <a:p>
            <a:pPr lvl="1" algn="ctr"/>
            <a:endParaRPr lang="pt-PT" sz="2200" b="1" noProof="0" dirty="0"/>
          </a:p>
          <a:p>
            <a:pPr lvl="1" algn="ctr"/>
            <a:r>
              <a:rPr lang="pt-PT" sz="2200" noProof="0" dirty="0"/>
              <a:t>Não deixar rastos digitais</a:t>
            </a:r>
          </a:p>
          <a:p>
            <a:pPr lvl="1" algn="ctr"/>
            <a:endParaRPr lang="pt-PT" sz="2200" noProof="0" dirty="0"/>
          </a:p>
          <a:p>
            <a:pPr lvl="1" algn="ctr"/>
            <a:r>
              <a:rPr lang="pt-PT" sz="2200" noProof="0" dirty="0"/>
              <a:t>A «Navegação Privada» impede que o seu dispositivo guarde o seu histórico ou palavras-passe.</a:t>
            </a:r>
          </a:p>
          <a:p>
            <a:pPr lvl="1" algn="ctr"/>
            <a:endParaRPr lang="pt-PT" sz="2200" b="1" noProof="0" dirty="0"/>
          </a:p>
          <a:p>
            <a:pPr lvl="1" algn="ctr"/>
            <a:r>
              <a:rPr lang="pt-PT" sz="2200" b="1" noProof="0" dirty="0"/>
              <a:t>Quando usar:</a:t>
            </a:r>
            <a:endParaRPr lang="pt-PT" sz="2200" noProof="0" dirty="0"/>
          </a:p>
          <a:p>
            <a:pPr lvl="2" algn="ctr"/>
            <a:r>
              <a:rPr lang="pt-PT" sz="2200" noProof="0" dirty="0"/>
              <a:t>Num computador partilhado ou público.</a:t>
            </a:r>
          </a:p>
          <a:p>
            <a:pPr lvl="2" algn="ctr"/>
            <a:endParaRPr lang="pt-PT" sz="2200" noProof="0" dirty="0"/>
          </a:p>
          <a:p>
            <a:pPr lvl="2" algn="ctr"/>
            <a:r>
              <a:rPr lang="pt-PT" sz="2200" noProof="0" dirty="0"/>
              <a:t>Ao verificar informações confidenciais de saúde ou bancárias.</a:t>
            </a:r>
          </a:p>
          <a:p>
            <a:pPr lvl="1" algn="ctr"/>
            <a:endParaRPr lang="pt-PT" sz="2200" b="1" noProof="0" dirty="0"/>
          </a:p>
          <a:p>
            <a:pPr lvl="1" algn="ctr"/>
            <a:r>
              <a:rPr lang="pt-PT" sz="2200" b="1" noProof="0" dirty="0"/>
              <a:t>Nota: </a:t>
            </a:r>
            <a:r>
              <a:rPr lang="pt-PT" sz="2200" noProof="0" dirty="0"/>
              <a:t>Não o torna invisível, </a:t>
            </a:r>
          </a:p>
          <a:p>
            <a:pPr lvl="1" algn="ctr"/>
            <a:r>
              <a:rPr lang="pt-PT" sz="2200" noProof="0" dirty="0"/>
              <a:t>mas impede que o dispositivo guarde o seu histórico de navegação</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4183763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587A60-B031-FF63-9535-EC782DF120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A7EC3A9C-1DD0-3C21-4A18-0F9827B07AD3}"/>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5912F4E1-50A3-A7CE-5A72-D3753AAEBF92}"/>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2: Palavras-passe e privacidade</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77BA426D-D0CB-158C-C88E-193DE90CB109}"/>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04FC036B-F04C-F560-9F71-B1DE16ECD6D6}"/>
              </a:ext>
            </a:extLst>
          </p:cNvPr>
          <p:cNvSpPr txBox="1"/>
          <p:nvPr/>
        </p:nvSpPr>
        <p:spPr>
          <a:xfrm>
            <a:off x="97970" y="1563010"/>
            <a:ext cx="10957957" cy="5548314"/>
          </a:xfrm>
          <a:prstGeom prst="rect">
            <a:avLst/>
          </a:prstGeom>
          <a:noFill/>
        </p:spPr>
        <p:txBody>
          <a:bodyPr wrap="square">
            <a:spAutoFit/>
          </a:bodyPr>
          <a:lstStyle/>
          <a:p>
            <a:pPr algn="ctr"/>
            <a:r>
              <a:rPr lang="pt-PT" sz="2400" b="1" noProof="0" dirty="0">
                <a:solidFill>
                  <a:schemeClr val="accent4">
                    <a:lumMod val="75000"/>
                  </a:schemeClr>
                </a:solidFill>
              </a:rPr>
              <a:t>Atividade: Crie a sua senha com uma frase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a:t>
            </a:r>
            <a:r>
              <a:rPr lang="pt-PT" sz="2400" noProof="0" dirty="0"/>
              <a:t> </a:t>
            </a:r>
          </a:p>
          <a:p>
            <a:pPr lvl="1" algn="ctr"/>
            <a:r>
              <a:rPr lang="pt-PT" sz="2400" noProof="0" dirty="0"/>
              <a:t>Crie uma «senha com frase»</a:t>
            </a:r>
          </a:p>
          <a:p>
            <a:pPr lvl="1" algn="ctr"/>
            <a:endParaRPr lang="pt-PT" sz="2400" b="1" noProof="0" dirty="0"/>
          </a:p>
          <a:p>
            <a:pPr lvl="1" algn="ctr"/>
            <a:r>
              <a:rPr lang="pt-PT" sz="2400" b="1" noProof="0" dirty="0"/>
              <a:t>Interação:</a:t>
            </a:r>
            <a:r>
              <a:rPr lang="pt-PT" sz="2400" noProof="0" dirty="0"/>
              <a:t> </a:t>
            </a:r>
          </a:p>
          <a:p>
            <a:pPr lvl="1" algn="ctr"/>
            <a:r>
              <a:rPr lang="pt-PT" sz="2400" noProof="0" dirty="0"/>
              <a:t>Seguindo a regra dos 12 caracteres, </a:t>
            </a:r>
          </a:p>
          <a:p>
            <a:pPr lvl="1" algn="ctr"/>
            <a:r>
              <a:rPr lang="pt-PT" sz="2400" noProof="0" dirty="0"/>
              <a:t>cada participante escreve uma frase pessoal </a:t>
            </a:r>
          </a:p>
          <a:p>
            <a:pPr lvl="1" algn="ctr"/>
            <a:r>
              <a:rPr lang="pt-PT" sz="2400" noProof="0" dirty="0"/>
              <a:t>(como uma música ou refeição favorita) </a:t>
            </a:r>
          </a:p>
          <a:p>
            <a:pPr lvl="1" algn="ctr"/>
            <a:r>
              <a:rPr lang="pt-PT" sz="2400" noProof="0" dirty="0"/>
              <a:t>e adiciona números/símbolos para a transformar numa palavra-passe segura.</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77334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75A935-07D8-1B45-215B-EC73630EA38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7BA993AA-257C-88CA-4BEA-2B272D2B993A}"/>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A8F423D9-6A77-F732-8A09-73FCA5C30B48}"/>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2: Palavras-passe e privacidade</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600BA676-629B-FA37-D105-67E71114424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CC7C7A2-9252-DC73-C225-4EBEFB6BADAD}"/>
              </a:ext>
            </a:extLst>
          </p:cNvPr>
          <p:cNvSpPr txBox="1"/>
          <p:nvPr/>
        </p:nvSpPr>
        <p:spPr>
          <a:xfrm>
            <a:off x="97970" y="1563010"/>
            <a:ext cx="10957957" cy="5178982"/>
          </a:xfrm>
          <a:prstGeom prst="rect">
            <a:avLst/>
          </a:prstGeom>
          <a:noFill/>
        </p:spPr>
        <p:txBody>
          <a:bodyPr wrap="square">
            <a:spAutoFit/>
          </a:bodyPr>
          <a:lstStyle/>
          <a:p>
            <a:pPr algn="ctr"/>
            <a:r>
              <a:rPr lang="pt-PT" sz="2400" b="1" noProof="0" dirty="0">
                <a:solidFill>
                  <a:schemeClr val="accent4">
                    <a:lumMod val="75000"/>
                  </a:schemeClr>
                </a:solidFill>
              </a:rPr>
              <a:t>Atividade: Verificação de Privacidade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a:t>
            </a:r>
            <a:r>
              <a:rPr lang="pt-PT" sz="2400" noProof="0" dirty="0"/>
              <a:t> </a:t>
            </a:r>
          </a:p>
          <a:p>
            <a:pPr lvl="1" algn="ctr"/>
            <a:r>
              <a:rPr lang="pt-PT" sz="2400" noProof="0" dirty="0"/>
              <a:t>Ajuste prático do dispositivo</a:t>
            </a:r>
          </a:p>
          <a:p>
            <a:pPr lvl="1" algn="ctr"/>
            <a:endParaRPr lang="pt-PT" sz="2400" b="1" noProof="0" dirty="0"/>
          </a:p>
          <a:p>
            <a:pPr lvl="1" algn="ctr"/>
            <a:r>
              <a:rPr lang="pt-PT" sz="2400" b="1" noProof="0" dirty="0"/>
              <a:t>Interação:</a:t>
            </a:r>
            <a:r>
              <a:rPr lang="pt-PT" sz="2400" noProof="0" dirty="0"/>
              <a:t> </a:t>
            </a:r>
          </a:p>
          <a:p>
            <a:pPr lvl="1" algn="ctr"/>
            <a:r>
              <a:rPr lang="pt-PT" sz="2400" noProof="0" dirty="0"/>
              <a:t>Guiados pelo facilitador, </a:t>
            </a:r>
          </a:p>
          <a:p>
            <a:pPr lvl="1" algn="ctr"/>
            <a:r>
              <a:rPr lang="pt-PT" sz="2400" noProof="0" dirty="0"/>
              <a:t>cada aluno abre o seu telemóvel/tablet e altera uma definição para </a:t>
            </a:r>
            <a:r>
              <a:rPr lang="pt-PT" sz="2400" b="1" noProof="0" dirty="0"/>
              <a:t>«Apenas amigos» </a:t>
            </a:r>
            <a:r>
              <a:rPr lang="pt-PT" sz="2400" noProof="0" dirty="0"/>
              <a:t>ou verifica quais as aplicações que têm acesso à câmara.</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8432179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AEB816-A3C4-2561-8835-FA1E8C88B7E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52953E2-602E-58B0-0E04-6C7FFA278396}"/>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5 (idosos)</a:t>
            </a:r>
            <a:br>
              <a:rPr lang="pt-PT" sz="2700" b="0" i="1" noProof="0" dirty="0"/>
            </a:br>
            <a:r>
              <a:rPr lang="pt-PT" sz="2700" b="0" i="1" noProof="0" dirty="0"/>
              <a:t>Segurança na Internet</a:t>
            </a:r>
            <a:br>
              <a:rPr lang="pt-PT" sz="2700" b="0" i="1"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FEA97BB4-F520-9EE4-1F20-FFAF0BFB96E7}"/>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Tema 3: Segurança emocional e regulação</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231140938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DECF3A1-A1BC-E727-D3B8-20A463C8C6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8E546D6-35C7-F96C-78FF-9DB242824588}"/>
              </a:ext>
            </a:extLst>
          </p:cNvPr>
          <p:cNvSpPr>
            <a:spLocks noGrp="1"/>
          </p:cNvSpPr>
          <p:nvPr>
            <p:ph type="title"/>
          </p:nvPr>
        </p:nvSpPr>
        <p:spPr/>
        <p:txBody>
          <a:bodyPr lIns="91440"/>
          <a:lstStyle/>
          <a:p>
            <a:r>
              <a:rPr lang="pt-PT" sz="2400" i="1" noProof="0" dirty="0"/>
              <a:t>Módulo 5 (Alunos mais velhos): Segurança na Internet </a:t>
            </a:r>
            <a:endParaRPr lang="pt-PT" sz="2400" noProof="0" dirty="0"/>
          </a:p>
        </p:txBody>
      </p:sp>
      <p:sp>
        <p:nvSpPr>
          <p:cNvPr id="6" name="Text Placeholder 5">
            <a:extLst>
              <a:ext uri="{FF2B5EF4-FFF2-40B4-BE49-F238E27FC236}">
                <a16:creationId xmlns:a16="http://schemas.microsoft.com/office/drawing/2014/main" id="{EFD734D4-DF95-7FB2-CEE8-5B2A0DFD4D05}"/>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3: Segurança emocional e regulação</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0AC9AE20-6644-EE50-C2C8-5E1FE3F8208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E25A9DF-359C-B704-E760-7085C4E9E5D8}"/>
              </a:ext>
            </a:extLst>
          </p:cNvPr>
          <p:cNvSpPr txBox="1"/>
          <p:nvPr/>
        </p:nvSpPr>
        <p:spPr>
          <a:xfrm>
            <a:off x="149680" y="1405534"/>
            <a:ext cx="11156608" cy="6194645"/>
          </a:xfrm>
          <a:prstGeom prst="rect">
            <a:avLst/>
          </a:prstGeom>
          <a:noFill/>
        </p:spPr>
        <p:txBody>
          <a:bodyPr wrap="square">
            <a:spAutoFit/>
          </a:bodyPr>
          <a:lstStyle/>
          <a:p>
            <a:pPr lvl="0"/>
            <a:r>
              <a:rPr lang="pt-PT" sz="2400" b="1" noProof="0" dirty="0"/>
              <a:t>Quando a Internet fica «demasiado barulhenta»</a:t>
            </a:r>
          </a:p>
          <a:p>
            <a:pPr lvl="0" algn="ctr"/>
            <a:endParaRPr lang="pt-PT" sz="2400" b="1" noProof="0" dirty="0"/>
          </a:p>
          <a:p>
            <a:pPr lvl="0" algn="ctr"/>
            <a:r>
              <a:rPr lang="pt-PT" sz="2400" noProof="0" dirty="0"/>
              <a:t>Gerir a sua «bateria digital»</a:t>
            </a:r>
          </a:p>
          <a:p>
            <a:pPr lvl="0" algn="ctr"/>
            <a:endParaRPr lang="pt-PT" sz="2400" noProof="0" dirty="0"/>
          </a:p>
          <a:p>
            <a:pPr lvl="0" algn="ctr"/>
            <a:r>
              <a:rPr lang="pt-PT" sz="2400" noProof="0" dirty="0"/>
              <a:t>A informação em constante mudança pode causar ansiedade, confusão ou sobrecarga.</a:t>
            </a:r>
          </a:p>
          <a:p>
            <a:pPr lvl="1" algn="ctr"/>
            <a:endParaRPr lang="pt-PT" sz="2400" b="1" noProof="0" dirty="0"/>
          </a:p>
          <a:p>
            <a:pPr lvl="1" algn="ctr"/>
            <a:r>
              <a:rPr lang="pt-PT" sz="2400" b="1" noProof="0" dirty="0"/>
              <a:t>Por que é que isto acontece:</a:t>
            </a:r>
            <a:r>
              <a:rPr lang="pt-PT" sz="2400" noProof="0" dirty="0"/>
              <a:t> </a:t>
            </a:r>
          </a:p>
          <a:p>
            <a:pPr lvl="1" algn="ctr"/>
            <a:r>
              <a:rPr lang="pt-PT" sz="2400" noProof="0" dirty="0"/>
              <a:t>As ferramentas digitais são concebidas para funcionar rapidamente, mas a tomada de decisões humanas é, por natureza, mais lenta.</a:t>
            </a:r>
          </a:p>
          <a:p>
            <a:pPr lvl="1" algn="ctr"/>
            <a:r>
              <a:rPr lang="pt-PT" sz="2400" b="1" noProof="0" dirty="0"/>
              <a:t>Sinais de alerta:</a:t>
            </a:r>
            <a:r>
              <a:rPr lang="pt-PT" sz="2400" noProof="0" dirty="0"/>
              <a:t> </a:t>
            </a:r>
          </a:p>
          <a:p>
            <a:pPr lvl="1" algn="ctr"/>
            <a:r>
              <a:rPr lang="pt-PT" sz="2400" noProof="0" dirty="0"/>
              <a:t>Aumento da frequência cardíaca ou sensação de pressa após uma notificação.</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21905826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10A064-B37F-FDA8-ABEF-A04A6330E8D5}"/>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790AEC4-78AC-AB8F-5AE5-BBDCF2F4203F}"/>
              </a:ext>
            </a:extLst>
          </p:cNvPr>
          <p:cNvSpPr>
            <a:spLocks noGrp="1"/>
          </p:cNvSpPr>
          <p:nvPr>
            <p:ph type="title"/>
          </p:nvPr>
        </p:nvSpPr>
        <p:spPr/>
        <p:txBody>
          <a:bodyPr lIns="91440"/>
          <a:lstStyle/>
          <a:p>
            <a:r>
              <a:rPr lang="pt-PT" sz="2400" i="1" noProof="0" dirty="0"/>
              <a:t>Módulo 5 (Alunos mais velhos): Segurança na Internet </a:t>
            </a:r>
            <a:endParaRPr lang="pt-PT" sz="2400" noProof="0" dirty="0"/>
          </a:p>
        </p:txBody>
      </p:sp>
      <p:sp>
        <p:nvSpPr>
          <p:cNvPr id="6" name="Text Placeholder 5">
            <a:extLst>
              <a:ext uri="{FF2B5EF4-FFF2-40B4-BE49-F238E27FC236}">
                <a16:creationId xmlns:a16="http://schemas.microsoft.com/office/drawing/2014/main" id="{090603AC-3A3C-5935-3F92-899BEAD57D95}"/>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3: Segurança emocional e regulação</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EB9BED28-F9B0-C243-01A5-F91BA71610E6}"/>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EFAD4850-9C12-7A93-5A8C-A3D44ECE7E6D}"/>
              </a:ext>
            </a:extLst>
          </p:cNvPr>
          <p:cNvSpPr txBox="1"/>
          <p:nvPr/>
        </p:nvSpPr>
        <p:spPr>
          <a:xfrm>
            <a:off x="149680" y="1405534"/>
            <a:ext cx="9693568" cy="5240537"/>
          </a:xfrm>
          <a:prstGeom prst="rect">
            <a:avLst/>
          </a:prstGeom>
          <a:noFill/>
        </p:spPr>
        <p:txBody>
          <a:bodyPr wrap="square">
            <a:spAutoFit/>
          </a:bodyPr>
          <a:lstStyle/>
          <a:p>
            <a:pPr lvl="0"/>
            <a:r>
              <a:rPr lang="pt-PT" sz="2400" b="1" noProof="0" dirty="0"/>
              <a:t>A estratégia da «pausa» - O poder da pausa</a:t>
            </a:r>
          </a:p>
          <a:p>
            <a:pPr lvl="0" algn="ctr"/>
            <a:endParaRPr lang="pt-PT" sz="2200" noProof="0" dirty="0"/>
          </a:p>
          <a:p>
            <a:pPr lvl="1" algn="ctr"/>
            <a:r>
              <a:rPr lang="pt-PT" sz="2200" noProof="0" dirty="0"/>
              <a:t>A sua ferramenta de segurança mais eficaz</a:t>
            </a:r>
          </a:p>
          <a:p>
            <a:pPr lvl="1" algn="ctr"/>
            <a:endParaRPr lang="pt-PT" sz="2200" noProof="0" dirty="0"/>
          </a:p>
          <a:p>
            <a:pPr lvl="1" algn="ctr"/>
            <a:r>
              <a:rPr lang="pt-PT" sz="2200" noProof="0" dirty="0"/>
              <a:t>Quando se sentir pressionado ou assustado por uma mensagem, o melhor a fazer é </a:t>
            </a:r>
            <a:r>
              <a:rPr lang="pt-PT" sz="2200" b="1" noProof="0" dirty="0"/>
              <a:t>parar.</a:t>
            </a:r>
          </a:p>
          <a:p>
            <a:pPr lvl="1" algn="ctr"/>
            <a:endParaRPr lang="pt-PT" sz="2200" noProof="0" dirty="0"/>
          </a:p>
          <a:p>
            <a:pPr lvl="1" algn="ctr"/>
            <a:r>
              <a:rPr lang="pt-PT" sz="2200" b="1" u="sng" noProof="0" dirty="0"/>
              <a:t>A pausa em 3 passos:</a:t>
            </a:r>
          </a:p>
          <a:p>
            <a:pPr lvl="1" algn="ctr"/>
            <a:endParaRPr lang="pt-PT" sz="2200" noProof="0" dirty="0"/>
          </a:p>
          <a:p>
            <a:pPr lvl="2" algn="ctr"/>
            <a:r>
              <a:rPr lang="pt-PT" sz="2200" b="1" noProof="0" dirty="0"/>
              <a:t>Respire: </a:t>
            </a:r>
            <a:r>
              <a:rPr lang="pt-PT" sz="2200" noProof="0" dirty="0"/>
              <a:t>Acalme primeiro a sua mente.</a:t>
            </a:r>
          </a:p>
          <a:p>
            <a:pPr lvl="2" algn="ctr"/>
            <a:endParaRPr lang="pt-PT" sz="2200" noProof="0" dirty="0"/>
          </a:p>
          <a:p>
            <a:pPr lvl="2" algn="ctr"/>
            <a:r>
              <a:rPr lang="pt-PT" sz="2200" b="1" noProof="0" dirty="0"/>
              <a:t>Afaste-se: </a:t>
            </a:r>
            <a:r>
              <a:rPr lang="pt-PT" sz="2200" noProof="0" dirty="0"/>
              <a:t>Afaste-se do ecrã por alguns minutos.</a:t>
            </a:r>
          </a:p>
          <a:p>
            <a:pPr lvl="2" algn="ctr"/>
            <a:endParaRPr lang="pt-PT" sz="2200" noProof="0" dirty="0"/>
          </a:p>
          <a:p>
            <a:pPr lvl="2" algn="ctr"/>
            <a:r>
              <a:rPr lang="pt-PT" sz="2200" b="1" noProof="0" dirty="0"/>
              <a:t>Verifique: </a:t>
            </a:r>
            <a:r>
              <a:rPr lang="pt-PT" sz="2200" noProof="0" dirty="0"/>
              <a:t>Ligue a um amigo de confiança ou para a linha de apoio oficial.</a:t>
            </a: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959372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2E6325-82BF-12C4-4B43-7F1C8B068CE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4A72B042-8EE7-7682-1C85-5BCE9CE856D1}"/>
              </a:ext>
            </a:extLst>
          </p:cNvPr>
          <p:cNvSpPr>
            <a:spLocks noGrp="1"/>
          </p:cNvSpPr>
          <p:nvPr>
            <p:ph type="title"/>
          </p:nvPr>
        </p:nvSpPr>
        <p:spPr/>
        <p:txBody>
          <a:bodyPr lIns="91440"/>
          <a:lstStyle/>
          <a:p>
            <a:r>
              <a:rPr lang="pt-PT" sz="2400" i="1" noProof="0" dirty="0"/>
              <a:t>Módulo 5 (Alunos mais velhos): Segurança na Internet </a:t>
            </a:r>
            <a:endParaRPr lang="pt-PT" sz="2400" noProof="0" dirty="0"/>
          </a:p>
        </p:txBody>
      </p:sp>
      <p:sp>
        <p:nvSpPr>
          <p:cNvPr id="6" name="Text Placeholder 5">
            <a:extLst>
              <a:ext uri="{FF2B5EF4-FFF2-40B4-BE49-F238E27FC236}">
                <a16:creationId xmlns:a16="http://schemas.microsoft.com/office/drawing/2014/main" id="{D5BDE51A-077B-5785-07DB-6977ACEA4D6F}"/>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3: Segurança emocional e regulação</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306326F2-A822-7D09-6BFF-8591737769C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97289E51-28AA-1D3F-AFF3-F63D211436F5}"/>
              </a:ext>
            </a:extLst>
          </p:cNvPr>
          <p:cNvSpPr txBox="1"/>
          <p:nvPr/>
        </p:nvSpPr>
        <p:spPr>
          <a:xfrm>
            <a:off x="149679" y="1405534"/>
            <a:ext cx="11336483" cy="6194645"/>
          </a:xfrm>
          <a:prstGeom prst="rect">
            <a:avLst/>
          </a:prstGeom>
          <a:noFill/>
        </p:spPr>
        <p:txBody>
          <a:bodyPr wrap="square">
            <a:spAutoFit/>
          </a:bodyPr>
          <a:lstStyle/>
          <a:p>
            <a:pPr lvl="0"/>
            <a:r>
              <a:rPr lang="pt-PT" sz="2400" b="1" noProof="0" dirty="0"/>
              <a:t>Verdade vs. Rumor</a:t>
            </a:r>
          </a:p>
          <a:p>
            <a:pPr lvl="0" algn="ctr"/>
            <a:endParaRPr lang="pt-PT" sz="2400" noProof="0" dirty="0"/>
          </a:p>
          <a:p>
            <a:pPr lvl="1" algn="ctr"/>
            <a:r>
              <a:rPr lang="pt-PT" sz="2400" noProof="0" dirty="0"/>
              <a:t>Antes de partilhar, pare</a:t>
            </a:r>
          </a:p>
          <a:p>
            <a:pPr lvl="1" algn="ctr"/>
            <a:endParaRPr lang="pt-PT" sz="2400" noProof="0" dirty="0"/>
          </a:p>
          <a:p>
            <a:pPr lvl="1" algn="ctr"/>
            <a:r>
              <a:rPr lang="pt-PT" sz="2400" noProof="0" dirty="0"/>
              <a:t>A desinformação (notícias falsas) espalha-se porque provoca medo ou preocupação.</a:t>
            </a:r>
          </a:p>
          <a:p>
            <a:pPr lvl="1" algn="ctr"/>
            <a:endParaRPr lang="pt-PT" sz="2400" b="1" noProof="0" dirty="0"/>
          </a:p>
          <a:p>
            <a:pPr lvl="1" algn="ctr"/>
            <a:r>
              <a:rPr lang="pt-PT" sz="2400" b="1" noProof="0" dirty="0"/>
              <a:t>Hábitos seguros:</a:t>
            </a:r>
            <a:endParaRPr lang="pt-PT" sz="2400" noProof="0" dirty="0"/>
          </a:p>
          <a:p>
            <a:pPr lvl="2" algn="ctr"/>
            <a:r>
              <a:rPr lang="pt-PT" sz="2400" noProof="0" dirty="0"/>
              <a:t>Verifique a informação utilizando </a:t>
            </a:r>
            <a:r>
              <a:rPr lang="pt-PT" sz="2400" b="1" noProof="0" dirty="0"/>
              <a:t>fontes oficiais </a:t>
            </a:r>
            <a:r>
              <a:rPr lang="pt-PT" sz="2400" noProof="0" dirty="0"/>
              <a:t>(como sites do governo).</a:t>
            </a:r>
          </a:p>
          <a:p>
            <a:pPr lvl="2" algn="ctr"/>
            <a:endParaRPr lang="pt-PT" sz="2400" noProof="0" dirty="0"/>
          </a:p>
          <a:p>
            <a:pPr lvl="2" algn="ctr"/>
            <a:r>
              <a:rPr lang="pt-PT" sz="2400" noProof="0" dirty="0"/>
              <a:t>Lembre-se: </a:t>
            </a:r>
          </a:p>
          <a:p>
            <a:pPr lvl="2" algn="ctr"/>
            <a:r>
              <a:rPr lang="pt-PT" sz="2400" noProof="0" dirty="0"/>
              <a:t>Se uma mensagem for carregada de emoção, é um sinal de alerta.</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25734912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1A527F-F554-CAA4-7F85-5A4B925DBA29}"/>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5ACC70C-8DB7-E27E-08A6-49BCCC263C16}"/>
              </a:ext>
            </a:extLst>
          </p:cNvPr>
          <p:cNvSpPr>
            <a:spLocks noGrp="1"/>
          </p:cNvSpPr>
          <p:nvPr>
            <p:ph type="title"/>
          </p:nvPr>
        </p:nvSpPr>
        <p:spPr/>
        <p:txBody>
          <a:bodyPr lIns="91440"/>
          <a:lstStyle/>
          <a:p>
            <a:r>
              <a:rPr lang="pt-PT" sz="2400" i="1" noProof="0" dirty="0"/>
              <a:t>Módulo 5 (Alunos mais velhos): Segurança na Internet </a:t>
            </a:r>
            <a:endParaRPr lang="pt-PT" sz="2400" noProof="0" dirty="0"/>
          </a:p>
        </p:txBody>
      </p:sp>
      <p:sp>
        <p:nvSpPr>
          <p:cNvPr id="6" name="Text Placeholder 5">
            <a:extLst>
              <a:ext uri="{FF2B5EF4-FFF2-40B4-BE49-F238E27FC236}">
                <a16:creationId xmlns:a16="http://schemas.microsoft.com/office/drawing/2014/main" id="{70F15A05-3F4E-5F05-6348-0E6A8664C92D}"/>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3: Segurança emocional e regulação</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E00D32CF-0A5E-2534-2A5F-F262DAAD7294}"/>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B158A51D-0659-506B-9A57-9C0DE3E7832F}"/>
              </a:ext>
            </a:extLst>
          </p:cNvPr>
          <p:cNvSpPr txBox="1"/>
          <p:nvPr/>
        </p:nvSpPr>
        <p:spPr>
          <a:xfrm>
            <a:off x="97970" y="1563010"/>
            <a:ext cx="10957957" cy="4809650"/>
          </a:xfrm>
          <a:prstGeom prst="rect">
            <a:avLst/>
          </a:prstGeom>
          <a:noFill/>
        </p:spPr>
        <p:txBody>
          <a:bodyPr wrap="square">
            <a:spAutoFit/>
          </a:bodyPr>
          <a:lstStyle/>
          <a:p>
            <a:pPr algn="ctr"/>
            <a:r>
              <a:rPr lang="pt-PT" sz="2400" b="1" noProof="0" dirty="0">
                <a:solidFill>
                  <a:schemeClr val="accent4">
                    <a:lumMod val="75000"/>
                  </a:schemeClr>
                </a:solidFill>
              </a:rPr>
              <a:t>Atividade: O poder da respiração em 2 minutos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a:t>
            </a:r>
            <a:r>
              <a:rPr lang="pt-PT" sz="2400" noProof="0" dirty="0"/>
              <a:t> </a:t>
            </a:r>
          </a:p>
          <a:p>
            <a:pPr lvl="1" algn="ctr"/>
            <a:r>
              <a:rPr lang="pt-PT" sz="2400" noProof="0" dirty="0"/>
              <a:t>Encontre a sua calma interior</a:t>
            </a:r>
          </a:p>
          <a:p>
            <a:pPr lvl="1" algn="ctr"/>
            <a:endParaRPr lang="pt-PT" sz="2400" noProof="0" dirty="0"/>
          </a:p>
          <a:p>
            <a:pPr lvl="1" algn="ctr"/>
            <a:r>
              <a:rPr lang="pt-PT" sz="2400" b="1" noProof="0" dirty="0"/>
              <a:t>Interação:</a:t>
            </a:r>
            <a:r>
              <a:rPr lang="pt-PT" sz="2400" noProof="0" dirty="0"/>
              <a:t> </a:t>
            </a:r>
          </a:p>
          <a:p>
            <a:pPr lvl="1" algn="ctr"/>
            <a:r>
              <a:rPr lang="pt-PT" sz="2400" noProof="0" dirty="0"/>
              <a:t>Vamos fazer um exercício de «Pausa e Respiração» </a:t>
            </a:r>
          </a:p>
          <a:p>
            <a:pPr lvl="1" algn="ctr"/>
            <a:r>
              <a:rPr lang="pt-PT" sz="2400" noProof="0" dirty="0"/>
              <a:t>(inspire durante 4 segundos, expire durante 6) </a:t>
            </a:r>
          </a:p>
          <a:p>
            <a:pPr lvl="1" algn="ctr"/>
            <a:r>
              <a:rPr lang="pt-PT" sz="2400" noProof="0" dirty="0"/>
              <a:t>para praticar a gestão do stress físico causado por uma mensagem urgente.</a:t>
            </a: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730685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1FA1C7-4C58-985C-6492-6D559FEA9AAD}"/>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967AEFE6-AA2C-A6BA-747B-A6A97A16537A}"/>
              </a:ext>
            </a:extLst>
          </p:cNvPr>
          <p:cNvSpPr>
            <a:spLocks noGrp="1"/>
          </p:cNvSpPr>
          <p:nvPr>
            <p:ph type="title"/>
          </p:nvPr>
        </p:nvSpPr>
        <p:spPr/>
        <p:txBody>
          <a:bodyPr lIns="91440"/>
          <a:lstStyle/>
          <a:p>
            <a:r>
              <a:rPr lang="pt-PT" sz="2400" i="1" noProof="0" dirty="0"/>
              <a:t>Módulo 5 (Alunos mais velhos): Segurança na Internet </a:t>
            </a:r>
            <a:endParaRPr lang="pt-PT" sz="2400" noProof="0" dirty="0"/>
          </a:p>
        </p:txBody>
      </p:sp>
      <p:sp>
        <p:nvSpPr>
          <p:cNvPr id="6" name="Text Placeholder 5">
            <a:extLst>
              <a:ext uri="{FF2B5EF4-FFF2-40B4-BE49-F238E27FC236}">
                <a16:creationId xmlns:a16="http://schemas.microsoft.com/office/drawing/2014/main" id="{8B281518-B7F3-8E7F-3E0F-167BAD23752F}"/>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3: Segurança emocional e regulação</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864BFC6-1EE6-AB40-10BF-30A90AF62BD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96281639-0FFE-52BE-A541-5C6514E45780}"/>
              </a:ext>
            </a:extLst>
          </p:cNvPr>
          <p:cNvSpPr txBox="1"/>
          <p:nvPr/>
        </p:nvSpPr>
        <p:spPr>
          <a:xfrm>
            <a:off x="97970" y="1563010"/>
            <a:ext cx="10957957" cy="5825313"/>
          </a:xfrm>
          <a:prstGeom prst="rect">
            <a:avLst/>
          </a:prstGeom>
          <a:noFill/>
        </p:spPr>
        <p:txBody>
          <a:bodyPr wrap="square">
            <a:spAutoFit/>
          </a:bodyPr>
          <a:lstStyle/>
          <a:p>
            <a:pPr algn="ctr"/>
            <a:r>
              <a:rPr lang="pt-PT" sz="2400" b="1" noProof="0" dirty="0">
                <a:solidFill>
                  <a:schemeClr val="accent4">
                    <a:lumMod val="75000"/>
                  </a:schemeClr>
                </a:solidFill>
              </a:rPr>
              <a:t>Atividade: A minha caixa de ferramentas para acalmar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a:t>
            </a:r>
            <a:r>
              <a:rPr lang="pt-PT" sz="2400" noProof="0" dirty="0"/>
              <a:t> </a:t>
            </a:r>
          </a:p>
          <a:p>
            <a:pPr lvl="1" algn="ctr"/>
            <a:r>
              <a:rPr lang="pt-PT" sz="2400" noProof="0" dirty="0"/>
              <a:t>Qual é a ferramenta que funciona melhor para si?</a:t>
            </a:r>
          </a:p>
          <a:p>
            <a:pPr lvl="1" algn="ctr"/>
            <a:endParaRPr lang="pt-PT" sz="2400" noProof="0" dirty="0"/>
          </a:p>
          <a:p>
            <a:pPr lvl="1" algn="ctr"/>
            <a:r>
              <a:rPr lang="pt-PT" sz="2400" b="1" noProof="0" dirty="0"/>
              <a:t>Interação:</a:t>
            </a:r>
            <a:r>
              <a:rPr lang="pt-PT" sz="2400" noProof="0" dirty="0"/>
              <a:t> </a:t>
            </a:r>
          </a:p>
          <a:p>
            <a:pPr lvl="1" algn="ctr"/>
            <a:r>
              <a:rPr lang="pt-PT" sz="2400" noProof="0" dirty="0"/>
              <a:t>Analise as opções da sua «Caixa de Ferramentas para acalmar» </a:t>
            </a:r>
          </a:p>
          <a:p>
            <a:pPr lvl="1" algn="ctr"/>
            <a:r>
              <a:rPr lang="pt-PT" sz="2400" noProof="0" dirty="0"/>
              <a:t>(Respiração, Pausa no Ecrã ou Verificação) </a:t>
            </a:r>
          </a:p>
          <a:p>
            <a:pPr lvl="1" algn="ctr"/>
            <a:r>
              <a:rPr lang="pt-PT" sz="2400" noProof="0" dirty="0"/>
              <a:t>e escolha a sua favorita para partilhar com um amigo.</a:t>
            </a:r>
          </a:p>
          <a:p>
            <a:r>
              <a:rPr lang="pt-PT" noProof="0" dirty="0"/>
              <a:t> </a:t>
            </a:r>
          </a:p>
          <a:p>
            <a:pPr lvl="1" algn="ctr"/>
            <a:endParaRPr lang="pt-PT" sz="2400" noProof="0" dirty="0"/>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7650116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59650E-0553-747D-EFC6-FDB953FF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5557A7A-8CCC-24C0-6FFD-E409081F3D80}"/>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5 (idosos)</a:t>
            </a:r>
            <a:br>
              <a:rPr lang="pt-PT" sz="2700" b="0" i="1" noProof="0" dirty="0"/>
            </a:br>
            <a:r>
              <a:rPr lang="pt-PT" sz="2700" b="0" i="1" noProof="0" dirty="0"/>
              <a:t>Segurança na Internet</a:t>
            </a:r>
            <a:br>
              <a:rPr lang="pt-PT" sz="2700" b="0" i="1"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490332EB-1E18-9827-5E3E-009A9EA1433C}"/>
              </a:ext>
            </a:extLst>
          </p:cNvPr>
          <p:cNvSpPr>
            <a:spLocks noGrp="1"/>
          </p:cNvSpPr>
          <p:nvPr>
            <p:ph type="subTitle" idx="1"/>
          </p:nvPr>
        </p:nvSpPr>
        <p:spPr>
          <a:xfrm>
            <a:off x="374726" y="3849257"/>
            <a:ext cx="7391858" cy="1292830"/>
          </a:xfrm>
        </p:spPr>
        <p:txBody>
          <a:bodyPr>
            <a:normAutofit lnSpcReduction="10000"/>
          </a:bodyPr>
          <a:lstStyle/>
          <a:p>
            <a:r>
              <a:rPr lang="pt-PT" sz="2400" b="1" noProof="0" dirty="0">
                <a:solidFill>
                  <a:schemeClr val="accent1">
                    <a:lumMod val="75000"/>
                  </a:schemeClr>
                </a:solidFill>
              </a:rPr>
              <a:t>Tópico 1: Descodificar as ameaças online</a:t>
            </a:r>
          </a:p>
          <a:p>
            <a:endParaRPr lang="pt-PT" sz="2400" b="1" noProof="0" dirty="0">
              <a:solidFill>
                <a:schemeClr val="accent1">
                  <a:lumMod val="75000"/>
                </a:schemeClr>
              </a:solidFill>
            </a:endParaRP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35757983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5D4FF0-01ED-D40D-FF95-09FBFD1D6F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75F0A37-8ED2-D9D5-2184-55C59648AE86}"/>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5 (idosos)</a:t>
            </a:r>
            <a:br>
              <a:rPr lang="pt-PT" sz="2700" b="0" i="1" noProof="0" dirty="0"/>
            </a:br>
            <a:r>
              <a:rPr lang="pt-PT" sz="2700" b="0" i="1" noProof="0" dirty="0"/>
              <a:t>Segurança na Internet</a:t>
            </a:r>
            <a:br>
              <a:rPr lang="pt-PT" sz="2700" b="0" i="1"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DB57046B-2211-F9CB-8AED-AD5F0B2C7B7E}"/>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Tópico 4: Apoiar a geração mais jovem</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160662925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E5B1FE-776E-DD71-A2D8-2156470F1C5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51B8CEA-5E03-B922-7F8F-7633E80591AE}"/>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0096A945-4960-482E-1B46-F3EA28B562D7}"/>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4: Apoiar a geração mais jovem</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272F66AE-3DDF-5BA3-312F-855FAFDCE300}"/>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E55EE74-15B2-B1DF-F1DE-CE94C2A5B2AE}"/>
              </a:ext>
            </a:extLst>
          </p:cNvPr>
          <p:cNvSpPr txBox="1"/>
          <p:nvPr/>
        </p:nvSpPr>
        <p:spPr>
          <a:xfrm>
            <a:off x="149679" y="1405534"/>
            <a:ext cx="11336483" cy="5548314"/>
          </a:xfrm>
          <a:prstGeom prst="rect">
            <a:avLst/>
          </a:prstGeom>
          <a:noFill/>
        </p:spPr>
        <p:txBody>
          <a:bodyPr wrap="square">
            <a:spAutoFit/>
          </a:bodyPr>
          <a:lstStyle/>
          <a:p>
            <a:pPr lvl="0"/>
            <a:r>
              <a:rPr lang="pt-PT" sz="2400" b="1" noProof="0" dirty="0"/>
              <a:t>Compreender os riscos que os jovens enfrentam online</a:t>
            </a:r>
          </a:p>
          <a:p>
            <a:pPr lvl="0" algn="ctr"/>
            <a:endParaRPr lang="pt-PT" sz="2400" noProof="0" dirty="0"/>
          </a:p>
          <a:p>
            <a:pPr lvl="1" algn="ctr"/>
            <a:r>
              <a:rPr lang="pt-PT" sz="2400" noProof="0" dirty="0"/>
              <a:t>O mundo digital dos seus netos</a:t>
            </a:r>
          </a:p>
          <a:p>
            <a:pPr lvl="1" algn="ctr"/>
            <a:endParaRPr lang="pt-PT" sz="2400" noProof="0" dirty="0"/>
          </a:p>
          <a:p>
            <a:pPr lvl="1" algn="ctr"/>
            <a:r>
              <a:rPr lang="pt-PT" sz="2400" noProof="0" dirty="0"/>
              <a:t>Os jovens enfrentam pressões únicas, como </a:t>
            </a:r>
            <a:r>
              <a:rPr lang="pt-PT" sz="2400" b="1" noProof="0" dirty="0"/>
              <a:t>o </a:t>
            </a:r>
            <a:r>
              <a:rPr lang="pt-PT" sz="2400" b="1" noProof="0" dirty="0" err="1"/>
              <a:t>ciberbullying</a:t>
            </a:r>
            <a:r>
              <a:rPr lang="pt-PT" sz="2400" noProof="0" dirty="0"/>
              <a:t>, </a:t>
            </a:r>
          </a:p>
          <a:p>
            <a:pPr lvl="1" algn="ctr"/>
            <a:r>
              <a:rPr lang="pt-PT" sz="2400" noProof="0" dirty="0"/>
              <a:t>a pressão para parecerem perfeitos </a:t>
            </a:r>
          </a:p>
          <a:p>
            <a:pPr lvl="1" algn="ctr"/>
            <a:r>
              <a:rPr lang="pt-PT" sz="2400" noProof="0" dirty="0"/>
              <a:t>e o «medo de ficar de fora» (FOMO).</a:t>
            </a:r>
          </a:p>
          <a:p>
            <a:pPr lvl="1" algn="ctr"/>
            <a:endParaRPr lang="pt-PT" sz="2400" noProof="0" dirty="0"/>
          </a:p>
          <a:p>
            <a:pPr lvl="1" algn="ctr"/>
            <a:r>
              <a:rPr lang="pt-PT" sz="2400" noProof="0" dirty="0"/>
              <a:t>Estas pressões podem afetar o seu humor, sono e autoconfiança.</a:t>
            </a:r>
          </a:p>
          <a:p>
            <a:pPr algn="ctr"/>
            <a:r>
              <a:rPr lang="pt-PT" sz="2400"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14528972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021C629-3E5B-5DE1-8938-CCBA47A5A3AB}"/>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2206A995-B63F-4CD3-B896-E9467B690888}"/>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C44FAEA0-B918-75E2-D517-3A492E3AB8BF}"/>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4: Apoiar a geração mais jovem</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08F7DD31-DF91-9C34-812F-1DBA600B640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168F3A9-F737-D9CC-58D1-A20D376BDC2E}"/>
              </a:ext>
            </a:extLst>
          </p:cNvPr>
          <p:cNvSpPr txBox="1"/>
          <p:nvPr/>
        </p:nvSpPr>
        <p:spPr>
          <a:xfrm>
            <a:off x="149679" y="1405534"/>
            <a:ext cx="11336483" cy="5086649"/>
          </a:xfrm>
          <a:prstGeom prst="rect">
            <a:avLst/>
          </a:prstGeom>
          <a:noFill/>
        </p:spPr>
        <p:txBody>
          <a:bodyPr wrap="square">
            <a:spAutoFit/>
          </a:bodyPr>
          <a:lstStyle/>
          <a:p>
            <a:pPr lvl="0"/>
            <a:r>
              <a:rPr lang="pt-PT" sz="2400" b="1" noProof="0" dirty="0"/>
              <a:t>Ser um guia solidário</a:t>
            </a:r>
            <a:endParaRPr lang="pt-PT" sz="2400" noProof="0" dirty="0"/>
          </a:p>
          <a:p>
            <a:pPr lvl="1"/>
            <a:endParaRPr lang="pt-PT" sz="2400" b="1" noProof="0" dirty="0"/>
          </a:p>
          <a:p>
            <a:pPr lvl="1" algn="ctr"/>
            <a:r>
              <a:rPr lang="pt-PT" sz="2400" noProof="0" dirty="0"/>
              <a:t>Use o coração, não as competências tecnológicas</a:t>
            </a:r>
          </a:p>
          <a:p>
            <a:pPr lvl="1" algn="ctr"/>
            <a:endParaRPr lang="pt-PT" sz="2400" noProof="0" dirty="0"/>
          </a:p>
          <a:p>
            <a:pPr lvl="1" algn="ctr"/>
            <a:r>
              <a:rPr lang="pt-PT" sz="2400" noProof="0" dirty="0"/>
              <a:t>As crianças não precisam que seja um especialista em tecnologia; precisam de </a:t>
            </a:r>
            <a:r>
              <a:rPr lang="pt-PT" sz="2400" b="1" noProof="0" dirty="0"/>
              <a:t>alguém que as ouça.</a:t>
            </a:r>
            <a:endParaRPr lang="pt-PT" sz="2400" noProof="0" dirty="0"/>
          </a:p>
          <a:p>
            <a:pPr lvl="1" algn="ctr"/>
            <a:endParaRPr lang="pt-PT" sz="2400" noProof="0" dirty="0"/>
          </a:p>
          <a:p>
            <a:pPr lvl="1" algn="ctr"/>
            <a:r>
              <a:rPr lang="pt-PT" sz="2400" noProof="0" dirty="0"/>
              <a:t>Crie um espaço seguro e sem julgamentos </a:t>
            </a:r>
          </a:p>
          <a:p>
            <a:pPr lvl="1" algn="ctr"/>
            <a:r>
              <a:rPr lang="pt-PT" sz="2400" noProof="0" dirty="0"/>
              <a:t>onde possam falar sobre os seus sentimentos online</a:t>
            </a:r>
            <a:r>
              <a:rPr lang="pt-PT" noProof="0" dirty="0"/>
              <a:t>.</a:t>
            </a:r>
          </a:p>
          <a:p>
            <a:pPr algn="ctr"/>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370342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468A9D-74E2-A827-FA16-61AF6EAF0BA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B33B528-3F0D-63C8-1B8B-D6FC89B41718}"/>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494EEF5B-8290-A995-F374-E8FA3837285C}"/>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4: Apoiar a geração mais jovem</a:t>
            </a: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482EB090-BC0E-6470-440E-96D8C24371E7}"/>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4A1C5F53-E925-6110-B626-20342F73AD66}"/>
              </a:ext>
            </a:extLst>
          </p:cNvPr>
          <p:cNvSpPr txBox="1"/>
          <p:nvPr/>
        </p:nvSpPr>
        <p:spPr>
          <a:xfrm>
            <a:off x="149680" y="1405534"/>
            <a:ext cx="10984486" cy="7302640"/>
          </a:xfrm>
          <a:prstGeom prst="rect">
            <a:avLst/>
          </a:prstGeom>
          <a:noFill/>
        </p:spPr>
        <p:txBody>
          <a:bodyPr wrap="square">
            <a:spAutoFit/>
          </a:bodyPr>
          <a:lstStyle/>
          <a:p>
            <a:pPr lvl="0"/>
            <a:r>
              <a:rPr lang="pt-PT" sz="2400" b="1" noProof="0" dirty="0"/>
              <a:t>Frases que ajudam</a:t>
            </a:r>
            <a:endParaRPr lang="pt-PT" sz="2400" noProof="0" dirty="0"/>
          </a:p>
          <a:p>
            <a:pPr lvl="1" algn="ctr"/>
            <a:endParaRPr lang="pt-PT" sz="2400" b="1" noProof="0" dirty="0"/>
          </a:p>
          <a:p>
            <a:pPr lvl="1" algn="ctr"/>
            <a:r>
              <a:rPr lang="pt-PT" sz="2400" noProof="0" dirty="0"/>
              <a:t>Construir uma ponte de empatia</a:t>
            </a:r>
          </a:p>
          <a:p>
            <a:pPr lvl="1" algn="ctr"/>
            <a:endParaRPr lang="pt-PT" sz="2400" noProof="0" dirty="0"/>
          </a:p>
          <a:p>
            <a:pPr lvl="1" algn="ctr"/>
            <a:r>
              <a:rPr lang="pt-PT" sz="2400" noProof="0" dirty="0"/>
              <a:t>Se um jovem estiver chateado com uma publicação ou um vídeo, </a:t>
            </a:r>
          </a:p>
          <a:p>
            <a:pPr lvl="1" algn="ctr"/>
            <a:r>
              <a:rPr lang="pt-PT" sz="2400" noProof="0" dirty="0"/>
              <a:t>use frases que validem os seus sentimentos, por exemplo:</a:t>
            </a:r>
          </a:p>
          <a:p>
            <a:pPr lvl="1" algn="ctr"/>
            <a:endParaRPr lang="pt-PT" sz="2400" noProof="0" dirty="0"/>
          </a:p>
          <a:p>
            <a:pPr lvl="2" algn="ctr"/>
            <a:r>
              <a:rPr lang="pt-PT" sz="2400" noProof="0" dirty="0"/>
              <a:t>«Não merecias isso»</a:t>
            </a:r>
          </a:p>
          <a:p>
            <a:pPr lvl="2" algn="ctr"/>
            <a:endParaRPr lang="pt-PT" sz="2400" noProof="0" dirty="0"/>
          </a:p>
          <a:p>
            <a:pPr lvl="2" algn="ctr"/>
            <a:r>
              <a:rPr lang="pt-PT" sz="2400" noProof="0" dirty="0"/>
              <a:t>«O teu valor não é determinado por um comentário»</a:t>
            </a:r>
          </a:p>
          <a:p>
            <a:pPr lvl="2" algn="ctr"/>
            <a:endParaRPr lang="pt-PT" sz="2400" noProof="0" dirty="0"/>
          </a:p>
          <a:p>
            <a:pPr lvl="2" algn="ctr"/>
            <a:r>
              <a:rPr lang="pt-PT" sz="2400" noProof="0" dirty="0"/>
              <a:t>«Estou aqui para te ouvir sempre que estiveres pronto»</a:t>
            </a:r>
          </a:p>
          <a:p>
            <a:pPr lvl="2" algn="ctr"/>
            <a:endParaRPr lang="pt-PT" sz="2400" noProof="0" dirty="0"/>
          </a:p>
          <a:p>
            <a:r>
              <a:rPr lang="pt-PT" sz="2400" noProof="0" dirty="0"/>
              <a:t> </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79750385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381F4C6-4156-1B95-FE28-AACED3BF873A}"/>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7674053-7366-386B-786A-6A5DA46D50BD}"/>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3A1A2B23-A1B9-24A8-3DAD-68CBC208A8B2}"/>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4: Apoiar a geração mais jovem</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E9A9E231-755F-0EA1-8294-147139041B45}"/>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F0B0E330-1BD5-CE93-42DB-48EA8707973B}"/>
              </a:ext>
            </a:extLst>
          </p:cNvPr>
          <p:cNvSpPr txBox="1"/>
          <p:nvPr/>
        </p:nvSpPr>
        <p:spPr>
          <a:xfrm>
            <a:off x="97970" y="1563010"/>
            <a:ext cx="10957957" cy="5917646"/>
          </a:xfrm>
          <a:prstGeom prst="rect">
            <a:avLst/>
          </a:prstGeom>
          <a:noFill/>
        </p:spPr>
        <p:txBody>
          <a:bodyPr wrap="square">
            <a:spAutoFit/>
          </a:bodyPr>
          <a:lstStyle/>
          <a:p>
            <a:pPr algn="ctr"/>
            <a:r>
              <a:rPr lang="pt-PT" sz="2400" b="1" noProof="0" dirty="0">
                <a:solidFill>
                  <a:schemeClr val="accent4">
                    <a:lumMod val="75000"/>
                  </a:schemeClr>
                </a:solidFill>
              </a:rPr>
              <a:t>Atividade: Desafio (Interativo)</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a:t>
            </a:r>
          </a:p>
          <a:p>
            <a:pPr lvl="1" algn="ctr"/>
            <a:r>
              <a:rPr lang="pt-PT" sz="2400" noProof="0" dirty="0"/>
              <a:t>Praticar palavras de apoio</a:t>
            </a:r>
          </a:p>
          <a:p>
            <a:pPr lvl="1" algn="ctr"/>
            <a:endParaRPr lang="pt-PT" sz="2400" b="1" noProof="0" dirty="0"/>
          </a:p>
          <a:p>
            <a:pPr lvl="1" algn="ctr"/>
            <a:r>
              <a:rPr lang="pt-PT" sz="2400" b="1" noProof="0" dirty="0"/>
              <a:t>Interação:</a:t>
            </a:r>
            <a:r>
              <a:rPr lang="pt-PT" sz="2400" noProof="0" dirty="0"/>
              <a:t> </a:t>
            </a:r>
          </a:p>
          <a:p>
            <a:pPr lvl="1" algn="ctr"/>
            <a:r>
              <a:rPr lang="pt-PT" sz="2400" noProof="0" dirty="0"/>
              <a:t>Em pares, leiam um cenário em que uma criança é gozada num chat em grupo. </a:t>
            </a:r>
          </a:p>
          <a:p>
            <a:pPr lvl="1" algn="ctr"/>
            <a:endParaRPr lang="pt-PT" sz="2400" noProof="0" dirty="0"/>
          </a:p>
          <a:p>
            <a:pPr lvl="1" algn="ctr"/>
            <a:r>
              <a:rPr lang="pt-PT" sz="2400" noProof="0" dirty="0"/>
              <a:t>Pratiquem dizer uma frase para </a:t>
            </a:r>
            <a:r>
              <a:rPr lang="pt-PT" sz="2400" b="1" noProof="0" dirty="0"/>
              <a:t>validar os sentimentos</a:t>
            </a:r>
            <a:r>
              <a:rPr lang="pt-PT" sz="2400" noProof="0" dirty="0"/>
              <a:t> </a:t>
            </a:r>
          </a:p>
          <a:p>
            <a:pPr lvl="1" algn="ctr"/>
            <a:r>
              <a:rPr lang="pt-PT" sz="2400" noProof="0" dirty="0"/>
              <a:t>e outra para </a:t>
            </a:r>
            <a:r>
              <a:rPr lang="pt-PT" sz="2400" b="1" noProof="0" dirty="0"/>
              <a:t>lhes lembrar o seu valor.</a:t>
            </a:r>
            <a:endParaRPr lang="pt-PT" sz="2400" noProof="0" dirty="0"/>
          </a:p>
          <a:p>
            <a:pPr lvl="1" algn="ctr"/>
            <a:r>
              <a:rPr lang="pt-PT" sz="2400" noProof="0" dirty="0"/>
              <a:t>.</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8514020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2CCB8A-879B-3F5A-3733-3838F91CCFC1}"/>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0E91029-9BC6-94CC-8105-4743201D21CA}"/>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273431BE-2A53-F68D-1A76-0638A56F28D0}"/>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4: Apoiar a geração mais jovem</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F862747A-E5F1-4F17-2365-A976662F76AD}"/>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3CB96263-506B-06DB-C314-B237D69AC9C9}"/>
              </a:ext>
            </a:extLst>
          </p:cNvPr>
          <p:cNvSpPr txBox="1"/>
          <p:nvPr/>
        </p:nvSpPr>
        <p:spPr>
          <a:xfrm>
            <a:off x="97970" y="1563010"/>
            <a:ext cx="10957957" cy="6563976"/>
          </a:xfrm>
          <a:prstGeom prst="rect">
            <a:avLst/>
          </a:prstGeom>
          <a:noFill/>
        </p:spPr>
        <p:txBody>
          <a:bodyPr wrap="square">
            <a:spAutoFit/>
          </a:bodyPr>
          <a:lstStyle/>
          <a:p>
            <a:pPr algn="ctr"/>
            <a:r>
              <a:rPr lang="pt-PT" sz="2400" b="1" noProof="0" dirty="0">
                <a:solidFill>
                  <a:schemeClr val="accent4">
                    <a:lumMod val="75000"/>
                  </a:schemeClr>
                </a:solidFill>
              </a:rPr>
              <a:t>Atividade: O Cartaz de Segurança Digital (Interativo)</a:t>
            </a:r>
            <a:endParaRPr lang="pt-PT" sz="2400" noProof="0" dirty="0">
              <a:solidFill>
                <a:schemeClr val="accent4">
                  <a:lumMod val="75000"/>
                </a:schemeClr>
              </a:solidFill>
            </a:endParaRPr>
          </a:p>
          <a:p>
            <a:pPr lvl="1" algn="ctr"/>
            <a:endParaRPr lang="pt-PT" sz="2400" b="1" noProof="0" dirty="0">
              <a:solidFill>
                <a:schemeClr val="accent4">
                  <a:lumMod val="75000"/>
                </a:schemeClr>
              </a:solidFill>
            </a:endParaRPr>
          </a:p>
          <a:p>
            <a:pPr lvl="1" algn="ctr"/>
            <a:r>
              <a:rPr lang="pt-PT" sz="2400" b="1" noProof="0" dirty="0"/>
              <a:t>Tarefa:</a:t>
            </a:r>
            <a:r>
              <a:rPr lang="pt-PT" sz="2400" noProof="0" dirty="0"/>
              <a:t> </a:t>
            </a:r>
          </a:p>
          <a:p>
            <a:pPr lvl="1" algn="ctr"/>
            <a:r>
              <a:rPr lang="pt-PT" sz="2400" noProof="0" dirty="0"/>
              <a:t>As suas regras pessoais</a:t>
            </a:r>
          </a:p>
          <a:p>
            <a:pPr lvl="1" algn="ctr"/>
            <a:endParaRPr lang="pt-PT" sz="2400" noProof="0" dirty="0"/>
          </a:p>
          <a:p>
            <a:pPr lvl="1" algn="ctr"/>
            <a:r>
              <a:rPr lang="pt-PT" sz="2400" b="1" noProof="0" dirty="0"/>
              <a:t>Interação:</a:t>
            </a:r>
            <a:r>
              <a:rPr lang="pt-PT" sz="2400" noProof="0" dirty="0"/>
              <a:t> </a:t>
            </a:r>
          </a:p>
          <a:p>
            <a:pPr lvl="1" algn="ctr"/>
            <a:r>
              <a:rPr lang="pt-PT" sz="2400" noProof="0" dirty="0"/>
              <a:t>Desenhe/escreva o seu «Hábito da Semana» num cartaz. </a:t>
            </a:r>
          </a:p>
          <a:p>
            <a:pPr lvl="1" algn="ctr"/>
            <a:endParaRPr lang="pt-PT" sz="2400" noProof="0" dirty="0"/>
          </a:p>
          <a:p>
            <a:pPr lvl="1" algn="ctr"/>
            <a:r>
              <a:rPr lang="pt-PT" sz="2400" noProof="0" dirty="0"/>
              <a:t>Deve incluir uma regra relacionada com as palavras-passe, </a:t>
            </a:r>
          </a:p>
          <a:p>
            <a:pPr lvl="1" algn="ctr"/>
            <a:r>
              <a:rPr lang="pt-PT" sz="2400" noProof="0" dirty="0"/>
              <a:t>uma estratégia de respiração,</a:t>
            </a:r>
          </a:p>
          <a:p>
            <a:pPr lvl="1" algn="ctr"/>
            <a:r>
              <a:rPr lang="pt-PT" sz="2400" noProof="0" dirty="0"/>
              <a:t> e uma frase gentil para um jovem.</a:t>
            </a:r>
          </a:p>
          <a:p>
            <a:r>
              <a:rPr lang="pt-PT" noProof="0" dirty="0"/>
              <a:t> </a:t>
            </a:r>
          </a:p>
          <a:p>
            <a:pPr lvl="1" algn="ctr"/>
            <a:endParaRPr lang="pt-PT" sz="2400" noProof="0" dirty="0"/>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014857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92AE6D5-4BD4-EF70-9A78-C38B3735BC7E}"/>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FD0F0F46-1404-8612-DA0F-119FF549FBED}"/>
              </a:ext>
            </a:extLst>
          </p:cNvPr>
          <p:cNvSpPr>
            <a:spLocks noGrp="1"/>
          </p:cNvSpPr>
          <p:nvPr>
            <p:ph type="ctrTitle"/>
          </p:nvPr>
        </p:nvSpPr>
        <p:spPr>
          <a:xfrm>
            <a:off x="405246" y="1768632"/>
            <a:ext cx="6821956" cy="1334065"/>
          </a:xfrm>
        </p:spPr>
        <p:txBody>
          <a:bodyPr>
            <a:normAutofit/>
          </a:bodyPr>
          <a:lstStyle/>
          <a:p>
            <a:r>
              <a:rPr lang="pt-PT" b="0" i="1" noProof="0" dirty="0"/>
              <a:t>Fim do Módulo 5 (Alunos mais velhos): </a:t>
            </a:r>
            <a:br>
              <a:rPr lang="pt-PT" b="0" i="1" noProof="0" dirty="0"/>
            </a:br>
            <a:r>
              <a:rPr lang="pt-PT" b="0" i="1" noProof="0" dirty="0"/>
              <a:t>Segurança na Internet </a:t>
            </a:r>
            <a:br>
              <a:rPr lang="pt-PT" noProof="0" dirty="0"/>
            </a:br>
            <a:endParaRPr lang="pt-PT" b="0" noProof="0" dirty="0"/>
          </a:p>
        </p:txBody>
      </p:sp>
      <p:pic>
        <p:nvPicPr>
          <p:cNvPr id="8" name="Picture 7">
            <a:extLst>
              <a:ext uri="{FF2B5EF4-FFF2-40B4-BE49-F238E27FC236}">
                <a16:creationId xmlns:a16="http://schemas.microsoft.com/office/drawing/2014/main" id="{EB5DE78C-1BD8-E47F-1854-46AC8DCEDF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825461" y="2940275"/>
            <a:ext cx="5270539" cy="2763427"/>
          </a:xfrm>
          <a:prstGeom prst="rect">
            <a:avLst/>
          </a:prstGeom>
        </p:spPr>
      </p:pic>
    </p:spTree>
    <p:extLst>
      <p:ext uri="{BB962C8B-B14F-4D97-AF65-F5344CB8AC3E}">
        <p14:creationId xmlns:p14="http://schemas.microsoft.com/office/powerpoint/2010/main" val="65789561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B26C6E-3BF0-AEE5-EE15-8DF9346AB72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B4E6417F-F131-6CC9-604C-1D9B6E64D3AA}"/>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A4111202-DC6C-ED08-86E3-DF72DE42E594}"/>
              </a:ext>
            </a:extLst>
          </p:cNvPr>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chemeClr val="accent1">
                    <a:lumMod val="75000"/>
                  </a:schemeClr>
                </a:solidFill>
              </a:rPr>
              <a:t>Tópico 1: Descodificar as ameaças online</a:t>
            </a: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D6D1848A-55AA-5886-324B-EEA3B90FCAC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07E0205A-C9A5-6573-1C80-646C97BFE059}"/>
              </a:ext>
            </a:extLst>
          </p:cNvPr>
          <p:cNvSpPr txBox="1"/>
          <p:nvPr/>
        </p:nvSpPr>
        <p:spPr>
          <a:xfrm>
            <a:off x="149679" y="1405534"/>
            <a:ext cx="11336483" cy="5917646"/>
          </a:xfrm>
          <a:prstGeom prst="rect">
            <a:avLst/>
          </a:prstGeom>
          <a:noFill/>
        </p:spPr>
        <p:txBody>
          <a:bodyPr wrap="square">
            <a:spAutoFit/>
          </a:bodyPr>
          <a:lstStyle/>
          <a:p>
            <a:pPr lvl="0"/>
            <a:r>
              <a:rPr lang="pt-PT" sz="2400" b="1" noProof="0" dirty="0"/>
              <a:t>A ferramenta secreta do burlão: as suas emoções</a:t>
            </a:r>
          </a:p>
          <a:p>
            <a:pPr lvl="0" algn="ctr"/>
            <a:endParaRPr lang="pt-PT" sz="2400" b="1" noProof="0" dirty="0"/>
          </a:p>
          <a:p>
            <a:pPr lvl="0" algn="ctr"/>
            <a:r>
              <a:rPr lang="pt-PT" sz="2400" noProof="0" dirty="0"/>
              <a:t>Não é a máquina, é a emoção.</a:t>
            </a:r>
          </a:p>
          <a:p>
            <a:pPr lvl="0" algn="ctr"/>
            <a:endParaRPr lang="pt-PT" sz="2400" noProof="0" dirty="0"/>
          </a:p>
          <a:p>
            <a:pPr lvl="0" algn="ctr"/>
            <a:r>
              <a:rPr lang="pt-PT" sz="2400" noProof="0" dirty="0"/>
              <a:t>Os burlões não usam apenas tecnologia; usam «gatilhos emocionais» </a:t>
            </a:r>
          </a:p>
          <a:p>
            <a:pPr lvl="0" algn="ctr"/>
            <a:r>
              <a:rPr lang="pt-PT" sz="2400" noProof="0" dirty="0"/>
              <a:t>para o apanhar desprevenido. </a:t>
            </a:r>
          </a:p>
          <a:p>
            <a:pPr lvl="0" algn="ctr"/>
            <a:endParaRPr lang="pt-PT" sz="2400" noProof="0" dirty="0"/>
          </a:p>
          <a:p>
            <a:pPr lvl="0" algn="ctr"/>
            <a:r>
              <a:rPr lang="pt-PT" sz="2400" noProof="0" dirty="0"/>
              <a:t>Eles querem que você aja rapidamente para que não tenha tempo de pensar!</a:t>
            </a:r>
          </a:p>
          <a:p>
            <a:pPr lvl="1" algn="ctr"/>
            <a:endParaRPr lang="pt-PT" sz="2400" b="1" noProof="0" dirty="0"/>
          </a:p>
          <a:p>
            <a:pPr lvl="1" algn="ctr"/>
            <a:r>
              <a:rPr lang="pt-PT" sz="2400" b="1" noProof="0" dirty="0"/>
              <a:t>Pontos-chave: </a:t>
            </a:r>
            <a:r>
              <a:rPr lang="pt-PT" sz="2400" noProof="0" dirty="0"/>
              <a:t>Os gatilhos comuns incluem uma sensação de urgência, medo de perder dinheiro ou curiosidade sobre um prémio</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694742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4D3AA5-D13D-9DE7-39D1-C7B2E33358A0}"/>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DBC09DA1-915C-39E9-F6AC-C4DBEBEBC8A3}"/>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624149B4-0A66-5458-3713-D82AB63EC8D3}"/>
              </a:ext>
            </a:extLst>
          </p:cNvPr>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chemeClr val="accent1">
                    <a:lumMod val="75000"/>
                  </a:schemeClr>
                </a:solidFill>
              </a:rPr>
              <a:t>Tópico 1: Identificar ameaças online</a:t>
            </a: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2CBA0F87-7536-CD00-CF13-8D497ECA136E}"/>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3AA78614-8327-269D-D40A-22D506BB07FD}"/>
              </a:ext>
            </a:extLst>
          </p:cNvPr>
          <p:cNvSpPr txBox="1"/>
          <p:nvPr/>
        </p:nvSpPr>
        <p:spPr>
          <a:xfrm>
            <a:off x="149679" y="1405534"/>
            <a:ext cx="11336483" cy="6194645"/>
          </a:xfrm>
          <a:prstGeom prst="rect">
            <a:avLst/>
          </a:prstGeom>
          <a:noFill/>
        </p:spPr>
        <p:txBody>
          <a:bodyPr wrap="square">
            <a:spAutoFit/>
          </a:bodyPr>
          <a:lstStyle/>
          <a:p>
            <a:pPr lvl="0"/>
            <a:r>
              <a:rPr lang="pt-PT" sz="2400" b="1" noProof="0" dirty="0"/>
              <a:t>Identificar mensagens de </a:t>
            </a:r>
            <a:r>
              <a:rPr lang="pt-PT" sz="2400" b="1" i="1" noProof="0" dirty="0" err="1"/>
              <a:t>phishing</a:t>
            </a:r>
            <a:r>
              <a:rPr lang="pt-PT" sz="2400" b="1" i="1" noProof="0" dirty="0"/>
              <a:t> </a:t>
            </a:r>
            <a:r>
              <a:rPr lang="pt-PT" sz="2400" b="1" noProof="0" dirty="0"/>
              <a:t>e burlas</a:t>
            </a:r>
          </a:p>
          <a:p>
            <a:pPr lvl="0" algn="ctr"/>
            <a:endParaRPr lang="pt-PT" sz="2400" noProof="0" dirty="0"/>
          </a:p>
          <a:p>
            <a:pPr lvl="0" algn="ctr"/>
            <a:r>
              <a:rPr lang="pt-PT" sz="2400" noProof="0" dirty="0"/>
              <a:t>Esta mensagem é verdadeira?</a:t>
            </a:r>
          </a:p>
          <a:p>
            <a:pPr lvl="0" algn="ctr"/>
            <a:endParaRPr lang="pt-PT" sz="2400" noProof="0" dirty="0"/>
          </a:p>
          <a:p>
            <a:pPr lvl="0" algn="ctr"/>
            <a:r>
              <a:rPr lang="pt-PT" sz="2400" noProof="0" dirty="0"/>
              <a:t>Os e-mails de </a:t>
            </a:r>
            <a:r>
              <a:rPr lang="pt-PT" sz="2400" i="1" noProof="0" dirty="0" err="1"/>
              <a:t>phishing</a:t>
            </a:r>
            <a:r>
              <a:rPr lang="pt-PT" sz="2400" noProof="0" dirty="0"/>
              <a:t> fingem ser de bancos, </a:t>
            </a:r>
          </a:p>
          <a:p>
            <a:pPr lvl="0" algn="ctr"/>
            <a:r>
              <a:rPr lang="pt-PT" sz="2400" noProof="0" dirty="0"/>
              <a:t>empresas de entregas ou serviços de saúde</a:t>
            </a:r>
          </a:p>
          <a:p>
            <a:pPr lvl="0" algn="ctr"/>
            <a:endParaRPr lang="pt-PT" sz="2400" b="1" noProof="0" dirty="0"/>
          </a:p>
          <a:p>
            <a:pPr lvl="0" algn="ctr"/>
            <a:r>
              <a:rPr lang="pt-PT" sz="2400" b="1" noProof="0" dirty="0"/>
              <a:t>Sinais de alerta:</a:t>
            </a:r>
            <a:endParaRPr lang="pt-PT" sz="2400" noProof="0" dirty="0"/>
          </a:p>
          <a:p>
            <a:pPr lvl="2" algn="ctr"/>
            <a:r>
              <a:rPr lang="pt-PT" sz="2400" noProof="0" dirty="0"/>
              <a:t>Um endereço de remetente que parece um pouco «estranho»</a:t>
            </a:r>
          </a:p>
          <a:p>
            <a:pPr lvl="2" algn="ctr"/>
            <a:r>
              <a:rPr lang="pt-PT" sz="2400" noProof="0" dirty="0"/>
              <a:t>Linguagem ameaçadora (por exemplo, «A sua conta será encerrada hoje»)</a:t>
            </a:r>
          </a:p>
          <a:p>
            <a:pPr lvl="2" algn="ctr"/>
            <a:r>
              <a:rPr lang="pt-PT" sz="2400" noProof="0" dirty="0"/>
              <a:t>Mensagens a alegar que um familiar está em perigo e precisa de dinheiro</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014810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9CF2BD-B8E7-2533-4592-7DBDFEAFF118}"/>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6FB3E3C4-937F-CB12-DDB4-55270BFFDD87}"/>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254C2660-FC1F-1BED-D044-6F5B79922DFC}"/>
              </a:ext>
            </a:extLst>
          </p:cNvPr>
          <p:cNvSpPr>
            <a:spLocks noGrp="1"/>
          </p:cNvSpPr>
          <p:nvPr>
            <p:ph type="body" sz="quarter" idx="10"/>
          </p:nvPr>
        </p:nvSpPr>
        <p:spPr/>
        <p:txBody>
          <a:bodyPr/>
          <a:lstStyle/>
          <a:p>
            <a:endParaRPr lang="pt-PT" b="1" i="1" noProof="0" dirty="0">
              <a:solidFill>
                <a:schemeClr val="accent1">
                  <a:lumMod val="75000"/>
                </a:schemeClr>
              </a:solidFill>
            </a:endParaRPr>
          </a:p>
          <a:p>
            <a:r>
              <a:rPr lang="pt-PT" b="1" i="1" noProof="0" dirty="0">
                <a:solidFill>
                  <a:schemeClr val="accent1">
                    <a:lumMod val="75000"/>
                  </a:schemeClr>
                </a:solidFill>
              </a:rPr>
              <a:t>Tópico 1: Descodificar as ameaças online</a:t>
            </a: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0DC969D2-C88B-E1F1-D5D6-ED8E2F600D61}"/>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F691170E-415B-9D4C-E538-E878DF7B776F}"/>
              </a:ext>
            </a:extLst>
          </p:cNvPr>
          <p:cNvSpPr txBox="1"/>
          <p:nvPr/>
        </p:nvSpPr>
        <p:spPr>
          <a:xfrm>
            <a:off x="149680" y="1405534"/>
            <a:ext cx="10070086" cy="7425751"/>
          </a:xfrm>
          <a:prstGeom prst="rect">
            <a:avLst/>
          </a:prstGeom>
          <a:noFill/>
        </p:spPr>
        <p:txBody>
          <a:bodyPr wrap="square">
            <a:spAutoFit/>
          </a:bodyPr>
          <a:lstStyle/>
          <a:p>
            <a:pPr lvl="0"/>
            <a:r>
              <a:rPr lang="pt-PT" sz="2400" b="1" noProof="0" dirty="0"/>
              <a:t>Identificar </a:t>
            </a:r>
            <a:r>
              <a:rPr lang="pt-PT" sz="2400" b="1" i="1" noProof="0" dirty="0"/>
              <a:t>sites</a:t>
            </a:r>
            <a:r>
              <a:rPr lang="pt-PT" sz="2400" b="1" noProof="0" dirty="0"/>
              <a:t> fraudulentos</a:t>
            </a:r>
          </a:p>
          <a:p>
            <a:pPr lvl="0" algn="ctr"/>
            <a:endParaRPr lang="pt-PT" sz="2400" b="1" noProof="0" dirty="0"/>
          </a:p>
          <a:p>
            <a:pPr lvl="0" algn="ctr"/>
            <a:r>
              <a:rPr lang="pt-PT" sz="2400" noProof="0" dirty="0"/>
              <a:t>O «teste de intuição» para </a:t>
            </a:r>
            <a:r>
              <a:rPr lang="pt-PT" sz="2400" i="1" noProof="0" dirty="0"/>
              <a:t>sites</a:t>
            </a:r>
          </a:p>
          <a:p>
            <a:pPr lvl="0" algn="ctr"/>
            <a:endParaRPr lang="pt-PT" sz="2400" noProof="0" dirty="0"/>
          </a:p>
          <a:p>
            <a:pPr lvl="0" algn="ctr"/>
            <a:r>
              <a:rPr lang="pt-PT" sz="2400" noProof="0" dirty="0"/>
              <a:t>Os burlões criam </a:t>
            </a:r>
            <a:r>
              <a:rPr lang="pt-PT" sz="2400" i="1" noProof="0" dirty="0"/>
              <a:t>sites</a:t>
            </a:r>
            <a:r>
              <a:rPr lang="pt-PT" sz="2400" noProof="0" dirty="0"/>
              <a:t> falsos com aparência oficial para roubar as suas informações.</a:t>
            </a:r>
          </a:p>
          <a:p>
            <a:pPr lvl="1" algn="ctr"/>
            <a:endParaRPr lang="pt-PT" sz="2400" b="1" noProof="0" dirty="0"/>
          </a:p>
          <a:p>
            <a:pPr lvl="1" algn="ctr"/>
            <a:r>
              <a:rPr lang="pt-PT" sz="2400" b="1" noProof="0" dirty="0"/>
              <a:t>O que verificar:</a:t>
            </a:r>
          </a:p>
          <a:p>
            <a:pPr lvl="1" algn="ctr"/>
            <a:endParaRPr lang="pt-PT" sz="800" noProof="0" dirty="0"/>
          </a:p>
          <a:p>
            <a:pPr lvl="2" algn="ctr"/>
            <a:r>
              <a:rPr lang="pt-PT" sz="2400" b="1" noProof="0" dirty="0"/>
              <a:t>O URL</a:t>
            </a:r>
            <a:r>
              <a:rPr lang="pt-PT" sz="2400" noProof="0" dirty="0"/>
              <a:t>: Está escrito corretamente? (por exemplo, tu-bannco.com)</a:t>
            </a:r>
          </a:p>
          <a:p>
            <a:pPr lvl="2" algn="ctr"/>
            <a:endParaRPr lang="pt-PT" sz="2400" noProof="0" dirty="0"/>
          </a:p>
          <a:p>
            <a:pPr lvl="2" algn="ctr"/>
            <a:r>
              <a:rPr lang="pt-PT" sz="2400" b="1" noProof="0" dirty="0"/>
              <a:t>O cadeado</a:t>
            </a:r>
            <a:r>
              <a:rPr lang="pt-PT" sz="2400" noProof="0" dirty="0"/>
              <a:t>: Falta o símbolo do cadeado de segurança na barra superior?</a:t>
            </a:r>
          </a:p>
          <a:p>
            <a:pPr lvl="2" algn="ctr"/>
            <a:endParaRPr lang="pt-PT" sz="2400" noProof="0" dirty="0"/>
          </a:p>
          <a:p>
            <a:pPr lvl="2" algn="ctr"/>
            <a:r>
              <a:rPr lang="pt-PT" sz="2400" b="1" noProof="0" dirty="0"/>
              <a:t>O layout: </a:t>
            </a:r>
            <a:r>
              <a:rPr lang="pt-PT" sz="2400" noProof="0" dirty="0"/>
              <a:t>Os logótipos estão desfocados ou o design é de baixa qualidade?</a:t>
            </a:r>
          </a:p>
          <a:p>
            <a:r>
              <a:rPr lang="pt-PT"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8777272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477DFC-ACD6-6FF9-1B28-B91008442DBC}"/>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073AADF1-BBB9-BC9B-F94B-DBB47BDAD565}"/>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C5FBF975-4F4A-5839-2B7B-D667113964C6}"/>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1: </a:t>
            </a:r>
            <a:r>
              <a:rPr lang="pt-PT" b="1" noProof="0" dirty="0">
                <a:solidFill>
                  <a:schemeClr val="accent1">
                    <a:lumMod val="75000"/>
                  </a:schemeClr>
                </a:solidFill>
              </a:rPr>
              <a:t>Descodificar as ameaças online</a:t>
            </a:r>
            <a:endParaRPr lang="pt-PT" b="1" i="1" noProof="0" dirty="0">
              <a:solidFill>
                <a:schemeClr val="accent1">
                  <a:lumMod val="75000"/>
                </a:schemeClr>
              </a:solidFill>
            </a:endParaRP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07751000-5DFE-6A85-1D53-61EF6D39A3B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27FBA441-5D3A-A2E8-22FB-326479CB645B}"/>
              </a:ext>
            </a:extLst>
          </p:cNvPr>
          <p:cNvSpPr txBox="1"/>
          <p:nvPr/>
        </p:nvSpPr>
        <p:spPr>
          <a:xfrm>
            <a:off x="97970" y="1563010"/>
            <a:ext cx="10957957" cy="5917646"/>
          </a:xfrm>
          <a:prstGeom prst="rect">
            <a:avLst/>
          </a:prstGeom>
          <a:noFill/>
        </p:spPr>
        <p:txBody>
          <a:bodyPr wrap="square">
            <a:spAutoFit/>
          </a:bodyPr>
          <a:lstStyle/>
          <a:p>
            <a:pPr algn="ctr"/>
            <a:r>
              <a:rPr lang="pt-PT" sz="2400" b="1" noProof="0" dirty="0">
                <a:solidFill>
                  <a:schemeClr val="accent4">
                    <a:lumMod val="75000"/>
                  </a:schemeClr>
                </a:solidFill>
              </a:rPr>
              <a:t>Atividade: A Sala de Classificação do Detetive (Interativa)</a:t>
            </a:r>
            <a:endParaRPr lang="pt-PT" sz="2400" noProof="0" dirty="0">
              <a:solidFill>
                <a:schemeClr val="accent4">
                  <a:lumMod val="75000"/>
                </a:schemeClr>
              </a:solidFill>
            </a:endParaRPr>
          </a:p>
          <a:p>
            <a:pPr lvl="1" algn="ctr"/>
            <a:endParaRPr lang="pt-PT" sz="2400" b="1" noProof="0" dirty="0"/>
          </a:p>
          <a:p>
            <a:pPr lvl="1" algn="ctr"/>
            <a:r>
              <a:rPr lang="pt-PT" sz="2400" b="1" noProof="0" dirty="0"/>
              <a:t>Tarefa:</a:t>
            </a:r>
            <a:r>
              <a:rPr lang="pt-PT" sz="2400" noProof="0" dirty="0"/>
              <a:t> </a:t>
            </a:r>
          </a:p>
          <a:p>
            <a:pPr lvl="1" algn="ctr"/>
            <a:r>
              <a:rPr lang="pt-PT" sz="2400" noProof="0" dirty="0"/>
              <a:t>Associe a mensagem à emoção!</a:t>
            </a:r>
          </a:p>
          <a:p>
            <a:pPr lvl="1" algn="ctr"/>
            <a:endParaRPr lang="pt-PT" sz="2400" b="1" noProof="0" dirty="0"/>
          </a:p>
          <a:p>
            <a:pPr lvl="1" algn="ctr"/>
            <a:r>
              <a:rPr lang="pt-PT" sz="2400" b="1" noProof="0" dirty="0"/>
              <a:t>Interação:</a:t>
            </a:r>
            <a:r>
              <a:rPr lang="pt-PT" sz="2400" noProof="0" dirty="0"/>
              <a:t> </a:t>
            </a:r>
          </a:p>
          <a:p>
            <a:pPr lvl="1" algn="ctr"/>
            <a:r>
              <a:rPr lang="pt-PT" sz="2400" noProof="0" dirty="0"/>
              <a:t>Estude/Ouça os cenários </a:t>
            </a:r>
          </a:p>
          <a:p>
            <a:pPr lvl="1" algn="ctr"/>
            <a:r>
              <a:rPr lang="pt-PT" sz="2400" noProof="0" dirty="0"/>
              <a:t>(por exemplo, «A sua pensão está bloqueada» ou «Ganhou um prémio»). </a:t>
            </a:r>
          </a:p>
          <a:p>
            <a:pPr lvl="1" algn="ctr"/>
            <a:endParaRPr lang="pt-PT" sz="2400" noProof="0" dirty="0"/>
          </a:p>
          <a:p>
            <a:pPr lvl="1" algn="ctr"/>
            <a:r>
              <a:rPr lang="pt-PT" sz="2400" noProof="0" dirty="0"/>
              <a:t>Expresse a </a:t>
            </a:r>
            <a:r>
              <a:rPr lang="pt-PT" sz="2400" b="1" noProof="0" dirty="0"/>
              <a:t>emoção principal</a:t>
            </a:r>
            <a:r>
              <a:rPr lang="pt-PT" sz="2400" noProof="0" dirty="0"/>
              <a:t>: </a:t>
            </a:r>
          </a:p>
          <a:p>
            <a:pPr lvl="1" algn="ctr"/>
            <a:r>
              <a:rPr lang="pt-PT" sz="2400" i="1" noProof="0" dirty="0"/>
              <a:t>Urgência/Medo</a:t>
            </a:r>
            <a:r>
              <a:rPr lang="pt-PT" sz="2400" noProof="0" dirty="0"/>
              <a:t>, </a:t>
            </a:r>
            <a:r>
              <a:rPr lang="pt-PT" sz="2400" i="1" noProof="0" dirty="0"/>
              <a:t>Curiosidade/Entusiasmo </a:t>
            </a:r>
            <a:r>
              <a:rPr lang="pt-PT" sz="2400" noProof="0" dirty="0"/>
              <a:t>ou </a:t>
            </a:r>
            <a:r>
              <a:rPr lang="pt-PT" sz="2400" i="1" noProof="0" dirty="0"/>
              <a:t>Preocupação familiar</a:t>
            </a:r>
            <a:r>
              <a:rPr lang="pt-PT" sz="2400" noProof="0" dirty="0"/>
              <a:t>.</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8068511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D6C2F-9454-DF86-4452-77B79CAE13B3}"/>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3C6B1F3C-C87B-B394-BA73-5A44762EEA03}"/>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28F3B6D4-678E-7DD6-C588-88C3086A9CC7}"/>
              </a:ext>
            </a:extLst>
          </p:cNvPr>
          <p:cNvSpPr>
            <a:spLocks noGrp="1"/>
          </p:cNvSpPr>
          <p:nvPr>
            <p:ph type="body" sz="quarter" idx="10"/>
          </p:nvPr>
        </p:nvSpPr>
        <p:spPr/>
        <p:txBody>
          <a:bodyPr/>
          <a:lstStyle/>
          <a:p>
            <a:endParaRPr lang="pt-PT" b="1" noProof="0" dirty="0">
              <a:solidFill>
                <a:schemeClr val="accent6">
                  <a:lumMod val="75000"/>
                </a:schemeClr>
              </a:solidFill>
            </a:endParaRPr>
          </a:p>
          <a:p>
            <a:endParaRPr lang="pt-PT" b="1" i="1" noProof="0" dirty="0">
              <a:solidFill>
                <a:schemeClr val="accent6">
                  <a:lumMod val="75000"/>
                </a:schemeClr>
              </a:solidFill>
            </a:endParaRPr>
          </a:p>
          <a:p>
            <a:endParaRPr lang="pt-PT" b="1" i="1" noProof="0" dirty="0">
              <a:solidFill>
                <a:schemeClr val="accent1">
                  <a:lumMod val="75000"/>
                </a:schemeClr>
              </a:solidFill>
            </a:endParaRPr>
          </a:p>
          <a:p>
            <a:r>
              <a:rPr lang="pt-PT" b="1" i="1" noProof="0" dirty="0">
                <a:solidFill>
                  <a:schemeClr val="accent1">
                    <a:lumMod val="75000"/>
                  </a:schemeClr>
                </a:solidFill>
              </a:rPr>
              <a:t>Tópico 1: Descodificar as ameaças online</a:t>
            </a:r>
          </a:p>
          <a:p>
            <a:r>
              <a:rPr lang="pt-PT" b="1" i="1" noProof="0" dirty="0">
                <a:solidFill>
                  <a:schemeClr val="accent1">
                    <a:lumMod val="75000"/>
                  </a:schemeClr>
                </a:solidFill>
              </a:rPr>
              <a:t> </a:t>
            </a:r>
          </a:p>
          <a:p>
            <a:endParaRPr lang="pt-PT" b="1" i="1" noProof="0" dirty="0">
              <a:solidFill>
                <a:schemeClr val="accent6">
                  <a:lumMod val="75000"/>
                </a:schemeClr>
              </a:solidFill>
            </a:endParaRPr>
          </a:p>
          <a:p>
            <a:endParaRPr lang="pt-PT" i="1" noProof="0" dirty="0"/>
          </a:p>
        </p:txBody>
      </p:sp>
      <p:pic>
        <p:nvPicPr>
          <p:cNvPr id="2" name="Content Placeholder 1">
            <a:extLst>
              <a:ext uri="{FF2B5EF4-FFF2-40B4-BE49-F238E27FC236}">
                <a16:creationId xmlns:a16="http://schemas.microsoft.com/office/drawing/2014/main" id="{7E983B4A-AEFD-F3E2-61E3-59300301EC93}"/>
              </a:ext>
            </a:extLst>
          </p:cNvPr>
          <p:cNvPicPr>
            <a:picLocks noGrp="1" noChangeAspect="1"/>
          </p:cNvPicPr>
          <p:nvPr>
            <p:ph sz="quarter" idx="12"/>
          </p:nvPr>
        </p:nvPicPr>
        <p:blipFill>
          <a:blip r:embed="rId3"/>
          <a:stretch>
            <a:fillRect/>
          </a:stretch>
        </p:blipFill>
        <p:spPr>
          <a:xfrm>
            <a:off x="9714988" y="5469025"/>
            <a:ext cx="2327333" cy="1068606"/>
          </a:xfrm>
          <a:prstGeom prst="rect">
            <a:avLst/>
          </a:prstGeom>
        </p:spPr>
      </p:pic>
      <p:sp>
        <p:nvSpPr>
          <p:cNvPr id="3" name="TextBox 2">
            <a:extLst>
              <a:ext uri="{FF2B5EF4-FFF2-40B4-BE49-F238E27FC236}">
                <a16:creationId xmlns:a16="http://schemas.microsoft.com/office/drawing/2014/main" id="{4B1FBCF7-433A-6295-0D59-D15718A6F8FB}"/>
              </a:ext>
            </a:extLst>
          </p:cNvPr>
          <p:cNvSpPr txBox="1"/>
          <p:nvPr/>
        </p:nvSpPr>
        <p:spPr>
          <a:xfrm>
            <a:off x="97970" y="1563010"/>
            <a:ext cx="10957957" cy="5548314"/>
          </a:xfrm>
          <a:prstGeom prst="rect">
            <a:avLst/>
          </a:prstGeom>
          <a:noFill/>
        </p:spPr>
        <p:txBody>
          <a:bodyPr wrap="square">
            <a:spAutoFit/>
          </a:bodyPr>
          <a:lstStyle/>
          <a:p>
            <a:pPr algn="ctr"/>
            <a:r>
              <a:rPr lang="pt-PT" sz="2400" b="1" noProof="0" dirty="0">
                <a:solidFill>
                  <a:schemeClr val="accent4">
                    <a:lumMod val="75000"/>
                  </a:schemeClr>
                </a:solidFill>
              </a:rPr>
              <a:t>Atividade: Identificar o falso (Interativo)</a:t>
            </a:r>
          </a:p>
          <a:p>
            <a:pPr algn="ctr"/>
            <a:endParaRPr lang="pt-PT" sz="2400" noProof="0" dirty="0"/>
          </a:p>
          <a:p>
            <a:pPr lvl="1" algn="ctr"/>
            <a:r>
              <a:rPr lang="pt-PT" sz="2400" b="1" noProof="0" dirty="0"/>
              <a:t>Tarefa:</a:t>
            </a:r>
            <a:r>
              <a:rPr lang="pt-PT" sz="2400" noProof="0" dirty="0"/>
              <a:t> </a:t>
            </a:r>
          </a:p>
          <a:p>
            <a:pPr lvl="1" algn="ctr"/>
            <a:r>
              <a:rPr lang="pt-PT" sz="2400" noProof="0" dirty="0"/>
              <a:t>Consegue encontrar os erros?</a:t>
            </a:r>
          </a:p>
          <a:p>
            <a:pPr lvl="1" algn="ctr"/>
            <a:endParaRPr lang="pt-PT" sz="2400" noProof="0" dirty="0"/>
          </a:p>
          <a:p>
            <a:pPr lvl="1" algn="ctr"/>
            <a:r>
              <a:rPr lang="pt-PT" sz="2400" b="1" noProof="0" dirty="0"/>
              <a:t>Interação:</a:t>
            </a:r>
            <a:r>
              <a:rPr lang="pt-PT" sz="2400" noProof="0" dirty="0"/>
              <a:t> </a:t>
            </a:r>
          </a:p>
          <a:p>
            <a:pPr lvl="1" algn="ctr"/>
            <a:r>
              <a:rPr lang="pt-PT" sz="2400" noProof="0" dirty="0"/>
              <a:t>Compare duas páginas lado a lado. </a:t>
            </a:r>
          </a:p>
          <a:p>
            <a:pPr lvl="1" algn="ctr"/>
            <a:endParaRPr lang="pt-PT" sz="2400" noProof="0" dirty="0"/>
          </a:p>
          <a:p>
            <a:pPr lvl="1" algn="ctr"/>
            <a:r>
              <a:rPr lang="pt-PT" sz="2400" noProof="0" dirty="0"/>
              <a:t>Em pares, identifique os «sinais de alerta», como a falta de um cadeado, </a:t>
            </a:r>
          </a:p>
          <a:p>
            <a:pPr lvl="1" algn="ctr"/>
            <a:r>
              <a:rPr lang="pt-PT" sz="2400" noProof="0" dirty="0"/>
              <a:t>um endereço web com erros ortográficos ou linguagem alarmista.</a:t>
            </a:r>
          </a:p>
          <a:p>
            <a:pPr algn="ctr"/>
            <a:endParaRPr lang="pt-PT" sz="2400" b="1" noProof="0" dirty="0">
              <a:solidFill>
                <a:schemeClr val="accent4">
                  <a:lumMod val="75000"/>
                </a:schemeClr>
              </a:solidFill>
            </a:endParaRPr>
          </a:p>
          <a:p>
            <a:pPr algn="ctr"/>
            <a:endParaRPr lang="pt-PT" noProof="0" dirty="0"/>
          </a:p>
          <a:p>
            <a:pPr lvl="1" algn="ctr"/>
            <a:endParaRPr lang="pt-PT" sz="2400" noProof="0" dirty="0"/>
          </a:p>
          <a:p>
            <a:pPr lvl="0" algn="ctr"/>
            <a:endParaRPr lang="pt-PT" sz="2400" noProof="0" dirty="0"/>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8457749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DE846-1E8E-0801-CB4C-11E28C07A45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FC92A9A-0EF9-8A5F-8FC4-D907D0E00582}"/>
              </a:ext>
            </a:extLst>
          </p:cNvPr>
          <p:cNvSpPr>
            <a:spLocks noGrp="1"/>
          </p:cNvSpPr>
          <p:nvPr>
            <p:ph type="ctrTitle"/>
          </p:nvPr>
        </p:nvSpPr>
        <p:spPr/>
        <p:txBody>
          <a:bodyPr>
            <a:normAutofit fontScale="90000"/>
          </a:bodyPr>
          <a:lstStyle/>
          <a:p>
            <a:br>
              <a:rPr lang="pt-PT" sz="2800" b="0" i="1" noProof="0" dirty="0">
                <a:latin typeface="+mj-lt"/>
              </a:rPr>
            </a:br>
            <a:r>
              <a:rPr lang="pt-PT" sz="2700" b="0" i="1" noProof="0" dirty="0"/>
              <a:t>Módulo 5 (idosos)</a:t>
            </a:r>
            <a:br>
              <a:rPr lang="pt-PT" sz="2700" b="0" i="1" noProof="0" dirty="0"/>
            </a:br>
            <a:r>
              <a:rPr lang="pt-PT" sz="2700" b="0" i="1" noProof="0" dirty="0"/>
              <a:t>Segurança na Internet</a:t>
            </a:r>
            <a:br>
              <a:rPr lang="pt-PT" sz="2700" b="0" i="1" noProof="0" dirty="0"/>
            </a:br>
            <a:br>
              <a:rPr lang="pt-PT" sz="1800" noProof="0" dirty="0"/>
            </a:br>
            <a:br>
              <a:rPr lang="pt-PT" sz="1800" noProof="0" dirty="0"/>
            </a:br>
            <a:r>
              <a:rPr lang="pt-PT" sz="1800" noProof="0" dirty="0"/>
              <a:t> </a:t>
            </a:r>
            <a:br>
              <a:rPr lang="pt-PT" sz="1800" noProof="0" dirty="0"/>
            </a:br>
            <a:endParaRPr lang="pt-PT" sz="1800" noProof="0" dirty="0"/>
          </a:p>
        </p:txBody>
      </p:sp>
      <p:sp>
        <p:nvSpPr>
          <p:cNvPr id="3" name="Subtitle 2">
            <a:extLst>
              <a:ext uri="{FF2B5EF4-FFF2-40B4-BE49-F238E27FC236}">
                <a16:creationId xmlns:a16="http://schemas.microsoft.com/office/drawing/2014/main" id="{1B5A5DE7-7E3A-A87A-33F8-BDE7AE9613B1}"/>
              </a:ext>
            </a:extLst>
          </p:cNvPr>
          <p:cNvSpPr>
            <a:spLocks noGrp="1"/>
          </p:cNvSpPr>
          <p:nvPr>
            <p:ph type="subTitle" idx="1"/>
          </p:nvPr>
        </p:nvSpPr>
        <p:spPr>
          <a:xfrm>
            <a:off x="374726" y="3662221"/>
            <a:ext cx="7391858" cy="1292830"/>
          </a:xfrm>
        </p:spPr>
        <p:txBody>
          <a:bodyPr>
            <a:normAutofit/>
          </a:bodyPr>
          <a:lstStyle/>
          <a:p>
            <a:r>
              <a:rPr lang="pt-PT" sz="2400" b="1" noProof="0" dirty="0">
                <a:solidFill>
                  <a:schemeClr val="accent1">
                    <a:lumMod val="75000"/>
                  </a:schemeClr>
                </a:solidFill>
              </a:rPr>
              <a:t>Tópico 2: Palavras-passe e privacidade</a:t>
            </a:r>
          </a:p>
          <a:p>
            <a:r>
              <a:rPr lang="pt-PT" sz="2400" b="1" noProof="0" dirty="0">
                <a:solidFill>
                  <a:schemeClr val="accent1">
                    <a:lumMod val="75000"/>
                  </a:schemeClr>
                </a:solidFill>
              </a:rPr>
              <a:t> </a:t>
            </a:r>
            <a:endParaRPr lang="pt-PT" sz="2400" noProof="0" dirty="0"/>
          </a:p>
        </p:txBody>
      </p:sp>
    </p:spTree>
    <p:extLst>
      <p:ext uri="{BB962C8B-B14F-4D97-AF65-F5344CB8AC3E}">
        <p14:creationId xmlns:p14="http://schemas.microsoft.com/office/powerpoint/2010/main" val="125340207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B6CBAA-61C6-8837-68F3-6680249C42F6}"/>
            </a:ext>
          </a:extLst>
        </p:cNvPr>
        <p:cNvGrpSpPr/>
        <p:nvPr/>
      </p:nvGrpSpPr>
      <p:grpSpPr>
        <a:xfrm>
          <a:off x="0" y="0"/>
          <a:ext cx="0" cy="0"/>
          <a:chOff x="0" y="0"/>
          <a:chExt cx="0" cy="0"/>
        </a:xfrm>
      </p:grpSpPr>
      <p:sp>
        <p:nvSpPr>
          <p:cNvPr id="8" name="Title 3">
            <a:extLst>
              <a:ext uri="{FF2B5EF4-FFF2-40B4-BE49-F238E27FC236}">
                <a16:creationId xmlns:a16="http://schemas.microsoft.com/office/drawing/2014/main" id="{F4C46990-A119-B615-2E48-1C9B0BEFEA88}"/>
              </a:ext>
            </a:extLst>
          </p:cNvPr>
          <p:cNvSpPr>
            <a:spLocks noGrp="1"/>
          </p:cNvSpPr>
          <p:nvPr>
            <p:ph type="title"/>
          </p:nvPr>
        </p:nvSpPr>
        <p:spPr/>
        <p:txBody>
          <a:bodyPr lIns="91440"/>
          <a:lstStyle/>
          <a:p>
            <a:r>
              <a:rPr lang="pt-PT" sz="2400" i="1" noProof="0" dirty="0"/>
              <a:t>Módulo 5 (idosos): Segurança na Internet </a:t>
            </a:r>
            <a:endParaRPr lang="pt-PT" sz="2400" noProof="0" dirty="0"/>
          </a:p>
        </p:txBody>
      </p:sp>
      <p:sp>
        <p:nvSpPr>
          <p:cNvPr id="6" name="Text Placeholder 5">
            <a:extLst>
              <a:ext uri="{FF2B5EF4-FFF2-40B4-BE49-F238E27FC236}">
                <a16:creationId xmlns:a16="http://schemas.microsoft.com/office/drawing/2014/main" id="{DBF6ABE3-0D51-8FEE-3E19-74462C9B9F98}"/>
              </a:ext>
            </a:extLst>
          </p:cNvPr>
          <p:cNvSpPr>
            <a:spLocks noGrp="1"/>
          </p:cNvSpPr>
          <p:nvPr>
            <p:ph type="body" sz="quarter" idx="10"/>
          </p:nvPr>
        </p:nvSpPr>
        <p:spPr/>
        <p:txBody>
          <a:bodyPr/>
          <a:lstStyle/>
          <a:p>
            <a:endParaRPr lang="pt-PT" b="1" i="1" noProof="0" dirty="0">
              <a:solidFill>
                <a:schemeClr val="accent1">
                  <a:lumMod val="75000"/>
                </a:schemeClr>
              </a:solidFill>
            </a:endParaRPr>
          </a:p>
          <a:p>
            <a:endParaRPr lang="pt-PT" b="1" noProof="0" dirty="0">
              <a:solidFill>
                <a:schemeClr val="accent1">
                  <a:lumMod val="75000"/>
                </a:schemeClr>
              </a:solidFill>
            </a:endParaRPr>
          </a:p>
          <a:p>
            <a:r>
              <a:rPr lang="pt-PT" b="1" i="1" noProof="0" dirty="0">
                <a:solidFill>
                  <a:schemeClr val="accent1">
                    <a:lumMod val="75000"/>
                  </a:schemeClr>
                </a:solidFill>
              </a:rPr>
              <a:t>Tópico 2: Palavras-passe e privacidade</a:t>
            </a:r>
          </a:p>
          <a:p>
            <a:endParaRPr lang="pt-PT" b="1" i="1" noProof="0" dirty="0">
              <a:solidFill>
                <a:schemeClr val="accent1">
                  <a:lumMod val="75000"/>
                </a:schemeClr>
              </a:solidFill>
            </a:endParaRPr>
          </a:p>
          <a:p>
            <a:endParaRPr lang="pt-PT" b="1" i="1" noProof="0" dirty="0">
              <a:solidFill>
                <a:schemeClr val="accent1">
                  <a:lumMod val="75000"/>
                </a:schemeClr>
              </a:solidFill>
            </a:endParaRPr>
          </a:p>
        </p:txBody>
      </p:sp>
      <p:pic>
        <p:nvPicPr>
          <p:cNvPr id="3" name="Content Placeholder 1">
            <a:extLst>
              <a:ext uri="{FF2B5EF4-FFF2-40B4-BE49-F238E27FC236}">
                <a16:creationId xmlns:a16="http://schemas.microsoft.com/office/drawing/2014/main" id="{5F027108-4E8E-3469-47D7-91E8EEF5D5D3}"/>
              </a:ext>
            </a:extLst>
          </p:cNvPr>
          <p:cNvPicPr>
            <a:picLocks noGrp="1" noChangeAspect="1"/>
          </p:cNvPicPr>
          <p:nvPr>
            <p:ph sz="quarter" idx="12"/>
          </p:nvPr>
        </p:nvPicPr>
        <p:blipFill>
          <a:blip r:embed="rId3"/>
          <a:stretch>
            <a:fillRect/>
          </a:stretch>
        </p:blipFill>
        <p:spPr>
          <a:xfrm>
            <a:off x="9923548" y="5611977"/>
            <a:ext cx="2002432" cy="919427"/>
          </a:xfrm>
          <a:prstGeom prst="rect">
            <a:avLst/>
          </a:prstGeom>
        </p:spPr>
      </p:pic>
      <p:sp>
        <p:nvSpPr>
          <p:cNvPr id="4" name="TextBox 3">
            <a:extLst>
              <a:ext uri="{FF2B5EF4-FFF2-40B4-BE49-F238E27FC236}">
                <a16:creationId xmlns:a16="http://schemas.microsoft.com/office/drawing/2014/main" id="{B256BE01-14C3-6F92-3898-40D9A963F674}"/>
              </a:ext>
            </a:extLst>
          </p:cNvPr>
          <p:cNvSpPr txBox="1"/>
          <p:nvPr/>
        </p:nvSpPr>
        <p:spPr>
          <a:xfrm>
            <a:off x="149679" y="1405534"/>
            <a:ext cx="10661755" cy="6687087"/>
          </a:xfrm>
          <a:prstGeom prst="rect">
            <a:avLst/>
          </a:prstGeom>
          <a:noFill/>
        </p:spPr>
        <p:txBody>
          <a:bodyPr wrap="square">
            <a:spAutoFit/>
          </a:bodyPr>
          <a:lstStyle/>
          <a:p>
            <a:pPr lvl="0"/>
            <a:r>
              <a:rPr lang="pt-PT" sz="2400" b="1" noProof="0" dirty="0"/>
              <a:t>Trancar as suas portas digitais</a:t>
            </a:r>
            <a:endParaRPr lang="pt-PT" sz="2400" noProof="0" dirty="0"/>
          </a:p>
          <a:p>
            <a:pPr lvl="1" algn="ctr"/>
            <a:endParaRPr lang="pt-PT" sz="2400" b="1" noProof="0" dirty="0"/>
          </a:p>
          <a:p>
            <a:pPr lvl="1" algn="ctr"/>
            <a:r>
              <a:rPr lang="pt-PT" sz="2200" noProof="0" dirty="0"/>
              <a:t>A sua palavra-passe é a chave da sua casa</a:t>
            </a:r>
          </a:p>
          <a:p>
            <a:pPr lvl="1" algn="ctr"/>
            <a:endParaRPr lang="pt-PT" sz="2200" b="1" noProof="0" dirty="0"/>
          </a:p>
          <a:p>
            <a:pPr lvl="1" algn="ctr"/>
            <a:r>
              <a:rPr lang="pt-PT" sz="2200" noProof="0" dirty="0"/>
              <a:t>Uma palavra-passe fraca permite que estranhos acedam à sua vida pessoal.</a:t>
            </a:r>
          </a:p>
          <a:p>
            <a:pPr lvl="1" algn="ctr"/>
            <a:endParaRPr lang="pt-PT" sz="2200" b="1" noProof="0" dirty="0"/>
          </a:p>
          <a:p>
            <a:pPr lvl="1" algn="ctr"/>
            <a:r>
              <a:rPr lang="pt-PT" sz="2200" b="1" noProof="0" dirty="0"/>
              <a:t>Uma palavra-passe forte deve ter</a:t>
            </a:r>
            <a:r>
              <a:rPr lang="pt-PT" sz="2200" noProof="0" dirty="0"/>
              <a:t>:</a:t>
            </a:r>
          </a:p>
          <a:p>
            <a:pPr lvl="2" algn="ctr"/>
            <a:r>
              <a:rPr lang="pt-PT" sz="2200" noProof="0" dirty="0"/>
              <a:t>Ter pelo menos 12 caracteres.</a:t>
            </a:r>
          </a:p>
          <a:p>
            <a:pPr lvl="2" algn="ctr"/>
            <a:endParaRPr lang="pt-PT" sz="2200" noProof="0" dirty="0"/>
          </a:p>
          <a:p>
            <a:pPr lvl="2" algn="ctr"/>
            <a:r>
              <a:rPr lang="pt-PT" sz="2200" noProof="0" dirty="0"/>
              <a:t>Uma mistura de letras, números e símbolos.</a:t>
            </a:r>
          </a:p>
          <a:p>
            <a:pPr lvl="2" algn="ctr"/>
            <a:endParaRPr lang="pt-PT" sz="2200" noProof="0" dirty="0"/>
          </a:p>
          <a:p>
            <a:pPr lvl="2" algn="ctr"/>
            <a:r>
              <a:rPr lang="pt-PT" sz="2200" noProof="0" dirty="0"/>
              <a:t>Fácil de memorizar para si, mas difícil de adivinhar para um computador </a:t>
            </a:r>
          </a:p>
          <a:p>
            <a:pPr lvl="2" algn="ctr"/>
            <a:r>
              <a:rPr lang="pt-PT" sz="2200" noProof="0" dirty="0"/>
              <a:t>(por exemplo, «AdoroBeberCháEm2024!»)</a:t>
            </a:r>
          </a:p>
          <a:p>
            <a:pPr algn="ctr"/>
            <a:r>
              <a:rPr lang="pt-PT" sz="2400" noProof="0" dirty="0"/>
              <a:t> </a:t>
            </a:r>
          </a:p>
          <a:p>
            <a:pPr lvl="0" algn="ctr"/>
            <a:endParaRPr lang="pt-PT" sz="2400" b="1" noProof="0" dirty="0"/>
          </a:p>
          <a:p>
            <a:pPr lvl="0"/>
            <a:endParaRPr lang="pt-PT" sz="2400" noProof="0" dirty="0"/>
          </a:p>
          <a:p>
            <a:pPr lvl="0" algn="ctr"/>
            <a:endParaRPr lang="pt-PT" sz="2400" b="1" noProof="0" dirty="0"/>
          </a:p>
          <a:p>
            <a:pPr algn="ctr"/>
            <a:r>
              <a:rPr lang="pt-PT" noProof="0" dirty="0"/>
              <a:t> </a:t>
            </a:r>
          </a:p>
          <a:p>
            <a:pPr marR="0" lvl="0">
              <a:lnSpc>
                <a:spcPct val="107000"/>
              </a:lnSpc>
              <a:spcAft>
                <a:spcPts val="800"/>
              </a:spcAft>
              <a:buSzPts val="1000"/>
              <a:tabLst>
                <a:tab pos="457200" algn="l"/>
              </a:tabLst>
            </a:pPr>
            <a:endParaRPr lang="pt-PT" sz="2400" noProof="0" dirty="0">
              <a:solidFill>
                <a:srgbClr val="080301"/>
              </a:solidFill>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141920047"/>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CARDET Course templat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ARDET Course template - Cover page">
  <a:themeElements>
    <a:clrScheme name="Digital Harmony">
      <a:dk1>
        <a:srgbClr val="080301"/>
      </a:dk1>
      <a:lt1>
        <a:srgbClr val="676462"/>
      </a:lt1>
      <a:dk2>
        <a:srgbClr val="1D1C1A"/>
      </a:dk2>
      <a:lt2>
        <a:srgbClr val="F0F0F0"/>
      </a:lt2>
      <a:accent1>
        <a:srgbClr val="61DEFE"/>
      </a:accent1>
      <a:accent2>
        <a:srgbClr val="FE9DBC"/>
      </a:accent2>
      <a:accent3>
        <a:srgbClr val="7BFF59"/>
      </a:accent3>
      <a:accent4>
        <a:srgbClr val="FEB760"/>
      </a:accent4>
      <a:accent5>
        <a:srgbClr val="7BFF59"/>
      </a:accent5>
      <a:accent6>
        <a:srgbClr val="61DEFE"/>
      </a:accent6>
      <a:hlink>
        <a:srgbClr val="FEB760"/>
      </a:hlink>
      <a:folHlink>
        <a:srgbClr val="7BFF59"/>
      </a:folHlink>
    </a:clrScheme>
    <a:fontScheme name="Calibri">
      <a:maj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alibri" panose="020F050202020403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4132</TotalTime>
  <Words>2651</Words>
  <Application>Microsoft Office PowerPoint</Application>
  <PresentationFormat>Widescreen</PresentationFormat>
  <Paragraphs>467</Paragraphs>
  <Slides>26</Slides>
  <Notes>21</Notes>
  <HiddenSlides>0</HiddenSlides>
  <MMClips>0</MMClips>
  <ScaleCrop>false</ScaleCrop>
  <HeadingPairs>
    <vt:vector size="6" baseType="variant">
      <vt:variant>
        <vt:lpstr>Fonts Used</vt:lpstr>
      </vt:variant>
      <vt:variant>
        <vt:i4>3</vt:i4>
      </vt:variant>
      <vt:variant>
        <vt:lpstr>Theme</vt:lpstr>
      </vt:variant>
      <vt:variant>
        <vt:i4>2</vt:i4>
      </vt:variant>
      <vt:variant>
        <vt:lpstr>Slide Titles</vt:lpstr>
      </vt:variant>
      <vt:variant>
        <vt:i4>26</vt:i4>
      </vt:variant>
    </vt:vector>
  </HeadingPairs>
  <TitlesOfParts>
    <vt:vector size="31" baseType="lpstr">
      <vt:lpstr>Arial</vt:lpstr>
      <vt:lpstr>Calibri</vt:lpstr>
      <vt:lpstr>Open Sans</vt:lpstr>
      <vt:lpstr>CARDET Course template</vt:lpstr>
      <vt:lpstr>CARDET Course template - Cover page</vt:lpstr>
      <vt:lpstr>WP3 - Material didático para alunos mais velhos   </vt:lpstr>
      <vt:lpstr> Módulo 5 (idosos) Segurança na Internet     </vt:lpstr>
      <vt:lpstr>Módulo 5 (idosos): Segurança na Internet </vt:lpstr>
      <vt:lpstr>Módulo 5 (idosos): Segurança na Internet </vt:lpstr>
      <vt:lpstr>Módulo 5 (idosos): Segurança na Internet </vt:lpstr>
      <vt:lpstr>Módulo 5 (idosos): Segurança na Internet </vt:lpstr>
      <vt:lpstr>Módulo 5 (idosos): Segurança na Internet </vt:lpstr>
      <vt:lpstr> Módulo 5 (idosos) Segurança na Internet     </vt:lpstr>
      <vt:lpstr>Módulo 5 (idosos): Segurança na Internet </vt:lpstr>
      <vt:lpstr>Módulo 5 (idosos): Segurança na Internet </vt:lpstr>
      <vt:lpstr>Módulo 5 (idosos): Segurança na Internet </vt:lpstr>
      <vt:lpstr>Módulo 5 (idosos): Segurança na Internet </vt:lpstr>
      <vt:lpstr>Módulo 5 (idosos): Segurança na Internet </vt:lpstr>
      <vt:lpstr> Módulo 5 (idosos) Segurança na Internet     </vt:lpstr>
      <vt:lpstr>Módulo 5 (Alunos mais velhos): Segurança na Internet </vt:lpstr>
      <vt:lpstr>Módulo 5 (Alunos mais velhos): Segurança na Internet </vt:lpstr>
      <vt:lpstr>Módulo 5 (Alunos mais velhos): Segurança na Internet </vt:lpstr>
      <vt:lpstr>Módulo 5 (Alunos mais velhos): Segurança na Internet </vt:lpstr>
      <vt:lpstr>Módulo 5 (Alunos mais velhos): Segurança na Internet </vt:lpstr>
      <vt:lpstr> Módulo 5 (idosos) Segurança na Internet     </vt:lpstr>
      <vt:lpstr>Módulo 5 (idosos): Segurança na Internet </vt:lpstr>
      <vt:lpstr>Módulo 5 (idosos): Segurança na Internet </vt:lpstr>
      <vt:lpstr>Módulo 5 (idosos): Segurança na Internet </vt:lpstr>
      <vt:lpstr>Módulo 5 (idosos): Segurança na Internet </vt:lpstr>
      <vt:lpstr>Módulo 5 (idosos): Segurança na Internet </vt:lpstr>
      <vt:lpstr>Fim do Módulo 5 (Alunos mais velhos):  Segurança na Internet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2Fast4u</dc:creator>
  <cp:keywords>, docId:7B759F6421BC629AF08FEE2799961440</cp:keywords>
  <cp:lastModifiedBy>Filipa Baptista - Rightchallenge</cp:lastModifiedBy>
  <cp:revision>214</cp:revision>
  <cp:lastPrinted>2018-07-25T11:23:29Z</cp:lastPrinted>
  <dcterms:created xsi:type="dcterms:W3CDTF">2014-07-11T09:12:14Z</dcterms:created>
  <dcterms:modified xsi:type="dcterms:W3CDTF">2026-05-19T14:32:49Z</dcterms:modified>
</cp:coreProperties>
</file>