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8" r:id="rId3"/>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y="6858000" cx="12192000"/>
  <p:notesSz cx="6858000" cy="9144000"/>
  <p:embeddedFontLst>
    <p:embeddedFont>
      <p:font typeface="Open Sans"/>
      <p:regular r:id="rId26"/>
      <p:bold r:id="rId27"/>
      <p:italic r:id="rId28"/>
      <p:boldItalic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font" Target="fonts/OpenSans-regular.fntdata"/><Relationship Id="rId25" Type="http://schemas.openxmlformats.org/officeDocument/2006/relationships/slide" Target="slides/slide20.xml"/><Relationship Id="rId28" Type="http://schemas.openxmlformats.org/officeDocument/2006/relationships/font" Target="fonts/OpenSans-italic.fntdata"/><Relationship Id="rId27" Type="http://schemas.openxmlformats.org/officeDocument/2006/relationships/font" Target="fonts/OpenSans-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OpenSans-boldItalic.fntdata"/><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cs-CZ"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 name="Google Shape;7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 name="Google Shape;144;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„K tomu, abyste vyfotili skvělý snímek, nepotřebujete žádný drahý fotoaparát. Stačí si pamatovat tato tři pravidla: otočte se obličejem ke světlu, držte telefon oběma rukama pro větší stabilitu a klepnutím na obrazovku zaostřete. Právě díky čistému a ostrému obrazu bude vaše zpráva pro ostatní srozumitelná.“</a:t>
            </a:r>
            <a:endParaRPr sz="1200"/>
          </a:p>
        </p:txBody>
      </p:sp>
      <p:sp>
        <p:nvSpPr>
          <p:cNvPr id="145" name="Google Shape;145;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3" name="Google Shape;153;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cs-CZ"/>
              <a:t>„Úprava fotek je jako vdechování nálady do vašeho příběhu. Můžete oříznout to, co vás na snímku ruší, nebo přidat filtr, který fotce dodá nádech nostalgie či hravosti. Netrapte se dokonalostí – použijte tyto nástroje jednoduše k tomu, abyste vyjádřili, jak na vás daná vzpomínka působí.“</a:t>
            </a:r>
            <a:endParaRPr sz="1200"/>
          </a:p>
        </p:txBody>
      </p:sp>
      <p:sp>
        <p:nvSpPr>
          <p:cNvPr id="154" name="Google Shape;154;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2" name="Google Shape;162;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„Je čas na naši další aktivitu. Vyberte si téma, které vás oslovuje. Jakmile ho budete mít, najděte nebo vyfoťte snímek, který tuto vaši životní moudrost vystihuje. Tento obrázek se stane základem vaší digitální zprávy.“</a:t>
            </a:r>
            <a:endParaRPr/>
          </a:p>
        </p:txBody>
      </p:sp>
      <p:sp>
        <p:nvSpPr>
          <p:cNvPr id="163" name="Google Shape;163;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1" name="Google Shape;171;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„Teď to všechno spojíme dohromady v aplikaci Canva. Přidejte ke své fotografii jen jednu nebo dvě krátké věty. Tím, že propojíte obrázek se svou životní moudrostí, vytvoříte digitální dárek, který může být začátkem pro skutečný, hluboký rozhovor.“</a:t>
            </a:r>
            <a:endParaRPr/>
          </a:p>
        </p:txBody>
      </p:sp>
      <p:sp>
        <p:nvSpPr>
          <p:cNvPr id="172" name="Google Shape;172;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 name="Google Shape;180;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6" name="Google Shape;186;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„Mezigenerační výměna je skutečnou spoluprací. Vy přinášíte životní zkušenosti a samotný příběh, zatímco váš mladší partner dodává digitální rychlost. Společně pak proměníte technologie ve sdílený prostor pro vzájemné sblížení.“</a:t>
            </a:r>
            <a:endParaRPr sz="1200"/>
          </a:p>
        </p:txBody>
      </p:sp>
      <p:sp>
        <p:nvSpPr>
          <p:cNvPr id="187" name="Google Shape;187;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5" name="Google Shape;195;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„Tohle je obousměrná ulice. Zatímco vy získáváte technickou jistotu, mladší člověk v sobě pěstuje empatii a hlubší porozumění historii. Vaše osobní vzpomínky se tak stávají důležitým digitálním archivem pro budoucnost.“</a:t>
            </a:r>
            <a:endParaRPr sz="1200"/>
          </a:p>
        </p:txBody>
      </p:sp>
      <p:sp>
        <p:nvSpPr>
          <p:cNvPr id="196" name="Google Shape;196;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4" name="Google Shape;204;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„I když vám váš partner pomáhá najít ta správná tlačítka, hlavním šéfem jste vy. Vy rozhodujete o tom, které fotky použijete a co přesně bude ve zprávě napsáno. Díky tomu, že máte celý proces pod kontrolou, zůstane váš příběh autentický a smysluplný.“</a:t>
            </a:r>
            <a:endParaRPr sz="1200"/>
          </a:p>
        </p:txBody>
      </p:sp>
      <p:sp>
        <p:nvSpPr>
          <p:cNvPr id="205" name="Google Shape;205;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 name="Google Shape;213;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„Pro naši závěrečnou aktivitu teď na moment odložte telefony. Podělte se se svým partnerem o jedno ‚tajemství spokojeného života‘. Potom využijte naše tři fotografická pravidla a vyfoťte nějaký významný předmět, který toto tajemství symbolizuje.“</a:t>
            </a:r>
            <a:endParaRPr/>
          </a:p>
        </p:txBody>
      </p:sp>
      <p:sp>
        <p:nvSpPr>
          <p:cNvPr id="214" name="Google Shape;214;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2" name="Google Shape;222;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„To nejlepší na konec je to kouzelné ‚Odeslat a cinknout‘. Jakmile máte přáníčko hotové, pošlete ho někomu z rodiny. Počkejte pak společně se svým partnerem na odpověď. Nic se nevyrovná té radosti, když vidíte, že vaše moudrost k někomu dorazila během jediné vteřiny.“</a:t>
            </a:r>
            <a:endParaRPr/>
          </a:p>
        </p:txBody>
      </p:sp>
      <p:sp>
        <p:nvSpPr>
          <p:cNvPr id="223" name="Google Shape;223;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 name="Google Shape;78;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1" name="Google Shape;231;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 name="Google Shape;84;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„Vítejte, všichni. Dnes se na technologie nebudeme dívat jako na soubor složitých nástrojů, ale jako na most. Most, který vám pomůže zůstat v kontaktu s vašimi vnoučaty i celým okolím a díky kterému se budete cítit bezpečně součástí našeho moderního, digitálního světa.“</a:t>
            </a:r>
            <a:endParaRPr sz="1200"/>
          </a:p>
        </p:txBody>
      </p:sp>
      <p:sp>
        <p:nvSpPr>
          <p:cNvPr id="85" name="Google Shape;85;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 name="Google Shape;9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„Propojení s ostatními je pro náš spokojený život klíčové. Když se naučíte tyto nástroje ovládat, nepůjde jen o obyčejné ‚používání aplikace‘ – vezmete tím svou nezávislost do vlastních rukou. Pomůže vám to překonat samotu a zůstat v kontaktu se svými blízkými přesně podle vašich vlastních pravidel.“</a:t>
            </a:r>
            <a:endParaRPr sz="1200"/>
          </a:p>
        </p:txBody>
      </p:sp>
      <p:sp>
        <p:nvSpPr>
          <p:cNvPr id="94" name="Google Shape;94;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„Je naprosto normální, že máte zpočátku trochu obavy. Nezapomínejte ale na zlaté pravidlo: tím, že digitální svět objevujete, v něm nemůžete nic ‚rozbít‘. Naším dnešním cílem je posunout se od strachu z kliknutí na špatné tlačítko k radosti z toho, že úspěšně stisknete ‚Odeslat‘.“</a:t>
            </a:r>
            <a:endParaRPr sz="1200"/>
          </a:p>
        </p:txBody>
      </p:sp>
      <p:sp>
        <p:nvSpPr>
          <p:cNvPr id="103" name="Google Shape;103;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 name="Google Shape;111;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„Než se vůbec dotkneme telefonů, začněme od srdce. Myslete na jednoho mladšího člověka, na kterém vám záleží. Jaká je jedna konkrétní vzpomínka nebo prosté ‚Mám tě rád‘, o které byste se s ním chtěli podělit? Řekněte tuto myšlenku teď svému sousedovi.“</a:t>
            </a:r>
            <a:endParaRPr/>
          </a:p>
        </p:txBody>
      </p:sp>
      <p:sp>
        <p:nvSpPr>
          <p:cNvPr id="112" name="Google Shape;112;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„Teď si pojďme vybrat tu správnou cestu. Každý příběh potřebuje svůj domov. Hodila by se vaše zpráva nejlépe jako rychlá fotka na WhatsAppu, nebo spíše jako delší vyprávění v e-mailu? Vyberte si nástroj, který je vám dnes nejsympatiečtější a ve kterém si to chcete vyzkoušet.“</a:t>
            </a:r>
            <a:endParaRPr/>
          </a:p>
        </p:txBody>
      </p:sp>
      <p:sp>
        <p:nvSpPr>
          <p:cNvPr id="121" name="Google Shape;121;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 name="Google Shape;12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5" name="Google Shape;135;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cs-CZ"/>
              <a:t>„Digitální vyprávění příběhů je jazyk, kterým mladší generace mluví naprosto plynule. Když zkombinujete fotky a jednoduchý text, můžete proměnit své životní lekce a rodinnou historii v něco, co pro ně bude blízké, srozumitelné a co si budou moct navždy uchovat.“</a:t>
            </a:r>
            <a:endParaRPr sz="1200"/>
          </a:p>
        </p:txBody>
      </p:sp>
      <p:sp>
        <p:nvSpPr>
          <p:cNvPr id="136" name="Google Shape;136;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4.png"/><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png"/><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3.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 Id="rId3" Type="http://schemas.openxmlformats.org/officeDocument/2006/relationships/image" Target="../media/image4.png"/><Relationship Id="rId4"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solidFill>
          <a:srgbClr val="FFFFFF"/>
        </a:solidFill>
      </p:bgPr>
    </p:bg>
    <p:spTree>
      <p:nvGrpSpPr>
        <p:cNvPr id="10" name="Shape 10"/>
        <p:cNvGrpSpPr/>
        <p:nvPr/>
      </p:nvGrpSpPr>
      <p:grpSpPr>
        <a:xfrm>
          <a:off x="0" y="0"/>
          <a:ext cx="0" cy="0"/>
          <a:chOff x="0" y="0"/>
          <a:chExt cx="0" cy="0"/>
        </a:xfrm>
      </p:grpSpPr>
      <p:sp>
        <p:nvSpPr>
          <p:cNvPr id="11" name="Google Shape;11;p2"/>
          <p:cNvSpPr/>
          <p:nvPr/>
        </p:nvSpPr>
        <p:spPr>
          <a:xfrm>
            <a:off x="1" y="2184266"/>
            <a:ext cx="310895" cy="1331189"/>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2" name="Google Shape;12;p2"/>
          <p:cNvSpPr txBox="1"/>
          <p:nvPr/>
        </p:nvSpPr>
        <p:spPr>
          <a:xfrm>
            <a:off x="2385759" y="6214024"/>
            <a:ext cx="9495344"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900"/>
              <a:buFont typeface="Calibri"/>
              <a:buNone/>
            </a:pPr>
            <a:r>
              <a:rPr b="0" i="0" lang="cs-CZ" sz="900" u="none" cap="none" strike="noStrike">
                <a:solidFill>
                  <a:schemeClr val="dk1"/>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Project Number: 101195789 — ERASMUS-EDU-2024-POL-EXP-DIGITAL</a:t>
            </a:r>
            <a:endParaRPr/>
          </a:p>
          <a:p>
            <a:pPr indent="0" lvl="0" marL="0" marR="0" rtl="0" algn="l">
              <a:spcBef>
                <a:spcPts val="0"/>
              </a:spcBef>
              <a:spcAft>
                <a:spcPts val="0"/>
              </a:spcAft>
              <a:buNone/>
            </a:pPr>
            <a:r>
              <a:rPr b="0" i="0" lang="cs-CZ" sz="900" u="none" cap="none" strike="noStrike">
                <a:solidFill>
                  <a:schemeClr val="dk1"/>
                </a:solidFill>
                <a:latin typeface="Calibri"/>
                <a:ea typeface="Calibri"/>
                <a:cs typeface="Calibri"/>
                <a:sym typeface="Calibri"/>
              </a:rPr>
              <a:t> </a:t>
            </a:r>
            <a:endParaRPr/>
          </a:p>
          <a:p>
            <a:pPr indent="0" lvl="0" marL="0" marR="0" rtl="0" algn="l">
              <a:spcBef>
                <a:spcPts val="0"/>
              </a:spcBef>
              <a:spcAft>
                <a:spcPts val="0"/>
              </a:spcAft>
              <a:buNone/>
            </a:pPr>
            <a:r>
              <a:rPr lang="cs-CZ" sz="900">
                <a:solidFill>
                  <a:schemeClr val="dk1"/>
                </a:solidFill>
                <a:latin typeface="Calibri"/>
                <a:ea typeface="Calibri"/>
                <a:cs typeface="Calibri"/>
                <a:sym typeface="Calibri"/>
              </a:rPr>
              <a:t> </a:t>
            </a:r>
            <a:endParaRPr sz="900">
              <a:solidFill>
                <a:schemeClr val="dk1"/>
              </a:solidFill>
              <a:latin typeface="Calibri"/>
              <a:ea typeface="Calibri"/>
              <a:cs typeface="Calibri"/>
              <a:sym typeface="Calibri"/>
            </a:endParaRPr>
          </a:p>
        </p:txBody>
      </p:sp>
      <p:sp>
        <p:nvSpPr>
          <p:cNvPr id="13" name="Google Shape;13;p2"/>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2000"/>
              <a:buFont typeface="Arial"/>
              <a:buNone/>
              <a:defRPr b="1" i="0" sz="20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4" name="Google Shape;14;p2"/>
          <p:cNvSpPr txBox="1"/>
          <p:nvPr>
            <p:ph idx="1" type="subTitle"/>
          </p:nvPr>
        </p:nvSpPr>
        <p:spPr>
          <a:xfrm>
            <a:off x="401324" y="3651830"/>
            <a:ext cx="6893057" cy="129283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1000"/>
              </a:spcBef>
              <a:spcAft>
                <a:spcPts val="0"/>
              </a:spcAft>
              <a:buClr>
                <a:schemeClr val="dk1"/>
              </a:buClr>
              <a:buSzPts val="1600"/>
              <a:buFont typeface="Arial"/>
              <a:buNone/>
              <a:defRPr b="0" i="1" sz="1600" u="none" cap="none" strike="noStrike">
                <a:solidFill>
                  <a:schemeClr val="dk1"/>
                </a:solidFill>
                <a:latin typeface="Arial"/>
                <a:ea typeface="Arial"/>
                <a:cs typeface="Arial"/>
                <a:sym typeface="Arial"/>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15" name="Google Shape;15;p2"/>
          <p:cNvSpPr/>
          <p:nvPr/>
        </p:nvSpPr>
        <p:spPr>
          <a:xfrm flipH="1" rot="-5400000">
            <a:off x="-507419" y="4140073"/>
            <a:ext cx="1331189" cy="31634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6" name="Google Shape;16;p2"/>
          <p:cNvPicPr preferRelativeResize="0"/>
          <p:nvPr/>
        </p:nvPicPr>
        <p:blipFill rotWithShape="1">
          <a:blip r:embed="rId2">
            <a:alphaModFix/>
          </a:blip>
          <a:srcRect b="0" l="0" r="0" t="0"/>
          <a:stretch/>
        </p:blipFill>
        <p:spPr>
          <a:xfrm>
            <a:off x="310897" y="6212262"/>
            <a:ext cx="1886787" cy="401872"/>
          </a:xfrm>
          <a:prstGeom prst="rect">
            <a:avLst/>
          </a:prstGeom>
          <a:noFill/>
          <a:ln>
            <a:noFill/>
          </a:ln>
        </p:spPr>
      </p:pic>
      <p:pic>
        <p:nvPicPr>
          <p:cNvPr id="17" name="Google Shape;17;p2"/>
          <p:cNvPicPr preferRelativeResize="0"/>
          <p:nvPr/>
        </p:nvPicPr>
        <p:blipFill rotWithShape="1">
          <a:blip r:embed="rId3">
            <a:alphaModFix/>
          </a:blip>
          <a:srcRect b="0" l="0" r="0" t="0"/>
          <a:stretch/>
        </p:blipFill>
        <p:spPr>
          <a:xfrm>
            <a:off x="370844" y="332656"/>
            <a:ext cx="1742451" cy="1164495"/>
          </a:xfrm>
          <a:prstGeom prst="rect">
            <a:avLst/>
          </a:prstGeom>
          <a:noFill/>
          <a:ln>
            <a:noFill/>
          </a:ln>
        </p:spPr>
      </p:pic>
      <p:pic>
        <p:nvPicPr>
          <p:cNvPr id="18" name="Google Shape;18;p2"/>
          <p:cNvPicPr preferRelativeResize="0"/>
          <p:nvPr/>
        </p:nvPicPr>
        <p:blipFill rotWithShape="1">
          <a:blip r:embed="rId4">
            <a:alphaModFix/>
          </a:blip>
          <a:srcRect b="0" l="0" r="0" t="0"/>
          <a:stretch/>
        </p:blipFill>
        <p:spPr>
          <a:xfrm>
            <a:off x="6889674" y="1995192"/>
            <a:ext cx="4927600" cy="4000500"/>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Text - 1col">
  <p:cSld name="Title Subtitle Text - 1col">
    <p:spTree>
      <p:nvGrpSpPr>
        <p:cNvPr id="65" name="Shape 65"/>
        <p:cNvGrpSpPr/>
        <p:nvPr/>
      </p:nvGrpSpPr>
      <p:grpSpPr>
        <a:xfrm>
          <a:off x="0" y="0"/>
          <a:ext cx="0" cy="0"/>
          <a:chOff x="0" y="0"/>
          <a:chExt cx="0" cy="0"/>
        </a:xfrm>
      </p:grpSpPr>
      <p:sp>
        <p:nvSpPr>
          <p:cNvPr id="66" name="Google Shape;66;p12"/>
          <p:cNvSpPr txBox="1"/>
          <p:nvPr>
            <p:ph type="title"/>
          </p:nvPr>
        </p:nvSpPr>
        <p:spPr>
          <a:xfrm>
            <a:off x="97970" y="81642"/>
            <a:ext cx="11944351" cy="715879"/>
          </a:xfrm>
          <a:prstGeom prst="rect">
            <a:avLst/>
          </a:prstGeom>
          <a:noFill/>
          <a:ln>
            <a:noFill/>
          </a:ln>
        </p:spPr>
        <p:txBody>
          <a:bodyPr anchorCtr="0" anchor="ctr" bIns="54000" lIns="54000" spcFirstLastPara="1" rIns="54000" wrap="square" tIns="54000">
            <a:noAutofit/>
          </a:bodyPr>
          <a:lstStyle>
            <a:lvl1pPr lvl="0" algn="l">
              <a:lnSpc>
                <a:spcPct val="90000"/>
              </a:lnSpc>
              <a:spcBef>
                <a:spcPts val="0"/>
              </a:spcBef>
              <a:spcAft>
                <a:spcPts val="0"/>
              </a:spcAft>
              <a:buClr>
                <a:schemeClr val="dk2"/>
              </a:buClr>
              <a:buSzPts val="38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12"/>
          <p:cNvSpPr txBox="1"/>
          <p:nvPr>
            <p:ph idx="1" type="body"/>
          </p:nvPr>
        </p:nvSpPr>
        <p:spPr>
          <a:xfrm>
            <a:off x="97971" y="1462684"/>
            <a:ext cx="5910944" cy="531367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8" name="Google Shape;68;p12"/>
          <p:cNvSpPr txBox="1"/>
          <p:nvPr>
            <p:ph idx="2" type="body"/>
          </p:nvPr>
        </p:nvSpPr>
        <p:spPr>
          <a:xfrm>
            <a:off x="6131377" y="1462684"/>
            <a:ext cx="5910944" cy="531367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 name="Google Shape;69;p12"/>
          <p:cNvSpPr txBox="1"/>
          <p:nvPr>
            <p:ph idx="3"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lvl1pPr indent="-228600" lvl="0" marL="457200" marR="0" rtl="0" algn="just">
              <a:lnSpc>
                <a:spcPct val="90000"/>
              </a:lnSpc>
              <a:spcBef>
                <a:spcPts val="10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19" name="Shape 19"/>
        <p:cNvGrpSpPr/>
        <p:nvPr/>
      </p:nvGrpSpPr>
      <p:grpSpPr>
        <a:xfrm>
          <a:off x="0" y="0"/>
          <a:ext cx="0" cy="0"/>
          <a:chOff x="0" y="0"/>
          <a:chExt cx="0" cy="0"/>
        </a:xfrm>
      </p:grpSpPr>
      <p:sp>
        <p:nvSpPr>
          <p:cNvPr id="20" name="Google Shape;20;p3"/>
          <p:cNvSpPr/>
          <p:nvPr/>
        </p:nvSpPr>
        <p:spPr>
          <a:xfrm>
            <a:off x="1" y="2184266"/>
            <a:ext cx="310895" cy="1331189"/>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 name="Google Shape;21;p3"/>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2"/>
              </a:buClr>
              <a:buSzPts val="2000"/>
              <a:buFont typeface="Arial"/>
              <a:buNone/>
              <a:defRPr b="1" i="0" sz="2000" u="none" cap="none" strike="noStrike">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2" name="Google Shape;22;p3"/>
          <p:cNvSpPr txBox="1"/>
          <p:nvPr>
            <p:ph idx="1" type="subTitle"/>
          </p:nvPr>
        </p:nvSpPr>
        <p:spPr>
          <a:xfrm>
            <a:off x="401324" y="3651830"/>
            <a:ext cx="6893057" cy="129283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1000"/>
              </a:spcBef>
              <a:spcAft>
                <a:spcPts val="0"/>
              </a:spcAft>
              <a:buClr>
                <a:schemeClr val="dk1"/>
              </a:buClr>
              <a:buSzPts val="1600"/>
              <a:buFont typeface="Arial"/>
              <a:buNone/>
              <a:defRPr b="0" i="1" sz="1600" u="none" cap="none" strike="noStrike">
                <a:solidFill>
                  <a:schemeClr val="dk1"/>
                </a:solidFill>
                <a:latin typeface="Arial"/>
                <a:ea typeface="Arial"/>
                <a:cs typeface="Arial"/>
                <a:sym typeface="Arial"/>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23" name="Google Shape;23;p3"/>
          <p:cNvSpPr/>
          <p:nvPr/>
        </p:nvSpPr>
        <p:spPr>
          <a:xfrm flipH="1" rot="-5400000">
            <a:off x="-507419" y="4140073"/>
            <a:ext cx="1331189" cy="31634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24" name="Google Shape;24;p3"/>
          <p:cNvPicPr preferRelativeResize="0"/>
          <p:nvPr/>
        </p:nvPicPr>
        <p:blipFill rotWithShape="1">
          <a:blip r:embed="rId2">
            <a:alphaModFix/>
          </a:blip>
          <a:srcRect b="0" l="0" r="0" t="0"/>
          <a:stretch/>
        </p:blipFill>
        <p:spPr>
          <a:xfrm>
            <a:off x="310897" y="6212262"/>
            <a:ext cx="1886787" cy="401872"/>
          </a:xfrm>
          <a:prstGeom prst="rect">
            <a:avLst/>
          </a:prstGeom>
          <a:noFill/>
          <a:ln>
            <a:noFill/>
          </a:ln>
        </p:spPr>
      </p:pic>
      <p:pic>
        <p:nvPicPr>
          <p:cNvPr id="25" name="Google Shape;25;p3"/>
          <p:cNvPicPr preferRelativeResize="0"/>
          <p:nvPr/>
        </p:nvPicPr>
        <p:blipFill rotWithShape="1">
          <a:blip r:embed="rId3">
            <a:alphaModFix/>
          </a:blip>
          <a:srcRect b="0" l="0" r="0" t="0"/>
          <a:stretch/>
        </p:blipFill>
        <p:spPr>
          <a:xfrm>
            <a:off x="401324" y="377037"/>
            <a:ext cx="1984435" cy="909936"/>
          </a:xfrm>
          <a:prstGeom prst="rect">
            <a:avLst/>
          </a:prstGeom>
          <a:noFill/>
          <a:ln>
            <a:noFill/>
          </a:ln>
        </p:spPr>
      </p:pic>
      <p:pic>
        <p:nvPicPr>
          <p:cNvPr id="26" name="Google Shape;26;p3"/>
          <p:cNvPicPr preferRelativeResize="0"/>
          <p:nvPr/>
        </p:nvPicPr>
        <p:blipFill rotWithShape="1">
          <a:blip r:embed="rId4">
            <a:alphaModFix/>
          </a:blip>
          <a:srcRect b="0" l="0" r="0" t="0"/>
          <a:stretch/>
        </p:blipFill>
        <p:spPr>
          <a:xfrm>
            <a:off x="6096000" y="3515455"/>
            <a:ext cx="5702300" cy="2362200"/>
          </a:xfrm>
          <a:prstGeom prst="rect">
            <a:avLst/>
          </a:prstGeom>
          <a:noFill/>
          <a:ln>
            <a:noFill/>
          </a:ln>
        </p:spPr>
      </p:pic>
      <p:sp>
        <p:nvSpPr>
          <p:cNvPr id="27" name="Google Shape;27;p3"/>
          <p:cNvSpPr txBox="1"/>
          <p:nvPr/>
        </p:nvSpPr>
        <p:spPr>
          <a:xfrm>
            <a:off x="2385759" y="6214024"/>
            <a:ext cx="9495344"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cs-CZ" sz="900">
                <a:solidFill>
                  <a:schemeClr val="dk1"/>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Project Number: 01195789 — ERASMUS-EDU-2024-POL-EXP-DIGITAL</a:t>
            </a:r>
            <a:endParaRPr/>
          </a:p>
          <a:p>
            <a:pPr indent="0" lvl="0" marL="0" marR="0" rtl="0" algn="l">
              <a:spcBef>
                <a:spcPts val="0"/>
              </a:spcBef>
              <a:spcAft>
                <a:spcPts val="0"/>
              </a:spcAft>
              <a:buNone/>
            </a:pPr>
            <a:r>
              <a:rPr lang="cs-CZ" sz="900">
                <a:solidFill>
                  <a:schemeClr val="dk1"/>
                </a:solidFill>
                <a:latin typeface="Calibri"/>
                <a:ea typeface="Calibri"/>
                <a:cs typeface="Calibri"/>
                <a:sym typeface="Calibri"/>
              </a:rPr>
              <a:t> </a:t>
            </a:r>
            <a:endParaRPr/>
          </a:p>
          <a:p>
            <a:pPr indent="0" lvl="0" marL="0" marR="0" rtl="0" algn="l">
              <a:spcBef>
                <a:spcPts val="0"/>
              </a:spcBef>
              <a:spcAft>
                <a:spcPts val="0"/>
              </a:spcAft>
              <a:buNone/>
            </a:pPr>
            <a:r>
              <a:rPr lang="cs-CZ" sz="900">
                <a:solidFill>
                  <a:schemeClr val="dk1"/>
                </a:solidFill>
                <a:latin typeface="Calibri"/>
                <a:ea typeface="Calibri"/>
                <a:cs typeface="Calibri"/>
                <a:sym typeface="Calibri"/>
              </a:rPr>
              <a:t> </a:t>
            </a:r>
            <a:endParaRPr sz="900">
              <a:solidFill>
                <a:schemeClr val="dk1"/>
              </a:solidFill>
              <a:latin typeface="Calibri"/>
              <a:ea typeface="Calibri"/>
              <a:cs typeface="Calibri"/>
              <a:sym typeface="Calibri"/>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28" name="Shape 28"/>
        <p:cNvGrpSpPr/>
        <p:nvPr/>
      </p:nvGrpSpPr>
      <p:grpSpPr>
        <a:xfrm>
          <a:off x="0" y="0"/>
          <a:ext cx="0" cy="0"/>
          <a:chOff x="0" y="0"/>
          <a:chExt cx="0" cy="0"/>
        </a:xfrm>
      </p:grpSpPr>
      <p:sp>
        <p:nvSpPr>
          <p:cNvPr id="29" name="Google Shape;29;p4"/>
          <p:cNvSpPr txBox="1"/>
          <p:nvPr>
            <p:ph type="ctrTitle"/>
          </p:nvPr>
        </p:nvSpPr>
        <p:spPr>
          <a:xfrm>
            <a:off x="2179865" y="2937536"/>
            <a:ext cx="7832271" cy="1600197"/>
          </a:xfrm>
          <a:prstGeom prst="rect">
            <a:avLst/>
          </a:prstGeom>
          <a:noFill/>
          <a:ln>
            <a:noFill/>
          </a:ln>
        </p:spPr>
        <p:txBody>
          <a:bodyPr anchorCtr="0" anchor="ctr" bIns="45700" lIns="91425" spcFirstLastPara="1" rIns="91425" wrap="square" tIns="45700">
            <a:normAutofit/>
          </a:bodyPr>
          <a:lstStyle>
            <a:lvl1pPr lvl="0" marR="0" rtl="0" algn="ctr">
              <a:lnSpc>
                <a:spcPct val="90000"/>
              </a:lnSpc>
              <a:spcBef>
                <a:spcPts val="0"/>
              </a:spcBef>
              <a:spcAft>
                <a:spcPts val="0"/>
              </a:spcAft>
              <a:buClr>
                <a:schemeClr val="accent2"/>
              </a:buClr>
              <a:buSzPts val="2000"/>
              <a:buFont typeface="Arial"/>
              <a:buNone/>
              <a:defRPr b="0" i="0" sz="2000" u="none" cap="none" strike="noStrike">
                <a:solidFill>
                  <a:schemeClr val="accent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0" name="Google Shape;30;p4"/>
          <p:cNvSpPr/>
          <p:nvPr/>
        </p:nvSpPr>
        <p:spPr>
          <a:xfrm flipH="1">
            <a:off x="2172707" y="2913643"/>
            <a:ext cx="7839428" cy="45719"/>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31" name="Google Shape;31;p4"/>
          <p:cNvPicPr preferRelativeResize="0"/>
          <p:nvPr/>
        </p:nvPicPr>
        <p:blipFill rotWithShape="1">
          <a:blip r:embed="rId2">
            <a:alphaModFix/>
          </a:blip>
          <a:srcRect b="0" l="0" r="0" t="0"/>
          <a:stretch/>
        </p:blipFill>
        <p:spPr>
          <a:xfrm>
            <a:off x="310897" y="6212262"/>
            <a:ext cx="1886787" cy="401872"/>
          </a:xfrm>
          <a:prstGeom prst="rect">
            <a:avLst/>
          </a:prstGeom>
          <a:noFill/>
          <a:ln>
            <a:noFill/>
          </a:ln>
        </p:spPr>
      </p:pic>
      <p:sp>
        <p:nvSpPr>
          <p:cNvPr id="32" name="Google Shape;32;p4"/>
          <p:cNvSpPr txBox="1"/>
          <p:nvPr/>
        </p:nvSpPr>
        <p:spPr>
          <a:xfrm>
            <a:off x="2385759" y="6214024"/>
            <a:ext cx="9495344"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cs-CZ" sz="900">
                <a:solidFill>
                  <a:schemeClr val="dk1"/>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Project Number: 01195789 — ERASMUS-EDU-2024-POL-EXP-DIGITAL</a:t>
            </a:r>
            <a:endParaRPr/>
          </a:p>
          <a:p>
            <a:pPr indent="0" lvl="0" marL="0" marR="0" rtl="0" algn="l">
              <a:spcBef>
                <a:spcPts val="0"/>
              </a:spcBef>
              <a:spcAft>
                <a:spcPts val="0"/>
              </a:spcAft>
              <a:buNone/>
            </a:pPr>
            <a:r>
              <a:rPr lang="cs-CZ" sz="900">
                <a:solidFill>
                  <a:schemeClr val="dk1"/>
                </a:solidFill>
                <a:latin typeface="Calibri"/>
                <a:ea typeface="Calibri"/>
                <a:cs typeface="Calibri"/>
                <a:sym typeface="Calibri"/>
              </a:rPr>
              <a:t> </a:t>
            </a:r>
            <a:endParaRPr/>
          </a:p>
          <a:p>
            <a:pPr indent="0" lvl="0" marL="0" marR="0" rtl="0" algn="l">
              <a:spcBef>
                <a:spcPts val="0"/>
              </a:spcBef>
              <a:spcAft>
                <a:spcPts val="0"/>
              </a:spcAft>
              <a:buNone/>
            </a:pPr>
            <a:r>
              <a:rPr lang="cs-CZ" sz="900">
                <a:solidFill>
                  <a:schemeClr val="dk1"/>
                </a:solidFill>
                <a:latin typeface="Calibri"/>
                <a:ea typeface="Calibri"/>
                <a:cs typeface="Calibri"/>
                <a:sym typeface="Calibri"/>
              </a:rPr>
              <a:t> </a:t>
            </a:r>
            <a:endParaRPr sz="900">
              <a:solidFill>
                <a:schemeClr val="dk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spTree>
      <p:nvGrpSpPr>
        <p:cNvPr id="33" name="Shape 33"/>
        <p:cNvGrpSpPr/>
        <p:nvPr/>
      </p:nvGrpSpPr>
      <p:grpSpPr>
        <a:xfrm>
          <a:off x="0" y="0"/>
          <a:ext cx="0" cy="0"/>
          <a:chOff x="0" y="0"/>
          <a:chExt cx="0" cy="0"/>
        </a:xfrm>
      </p:grpSpPr>
      <p:pic>
        <p:nvPicPr>
          <p:cNvPr id="34" name="Google Shape;34;p5"/>
          <p:cNvPicPr preferRelativeResize="0"/>
          <p:nvPr/>
        </p:nvPicPr>
        <p:blipFill rotWithShape="1">
          <a:blip r:embed="rId2">
            <a:alphaModFix/>
          </a:blip>
          <a:srcRect b="0" l="0" r="0" t="0"/>
          <a:stretch/>
        </p:blipFill>
        <p:spPr>
          <a:xfrm>
            <a:off x="310897" y="6212262"/>
            <a:ext cx="1886787" cy="401872"/>
          </a:xfrm>
          <a:prstGeom prst="rect">
            <a:avLst/>
          </a:prstGeom>
          <a:noFill/>
          <a:ln>
            <a:noFill/>
          </a:ln>
        </p:spPr>
      </p:pic>
      <p:sp>
        <p:nvSpPr>
          <p:cNvPr id="35" name="Google Shape;35;p5"/>
          <p:cNvSpPr txBox="1"/>
          <p:nvPr/>
        </p:nvSpPr>
        <p:spPr>
          <a:xfrm>
            <a:off x="2385759" y="6214024"/>
            <a:ext cx="9495344"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900"/>
              <a:buFont typeface="Calibri"/>
              <a:buNone/>
            </a:pPr>
            <a:r>
              <a:rPr lang="cs-CZ" sz="900">
                <a:solidFill>
                  <a:schemeClr val="dk1"/>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Project Number: 101195789 — ERASMUS-EDU-2024-POL-EXP-DIGITAL</a:t>
            </a:r>
            <a:endParaRPr/>
          </a:p>
          <a:p>
            <a:pPr indent="0" lvl="0" marL="0" marR="0" rtl="0" algn="l">
              <a:spcBef>
                <a:spcPts val="0"/>
              </a:spcBef>
              <a:spcAft>
                <a:spcPts val="0"/>
              </a:spcAft>
              <a:buNone/>
            </a:pPr>
            <a:r>
              <a:rPr lang="cs-CZ" sz="900">
                <a:solidFill>
                  <a:schemeClr val="dk1"/>
                </a:solidFill>
                <a:latin typeface="Calibri"/>
                <a:ea typeface="Calibri"/>
                <a:cs typeface="Calibri"/>
                <a:sym typeface="Calibri"/>
              </a:rPr>
              <a:t> </a:t>
            </a:r>
            <a:endParaRPr/>
          </a:p>
          <a:p>
            <a:pPr indent="0" lvl="0" marL="0" marR="0" rtl="0" algn="l">
              <a:spcBef>
                <a:spcPts val="0"/>
              </a:spcBef>
              <a:spcAft>
                <a:spcPts val="0"/>
              </a:spcAft>
              <a:buNone/>
            </a:pPr>
            <a:r>
              <a:rPr lang="cs-CZ" sz="900">
                <a:solidFill>
                  <a:schemeClr val="dk1"/>
                </a:solidFill>
                <a:latin typeface="Calibri"/>
                <a:ea typeface="Calibri"/>
                <a:cs typeface="Calibri"/>
                <a:sym typeface="Calibri"/>
              </a:rPr>
              <a:t> </a:t>
            </a:r>
            <a:endParaRPr sz="900">
              <a:solidFill>
                <a:schemeClr val="dk1"/>
              </a:solidFill>
              <a:latin typeface="Calibri"/>
              <a:ea typeface="Calibri"/>
              <a:cs typeface="Calibri"/>
              <a:sym typeface="Calibri"/>
            </a:endParaRPr>
          </a:p>
        </p:txBody>
      </p:sp>
      <p:pic>
        <p:nvPicPr>
          <p:cNvPr id="36" name="Google Shape;36;p5"/>
          <p:cNvPicPr preferRelativeResize="0"/>
          <p:nvPr/>
        </p:nvPicPr>
        <p:blipFill rotWithShape="1">
          <a:blip r:embed="rId3">
            <a:alphaModFix/>
          </a:blip>
          <a:srcRect b="0" l="0" r="0" t="0"/>
          <a:stretch/>
        </p:blipFill>
        <p:spPr>
          <a:xfrm>
            <a:off x="2317750" y="1447800"/>
            <a:ext cx="7556500" cy="3962400"/>
          </a:xfrm>
          <a:prstGeom prst="rect">
            <a:avLst/>
          </a:prstGeom>
          <a:noFill/>
          <a:ln>
            <a:noFill/>
          </a:ln>
        </p:spPr>
      </p:pic>
      <p:sp>
        <p:nvSpPr>
          <p:cNvPr id="37" name="Google Shape;37;p5"/>
          <p:cNvSpPr txBox="1"/>
          <p:nvPr>
            <p:ph idx="1" type="subTitle"/>
          </p:nvPr>
        </p:nvSpPr>
        <p:spPr>
          <a:xfrm>
            <a:off x="401324" y="3001590"/>
            <a:ext cx="6893057" cy="129283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1000"/>
              </a:spcBef>
              <a:spcAft>
                <a:spcPts val="0"/>
              </a:spcAft>
              <a:buClr>
                <a:schemeClr val="dk1"/>
              </a:buClr>
              <a:buSzPts val="1600"/>
              <a:buFont typeface="Arial"/>
              <a:buNone/>
              <a:defRPr b="0" i="1" sz="1600" u="none" cap="none" strike="noStrike">
                <a:solidFill>
                  <a:schemeClr val="dk1"/>
                </a:solidFill>
                <a:latin typeface="Arial"/>
                <a:ea typeface="Arial"/>
                <a:cs typeface="Arial"/>
                <a:sym typeface="Arial"/>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38" name="Shape 38"/>
        <p:cNvGrpSpPr/>
        <p:nvPr/>
      </p:nvGrpSpPr>
      <p:grpSpPr>
        <a:xfrm>
          <a:off x="0" y="0"/>
          <a:ext cx="0" cy="0"/>
          <a:chOff x="0" y="0"/>
          <a:chExt cx="0" cy="0"/>
        </a:xfrm>
      </p:grpSpPr>
      <p:sp>
        <p:nvSpPr>
          <p:cNvPr id="39" name="Google Shape;39;p6"/>
          <p:cNvSpPr/>
          <p:nvPr/>
        </p:nvSpPr>
        <p:spPr>
          <a:xfrm>
            <a:off x="0" y="0"/>
            <a:ext cx="12192000" cy="6858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 name="Google Shape;40;p6"/>
          <p:cNvSpPr txBox="1"/>
          <p:nvPr>
            <p:ph type="ctrTitle"/>
          </p:nvPr>
        </p:nvSpPr>
        <p:spPr>
          <a:xfrm>
            <a:off x="2179865" y="2774849"/>
            <a:ext cx="7832271" cy="1600197"/>
          </a:xfrm>
          <a:prstGeom prst="rect">
            <a:avLst/>
          </a:prstGeom>
          <a:noFill/>
          <a:ln>
            <a:noFill/>
          </a:ln>
        </p:spPr>
        <p:txBody>
          <a:bodyPr anchorCtr="0" anchor="ctr" bIns="45700" lIns="91425" spcFirstLastPara="1" rIns="91425" wrap="square" tIns="45700">
            <a:normAutofit/>
          </a:bodyPr>
          <a:lstStyle>
            <a:lvl1pPr lvl="0" marR="0" rtl="0" algn="ctr">
              <a:lnSpc>
                <a:spcPct val="90000"/>
              </a:lnSpc>
              <a:spcBef>
                <a:spcPts val="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1" name="Google Shape;41;p6"/>
          <p:cNvSpPr/>
          <p:nvPr/>
        </p:nvSpPr>
        <p:spPr>
          <a:xfrm flipH="1">
            <a:off x="2172708" y="2774849"/>
            <a:ext cx="7839428" cy="45719"/>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Content - 2col">
  <p:cSld name="Title Subtitle Content - 2col">
    <p:spTree>
      <p:nvGrpSpPr>
        <p:cNvPr id="45" name="Shape 45"/>
        <p:cNvGrpSpPr/>
        <p:nvPr/>
      </p:nvGrpSpPr>
      <p:grpSpPr>
        <a:xfrm>
          <a:off x="0" y="0"/>
          <a:ext cx="0" cy="0"/>
          <a:chOff x="0" y="0"/>
          <a:chExt cx="0" cy="0"/>
        </a:xfrm>
      </p:grpSpPr>
      <p:sp>
        <p:nvSpPr>
          <p:cNvPr id="46" name="Google Shape;46;p8"/>
          <p:cNvSpPr txBox="1"/>
          <p:nvPr>
            <p:ph type="title"/>
          </p:nvPr>
        </p:nvSpPr>
        <p:spPr>
          <a:xfrm>
            <a:off x="97970" y="81642"/>
            <a:ext cx="11944351" cy="715879"/>
          </a:xfrm>
          <a:prstGeom prst="rect">
            <a:avLst/>
          </a:prstGeom>
          <a:noFill/>
          <a:ln>
            <a:noFill/>
          </a:ln>
        </p:spPr>
        <p:txBody>
          <a:bodyPr anchorCtr="0" anchor="ctr" bIns="54000" lIns="54000" spcFirstLastPara="1" rIns="54000" wrap="square" tIns="54000">
            <a:noAutofit/>
          </a:bodyPr>
          <a:lstStyle>
            <a:lvl1pPr lvl="0" algn="l">
              <a:lnSpc>
                <a:spcPct val="90000"/>
              </a:lnSpc>
              <a:spcBef>
                <a:spcPts val="0"/>
              </a:spcBef>
              <a:spcAft>
                <a:spcPts val="0"/>
              </a:spcAft>
              <a:buClr>
                <a:schemeClr val="dk2"/>
              </a:buClr>
              <a:buSzPts val="38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8"/>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lvl1pPr indent="-228600" lvl="0" marL="457200" marR="0" rtl="0" algn="just">
              <a:lnSpc>
                <a:spcPct val="90000"/>
              </a:lnSpc>
              <a:spcBef>
                <a:spcPts val="10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8" name="Google Shape;48;p8"/>
          <p:cNvSpPr txBox="1"/>
          <p:nvPr>
            <p:ph idx="2" type="body"/>
          </p:nvPr>
        </p:nvSpPr>
        <p:spPr>
          <a:xfrm>
            <a:off x="97971" y="1462685"/>
            <a:ext cx="11944350" cy="528917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2"/>
              </a:buClr>
              <a:buSzPts val="1800"/>
              <a:buFont typeface="Arial"/>
              <a:buNone/>
              <a:defRPr b="0" i="0" sz="1800" u="none" cap="none" strike="noStrike">
                <a:solidFill>
                  <a:schemeClr val="dk2"/>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solidFill>
          <a:srgbClr val="FFFFFF"/>
        </a:solidFill>
      </p:bgPr>
    </p:bg>
    <p:spTree>
      <p:nvGrpSpPr>
        <p:cNvPr id="49" name="Shape 49"/>
        <p:cNvGrpSpPr/>
        <p:nvPr/>
      </p:nvGrpSpPr>
      <p:grpSpPr>
        <a:xfrm>
          <a:off x="0" y="0"/>
          <a:ext cx="0" cy="0"/>
          <a:chOff x="0" y="0"/>
          <a:chExt cx="0" cy="0"/>
        </a:xfrm>
      </p:grpSpPr>
      <p:sp>
        <p:nvSpPr>
          <p:cNvPr id="50" name="Google Shape;50;p9"/>
          <p:cNvSpPr/>
          <p:nvPr/>
        </p:nvSpPr>
        <p:spPr>
          <a:xfrm>
            <a:off x="1" y="2184266"/>
            <a:ext cx="310895" cy="1331189"/>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1" name="Google Shape;51;p9"/>
          <p:cNvSpPr txBox="1"/>
          <p:nvPr/>
        </p:nvSpPr>
        <p:spPr>
          <a:xfrm>
            <a:off x="2385759" y="6214024"/>
            <a:ext cx="9495344"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900"/>
              <a:buFont typeface="Calibri"/>
              <a:buNone/>
            </a:pPr>
            <a:r>
              <a:rPr lang="cs-CZ" sz="900">
                <a:solidFill>
                  <a:schemeClr val="dk1"/>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Project Number: 101195789 — ERASMUS-EDU-2024-POL-EXP-DIGITAL</a:t>
            </a:r>
            <a:endParaRPr/>
          </a:p>
          <a:p>
            <a:pPr indent="0" lvl="0" marL="0" marR="0" rtl="0" algn="l">
              <a:spcBef>
                <a:spcPts val="0"/>
              </a:spcBef>
              <a:spcAft>
                <a:spcPts val="0"/>
              </a:spcAft>
              <a:buNone/>
            </a:pPr>
            <a:r>
              <a:rPr lang="cs-CZ" sz="900">
                <a:solidFill>
                  <a:schemeClr val="dk1"/>
                </a:solidFill>
                <a:latin typeface="Calibri"/>
                <a:ea typeface="Calibri"/>
                <a:cs typeface="Calibri"/>
                <a:sym typeface="Calibri"/>
              </a:rPr>
              <a:t> </a:t>
            </a:r>
            <a:endParaRPr/>
          </a:p>
          <a:p>
            <a:pPr indent="0" lvl="0" marL="0" marR="0" rtl="0" algn="l">
              <a:spcBef>
                <a:spcPts val="0"/>
              </a:spcBef>
              <a:spcAft>
                <a:spcPts val="0"/>
              </a:spcAft>
              <a:buNone/>
            </a:pPr>
            <a:r>
              <a:rPr lang="cs-CZ" sz="900">
                <a:solidFill>
                  <a:schemeClr val="dk1"/>
                </a:solidFill>
                <a:latin typeface="Calibri"/>
                <a:ea typeface="Calibri"/>
                <a:cs typeface="Calibri"/>
                <a:sym typeface="Calibri"/>
              </a:rPr>
              <a:t> </a:t>
            </a:r>
            <a:endParaRPr sz="900">
              <a:solidFill>
                <a:schemeClr val="dk1"/>
              </a:solidFill>
              <a:latin typeface="Calibri"/>
              <a:ea typeface="Calibri"/>
              <a:cs typeface="Calibri"/>
              <a:sym typeface="Calibri"/>
            </a:endParaRPr>
          </a:p>
        </p:txBody>
      </p:sp>
      <p:sp>
        <p:nvSpPr>
          <p:cNvPr id="52" name="Google Shape;52;p9"/>
          <p:cNvSpPr txBox="1"/>
          <p:nvPr>
            <p:ph type="ctrTitle"/>
          </p:nvPr>
        </p:nvSpPr>
        <p:spPr>
          <a:xfrm>
            <a:off x="374726" y="2184268"/>
            <a:ext cx="6914821" cy="1334065"/>
          </a:xfrm>
          <a:prstGeom prst="rect">
            <a:avLst/>
          </a:prstGeom>
          <a:noFill/>
          <a:ln>
            <a:noFill/>
          </a:ln>
        </p:spPr>
        <p:txBody>
          <a:bodyPr anchorCtr="0" anchor="ctr" bIns="54000" lIns="54000" spcFirstLastPara="1" rIns="54000" wrap="square" tIns="54000">
            <a:normAutofit/>
          </a:bodyPr>
          <a:lstStyle>
            <a:lvl1pPr lvl="0" algn="l">
              <a:lnSpc>
                <a:spcPct val="90000"/>
              </a:lnSpc>
              <a:spcBef>
                <a:spcPts val="0"/>
              </a:spcBef>
              <a:spcAft>
                <a:spcPts val="0"/>
              </a:spcAft>
              <a:buClr>
                <a:schemeClr val="dk1"/>
              </a:buClr>
              <a:buSzPts val="2000"/>
              <a:buFont typeface="Arial"/>
              <a:buNone/>
              <a:defRPr b="1" sz="2000">
                <a:solidFill>
                  <a:schemeClr val="dk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 name="Google Shape;53;p9"/>
          <p:cNvSpPr txBox="1"/>
          <p:nvPr>
            <p:ph idx="1" type="subTitle"/>
          </p:nvPr>
        </p:nvSpPr>
        <p:spPr>
          <a:xfrm>
            <a:off x="401324" y="3651830"/>
            <a:ext cx="6893057" cy="129283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1000"/>
              </a:spcBef>
              <a:spcAft>
                <a:spcPts val="0"/>
              </a:spcAft>
              <a:buClr>
                <a:schemeClr val="dk1"/>
              </a:buClr>
              <a:buSzPts val="1600"/>
              <a:buFont typeface="Arial"/>
              <a:buNone/>
              <a:defRPr b="0" i="1" sz="1600" u="none" cap="none" strike="noStrike">
                <a:solidFill>
                  <a:schemeClr val="dk1"/>
                </a:solidFill>
                <a:latin typeface="Arial"/>
                <a:ea typeface="Arial"/>
                <a:cs typeface="Arial"/>
                <a:sym typeface="Arial"/>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54" name="Google Shape;54;p9"/>
          <p:cNvSpPr/>
          <p:nvPr/>
        </p:nvSpPr>
        <p:spPr>
          <a:xfrm flipH="1" rot="-5400000">
            <a:off x="-507419" y="4140073"/>
            <a:ext cx="1331189" cy="31634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55" name="Google Shape;55;p9"/>
          <p:cNvPicPr preferRelativeResize="0"/>
          <p:nvPr/>
        </p:nvPicPr>
        <p:blipFill rotWithShape="1">
          <a:blip r:embed="rId2">
            <a:alphaModFix/>
          </a:blip>
          <a:srcRect b="0" l="0" r="0" t="0"/>
          <a:stretch/>
        </p:blipFill>
        <p:spPr>
          <a:xfrm>
            <a:off x="310897" y="6212262"/>
            <a:ext cx="1886787" cy="401872"/>
          </a:xfrm>
          <a:prstGeom prst="rect">
            <a:avLst/>
          </a:prstGeom>
          <a:noFill/>
          <a:ln>
            <a:noFill/>
          </a:ln>
        </p:spPr>
      </p:pic>
      <p:pic>
        <p:nvPicPr>
          <p:cNvPr id="56" name="Google Shape;56;p9"/>
          <p:cNvPicPr preferRelativeResize="0"/>
          <p:nvPr/>
        </p:nvPicPr>
        <p:blipFill rotWithShape="1">
          <a:blip r:embed="rId3">
            <a:alphaModFix/>
          </a:blip>
          <a:srcRect b="0" l="0" r="0" t="0"/>
          <a:stretch/>
        </p:blipFill>
        <p:spPr>
          <a:xfrm>
            <a:off x="370844" y="332656"/>
            <a:ext cx="1742451" cy="1164495"/>
          </a:xfrm>
          <a:prstGeom prst="rect">
            <a:avLst/>
          </a:prstGeom>
          <a:noFill/>
          <a:ln>
            <a:noFill/>
          </a:ln>
        </p:spPr>
      </p:pic>
      <p:pic>
        <p:nvPicPr>
          <p:cNvPr id="57" name="Google Shape;57;p9"/>
          <p:cNvPicPr preferRelativeResize="0"/>
          <p:nvPr/>
        </p:nvPicPr>
        <p:blipFill rotWithShape="1">
          <a:blip r:embed="rId4">
            <a:alphaModFix/>
          </a:blip>
          <a:srcRect b="0" l="0" r="0" t="0"/>
          <a:stretch/>
        </p:blipFill>
        <p:spPr>
          <a:xfrm>
            <a:off x="6889674" y="1995192"/>
            <a:ext cx="4927600" cy="4000500"/>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ext - 1col">
  <p:cSld name="Title Text - 1col">
    <p:spTree>
      <p:nvGrpSpPr>
        <p:cNvPr id="58" name="Shape 58"/>
        <p:cNvGrpSpPr/>
        <p:nvPr/>
      </p:nvGrpSpPr>
      <p:grpSpPr>
        <a:xfrm>
          <a:off x="0" y="0"/>
          <a:ext cx="0" cy="0"/>
          <a:chOff x="0" y="0"/>
          <a:chExt cx="0" cy="0"/>
        </a:xfrm>
      </p:grpSpPr>
      <p:sp>
        <p:nvSpPr>
          <p:cNvPr id="59" name="Google Shape;59;p10"/>
          <p:cNvSpPr txBox="1"/>
          <p:nvPr>
            <p:ph type="title"/>
          </p:nvPr>
        </p:nvSpPr>
        <p:spPr>
          <a:xfrm>
            <a:off x="97970" y="81642"/>
            <a:ext cx="11944351" cy="715879"/>
          </a:xfrm>
          <a:prstGeom prst="rect">
            <a:avLst/>
          </a:prstGeom>
          <a:noFill/>
          <a:ln>
            <a:noFill/>
          </a:ln>
        </p:spPr>
        <p:txBody>
          <a:bodyPr anchorCtr="0" anchor="ctr" bIns="54000" lIns="54000" spcFirstLastPara="1" rIns="54000" wrap="square" tIns="54000">
            <a:noAutofit/>
          </a:bodyPr>
          <a:lstStyle>
            <a:lvl1pPr lvl="0" algn="l">
              <a:lnSpc>
                <a:spcPct val="90000"/>
              </a:lnSpc>
              <a:spcBef>
                <a:spcPts val="0"/>
              </a:spcBef>
              <a:spcAft>
                <a:spcPts val="0"/>
              </a:spcAft>
              <a:buClr>
                <a:schemeClr val="dk2"/>
              </a:buClr>
              <a:buSzPts val="3800"/>
              <a:buFont typeface="Arial"/>
              <a:buNone/>
              <a:defRPr>
                <a:solidFill>
                  <a:schemeClr val="dk2"/>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10"/>
          <p:cNvSpPr txBox="1"/>
          <p:nvPr>
            <p:ph idx="1" type="body"/>
          </p:nvPr>
        </p:nvSpPr>
        <p:spPr>
          <a:xfrm>
            <a:off x="97971" y="881743"/>
            <a:ext cx="11944350" cy="58701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 2col">
  <p:cSld name="Title Content - 2col">
    <p:spTree>
      <p:nvGrpSpPr>
        <p:cNvPr id="61" name="Shape 61"/>
        <p:cNvGrpSpPr/>
        <p:nvPr/>
      </p:nvGrpSpPr>
      <p:grpSpPr>
        <a:xfrm>
          <a:off x="0" y="0"/>
          <a:ext cx="0" cy="0"/>
          <a:chOff x="0" y="0"/>
          <a:chExt cx="0" cy="0"/>
        </a:xfrm>
      </p:grpSpPr>
      <p:sp>
        <p:nvSpPr>
          <p:cNvPr id="62" name="Google Shape;62;p11"/>
          <p:cNvSpPr txBox="1"/>
          <p:nvPr>
            <p:ph type="title"/>
          </p:nvPr>
        </p:nvSpPr>
        <p:spPr>
          <a:xfrm>
            <a:off x="97970" y="81642"/>
            <a:ext cx="11944351" cy="715879"/>
          </a:xfrm>
          <a:prstGeom prst="rect">
            <a:avLst/>
          </a:prstGeom>
          <a:noFill/>
          <a:ln>
            <a:noFill/>
          </a:ln>
        </p:spPr>
        <p:txBody>
          <a:bodyPr anchorCtr="0" anchor="ctr" bIns="54000" lIns="54000" spcFirstLastPara="1" rIns="54000" wrap="square" tIns="54000">
            <a:noAutofit/>
          </a:bodyPr>
          <a:lstStyle>
            <a:lvl1pPr lvl="0" algn="l">
              <a:lnSpc>
                <a:spcPct val="90000"/>
              </a:lnSpc>
              <a:spcBef>
                <a:spcPts val="0"/>
              </a:spcBef>
              <a:spcAft>
                <a:spcPts val="0"/>
              </a:spcAft>
              <a:buClr>
                <a:schemeClr val="dk2"/>
              </a:buClr>
              <a:buSzPts val="38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1"/>
          <p:cNvSpPr txBox="1"/>
          <p:nvPr>
            <p:ph idx="1" type="body"/>
          </p:nvPr>
        </p:nvSpPr>
        <p:spPr>
          <a:xfrm>
            <a:off x="97971" y="873580"/>
            <a:ext cx="5910944" cy="590277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4" name="Google Shape;64;p11"/>
          <p:cNvSpPr txBox="1"/>
          <p:nvPr>
            <p:ph idx="2" type="body"/>
          </p:nvPr>
        </p:nvSpPr>
        <p:spPr>
          <a:xfrm>
            <a:off x="6131377" y="873580"/>
            <a:ext cx="5910944" cy="590277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3.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slideLayout" Target="../slideLayouts/slideLayout7.xml"/><Relationship Id="rId3" Type="http://schemas.openxmlformats.org/officeDocument/2006/relationships/slideLayout" Target="../slideLayouts/slideLayout8.xml"/><Relationship Id="rId4" Type="http://schemas.openxmlformats.org/officeDocument/2006/relationships/slideLayout" Target="../slideLayouts/slideLayout9.xml"/><Relationship Id="rId5" Type="http://schemas.openxmlformats.org/officeDocument/2006/relationships/slideLayout" Target="../slideLayouts/slideLayout10.xml"/><Relationship Id="rId6"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alpha val="50196"/>
          </a:srgbClr>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alpha val="0"/>
          </a:schemeClr>
        </a:solidFill>
      </p:bgPr>
    </p:bg>
    <p:spTree>
      <p:nvGrpSpPr>
        <p:cNvPr id="42" name="Shape 42"/>
        <p:cNvGrpSpPr/>
        <p:nvPr/>
      </p:nvGrpSpPr>
      <p:grpSpPr>
        <a:xfrm>
          <a:off x="0" y="0"/>
          <a:ext cx="0" cy="0"/>
          <a:chOff x="0" y="0"/>
          <a:chExt cx="0" cy="0"/>
        </a:xfrm>
      </p:grpSpPr>
      <p:sp>
        <p:nvSpPr>
          <p:cNvPr id="43" name="Google Shape;43;p7"/>
          <p:cNvSpPr/>
          <p:nvPr/>
        </p:nvSpPr>
        <p:spPr>
          <a:xfrm>
            <a:off x="0" y="0"/>
            <a:ext cx="12192000" cy="797521"/>
          </a:xfrm>
          <a:prstGeom prst="rect">
            <a:avLst/>
          </a:prstGeom>
          <a:solidFill>
            <a:schemeClr val="accent1"/>
          </a:solidFill>
          <a:ln cap="flat" cmpd="sng" w="12700">
            <a:solidFill>
              <a:schemeClr val="l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44" name="Google Shape;44;p7"/>
          <p:cNvSpPr txBox="1"/>
          <p:nvPr>
            <p:ph type="title"/>
          </p:nvPr>
        </p:nvSpPr>
        <p:spPr>
          <a:xfrm>
            <a:off x="97970" y="81642"/>
            <a:ext cx="11944351" cy="715879"/>
          </a:xfrm>
          <a:prstGeom prst="rect">
            <a:avLst/>
          </a:prstGeom>
          <a:noFill/>
          <a:ln>
            <a:noFill/>
          </a:ln>
        </p:spPr>
        <p:txBody>
          <a:bodyPr anchorCtr="0" anchor="ctr" bIns="54000" lIns="54000" spcFirstLastPara="1" rIns="54000" wrap="square" tIns="54000">
            <a:noAutofit/>
          </a:bodyPr>
          <a:lstStyle>
            <a:lvl1pPr lvl="0" marR="0" rtl="0" algn="l">
              <a:lnSpc>
                <a:spcPct val="90000"/>
              </a:lnSpc>
              <a:spcBef>
                <a:spcPts val="0"/>
              </a:spcBef>
              <a:spcAft>
                <a:spcPts val="0"/>
              </a:spcAft>
              <a:buClr>
                <a:schemeClr val="dk2"/>
              </a:buClr>
              <a:buSzPts val="3800"/>
              <a:buFont typeface="Arial"/>
              <a:buNone/>
              <a:defRPr b="0" i="0" sz="3800" u="none" cap="none" strike="noStrike">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 accent1="accent1" accent2="accent2" accent3="accent3" accent4="accent4" accent5="accent5" accent6="accent6" bg1="lt1" bg2="dk2" tx1="dk1" tx2="lt2" folHlink="folHlink" hlink="hlink"/>
  <p:sldLayoutIdLst>
    <p:sldLayoutId id="2147483653" r:id="rId1"/>
    <p:sldLayoutId id="2147483654" r:id="rId2"/>
    <p:sldLayoutId id="2147483655" r:id="rId3"/>
    <p:sldLayoutId id="2147483656" r:id="rId4"/>
    <p:sldLayoutId id="2147483657"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 Id="rId3"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8.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13"/>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Font typeface="Arial"/>
              <a:buNone/>
            </a:pPr>
            <a:r>
              <a:rPr lang="cs-CZ" sz="2400"/>
              <a:t>WP3 – Vzdělávací materiály pro seniory</a:t>
            </a:r>
            <a:br>
              <a:rPr lang="cs-CZ" sz="1800"/>
            </a:br>
            <a:endParaRPr sz="1800"/>
          </a:p>
        </p:txBody>
      </p:sp>
      <p:sp>
        <p:nvSpPr>
          <p:cNvPr id="75" name="Google Shape;75;p13"/>
          <p:cNvSpPr txBox="1"/>
          <p:nvPr>
            <p:ph idx="1" type="subTitle"/>
          </p:nvPr>
        </p:nvSpPr>
        <p:spPr>
          <a:xfrm>
            <a:off x="374726" y="3429000"/>
            <a:ext cx="7391858" cy="129283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rPr lang="cs-CZ" sz="2800"/>
              <a:t>Modul 6</a:t>
            </a:r>
            <a:endParaRPr sz="2800"/>
          </a:p>
          <a:p>
            <a:pPr indent="0" lvl="0" marL="0" rtl="0" algn="l">
              <a:lnSpc>
                <a:spcPct val="90000"/>
              </a:lnSpc>
              <a:spcBef>
                <a:spcPts val="1000"/>
              </a:spcBef>
              <a:spcAft>
                <a:spcPts val="0"/>
              </a:spcAft>
              <a:buClr>
                <a:schemeClr val="dk1"/>
              </a:buClr>
              <a:buSzPts val="2800"/>
              <a:buNone/>
            </a:pPr>
            <a:r>
              <a:rPr lang="cs-CZ" sz="2800"/>
              <a:t>Mezigenerační digitální vyprávění příběhů</a:t>
            </a:r>
            <a:endParaRPr sz="28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22"/>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6 (Senioři): Mezigenerační digitální vyprávění příběhů</a:t>
            </a:r>
            <a:endParaRPr sz="2400"/>
          </a:p>
        </p:txBody>
      </p:sp>
      <p:sp>
        <p:nvSpPr>
          <p:cNvPr id="148" name="Google Shape;148;p22"/>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2: Digitální vyprávěcí dovednosti</a:t>
            </a:r>
            <a:endParaRPr i="1"/>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p:txBody>
      </p:sp>
      <p:pic>
        <p:nvPicPr>
          <p:cNvPr id="149" name="Google Shape;149;p22"/>
          <p:cNvPicPr preferRelativeResize="0"/>
          <p:nvPr>
            <p:ph idx="2" type="body"/>
          </p:nvPr>
        </p:nvPicPr>
        <p:blipFill rotWithShape="1">
          <a:blip r:embed="rId3">
            <a:alphaModFix/>
          </a:blip>
          <a:srcRect b="0" l="0" r="0" t="0"/>
          <a:stretch/>
        </p:blipFill>
        <p:spPr>
          <a:xfrm>
            <a:off x="9923548" y="5611977"/>
            <a:ext cx="2002432" cy="919427"/>
          </a:xfrm>
          <a:prstGeom prst="rect">
            <a:avLst/>
          </a:prstGeom>
          <a:noFill/>
          <a:ln>
            <a:noFill/>
          </a:ln>
        </p:spPr>
      </p:pic>
      <p:sp>
        <p:nvSpPr>
          <p:cNvPr id="150" name="Google Shape;150;p22"/>
          <p:cNvSpPr txBox="1"/>
          <p:nvPr/>
        </p:nvSpPr>
        <p:spPr>
          <a:xfrm>
            <a:off x="149679" y="1405534"/>
            <a:ext cx="11336483" cy="304698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s-CZ" sz="2400">
                <a:solidFill>
                  <a:schemeClr val="dk1"/>
                </a:solidFill>
                <a:latin typeface="Calibri"/>
                <a:ea typeface="Calibri"/>
                <a:cs typeface="Calibri"/>
                <a:sym typeface="Calibri"/>
              </a:rPr>
              <a:t>Zachycení okamžiku</a:t>
            </a:r>
            <a:endParaRPr b="1"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Tři pravidla fotografování</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K pořízení skvělého snímku nepotřebujete profesionální fotoaparát; stačí ovládnout základy osvětlení, stability a správného zaostření.</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Hlavní myšlenka: Zaměřte se na čistotu obrazu a světlo, aby bylo vaše sdělení dobře vidět a správně pochopeno.</a:t>
            </a:r>
            <a:endParaRPr sz="2400">
              <a:solidFill>
                <a:srgbClr val="08030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3"/>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6 (Senioři): Mezigenerační digitální vyprávění příběhů</a:t>
            </a:r>
            <a:endParaRPr sz="2400"/>
          </a:p>
        </p:txBody>
      </p:sp>
      <p:sp>
        <p:nvSpPr>
          <p:cNvPr id="157" name="Google Shape;157;p23"/>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2: Digitální vyprávěcí dovednosti</a:t>
            </a:r>
            <a:endParaRPr i="1"/>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p:txBody>
      </p:sp>
      <p:pic>
        <p:nvPicPr>
          <p:cNvPr id="158" name="Google Shape;158;p23"/>
          <p:cNvPicPr preferRelativeResize="0"/>
          <p:nvPr>
            <p:ph idx="2" type="body"/>
          </p:nvPr>
        </p:nvPicPr>
        <p:blipFill rotWithShape="1">
          <a:blip r:embed="rId3">
            <a:alphaModFix/>
          </a:blip>
          <a:srcRect b="0" l="0" r="0" t="0"/>
          <a:stretch/>
        </p:blipFill>
        <p:spPr>
          <a:xfrm>
            <a:off x="9923548" y="5611977"/>
            <a:ext cx="2002432" cy="919427"/>
          </a:xfrm>
          <a:prstGeom prst="rect">
            <a:avLst/>
          </a:prstGeom>
          <a:noFill/>
          <a:ln>
            <a:noFill/>
          </a:ln>
        </p:spPr>
      </p:pic>
      <p:sp>
        <p:nvSpPr>
          <p:cNvPr id="159" name="Google Shape;159;p23"/>
          <p:cNvSpPr txBox="1"/>
          <p:nvPr/>
        </p:nvSpPr>
        <p:spPr>
          <a:xfrm>
            <a:off x="149679" y="1405534"/>
            <a:ext cx="11336483" cy="304698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s-CZ" sz="2400">
                <a:solidFill>
                  <a:schemeClr val="dk1"/>
                </a:solidFill>
                <a:latin typeface="Calibri"/>
                <a:ea typeface="Calibri"/>
                <a:cs typeface="Calibri"/>
                <a:sym typeface="Calibri"/>
              </a:rPr>
              <a:t>Úpravy a osobní styl</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Jak nechat své fotky vyniknout</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Jednoduché úpravy (např. oříznutí nebo přidání filtru) vám umožní vdechnout fotografii tu správnou náladu, ať už má působit nostalgicky, hřejivě, nebo hravě.</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Hlavní myšlenka:</a:t>
            </a:r>
            <a:r>
              <a:rPr lang="cs-CZ" sz="2400">
                <a:solidFill>
                  <a:schemeClr val="dk1"/>
                </a:solidFill>
                <a:latin typeface="Calibri"/>
                <a:ea typeface="Calibri"/>
                <a:cs typeface="Calibri"/>
                <a:sym typeface="Calibri"/>
              </a:rPr>
              <a:t> Využijte filtry a jas k tomu, abyste vyjádřili konkrétní pocit, který se za vaší vzpomínkou skrývá.</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24"/>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6 (Senioři): Mezigenerační digitální vyprávění příběhů</a:t>
            </a:r>
            <a:endParaRPr sz="2400"/>
          </a:p>
        </p:txBody>
      </p:sp>
      <p:sp>
        <p:nvSpPr>
          <p:cNvPr id="166" name="Google Shape;166;p24"/>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2: Digitální vyprávěcí dovednosti</a:t>
            </a:r>
            <a:endParaRPr i="1"/>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i="1"/>
          </a:p>
        </p:txBody>
      </p:sp>
      <p:pic>
        <p:nvPicPr>
          <p:cNvPr id="167" name="Google Shape;167;p24"/>
          <p:cNvPicPr preferRelativeResize="0"/>
          <p:nvPr>
            <p:ph idx="2" type="body"/>
          </p:nvPr>
        </p:nvPicPr>
        <p:blipFill rotWithShape="1">
          <a:blip r:embed="rId3">
            <a:alphaModFix/>
          </a:blip>
          <a:srcRect b="0" l="0" r="0" t="0"/>
          <a:stretch/>
        </p:blipFill>
        <p:spPr>
          <a:xfrm>
            <a:off x="9714988" y="5469025"/>
            <a:ext cx="2327333" cy="1068606"/>
          </a:xfrm>
          <a:prstGeom prst="rect">
            <a:avLst/>
          </a:prstGeom>
          <a:noFill/>
          <a:ln>
            <a:noFill/>
          </a:ln>
        </p:spPr>
      </p:pic>
      <p:sp>
        <p:nvSpPr>
          <p:cNvPr id="168" name="Google Shape;168;p24"/>
          <p:cNvSpPr txBox="1"/>
          <p:nvPr/>
        </p:nvSpPr>
        <p:spPr>
          <a:xfrm>
            <a:off x="97970" y="1563010"/>
            <a:ext cx="10957957" cy="453265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cs-CZ" sz="2400">
                <a:solidFill>
                  <a:srgbClr val="FD8F09"/>
                </a:solidFill>
                <a:latin typeface="Calibri"/>
                <a:ea typeface="Calibri"/>
                <a:cs typeface="Calibri"/>
                <a:sym typeface="Calibri"/>
              </a:rPr>
              <a:t>Aktivita: Moment pro dialog (1. část)</a:t>
            </a:r>
            <a:endParaRPr b="1" sz="2400">
              <a:solidFill>
                <a:srgbClr val="FD8F09"/>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Rada, kterou bych tehdy rád znal(a)</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Vyberte si téma pro svou zprávu, například „Rada mému dvacetiletému já“ nebo „Něco, na co jsem dnes hrdý/á“.</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Hlavní myšlenka:</a:t>
            </a:r>
            <a:r>
              <a:rPr lang="cs-CZ" sz="2400">
                <a:solidFill>
                  <a:schemeClr val="dk1"/>
                </a:solidFill>
                <a:latin typeface="Calibri"/>
                <a:ea typeface="Calibri"/>
                <a:cs typeface="Calibri"/>
                <a:sym typeface="Calibri"/>
              </a:rPr>
              <a:t> Vyberte nebo pořiďte fotografii, která symbolizuje moudrost, o kterou se chcete podělit.</a:t>
            </a:r>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1" marL="45720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25"/>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6 (Senioři): Mezigenerační digitální vyprávění příběhů</a:t>
            </a:r>
            <a:endParaRPr sz="2400"/>
          </a:p>
        </p:txBody>
      </p:sp>
      <p:sp>
        <p:nvSpPr>
          <p:cNvPr id="175" name="Google Shape;175;p25"/>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2: Digitální vyprávěcí dovednosti</a:t>
            </a:r>
            <a:endParaRPr i="1"/>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i="1"/>
          </a:p>
        </p:txBody>
      </p:sp>
      <p:pic>
        <p:nvPicPr>
          <p:cNvPr id="176" name="Google Shape;176;p25"/>
          <p:cNvPicPr preferRelativeResize="0"/>
          <p:nvPr>
            <p:ph idx="2" type="body"/>
          </p:nvPr>
        </p:nvPicPr>
        <p:blipFill rotWithShape="1">
          <a:blip r:embed="rId3">
            <a:alphaModFix/>
          </a:blip>
          <a:srcRect b="0" l="0" r="0" t="0"/>
          <a:stretch/>
        </p:blipFill>
        <p:spPr>
          <a:xfrm>
            <a:off x="9714988" y="5469025"/>
            <a:ext cx="2327333" cy="1068606"/>
          </a:xfrm>
          <a:prstGeom prst="rect">
            <a:avLst/>
          </a:prstGeom>
          <a:noFill/>
          <a:ln>
            <a:noFill/>
          </a:ln>
        </p:spPr>
      </p:pic>
      <p:sp>
        <p:nvSpPr>
          <p:cNvPr id="177" name="Google Shape;177;p25"/>
          <p:cNvSpPr txBox="1"/>
          <p:nvPr/>
        </p:nvSpPr>
        <p:spPr>
          <a:xfrm>
            <a:off x="97970" y="1563010"/>
            <a:ext cx="10957957" cy="480965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cs-CZ" sz="2400">
                <a:solidFill>
                  <a:srgbClr val="FD8F09"/>
                </a:solidFill>
                <a:latin typeface="Calibri"/>
                <a:ea typeface="Calibri"/>
                <a:cs typeface="Calibri"/>
                <a:sym typeface="Calibri"/>
              </a:rPr>
              <a:t>Aktivita: Moment pro dialog (2. část)</a:t>
            </a:r>
            <a:endParaRPr b="1" sz="2400">
              <a:solidFill>
                <a:srgbClr val="FD8F09"/>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Tvorba vizuální zprávy</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Pomocí šablony v Canvě propojte svou fotografii s 1–2 větami plnými moudrosti a vytvořte tak digitální dárek pro mladšího člověka.</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Hlavní myšlenka:</a:t>
            </a:r>
            <a:r>
              <a:rPr lang="cs-CZ" sz="2400">
                <a:solidFill>
                  <a:schemeClr val="dk1"/>
                </a:solidFill>
                <a:latin typeface="Calibri"/>
                <a:ea typeface="Calibri"/>
                <a:cs typeface="Calibri"/>
                <a:sym typeface="Calibri"/>
              </a:rPr>
              <a:t> Spojte obrázek s krátkým vzkazem a nastartujte tak smysluplný mezigenerační rozhovor.</a:t>
            </a:r>
            <a:endParaRPr/>
          </a:p>
          <a:p>
            <a:pPr indent="0" lvl="0" marL="0" marR="0" rtl="0" algn="ctr">
              <a:spcBef>
                <a:spcPts val="0"/>
              </a:spcBef>
              <a:spcAft>
                <a:spcPts val="0"/>
              </a:spcAft>
              <a:buNone/>
            </a:pPr>
            <a:r>
              <a:t/>
            </a:r>
            <a:endParaRPr b="1" sz="2400">
              <a:solidFill>
                <a:srgbClr val="FD8F09"/>
              </a:solidFill>
              <a:latin typeface="Calibri"/>
              <a:ea typeface="Calibri"/>
              <a:cs typeface="Calibri"/>
              <a:sym typeface="Calibri"/>
            </a:endParaRPr>
          </a:p>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a:p>
            <a:pPr indent="0" lvl="1" marL="45720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26"/>
          <p:cNvSpPr txBox="1"/>
          <p:nvPr>
            <p:ph type="ctrTitle"/>
          </p:nvPr>
        </p:nvSpPr>
        <p:spPr>
          <a:xfrm>
            <a:off x="374727" y="2184268"/>
            <a:ext cx="6346114" cy="1334065"/>
          </a:xfrm>
          <a:prstGeom prst="rect">
            <a:avLst/>
          </a:prstGeom>
          <a:noFill/>
          <a:ln>
            <a:noFill/>
          </a:ln>
        </p:spPr>
        <p:txBody>
          <a:bodyPr anchorCtr="0" anchor="ctr" bIns="54000" lIns="54000" spcFirstLastPara="1" rIns="54000" wrap="square" tIns="54000">
            <a:normAutofit/>
          </a:bodyPr>
          <a:lstStyle/>
          <a:p>
            <a:pPr indent="0" lvl="0" marL="0" rtl="0" algn="l">
              <a:lnSpc>
                <a:spcPct val="90000"/>
              </a:lnSpc>
              <a:spcBef>
                <a:spcPts val="0"/>
              </a:spcBef>
              <a:spcAft>
                <a:spcPts val="0"/>
              </a:spcAft>
              <a:buClr>
                <a:schemeClr val="dk1"/>
              </a:buClr>
              <a:buSzPts val="2800"/>
              <a:buFont typeface="Arial"/>
              <a:buNone/>
            </a:pPr>
            <a:r>
              <a:rPr b="0" i="1" lang="cs-CZ" sz="2800"/>
              <a:t>Modul 6</a:t>
            </a:r>
            <a:br>
              <a:rPr b="0" i="1" lang="cs-CZ" sz="2800"/>
            </a:br>
            <a:r>
              <a:rPr b="0" i="1" lang="cs-CZ" sz="2800"/>
              <a:t>Mezigenerační digitální vyprávění příběhů</a:t>
            </a:r>
            <a:endParaRPr b="0" i="1" sz="2800"/>
          </a:p>
        </p:txBody>
      </p:sp>
      <p:sp>
        <p:nvSpPr>
          <p:cNvPr id="183" name="Google Shape;183;p26"/>
          <p:cNvSpPr txBox="1"/>
          <p:nvPr>
            <p:ph idx="1" type="subTitle"/>
          </p:nvPr>
        </p:nvSpPr>
        <p:spPr>
          <a:xfrm>
            <a:off x="374726" y="3662221"/>
            <a:ext cx="7391858" cy="129283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9CBFD"/>
              </a:buClr>
              <a:buSzPts val="2400"/>
              <a:buNone/>
            </a:pPr>
            <a:r>
              <a:rPr b="1" lang="cs-CZ" sz="2400">
                <a:solidFill>
                  <a:srgbClr val="09CBFD"/>
                </a:solidFill>
              </a:rPr>
              <a:t>Téma 3: Mezigenerační výměna prostřednictvím kreativních médií</a:t>
            </a:r>
            <a:endParaRPr b="1" sz="2400">
              <a:solidFill>
                <a:srgbClr val="09CBFD"/>
              </a:solidFill>
            </a:endParaRPr>
          </a:p>
          <a:p>
            <a:pPr indent="0" lvl="0" marL="0" rtl="0" algn="l">
              <a:lnSpc>
                <a:spcPct val="90000"/>
              </a:lnSpc>
              <a:spcBef>
                <a:spcPts val="1000"/>
              </a:spcBef>
              <a:spcAft>
                <a:spcPts val="0"/>
              </a:spcAft>
              <a:buClr>
                <a:srgbClr val="09CBFD"/>
              </a:buClr>
              <a:buSzPts val="2400"/>
              <a:buNone/>
            </a:pPr>
            <a:r>
              <a:rPr b="1" lang="cs-CZ" sz="2400">
                <a:solidFill>
                  <a:srgbClr val="09CBFD"/>
                </a:solidFill>
              </a:rPr>
              <a:t> </a:t>
            </a:r>
            <a:endParaRPr sz="24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27"/>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6 (Senioři): Mezigenerační digitální vyprávění příběhů</a:t>
            </a:r>
            <a:endParaRPr sz="2400"/>
          </a:p>
        </p:txBody>
      </p:sp>
      <p:sp>
        <p:nvSpPr>
          <p:cNvPr id="190" name="Google Shape;190;p27"/>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3: Mezigenerační výměna prostřednictvím kreativních médií</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p:txBody>
      </p:sp>
      <p:pic>
        <p:nvPicPr>
          <p:cNvPr id="191" name="Google Shape;191;p27"/>
          <p:cNvPicPr preferRelativeResize="0"/>
          <p:nvPr>
            <p:ph idx="2" type="body"/>
          </p:nvPr>
        </p:nvPicPr>
        <p:blipFill rotWithShape="1">
          <a:blip r:embed="rId3">
            <a:alphaModFix/>
          </a:blip>
          <a:srcRect b="0" l="0" r="0" t="0"/>
          <a:stretch/>
        </p:blipFill>
        <p:spPr>
          <a:xfrm>
            <a:off x="9923548" y="5611977"/>
            <a:ext cx="2002432" cy="919427"/>
          </a:xfrm>
          <a:prstGeom prst="rect">
            <a:avLst/>
          </a:prstGeom>
          <a:noFill/>
          <a:ln>
            <a:noFill/>
          </a:ln>
        </p:spPr>
      </p:pic>
      <p:sp>
        <p:nvSpPr>
          <p:cNvPr id="192" name="Google Shape;192;p27"/>
          <p:cNvSpPr txBox="1"/>
          <p:nvPr/>
        </p:nvSpPr>
        <p:spPr>
          <a:xfrm>
            <a:off x="149679" y="1405534"/>
            <a:ext cx="11336483" cy="267765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s-CZ" sz="2400">
                <a:solidFill>
                  <a:schemeClr val="dk1"/>
                </a:solidFill>
                <a:latin typeface="Calibri"/>
                <a:ea typeface="Calibri"/>
                <a:cs typeface="Calibri"/>
                <a:sym typeface="Calibri"/>
              </a:rPr>
              <a:t>Kreativita jako společný jazyk</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Společné tvoření</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Mezigenerační výměna není jen o technologiích; je to spolupráce, při které se vaše životní moudrost potkává s digitální rychlostí mladšího člověka.</a:t>
            </a:r>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Hlavní myšlenka:</a:t>
            </a:r>
            <a:r>
              <a:rPr lang="cs-CZ" sz="2400">
                <a:solidFill>
                  <a:schemeClr val="dk1"/>
                </a:solidFill>
                <a:latin typeface="Calibri"/>
                <a:ea typeface="Calibri"/>
                <a:cs typeface="Calibri"/>
                <a:sym typeface="Calibri"/>
              </a:rPr>
              <a:t> Využití kreativních médií, jako jsou fotky a nahrávky zvuku, k proměně technologií ve společný prostor pro vzájemné sblížení.</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28"/>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6 (Senioři): Mezigenerační digitální vyprávění příběhů</a:t>
            </a:r>
            <a:endParaRPr sz="2400"/>
          </a:p>
        </p:txBody>
      </p:sp>
      <p:sp>
        <p:nvSpPr>
          <p:cNvPr id="199" name="Google Shape;199;p28"/>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3: Mezigenerační výměna prostřednictvím kreativních médií</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p:txBody>
      </p:sp>
      <p:pic>
        <p:nvPicPr>
          <p:cNvPr id="200" name="Google Shape;200;p28"/>
          <p:cNvPicPr preferRelativeResize="0"/>
          <p:nvPr>
            <p:ph idx="2" type="body"/>
          </p:nvPr>
        </p:nvPicPr>
        <p:blipFill rotWithShape="1">
          <a:blip r:embed="rId3">
            <a:alphaModFix/>
          </a:blip>
          <a:srcRect b="0" l="0" r="0" t="0"/>
          <a:stretch/>
        </p:blipFill>
        <p:spPr>
          <a:xfrm>
            <a:off x="9923548" y="5611977"/>
            <a:ext cx="2002432" cy="919427"/>
          </a:xfrm>
          <a:prstGeom prst="rect">
            <a:avLst/>
          </a:prstGeom>
          <a:noFill/>
          <a:ln>
            <a:noFill/>
          </a:ln>
        </p:spPr>
      </p:pic>
      <p:sp>
        <p:nvSpPr>
          <p:cNvPr id="201" name="Google Shape;201;p28"/>
          <p:cNvSpPr txBox="1"/>
          <p:nvPr/>
        </p:nvSpPr>
        <p:spPr>
          <a:xfrm>
            <a:off x="149679" y="1405534"/>
            <a:ext cx="11336483" cy="304698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s-CZ" sz="2400">
                <a:solidFill>
                  <a:schemeClr val="dk1"/>
                </a:solidFill>
                <a:latin typeface="Calibri"/>
                <a:ea typeface="Calibri"/>
                <a:cs typeface="Calibri"/>
                <a:sym typeface="Calibri"/>
              </a:rPr>
              <a:t>Přínosy vzájemné výměny</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Dvousměrná ulice</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Když sdílíte svůj příběh digitálně, získáváte technické sebevědomí, zatímco mladší člověk získává empatii a hlubší porozumění historii.</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Hlavní myšlenka:</a:t>
            </a:r>
            <a:r>
              <a:rPr lang="cs-CZ" sz="2400">
                <a:solidFill>
                  <a:schemeClr val="dk1"/>
                </a:solidFill>
                <a:latin typeface="Calibri"/>
                <a:ea typeface="Calibri"/>
                <a:cs typeface="Calibri"/>
                <a:sym typeface="Calibri"/>
              </a:rPr>
              <a:t> Posilování komunitních pout díky proměně osobních vzpomínek v digitální archivy.</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29"/>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6 (Senioři): Mezigenerační digitální vyprávění příběhů</a:t>
            </a:r>
            <a:endParaRPr sz="2400"/>
          </a:p>
        </p:txBody>
      </p:sp>
      <p:sp>
        <p:nvSpPr>
          <p:cNvPr id="208" name="Google Shape;208;p29"/>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3: Mezigenerační výměna prostřednictvím kreativních médií</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p:txBody>
      </p:sp>
      <p:pic>
        <p:nvPicPr>
          <p:cNvPr id="209" name="Google Shape;209;p29"/>
          <p:cNvPicPr preferRelativeResize="0"/>
          <p:nvPr>
            <p:ph idx="2" type="body"/>
          </p:nvPr>
        </p:nvPicPr>
        <p:blipFill rotWithShape="1">
          <a:blip r:embed="rId3">
            <a:alphaModFix/>
          </a:blip>
          <a:srcRect b="0" l="0" r="0" t="0"/>
          <a:stretch/>
        </p:blipFill>
        <p:spPr>
          <a:xfrm>
            <a:off x="9923548" y="5611977"/>
            <a:ext cx="2002432" cy="919427"/>
          </a:xfrm>
          <a:prstGeom prst="rect">
            <a:avLst/>
          </a:prstGeom>
          <a:noFill/>
          <a:ln>
            <a:noFill/>
          </a:ln>
        </p:spPr>
      </p:pic>
      <p:sp>
        <p:nvSpPr>
          <p:cNvPr id="210" name="Google Shape;210;p29"/>
          <p:cNvSpPr txBox="1"/>
          <p:nvPr/>
        </p:nvSpPr>
        <p:spPr>
          <a:xfrm>
            <a:off x="149679" y="1405534"/>
            <a:ext cx="11336483" cy="267765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s-CZ" sz="2400">
                <a:solidFill>
                  <a:schemeClr val="dk1"/>
                </a:solidFill>
                <a:latin typeface="Calibri"/>
                <a:ea typeface="Calibri"/>
                <a:cs typeface="Calibri"/>
                <a:sym typeface="Calibri"/>
              </a:rPr>
              <a:t>Vedení vašeho příběhu</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Vy jste kreativní režisér</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I když vám mladší partner pomáhá s „tlačítky“, jste to vy, kdo rozhoduje, které fotky vybrat, jaké sdělení předat a pro koho je příběh určen.</a:t>
            </a:r>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Hlavní myšlenka:</a:t>
            </a:r>
            <a:r>
              <a:rPr lang="cs-CZ" sz="2400">
                <a:solidFill>
                  <a:schemeClr val="dk1"/>
                </a:solidFill>
                <a:latin typeface="Calibri"/>
                <a:ea typeface="Calibri"/>
                <a:cs typeface="Calibri"/>
                <a:sym typeface="Calibri"/>
              </a:rPr>
              <a:t> Udržení kontroly nad vlastním vyprávěním zajišťuje, že výsledný projekt bude působit autenticky a smysluplně.</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30"/>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6 (Senioři): Mezigenerační digitální vyprávění příběhů</a:t>
            </a:r>
            <a:endParaRPr sz="2400"/>
          </a:p>
        </p:txBody>
      </p:sp>
      <p:sp>
        <p:nvSpPr>
          <p:cNvPr id="217" name="Google Shape;217;p30"/>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3: Mezigenerační výměna prostřednictvím kreativních médií</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i="1"/>
          </a:p>
        </p:txBody>
      </p:sp>
      <p:pic>
        <p:nvPicPr>
          <p:cNvPr id="218" name="Google Shape;218;p30"/>
          <p:cNvPicPr preferRelativeResize="0"/>
          <p:nvPr>
            <p:ph idx="2" type="body"/>
          </p:nvPr>
        </p:nvPicPr>
        <p:blipFill rotWithShape="1">
          <a:blip r:embed="rId3">
            <a:alphaModFix/>
          </a:blip>
          <a:srcRect b="0" l="0" r="0" t="0"/>
          <a:stretch/>
        </p:blipFill>
        <p:spPr>
          <a:xfrm>
            <a:off x="9714988" y="5469025"/>
            <a:ext cx="2327333" cy="1068606"/>
          </a:xfrm>
          <a:prstGeom prst="rect">
            <a:avLst/>
          </a:prstGeom>
          <a:noFill/>
          <a:ln>
            <a:noFill/>
          </a:ln>
        </p:spPr>
      </p:pic>
      <p:sp>
        <p:nvSpPr>
          <p:cNvPr id="219" name="Google Shape;219;p30"/>
          <p:cNvSpPr txBox="1"/>
          <p:nvPr/>
        </p:nvSpPr>
        <p:spPr>
          <a:xfrm>
            <a:off x="97970" y="1563010"/>
            <a:ext cx="10957957" cy="444031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cs-CZ" sz="2400">
                <a:solidFill>
                  <a:srgbClr val="FD8F09"/>
                </a:solidFill>
                <a:latin typeface="Calibri"/>
                <a:ea typeface="Calibri"/>
                <a:cs typeface="Calibri"/>
                <a:sym typeface="Calibri"/>
              </a:rPr>
              <a:t>Aktivita: Karta moudrosti (část 1)</a:t>
            </a:r>
            <a:endParaRPr sz="2400">
              <a:solidFill>
                <a:srgbClr val="FD8F09"/>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Zachycení životních tajemství</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Posaďte se se svým mladším partnerem a podělte se s ním o jedno „tajemství spokojeného života“. Poté pomocí Tří pravidel vyfoťte smysluplný předmět ve vaší blízkosti.</a:t>
            </a:r>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Hlavní myšlenka:</a:t>
            </a:r>
            <a:r>
              <a:rPr lang="cs-CZ" sz="2400">
                <a:solidFill>
                  <a:schemeClr val="dk1"/>
                </a:solidFill>
                <a:latin typeface="Calibri"/>
                <a:ea typeface="Calibri"/>
                <a:cs typeface="Calibri"/>
                <a:sym typeface="Calibri"/>
              </a:rPr>
              <a:t> Zaměřte se nejprve na lidské spojení, a teprve poté použijte fotoaparát k zachycení symbolu této moudrosti.</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1" marL="45720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31"/>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6 (Senioři): Mezigenerační digitální vyprávění příběhů</a:t>
            </a:r>
            <a:endParaRPr sz="2400"/>
          </a:p>
        </p:txBody>
      </p:sp>
      <p:sp>
        <p:nvSpPr>
          <p:cNvPr id="226" name="Google Shape;226;p31"/>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3: Mezigenerační výměna prostřednictvím kreativních médií</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i="1"/>
          </a:p>
        </p:txBody>
      </p:sp>
      <p:pic>
        <p:nvPicPr>
          <p:cNvPr id="227" name="Google Shape;227;p31"/>
          <p:cNvPicPr preferRelativeResize="0"/>
          <p:nvPr>
            <p:ph idx="2" type="body"/>
          </p:nvPr>
        </p:nvPicPr>
        <p:blipFill rotWithShape="1">
          <a:blip r:embed="rId3">
            <a:alphaModFix/>
          </a:blip>
          <a:srcRect b="0" l="0" r="0" t="0"/>
          <a:stretch/>
        </p:blipFill>
        <p:spPr>
          <a:xfrm>
            <a:off x="9714988" y="5469025"/>
            <a:ext cx="2327333" cy="1068606"/>
          </a:xfrm>
          <a:prstGeom prst="rect">
            <a:avLst/>
          </a:prstGeom>
          <a:noFill/>
          <a:ln>
            <a:noFill/>
          </a:ln>
        </p:spPr>
      </p:pic>
      <p:sp>
        <p:nvSpPr>
          <p:cNvPr id="228" name="Google Shape;228;p31"/>
          <p:cNvSpPr txBox="1"/>
          <p:nvPr/>
        </p:nvSpPr>
        <p:spPr>
          <a:xfrm>
            <a:off x="97970" y="1563010"/>
            <a:ext cx="10957957" cy="490198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cs-CZ" sz="2400">
                <a:solidFill>
                  <a:srgbClr val="FD8F09"/>
                </a:solidFill>
                <a:latin typeface="Calibri"/>
                <a:ea typeface="Calibri"/>
                <a:cs typeface="Calibri"/>
                <a:sym typeface="Calibri"/>
              </a:rPr>
              <a:t>Aktivita: Karta moudrosti (část 2)</a:t>
            </a:r>
            <a:endParaRPr sz="2400">
              <a:solidFill>
                <a:srgbClr val="FD8F09"/>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lang="cs-CZ" sz="2400">
                <a:solidFill>
                  <a:schemeClr val="dk1"/>
                </a:solidFill>
                <a:latin typeface="Calibri"/>
                <a:ea typeface="Calibri"/>
                <a:cs typeface="Calibri"/>
                <a:sym typeface="Calibri"/>
              </a:rPr>
              <a:t>Odeslání</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Společně se svým partnerem navrhněte v Canvě svou kartu, poté stiskněte „Odeslat“ a pošlete ji někomu blízkému. Pak už jen společně počkejte na odpověď.</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Hlavní myšlenka:</a:t>
            </a:r>
            <a:r>
              <a:rPr lang="cs-CZ" sz="2400">
                <a:solidFill>
                  <a:schemeClr val="dk1"/>
                </a:solidFill>
                <a:latin typeface="Calibri"/>
                <a:ea typeface="Calibri"/>
                <a:cs typeface="Calibri"/>
                <a:sym typeface="Calibri"/>
              </a:rPr>
              <a:t> Prožijte okamžitou radost z toho, když vidíte, jak vaše moudrost dorazila k člověku, na kterém vám záleží.</a:t>
            </a:r>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1" marL="45720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4"/>
          <p:cNvSpPr txBox="1"/>
          <p:nvPr>
            <p:ph type="ctrTitle"/>
          </p:nvPr>
        </p:nvSpPr>
        <p:spPr>
          <a:xfrm>
            <a:off x="374727" y="2184268"/>
            <a:ext cx="6083224" cy="133406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Font typeface="Arial"/>
              <a:buNone/>
            </a:pPr>
            <a:r>
              <a:rPr b="0" i="1" lang="cs-CZ" sz="2800"/>
              <a:t>Modul 6</a:t>
            </a:r>
            <a:br>
              <a:rPr b="0" i="1" lang="cs-CZ" sz="2800"/>
            </a:br>
            <a:r>
              <a:rPr b="0" i="1" lang="cs-CZ" sz="2800"/>
              <a:t>Mezigenerační digitální vyprávění příběhů</a:t>
            </a:r>
            <a:endParaRPr b="0" i="1" sz="2800"/>
          </a:p>
        </p:txBody>
      </p:sp>
      <p:sp>
        <p:nvSpPr>
          <p:cNvPr id="81" name="Google Shape;81;p14"/>
          <p:cNvSpPr txBox="1"/>
          <p:nvPr>
            <p:ph idx="1" type="subTitle"/>
          </p:nvPr>
        </p:nvSpPr>
        <p:spPr>
          <a:xfrm>
            <a:off x="374726" y="3662221"/>
            <a:ext cx="7391858" cy="129283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9CBFD"/>
              </a:buClr>
              <a:buSzPts val="2400"/>
              <a:buNone/>
            </a:pPr>
            <a:r>
              <a:rPr b="1" lang="cs-CZ" sz="2400">
                <a:solidFill>
                  <a:srgbClr val="09CBFD"/>
                </a:solidFill>
              </a:rPr>
              <a:t>Téma 1: Komunikace napříč generacemi</a:t>
            </a:r>
            <a:endParaRPr b="1" sz="2400">
              <a:solidFill>
                <a:srgbClr val="09CBFD"/>
              </a:solidFill>
            </a:endParaRPr>
          </a:p>
          <a:p>
            <a:pPr indent="0" lvl="0" marL="0" rtl="0" algn="l">
              <a:lnSpc>
                <a:spcPct val="90000"/>
              </a:lnSpc>
              <a:spcBef>
                <a:spcPts val="1000"/>
              </a:spcBef>
              <a:spcAft>
                <a:spcPts val="0"/>
              </a:spcAft>
              <a:buClr>
                <a:srgbClr val="09CBFD"/>
              </a:buClr>
              <a:buSzPts val="2400"/>
              <a:buNone/>
            </a:pPr>
            <a:r>
              <a:rPr b="1" lang="cs-CZ" sz="2400">
                <a:solidFill>
                  <a:srgbClr val="09CBFD"/>
                </a:solidFill>
              </a:rPr>
              <a:t> </a:t>
            </a:r>
            <a:endParaRPr sz="24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32"/>
          <p:cNvSpPr txBox="1"/>
          <p:nvPr>
            <p:ph type="ctrTitle"/>
          </p:nvPr>
        </p:nvSpPr>
        <p:spPr>
          <a:xfrm>
            <a:off x="405246" y="1768632"/>
            <a:ext cx="6821956" cy="133406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Font typeface="Arial"/>
              <a:buNone/>
            </a:pPr>
            <a:r>
              <a:rPr b="0" i="1" lang="cs-CZ" sz="2400"/>
              <a:t>Konec modulu 6:</a:t>
            </a:r>
            <a:br>
              <a:rPr b="0" i="1" lang="cs-CZ" sz="2400"/>
            </a:br>
            <a:r>
              <a:rPr b="0" i="1" lang="cs-CZ" sz="2400"/>
              <a:t>Mezigenerační digitální vyprávění příběhů</a:t>
            </a:r>
            <a:endParaRPr b="0"/>
          </a:p>
        </p:txBody>
      </p:sp>
      <p:pic>
        <p:nvPicPr>
          <p:cNvPr id="234" name="Google Shape;234;p32"/>
          <p:cNvPicPr preferRelativeResize="0"/>
          <p:nvPr/>
        </p:nvPicPr>
        <p:blipFill rotWithShape="1">
          <a:blip r:embed="rId3">
            <a:alphaModFix/>
          </a:blip>
          <a:srcRect b="0" l="0" r="0" t="0"/>
          <a:stretch/>
        </p:blipFill>
        <p:spPr>
          <a:xfrm>
            <a:off x="825461" y="2940275"/>
            <a:ext cx="5270539" cy="276342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15"/>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6 (Senioři): Mezigenerační digitální vyprávění příběhů</a:t>
            </a:r>
            <a:endParaRPr i="1" sz="2400"/>
          </a:p>
        </p:txBody>
      </p:sp>
      <p:sp>
        <p:nvSpPr>
          <p:cNvPr id="88" name="Google Shape;88;p15"/>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1: Komunikace napříč generacemi</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p:txBody>
      </p:sp>
      <p:pic>
        <p:nvPicPr>
          <p:cNvPr id="89" name="Google Shape;89;p15"/>
          <p:cNvPicPr preferRelativeResize="0"/>
          <p:nvPr>
            <p:ph idx="2" type="body"/>
          </p:nvPr>
        </p:nvPicPr>
        <p:blipFill rotWithShape="1">
          <a:blip r:embed="rId3">
            <a:alphaModFix/>
          </a:blip>
          <a:srcRect b="0" l="0" r="0" t="0"/>
          <a:stretch/>
        </p:blipFill>
        <p:spPr>
          <a:xfrm>
            <a:off x="9923548" y="5611977"/>
            <a:ext cx="2002432" cy="919427"/>
          </a:xfrm>
          <a:prstGeom prst="rect">
            <a:avLst/>
          </a:prstGeom>
          <a:noFill/>
          <a:ln>
            <a:noFill/>
          </a:ln>
        </p:spPr>
      </p:pic>
      <p:sp>
        <p:nvSpPr>
          <p:cNvPr id="90" name="Google Shape;90;p15"/>
          <p:cNvSpPr txBox="1"/>
          <p:nvPr/>
        </p:nvSpPr>
        <p:spPr>
          <a:xfrm>
            <a:off x="149679" y="1405534"/>
            <a:ext cx="11336483" cy="304698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s-CZ" sz="2400">
                <a:solidFill>
                  <a:schemeClr val="dk1"/>
                </a:solidFill>
                <a:latin typeface="Calibri"/>
                <a:ea typeface="Calibri"/>
                <a:cs typeface="Calibri"/>
                <a:sym typeface="Calibri"/>
              </a:rPr>
              <a:t>Stavíme digitální most</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Propojujeme naše světy</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Digitální komunikace je most, který vás udržuje ve spojení s rodinou a přáteli, bez ohledu na vzdálenost.</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Je to o sdílení života takového, jaký zrovna je.</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Hlavní myšlenka: Znovunavázání kontaktu s vnoučaty a aktivní zapojení do digitálního světa.</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6"/>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6 (Senioři): Mezigenerační digitální vyprávění příběhů</a:t>
            </a:r>
            <a:endParaRPr sz="2400"/>
          </a:p>
        </p:txBody>
      </p:sp>
      <p:sp>
        <p:nvSpPr>
          <p:cNvPr id="97" name="Google Shape;97;p16"/>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1: Komunikace napříč generacemi</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p:txBody>
      </p:sp>
      <p:pic>
        <p:nvPicPr>
          <p:cNvPr id="98" name="Google Shape;98;p16"/>
          <p:cNvPicPr preferRelativeResize="0"/>
          <p:nvPr>
            <p:ph idx="2" type="body"/>
          </p:nvPr>
        </p:nvPicPr>
        <p:blipFill rotWithShape="1">
          <a:blip r:embed="rId3">
            <a:alphaModFix/>
          </a:blip>
          <a:srcRect b="0" l="0" r="0" t="0"/>
          <a:stretch/>
        </p:blipFill>
        <p:spPr>
          <a:xfrm>
            <a:off x="9923548" y="5611977"/>
            <a:ext cx="2002432" cy="919427"/>
          </a:xfrm>
          <a:prstGeom prst="rect">
            <a:avLst/>
          </a:prstGeom>
          <a:noFill/>
          <a:ln>
            <a:noFill/>
          </a:ln>
        </p:spPr>
      </p:pic>
      <p:sp>
        <p:nvSpPr>
          <p:cNvPr id="99" name="Google Shape;99;p16"/>
          <p:cNvSpPr txBox="1"/>
          <p:nvPr/>
        </p:nvSpPr>
        <p:spPr>
          <a:xfrm>
            <a:off x="149679" y="1405534"/>
            <a:ext cx="11336483" cy="267765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s-CZ" sz="2400">
                <a:solidFill>
                  <a:schemeClr val="dk1"/>
                </a:solidFill>
                <a:latin typeface="Calibri"/>
                <a:ea typeface="Calibri"/>
                <a:cs typeface="Calibri"/>
                <a:sym typeface="Calibri"/>
              </a:rPr>
              <a:t>Proč na digitálním spojení záleží</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Sebevědomí a blízkost</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Učení se digitálním nástrojům je o něčem větším než jen o technologiích; je to o vaší nezávislosti a duševní pohodě.</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Hlavní myšlenka: Snižování pocitu izolace díky tomu, že zůstanete v kontaktu podle vlastních pravidel.</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7"/>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6 (Senioři): Mezigenerační digitální vyprávění příběhů</a:t>
            </a:r>
            <a:endParaRPr sz="2400"/>
          </a:p>
        </p:txBody>
      </p:sp>
      <p:sp>
        <p:nvSpPr>
          <p:cNvPr id="106" name="Google Shape;106;p17"/>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1: Komunikace napříč generacemi</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p:txBody>
      </p:sp>
      <p:pic>
        <p:nvPicPr>
          <p:cNvPr id="107" name="Google Shape;107;p17"/>
          <p:cNvPicPr preferRelativeResize="0"/>
          <p:nvPr>
            <p:ph idx="2" type="body"/>
          </p:nvPr>
        </p:nvPicPr>
        <p:blipFill rotWithShape="1">
          <a:blip r:embed="rId3">
            <a:alphaModFix/>
          </a:blip>
          <a:srcRect b="0" l="0" r="0" t="0"/>
          <a:stretch/>
        </p:blipFill>
        <p:spPr>
          <a:xfrm>
            <a:off x="9923548" y="5611977"/>
            <a:ext cx="2002432" cy="919427"/>
          </a:xfrm>
          <a:prstGeom prst="rect">
            <a:avLst/>
          </a:prstGeom>
          <a:noFill/>
          <a:ln>
            <a:noFill/>
          </a:ln>
        </p:spPr>
      </p:pic>
      <p:sp>
        <p:nvSpPr>
          <p:cNvPr id="108" name="Google Shape;108;p17"/>
          <p:cNvSpPr txBox="1"/>
          <p:nvPr/>
        </p:nvSpPr>
        <p:spPr>
          <a:xfrm>
            <a:off x="149679" y="1405534"/>
            <a:ext cx="11336483" cy="267765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s-CZ" sz="2400">
                <a:solidFill>
                  <a:schemeClr val="dk1"/>
                </a:solidFill>
                <a:latin typeface="Calibri"/>
                <a:ea typeface="Calibri"/>
                <a:cs typeface="Calibri"/>
                <a:sym typeface="Calibri"/>
              </a:rPr>
              <a:t>Překonávání bariér</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Jak překonat váhavost</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Je naprosto přirozené cítit se nejistě mezi všemi těmi novými ikonami a tlačítky, ale objevováním digitálního světa v něm nemůžete nic „rozbít“.</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Hlavní myšlenka: Proměna technické složitosti v čirou radost z úspěšného stisknutí tlačítka „Odeslat“.</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18"/>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6 (Senioři): Mezigenerační digitální vyprávění příběhů</a:t>
            </a:r>
            <a:endParaRPr sz="2400"/>
          </a:p>
        </p:txBody>
      </p:sp>
      <p:sp>
        <p:nvSpPr>
          <p:cNvPr id="115" name="Google Shape;115;p18"/>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1: Komunikace napříč generacemi</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i="1"/>
          </a:p>
        </p:txBody>
      </p:sp>
      <p:pic>
        <p:nvPicPr>
          <p:cNvPr id="116" name="Google Shape;116;p18"/>
          <p:cNvPicPr preferRelativeResize="0"/>
          <p:nvPr>
            <p:ph idx="2" type="body"/>
          </p:nvPr>
        </p:nvPicPr>
        <p:blipFill rotWithShape="1">
          <a:blip r:embed="rId3">
            <a:alphaModFix/>
          </a:blip>
          <a:srcRect b="0" l="0" r="0" t="0"/>
          <a:stretch/>
        </p:blipFill>
        <p:spPr>
          <a:xfrm>
            <a:off x="9714988" y="5469025"/>
            <a:ext cx="2327333" cy="1068606"/>
          </a:xfrm>
          <a:prstGeom prst="rect">
            <a:avLst/>
          </a:prstGeom>
          <a:noFill/>
          <a:ln>
            <a:noFill/>
          </a:ln>
        </p:spPr>
      </p:pic>
      <p:sp>
        <p:nvSpPr>
          <p:cNvPr id="117" name="Google Shape;117;p18"/>
          <p:cNvSpPr txBox="1"/>
          <p:nvPr/>
        </p:nvSpPr>
        <p:spPr>
          <a:xfrm>
            <a:off x="97970" y="1563010"/>
            <a:ext cx="10957957" cy="40709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cs-CZ" sz="2400">
                <a:solidFill>
                  <a:srgbClr val="FD8F09"/>
                </a:solidFill>
                <a:latin typeface="Calibri"/>
                <a:ea typeface="Calibri"/>
                <a:cs typeface="Calibri"/>
                <a:sym typeface="Calibri"/>
              </a:rPr>
              <a:t>Aktivita: Srdce zprávy (část 1)</a:t>
            </a:r>
            <a:endParaRPr sz="2400">
              <a:solidFill>
                <a:srgbClr val="FD8F09"/>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Co chcete říct?</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Myslete na někoho mladšího, na kom vám záleží.</a:t>
            </a:r>
            <a:r>
              <a:rPr lang="cs-CZ" sz="2400">
                <a:solidFill>
                  <a:schemeClr val="dk1"/>
                </a:solidFill>
                <a:latin typeface="Calibri"/>
                <a:ea typeface="Calibri"/>
                <a:cs typeface="Calibri"/>
                <a:sym typeface="Calibri"/>
              </a:rPr>
              <a:t> Jaký vzkaz, vzpomínku nebo fotku byste s ním rádi sdíleli?</a:t>
            </a:r>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Hlavní myšlenka:</a:t>
            </a:r>
            <a:r>
              <a:rPr lang="cs-CZ" sz="2400">
                <a:solidFill>
                  <a:schemeClr val="dk1"/>
                </a:solidFill>
                <a:latin typeface="Calibri"/>
                <a:ea typeface="Calibri"/>
                <a:cs typeface="Calibri"/>
                <a:sym typeface="Calibri"/>
              </a:rPr>
              <a:t> Než si vyberete konkrétní nástroj, zamyslete se nad hlubším významem, který se za vaším příběhem skrývá.</a:t>
            </a:r>
            <a:endParaRPr/>
          </a:p>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a:p>
            <a:pPr indent="0" lvl="1" marL="45720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19"/>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6 (Senioři): Mezigenerační digitální vyprávění příběhů</a:t>
            </a:r>
            <a:endParaRPr sz="2400"/>
          </a:p>
        </p:txBody>
      </p:sp>
      <p:sp>
        <p:nvSpPr>
          <p:cNvPr id="124" name="Google Shape;124;p19"/>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1: Komunikace napříč generacemi</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i="1"/>
          </a:p>
        </p:txBody>
      </p:sp>
      <p:pic>
        <p:nvPicPr>
          <p:cNvPr id="125" name="Google Shape;125;p19"/>
          <p:cNvPicPr preferRelativeResize="0"/>
          <p:nvPr>
            <p:ph idx="2" type="body"/>
          </p:nvPr>
        </p:nvPicPr>
        <p:blipFill rotWithShape="1">
          <a:blip r:embed="rId3">
            <a:alphaModFix/>
          </a:blip>
          <a:srcRect b="0" l="0" r="0" t="0"/>
          <a:stretch/>
        </p:blipFill>
        <p:spPr>
          <a:xfrm>
            <a:off x="9714988" y="5469025"/>
            <a:ext cx="2327333" cy="1068606"/>
          </a:xfrm>
          <a:prstGeom prst="rect">
            <a:avLst/>
          </a:prstGeom>
          <a:noFill/>
          <a:ln>
            <a:noFill/>
          </a:ln>
        </p:spPr>
      </p:pic>
      <p:sp>
        <p:nvSpPr>
          <p:cNvPr id="126" name="Google Shape;126;p19"/>
          <p:cNvSpPr txBox="1"/>
          <p:nvPr/>
        </p:nvSpPr>
        <p:spPr>
          <a:xfrm>
            <a:off x="97970" y="1563010"/>
            <a:ext cx="10957957" cy="517898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cs-CZ" sz="2400">
                <a:solidFill>
                  <a:srgbClr val="FD8F09"/>
                </a:solidFill>
                <a:latin typeface="Calibri"/>
                <a:ea typeface="Calibri"/>
                <a:cs typeface="Calibri"/>
                <a:sym typeface="Calibri"/>
              </a:rPr>
              <a:t>Aktivita: Srdce zprávy (část 2)</a:t>
            </a:r>
            <a:endParaRPr sz="2400">
              <a:solidFill>
                <a:srgbClr val="FD8F09"/>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Výběr formy</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Každá zpráva má své místo.</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Některým příběhům nejvíce sluší rychlá fotka, jiné zase patří do e-mailu nebo videohovoru.</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Hlavní myšlenka:</a:t>
            </a:r>
            <a:r>
              <a:rPr lang="cs-CZ" sz="2400">
                <a:solidFill>
                  <a:schemeClr val="dk1"/>
                </a:solidFill>
                <a:latin typeface="Calibri"/>
                <a:ea typeface="Calibri"/>
                <a:cs typeface="Calibri"/>
                <a:sym typeface="Calibri"/>
              </a:rPr>
              <a:t> Vyberte si digitální nástroj, který je pro vás dnes nejjednodušší na ovládání.</a:t>
            </a:r>
            <a:endParaRPr/>
          </a:p>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a:p>
            <a:pPr indent="0" lvl="1" marL="45720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20"/>
          <p:cNvSpPr txBox="1"/>
          <p:nvPr>
            <p:ph type="ctrTitle"/>
          </p:nvPr>
        </p:nvSpPr>
        <p:spPr>
          <a:xfrm>
            <a:off x="374726" y="2184268"/>
            <a:ext cx="6914821" cy="1334065"/>
          </a:xfrm>
          <a:prstGeom prst="rect">
            <a:avLst/>
          </a:prstGeom>
          <a:noFill/>
          <a:ln>
            <a:noFill/>
          </a:ln>
        </p:spPr>
        <p:txBody>
          <a:bodyPr anchorCtr="0" anchor="ctr" bIns="54000" lIns="54000" spcFirstLastPara="1" rIns="54000" wrap="square" tIns="54000">
            <a:normAutofit/>
          </a:bodyPr>
          <a:lstStyle/>
          <a:p>
            <a:pPr indent="0" lvl="0" marL="0" rtl="0" algn="l">
              <a:lnSpc>
                <a:spcPct val="90000"/>
              </a:lnSpc>
              <a:spcBef>
                <a:spcPts val="0"/>
              </a:spcBef>
              <a:spcAft>
                <a:spcPts val="0"/>
              </a:spcAft>
              <a:buClr>
                <a:schemeClr val="dk1"/>
              </a:buClr>
              <a:buSzPts val="2800"/>
              <a:buFont typeface="Arial"/>
              <a:buNone/>
            </a:pPr>
            <a:r>
              <a:rPr b="0" i="1" lang="cs-CZ" sz="2800"/>
              <a:t>Modul 6 (Senioři): Mezigenerační digitální vyprávění příběhů</a:t>
            </a:r>
            <a:endParaRPr b="0" sz="1800"/>
          </a:p>
        </p:txBody>
      </p:sp>
      <p:sp>
        <p:nvSpPr>
          <p:cNvPr id="132" name="Google Shape;132;p20"/>
          <p:cNvSpPr txBox="1"/>
          <p:nvPr>
            <p:ph idx="1" type="subTitle"/>
          </p:nvPr>
        </p:nvSpPr>
        <p:spPr>
          <a:xfrm>
            <a:off x="374726" y="3662221"/>
            <a:ext cx="7391858" cy="129283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9CBFD"/>
              </a:buClr>
              <a:buSzPts val="2400"/>
              <a:buNone/>
            </a:pPr>
            <a:r>
              <a:rPr b="1" lang="cs-CZ" sz="2400">
                <a:solidFill>
                  <a:srgbClr val="09CBFD"/>
                </a:solidFill>
              </a:rPr>
              <a:t>Téma 2: Digitální vyprávěcí dovednosti</a:t>
            </a:r>
            <a:endParaRPr b="1" sz="2400">
              <a:solidFill>
                <a:srgbClr val="09CBFD"/>
              </a:solidFill>
            </a:endParaRPr>
          </a:p>
          <a:p>
            <a:pPr indent="0" lvl="0" marL="0" rtl="0" algn="l">
              <a:lnSpc>
                <a:spcPct val="90000"/>
              </a:lnSpc>
              <a:spcBef>
                <a:spcPts val="1000"/>
              </a:spcBef>
              <a:spcAft>
                <a:spcPts val="0"/>
              </a:spcAft>
              <a:buClr>
                <a:srgbClr val="09CBFD"/>
              </a:buClr>
              <a:buSzPts val="2400"/>
              <a:buNone/>
            </a:pPr>
            <a:r>
              <a:rPr b="1" lang="cs-CZ" sz="2400">
                <a:solidFill>
                  <a:srgbClr val="09CBFD"/>
                </a:solidFill>
              </a:rPr>
              <a:t> </a:t>
            </a:r>
            <a:endParaRPr sz="24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1"/>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6 (Senioři): Mezigenerační digitální vyprávění příběhů</a:t>
            </a:r>
            <a:endParaRPr sz="2400"/>
          </a:p>
        </p:txBody>
      </p:sp>
      <p:sp>
        <p:nvSpPr>
          <p:cNvPr id="139" name="Google Shape;139;p21"/>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2: Digitální vyprávěcí dovednosti</a:t>
            </a:r>
            <a:endParaRPr i="1"/>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p:txBody>
      </p:sp>
      <p:pic>
        <p:nvPicPr>
          <p:cNvPr id="140" name="Google Shape;140;p21"/>
          <p:cNvPicPr preferRelativeResize="0"/>
          <p:nvPr>
            <p:ph idx="2" type="body"/>
          </p:nvPr>
        </p:nvPicPr>
        <p:blipFill rotWithShape="1">
          <a:blip r:embed="rId3">
            <a:alphaModFix/>
          </a:blip>
          <a:srcRect b="0" l="0" r="0" t="0"/>
          <a:stretch/>
        </p:blipFill>
        <p:spPr>
          <a:xfrm>
            <a:off x="9923548" y="5611977"/>
            <a:ext cx="2002432" cy="919427"/>
          </a:xfrm>
          <a:prstGeom prst="rect">
            <a:avLst/>
          </a:prstGeom>
          <a:noFill/>
          <a:ln>
            <a:noFill/>
          </a:ln>
        </p:spPr>
      </p:pic>
      <p:sp>
        <p:nvSpPr>
          <p:cNvPr id="141" name="Google Shape;141;p21"/>
          <p:cNvSpPr txBox="1"/>
          <p:nvPr/>
        </p:nvSpPr>
        <p:spPr>
          <a:xfrm>
            <a:off x="149679" y="1405534"/>
            <a:ext cx="11336483" cy="304698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s-CZ" sz="2400">
                <a:solidFill>
                  <a:schemeClr val="dk1"/>
                </a:solidFill>
                <a:latin typeface="Calibri"/>
                <a:ea typeface="Calibri"/>
                <a:cs typeface="Calibri"/>
                <a:sym typeface="Calibri"/>
              </a:rPr>
              <a:t>Síla digitálního vyprávění</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Sdílejte svůj odkaz vizuálně</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Digitální vyprávění (storytelling) využívá fotografie a jednoduché kreativní nástroje k tomu, aby proměnilo vaše vzpomínky v jazyk, který mladší generace rády objevují a vnímají.</a:t>
            </a:r>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Hlavní myšlenka:</a:t>
            </a:r>
            <a:r>
              <a:rPr lang="cs-CZ" sz="2400">
                <a:solidFill>
                  <a:schemeClr val="dk1"/>
                </a:solidFill>
                <a:latin typeface="Calibri"/>
                <a:ea typeface="Calibri"/>
                <a:cs typeface="Calibri"/>
                <a:sym typeface="Calibri"/>
              </a:rPr>
              <a:t> Použití obrázků a krátkých textů k tomu, aby vaše životní lekce a historie znovu ožily.</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