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5" r:id="rId6"/>
    <p:sldId id="316" r:id="rId7"/>
    <p:sldId id="312" r:id="rId8"/>
    <p:sldId id="317" r:id="rId9"/>
    <p:sldId id="313" r:id="rId10"/>
    <p:sldId id="318" r:id="rId11"/>
    <p:sldId id="320" r:id="rId12"/>
    <p:sldId id="321" r:id="rId13"/>
    <p:sldId id="319" r:id="rId14"/>
    <p:sldId id="322" r:id="rId15"/>
    <p:sldId id="314" r:id="rId16"/>
    <p:sldId id="324" r:id="rId17"/>
    <p:sldId id="325" r:id="rId18"/>
    <p:sldId id="326" r:id="rId19"/>
    <p:sldId id="323"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12/5/2026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«Bienvenidos a todos. Hoy vamos a abordar la tecnología no como un conjunto de herramientas complicadas, sino como un puente. Este puente os ayuda a mantener el contacto con vuestros nietos y con vuestra comunidad, garantizando que os sintáis parte de nuestro mundo moderno y digital».</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B06B-72D5-DB6E-EBE2-E5599AE2B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0D562-8556-059F-A8AA-9768F72BA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4777A-B807-5F0F-AE81-5E55A964DE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«Ahora, vamos a utilizar Canva para darlo todo forma. Acompaña tu foto con solo una o dos frases breves. Al combinar una imagen con tus reflexiones, estás creando un regalo digital listo para dar pie a una conversación de verdad».</a:t>
            </a:r>
          </a:p>
          <a:p>
            <a:endParaRPr lang="LID4096" dirty="0"/>
          </a:p>
        </p:txBody>
      </p:sp>
      <p:sp>
        <p:nvSpPr>
          <p:cNvPr id="4" name="Slide Number Placeholder 3">
            <a:extLst>
              <a:ext uri="{FF2B5EF4-FFF2-40B4-BE49-F238E27FC236}">
                <a16:creationId xmlns:a16="http://schemas.microsoft.com/office/drawing/2014/main" id="{743FA1A0-A877-13DC-86A3-7E2E141310B7}"/>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100294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72CA8-9B78-68B3-5F0A-34ABC42F8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67674-CFC6-491D-2F3F-96C4FD10B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B301D-6DB4-5795-1FFB-5645592537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«El intercambio intergeneracional es una auténtica colaboración. Tú aportas la experiencia vital y la historia, mientras que la persona más joven aporta la agilidad digital. Juntos, convertís la tecnología en un espacio compartido para conectar».</a:t>
            </a:r>
          </a:p>
          <a:p>
            <a:endParaRPr lang="LID4096" sz="1200" dirty="0"/>
          </a:p>
        </p:txBody>
      </p:sp>
      <p:sp>
        <p:nvSpPr>
          <p:cNvPr id="4" name="Slide Number Placeholder 3">
            <a:extLst>
              <a:ext uri="{FF2B5EF4-FFF2-40B4-BE49-F238E27FC236}">
                <a16:creationId xmlns:a16="http://schemas.microsoft.com/office/drawing/2014/main" id="{8BC962DA-C587-40E3-6214-9F49016786E2}"/>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350675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4D7C-9AD6-9AD9-CF58-7F9CF0EF4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7077C-5D8B-E6E6-4B7E-F2D42B436A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91707-5615-70DD-61B0-F0A303151D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 una relación recíproca. Mientras tú adquieres seguridad en el manejo de la tecnología, la persona más joven desarrolla empatía y una comprensión más profunda de la historia. Tus recuerdos personales se convierten en importantes archivos digitales para el futuro».</a:t>
            </a:r>
          </a:p>
          <a:p>
            <a:endParaRPr lang="LID4096" sz="1200" dirty="0"/>
          </a:p>
        </p:txBody>
      </p:sp>
      <p:sp>
        <p:nvSpPr>
          <p:cNvPr id="4" name="Slide Number Placeholder 3">
            <a:extLst>
              <a:ext uri="{FF2B5EF4-FFF2-40B4-BE49-F238E27FC236}">
                <a16:creationId xmlns:a16="http://schemas.microsoft.com/office/drawing/2014/main" id="{E5D1EE88-D076-7A33-D7F5-0D5824BF0E3A}"/>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861296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D607-7661-16A7-6B11-4316321DC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52B8F-3E0B-CC44-E023-CED8BCEFD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0B8FD-4541-5B94-6EFB-69535A26CA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«Aunque tu pareja te ayude a encontrar los botones, tú eres quien manda. Tú decides qué fotos usar y qué debe decir exactamente el mensaje. Asumir el control garantiza que tu historia siga siendo auténtica y significativa».</a:t>
            </a:r>
          </a:p>
          <a:p>
            <a:endParaRPr lang="LID4096" sz="1200" dirty="0"/>
          </a:p>
        </p:txBody>
      </p:sp>
      <p:sp>
        <p:nvSpPr>
          <p:cNvPr id="4" name="Slide Number Placeholder 3">
            <a:extLst>
              <a:ext uri="{FF2B5EF4-FFF2-40B4-BE49-F238E27FC236}">
                <a16:creationId xmlns:a16="http://schemas.microsoft.com/office/drawing/2014/main" id="{EC66F134-0016-26D1-C4FE-421CAEB96D30}"/>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010629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CDB4A-212E-3F55-B734-23E42B6DD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C6C1A-BA05-21C8-A399-09228DA0C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64C3F-39DE-1EFA-5D38-4666D253E7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«Para nuestra última actividad, dejad los móviles a un lado un momento. Compartid con vuestra pareja un "secreto para una vida plena". A continuación, utilizad nuestras tres reglas de fotografía para hacer una foto de un objeto significativo que represente ese secreto».</a:t>
            </a:r>
          </a:p>
          <a:p>
            <a:endParaRPr lang="LID4096" dirty="0"/>
          </a:p>
        </p:txBody>
      </p:sp>
      <p:sp>
        <p:nvSpPr>
          <p:cNvPr id="4" name="Slide Number Placeholder 3">
            <a:extLst>
              <a:ext uri="{FF2B5EF4-FFF2-40B4-BE49-F238E27FC236}">
                <a16:creationId xmlns:a16="http://schemas.microsoft.com/office/drawing/2014/main" id="{B7471CDC-549A-A57A-B044-4F8C3C2B79C8}"/>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660907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2D86-EB23-C8AF-6C69-3D949CD40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939C1-24F5-C7C7-2F28-F85606415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CE082-CFF9-6691-19DA-CF3B9CE2DB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 mejor es la función «Enviar y ding». Una vez que hayas diseñado tu tarjeta, envíasela a un familiar. Espera junto a tu pareja a que llegue la respuesta. No hay nada como la alegría de ver que tu sabiduría llega a alguien al instante.</a:t>
            </a:r>
          </a:p>
          <a:p>
            <a:endParaRPr lang="LID4096" dirty="0"/>
          </a:p>
        </p:txBody>
      </p:sp>
      <p:sp>
        <p:nvSpPr>
          <p:cNvPr id="4" name="Slide Number Placeholder 3">
            <a:extLst>
              <a:ext uri="{FF2B5EF4-FFF2-40B4-BE49-F238E27FC236}">
                <a16:creationId xmlns:a16="http://schemas.microsoft.com/office/drawing/2014/main" id="{9AA25C4F-8A52-308C-4147-3DCAC136FDDA}"/>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026023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3F1D1-5376-F31C-7665-27732C7EF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3A009-6967-E166-5118-FE4A14721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DBFBD-E7B1-17EC-C35B-298B22502D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conexión es fundamental para nuestro bienestar. Al aprender a utilizar estas herramientas, no solo estás «usando una aplicación», sino que estás tomando las riendas de tu independencia. Te permite reducir el aislamiento manteniéndote en contacto con tus seres queridos según tus propios términos».</a:t>
            </a:r>
          </a:p>
          <a:p>
            <a:endParaRPr lang="LID4096" sz="1200" dirty="0"/>
          </a:p>
        </p:txBody>
      </p:sp>
      <p:sp>
        <p:nvSpPr>
          <p:cNvPr id="4" name="Slide Number Placeholder 3">
            <a:extLst>
              <a:ext uri="{FF2B5EF4-FFF2-40B4-BE49-F238E27FC236}">
                <a16:creationId xmlns:a16="http://schemas.microsoft.com/office/drawing/2014/main" id="{F4AB18F0-88C3-D9B9-D072-95F8E52681B4}"/>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2033035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D9599-E173-740C-95B6-BE35D227F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BCEB2-D42D-91BD-FCD5-1F26E4DDE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76E43-8FF2-7228-3BB6-7030C152A6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 totalmente normal sentirse un poco indeciso. Recuerda la regla de oro: no puedes «romper» el mundo digital por el simple hecho de explorarlo. Nuestro objetivo hoy es pasar del miedo a pulsar el botón equivocado a la alegría de pulsar con éxito el botón «Enviar».»</a:t>
            </a:r>
          </a:p>
          <a:p>
            <a:endParaRPr lang="LID4096" sz="1200" dirty="0"/>
          </a:p>
        </p:txBody>
      </p:sp>
      <p:sp>
        <p:nvSpPr>
          <p:cNvPr id="4" name="Slide Number Placeholder 3">
            <a:extLst>
              <a:ext uri="{FF2B5EF4-FFF2-40B4-BE49-F238E27FC236}">
                <a16:creationId xmlns:a16="http://schemas.microsoft.com/office/drawing/2014/main" id="{9CC6522B-7004-B1F0-1A0F-DE56E7412CFB}"/>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630701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«Antes de coger el móvil, empecemos por el corazón. Piensa en una persona joven a la que quieras. ¿Qué recuerdo concreto o qué sencillo «te quiero» te gustaría compartir? Comparte esa idea con tu pareja ahora mismo».</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B653F-729C-F407-F1A2-09B3B3FB8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42DD8-D4F6-4CD2-C232-2594300455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962E9-CF7D-9DBE-9753-A5A63A6173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«Ahora, elijamos tu punto de partida. Cada historia tiene su lugar. ¿Tu mensaje funcionaría mejor como una foto rápida en WhatsApp o quizá como un texto más extenso en un correo electrónico? Identifica qué herramienta te resulta más cómoda para probar hoy mismo».</a:t>
            </a:r>
          </a:p>
          <a:p>
            <a:endParaRPr lang="LID4096" dirty="0"/>
          </a:p>
        </p:txBody>
      </p:sp>
      <p:sp>
        <p:nvSpPr>
          <p:cNvPr id="4" name="Slide Number Placeholder 3">
            <a:extLst>
              <a:ext uri="{FF2B5EF4-FFF2-40B4-BE49-F238E27FC236}">
                <a16:creationId xmlns:a16="http://schemas.microsoft.com/office/drawing/2014/main" id="{8DF0E0A1-C2C9-5848-6C8F-497CC2C6D5C2}"/>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2885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E138D-1F5B-238E-26CA-0B31C024E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EA727-490B-AAFA-A4D8-7DB9FA2F7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A8932-5675-409D-28A0-FCDE121700B1}"/>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«La narración digital es un lenguaje que las generaciones más jóvenes dominan a la perfección. Mediante el uso de fotos y textos sencillos, puedes convertir tus lecciones de vida y tu historia familiar en algo con lo que puedan conectar fácilmente y que atesoren».</a:t>
            </a:r>
            <a:endParaRPr lang="LID4096" sz="1200" dirty="0"/>
          </a:p>
        </p:txBody>
      </p:sp>
      <p:sp>
        <p:nvSpPr>
          <p:cNvPr id="4" name="Slide Number Placeholder 3">
            <a:extLst>
              <a:ext uri="{FF2B5EF4-FFF2-40B4-BE49-F238E27FC236}">
                <a16:creationId xmlns:a16="http://schemas.microsoft.com/office/drawing/2014/main" id="{55118D98-1FBD-BA82-B50F-BDEB2FE739C3}"/>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79086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E5DE5-AFCD-3C9B-304E-B2FDEF8DD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E5729-2CB7-699F-956D-ECED65EB5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F169F-A36E-00E7-8342-979D6C4443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 hace falta una cámara sofisticada para hacer una buena foto. Solo tienes que recordar estas tres reglas: colócate de cara a la luz, sujeta el dispositivo con ambas manos para que no se mueva y toca la pantalla para enfocar. La nitidez es lo que hace que tu mensaje se entienda fácilmente».</a:t>
            </a:r>
          </a:p>
          <a:p>
            <a:endParaRPr lang="LID4096" sz="1200" dirty="0"/>
          </a:p>
        </p:txBody>
      </p:sp>
      <p:sp>
        <p:nvSpPr>
          <p:cNvPr id="4" name="Slide Number Placeholder 3">
            <a:extLst>
              <a:ext uri="{FF2B5EF4-FFF2-40B4-BE49-F238E27FC236}">
                <a16:creationId xmlns:a16="http://schemas.microsoft.com/office/drawing/2014/main" id="{A2C84F98-F277-5439-AF15-A678A15CEC97}"/>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88919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55538-5FC7-B3A6-3151-BD1012A0C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E5673-5914-F35E-96B6-805BC7463F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2B41A-CE78-6C85-1447-6F716247C1C0}"/>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«La edición es como añadir un toque de ambiente a tu historia. Puedes recortar los elementos que distraen o aplicar un filtro para que una foto transmita nostalgia o alegría. No te preocupes por la perfección; utiliza estas herramientas para expresar cómo te hace sentir ese recuerdo».</a:t>
            </a:r>
            <a:endParaRPr lang="LID4096" sz="1200" dirty="0"/>
          </a:p>
        </p:txBody>
      </p:sp>
      <p:sp>
        <p:nvSpPr>
          <p:cNvPr id="4" name="Slide Number Placeholder 3">
            <a:extLst>
              <a:ext uri="{FF2B5EF4-FFF2-40B4-BE49-F238E27FC236}">
                <a16:creationId xmlns:a16="http://schemas.microsoft.com/office/drawing/2014/main" id="{5FCBB5C0-5A0B-4B5A-BEA1-DA2483B22D46}"/>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80099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A55A3-ED91-DDFB-76A0-C10347F16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EF3CE-E211-1050-E8A0-FA370F2BD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F3EAB-10A1-9CC3-8DB2-51E466B27E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 hora de pasar a la siguiente actividad. Elige un tema que te inspire. Una vez que hayas elegido el tema, busca o haz una foto que represente esa idea. Esa imagen será la base de tu mensaje digital.»</a:t>
            </a:r>
          </a:p>
          <a:p>
            <a:endParaRPr lang="LID4096" dirty="0"/>
          </a:p>
        </p:txBody>
      </p:sp>
      <p:sp>
        <p:nvSpPr>
          <p:cNvPr id="4" name="Slide Number Placeholder 3">
            <a:extLst>
              <a:ext uri="{FF2B5EF4-FFF2-40B4-BE49-F238E27FC236}">
                <a16:creationId xmlns:a16="http://schemas.microsoft.com/office/drawing/2014/main" id="{7E4D03A5-6EE0-7033-F963-6F7A9195092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890428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094170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a:xfrm>
            <a:off x="374726" y="2184268"/>
            <a:ext cx="6348291" cy="1334065"/>
          </a:xfrm>
        </p:spPr>
        <p:txBody>
          <a:bodyPr>
            <a:normAutofit/>
          </a:bodyPr>
          <a:lstStyle/>
          <a:p>
            <a:r>
              <a:rPr lang="en-US" sz="2400" dirty="0"/>
              <a:t>WP3 – Material didáctico para estudiantes de edad avanzada</a:t>
            </a:r>
            <a:r>
              <a:rPr lang="en-US" sz="1800" dirty="0"/>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a:t>Módulo</a:t>
            </a:r>
            <a:r>
              <a:rPr lang="el-GR" sz="2800" dirty="0"/>
              <a:t> 6</a:t>
            </a:r>
            <a:endParaRPr lang="en-US" sz="2800" dirty="0"/>
          </a:p>
          <a:p>
            <a:r>
              <a:rPr lang="it-IT" sz="2800" dirty="0"/>
              <a:t>Narración digital intergeneracional</a:t>
            </a:r>
            <a:endParaRPr lang="en-GB" sz="2800" dirty="0"/>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74BCB-CF9A-DB0C-8601-8140E0D2D94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274A02-27CA-81C3-1125-F746E4F0E3B9}"/>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FB1C0A04-8CCF-23E4-E53F-5CBE9A446E6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2: </a:t>
            </a:r>
            <a:r>
              <a:rPr lang="it-IT" b="1" i="1" dirty="0">
                <a:solidFill>
                  <a:schemeClr val="accent1">
                    <a:lumMod val="75000"/>
                  </a:schemeClr>
                </a:solidFill>
              </a:rPr>
              <a:t>Habilidades para la narración digital</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7769FCDF-0EC5-432D-A85A-A097FB47327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6EEF646-271F-E063-E61B-AD882D863F78}"/>
              </a:ext>
            </a:extLst>
          </p:cNvPr>
          <p:cNvSpPr txBox="1"/>
          <p:nvPr/>
        </p:nvSpPr>
        <p:spPr>
          <a:xfrm>
            <a:off x="149679" y="1405534"/>
            <a:ext cx="11336483" cy="4717317"/>
          </a:xfrm>
          <a:prstGeom prst="rect">
            <a:avLst/>
          </a:prstGeom>
          <a:noFill/>
        </p:spPr>
        <p:txBody>
          <a:bodyPr wrap="square">
            <a:spAutoFit/>
          </a:bodyPr>
          <a:lstStyle/>
          <a:p>
            <a:r>
              <a:rPr lang="en-GB" sz="2400" b="1" dirty="0"/>
              <a:t>Capturar el momento</a:t>
            </a:r>
            <a:endParaRPr lang="en-GB" sz="2400" dirty="0"/>
          </a:p>
          <a:p>
            <a:pPr lvl="0" algn="ctr"/>
            <a:endParaRPr lang="en-GB" sz="2400" dirty="0"/>
          </a:p>
          <a:p>
            <a:pPr lvl="0" algn="ctr"/>
            <a:r>
              <a:rPr lang="en-GB" sz="2400" dirty="0"/>
              <a:t>Las tres reglas de la fotografía.</a:t>
            </a:r>
          </a:p>
          <a:p>
            <a:pPr lvl="0" algn="ctr"/>
            <a:endParaRPr lang="en-GB" sz="2400" dirty="0"/>
          </a:p>
          <a:p>
            <a:pPr lvl="0" algn="ctr"/>
            <a:r>
              <a:rPr lang="en-GB" sz="2400" dirty="0"/>
              <a:t>No necesitas una cámara profesional para hacer una buena foto; </a:t>
            </a:r>
          </a:p>
          <a:p>
            <a:pPr lvl="0" algn="ctr"/>
            <a:r>
              <a:rPr lang="en-GB" sz="2400" dirty="0"/>
              <a:t>solo tienes que dominar los conceptos básicos de iluminación, estabilidad y enfoque.</a:t>
            </a:r>
          </a:p>
          <a:p>
            <a:pPr lvl="0" algn="ctr"/>
            <a:endParaRPr lang="en-GB" sz="2400" dirty="0"/>
          </a:p>
          <a:p>
            <a:pPr lvl="0" algn="ctr"/>
            <a:r>
              <a:rPr lang="en-GB" sz="2400" b="1" dirty="0"/>
              <a:t>Punto clave: </a:t>
            </a:r>
            <a:r>
              <a:rPr lang="en-GB" sz="2400" dirty="0"/>
              <a:t>Céntrate en la nitidez y la luz para asegurarte de que tu mensaje se vea y se entienda</a:t>
            </a:r>
            <a:r>
              <a:rPr lang="en-GB" dirty="0"/>
              <a:t>.</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939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60C6-0776-6E9E-2F0F-B4274A33A21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92D300-33DB-35A1-929A-266A186C1F64}"/>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E8D77FEE-2864-F5C4-235B-8C84242F4522}"/>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2: </a:t>
            </a:r>
            <a:r>
              <a:rPr lang="it-IT" b="1" i="1" dirty="0">
                <a:solidFill>
                  <a:schemeClr val="accent1">
                    <a:lumMod val="75000"/>
                  </a:schemeClr>
                </a:solidFill>
              </a:rPr>
              <a:t>Habilidades para la narración digital</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6BB56748-C382-EF41-FAA9-23731FA771B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87D49F8-2763-29FB-73CC-8C1A8B51CDF4}"/>
              </a:ext>
            </a:extLst>
          </p:cNvPr>
          <p:cNvSpPr txBox="1"/>
          <p:nvPr/>
        </p:nvSpPr>
        <p:spPr>
          <a:xfrm>
            <a:off x="149679" y="1405534"/>
            <a:ext cx="11336483" cy="5086649"/>
          </a:xfrm>
          <a:prstGeom prst="rect">
            <a:avLst/>
          </a:prstGeom>
          <a:noFill/>
        </p:spPr>
        <p:txBody>
          <a:bodyPr wrap="square">
            <a:spAutoFit/>
          </a:bodyPr>
          <a:lstStyle/>
          <a:p>
            <a:r>
              <a:rPr lang="en-GB" sz="2400" b="1" dirty="0"/>
              <a:t>Edición y estilo personal</a:t>
            </a:r>
            <a:endParaRPr lang="en-GB" sz="2400" dirty="0"/>
          </a:p>
          <a:p>
            <a:pPr lvl="0" algn="ctr"/>
            <a:endParaRPr lang="en-GB" sz="2400" dirty="0"/>
          </a:p>
          <a:p>
            <a:pPr lvl="0" algn="ctr"/>
            <a:r>
              <a:rPr lang="en-GB" sz="2400" dirty="0"/>
              <a:t>Cómo hacer que tus fotos destaquen</a:t>
            </a:r>
          </a:p>
          <a:p>
            <a:pPr lvl="0" algn="ctr"/>
            <a:endParaRPr lang="en-GB" sz="2400" dirty="0"/>
          </a:p>
          <a:p>
            <a:pPr lvl="0" algn="ctr"/>
            <a:r>
              <a:rPr lang="en-GB" sz="2400" dirty="0"/>
              <a:t>La edición sencilla (por ejemplo, recortar o añadir un filtro)</a:t>
            </a:r>
          </a:p>
          <a:p>
            <a:pPr lvl="0" algn="ctr"/>
            <a:r>
              <a:rPr lang="en-GB" sz="2400" dirty="0"/>
              <a:t>te permite crear el ambiente de una foto, </a:t>
            </a:r>
          </a:p>
          <a:p>
            <a:pPr lvl="0" algn="ctr"/>
            <a:r>
              <a:rPr lang="en-GB" sz="2400" dirty="0"/>
              <a:t>dándole un toque nostálgico, cálido o divertido.</a:t>
            </a:r>
          </a:p>
          <a:p>
            <a:pPr lvl="0" algn="ctr"/>
            <a:endParaRPr lang="en-GB" sz="2400" dirty="0"/>
          </a:p>
          <a:p>
            <a:pPr lvl="0" algn="ctr"/>
            <a:r>
              <a:rPr lang="en-GB" sz="2400" b="1" dirty="0"/>
              <a:t>Punto clave: </a:t>
            </a:r>
            <a:r>
              <a:rPr lang="en-GB" sz="2400" dirty="0"/>
              <a:t>utiliza filtros y el brillo para expresar el sentimiento específico que hay detrás de tu recuerdo.</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6439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D7E1D-396B-2A75-8E78-5AAFE905305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8861C3E-4120-82B4-EE4E-1F1FFC8C072B}"/>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400" i="1" dirty="0"/>
              <a:t> </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85CC4F07-4CD7-A1C7-46FF-81FF0EDB2EF4}"/>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2: </a:t>
            </a:r>
            <a:r>
              <a:rPr lang="it-IT" b="1" i="1" dirty="0">
                <a:solidFill>
                  <a:schemeClr val="accent1">
                    <a:lumMod val="75000"/>
                  </a:schemeClr>
                </a:solidFill>
              </a:rPr>
              <a:t>Habilidades para la narración digital</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50DF4FAA-C6F3-F542-0B9C-D39AD0BE6237}"/>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821E8AD-E59F-E834-1180-195FFE532987}"/>
              </a:ext>
            </a:extLst>
          </p:cNvPr>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Actividad: El momento del diálogo (Parte 1)</a:t>
            </a:r>
            <a:endParaRPr lang="en-GB" sz="2400" dirty="0">
              <a:solidFill>
                <a:schemeClr val="accent4">
                  <a:lumMod val="75000"/>
                </a:schemeClr>
              </a:solidFill>
            </a:endParaRPr>
          </a:p>
          <a:p>
            <a:pPr lvl="0" algn="ctr"/>
            <a:endParaRPr lang="en-GB" sz="2400" dirty="0"/>
          </a:p>
          <a:p>
            <a:pPr lvl="0" algn="ctr"/>
            <a:r>
              <a:rPr lang="en-GB" sz="2400" dirty="0"/>
              <a:t>Consejos que me hubiera gustado recibir</a:t>
            </a:r>
          </a:p>
          <a:p>
            <a:pPr lvl="0" algn="ctr"/>
            <a:endParaRPr lang="en-GB" sz="2400" dirty="0"/>
          </a:p>
          <a:p>
            <a:pPr lvl="0" algn="ctr"/>
            <a:r>
              <a:rPr lang="en-GB" sz="2400" dirty="0"/>
              <a:t>Elige un tema para tu mensaje, como «Consejos para mi yo de 20 años» </a:t>
            </a:r>
          </a:p>
          <a:p>
            <a:pPr lvl="0" algn="ctr"/>
            <a:r>
              <a:rPr lang="en-GB" sz="2400" dirty="0"/>
              <a:t>o «Algo de lo que me siento orgulloso hoy».</a:t>
            </a:r>
          </a:p>
          <a:p>
            <a:pPr lvl="0" algn="ctr"/>
            <a:endParaRPr lang="en-GB" sz="2400" dirty="0"/>
          </a:p>
          <a:p>
            <a:pPr lvl="0" algn="ctr"/>
            <a:r>
              <a:rPr lang="en-GB" sz="2400" b="1" dirty="0"/>
              <a:t>Punto clave: </a:t>
            </a:r>
            <a:r>
              <a:rPr lang="en-GB" sz="2400" dirty="0"/>
              <a:t>Selecciona o haz una foto que represente la sabiduría que quieres compartir.</a:t>
            </a:r>
          </a:p>
          <a:p>
            <a:pPr algn="ctr"/>
            <a:endParaRPr lang="el-GR" sz="2400" b="1" dirty="0">
              <a:solidFill>
                <a:schemeClr val="accent4">
                  <a:lumMod val="75000"/>
                </a:schemeClr>
              </a:solidFill>
            </a:endParaRP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341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413B9-F652-EF75-B707-4749A49F4F8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94F8F2-4D76-30A9-53E2-B4EF444800CF}"/>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400" i="1" dirty="0"/>
              <a:t> </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ECDD25D4-3033-4451-0147-D97E0B0541D1}"/>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2: </a:t>
            </a:r>
            <a:r>
              <a:rPr lang="it-IT" b="1" i="1" dirty="0">
                <a:solidFill>
                  <a:schemeClr val="accent1">
                    <a:lumMod val="75000"/>
                  </a:schemeClr>
                </a:solidFill>
              </a:rPr>
              <a:t>Habilidades para la narración digital</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9BCDFB5E-2AC2-29CE-DED6-CC4F7B560D5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2C8F970-11E5-C35C-62E9-6ACECDFE7EDB}"/>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Actividad: El momento del diálogo (Parte 2)</a:t>
            </a:r>
            <a:endParaRPr lang="en-GB" sz="2400" dirty="0">
              <a:solidFill>
                <a:schemeClr val="accent4">
                  <a:lumMod val="75000"/>
                </a:schemeClr>
              </a:solidFill>
            </a:endParaRPr>
          </a:p>
          <a:p>
            <a:pPr lvl="0" algn="ctr"/>
            <a:endParaRPr lang="en-GB" sz="2400" dirty="0"/>
          </a:p>
          <a:p>
            <a:pPr lvl="0" algn="ctr"/>
            <a:r>
              <a:rPr lang="en-GB" sz="2400" dirty="0"/>
              <a:t>Creación del mensaje visual</a:t>
            </a:r>
          </a:p>
          <a:p>
            <a:pPr lvl="0" algn="ctr"/>
            <a:endParaRPr lang="en-GB" sz="2400" dirty="0"/>
          </a:p>
          <a:p>
            <a:pPr lvl="0" algn="ctr"/>
            <a:r>
              <a:rPr lang="en-GB" sz="2400" dirty="0"/>
              <a:t>Utilizando una plantilla de Canva, combina tu foto con 1 o 2 frases de sabiduría</a:t>
            </a:r>
          </a:p>
          <a:p>
            <a:pPr lvl="0" algn="ctr"/>
            <a:r>
              <a:rPr lang="en-GB" sz="2400" dirty="0"/>
              <a:t>para crear un regalo digital para una persona más joven.</a:t>
            </a:r>
          </a:p>
          <a:p>
            <a:pPr lvl="0" algn="ctr"/>
            <a:endParaRPr lang="en-GB" sz="2400" dirty="0"/>
          </a:p>
          <a:p>
            <a:pPr lvl="0" algn="ctr"/>
            <a:r>
              <a:rPr lang="en-GB" sz="2400" b="1" dirty="0"/>
              <a:t>Punto clave: </a:t>
            </a:r>
            <a:r>
              <a:rPr lang="en-GB" sz="2400" dirty="0"/>
              <a:t>Combina una imagen con un mensaje breve para iniciar una conversación intergeneracional significativa.</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8480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2BF9D-98A6-9ACE-B4A1-3295ED8EDD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2678F-4456-0B16-2ECC-EAD03F3C84F9}"/>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a:t>
            </a:r>
            <a:r>
              <a:rPr lang="el-GR" sz="2700" b="0" i="1" dirty="0"/>
              <a:t> 6 </a:t>
            </a:r>
            <a:r>
              <a:rPr lang="en-US" sz="2700" b="0" i="1" dirty="0"/>
              <a:t>(Estudiantes de la tercera edad)</a:t>
            </a:r>
            <a:r>
              <a:rPr lang="el-GR" sz="2700" b="0" i="1" dirty="0"/>
              <a:t/>
            </a:r>
            <a:br>
              <a:rPr lang="el-GR" sz="2700" b="0" i="1" dirty="0"/>
            </a:br>
            <a:r>
              <a:rPr lang="it-IT" sz="2700" b="0" i="1" dirty="0"/>
              <a:t>Narración digital intergeneracional</a:t>
            </a:r>
            <a:r>
              <a:rPr lang="en-GB" sz="2400" dirty="0"/>
              <a:t/>
            </a:r>
            <a:br>
              <a:rPr lang="en-GB" sz="2400" dirty="0"/>
            </a:b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54EA0654-3ABD-FD07-28A7-A3108E0A71C1}"/>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3: </a:t>
            </a:r>
            <a:r>
              <a:rPr lang="cs-CZ" sz="2400" b="1" dirty="0">
                <a:solidFill>
                  <a:schemeClr val="accent1">
                    <a:lumMod val="75000"/>
                  </a:schemeClr>
                </a:solidFill>
              </a:rPr>
              <a:t>Intercambio intergeneracional a través de medios creativos</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445166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4562C-9AD0-80D2-AA01-4EE214D6FF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1D0773F-0EF4-C24B-6636-57D3CD01D513}"/>
              </a:ext>
            </a:extLst>
          </p:cNvPr>
          <p:cNvSpPr>
            <a:spLocks noGrp="1"/>
          </p:cNvSpPr>
          <p:nvPr>
            <p:ph type="title"/>
          </p:nvPr>
        </p:nvSpPr>
        <p:spPr/>
        <p:txBody>
          <a:bodyPr lIns="91440"/>
          <a:lstStyle/>
          <a:p>
            <a:r>
              <a:rPr lang="en-US" sz="2400" i="1" dirty="0"/>
              <a:t/>
            </a:r>
            <a:br>
              <a:rPr lang="en-US" sz="2400" i="1" dirty="0"/>
            </a:br>
            <a:r>
              <a:rPr lang="en-US" sz="2400" i="1" dirty="0" err="1" smtClean="0"/>
              <a:t>Módulo</a:t>
            </a:r>
            <a:r>
              <a:rPr lang="el-GR" sz="2400" i="1" dirty="0" smtClean="0"/>
              <a:t> 6 </a:t>
            </a:r>
            <a:r>
              <a:rPr lang="en-US" sz="2400" i="1" dirty="0" smtClean="0"/>
              <a:t>(</a:t>
            </a:r>
            <a:r>
              <a:rPr lang="en-US" sz="2400" i="1" dirty="0" err="1" smtClean="0"/>
              <a:t>Estudiantes</a:t>
            </a:r>
            <a:r>
              <a:rPr lang="en-US" sz="2400" i="1" dirty="0" smtClean="0"/>
              <a:t> </a:t>
            </a:r>
            <a:r>
              <a:rPr lang="en-US" sz="2400" i="1" dirty="0" err="1" smtClean="0"/>
              <a:t>mayores</a:t>
            </a:r>
            <a:r>
              <a:rPr lang="en-US" sz="2400" i="1" dirty="0" smtClean="0"/>
              <a:t>): </a:t>
            </a:r>
            <a:r>
              <a:rPr lang="en-US" sz="2400" i="1" dirty="0" err="1" smtClean="0"/>
              <a:t>Narración</a:t>
            </a:r>
            <a:r>
              <a:rPr lang="en-US" sz="2400" i="1" dirty="0" smtClean="0"/>
              <a:t> digital </a:t>
            </a:r>
            <a:r>
              <a:rPr lang="en-US" sz="2400" i="1" dirty="0" err="1" smtClean="0"/>
              <a:t>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0483E971-87E4-9BA8-78D6-4712DE110746}"/>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smtClean="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a:t>
            </a:r>
            <a:r>
              <a:rPr lang="cs-CZ" b="1" i="1" dirty="0">
                <a:solidFill>
                  <a:schemeClr val="accent1">
                    <a:lumMod val="75000"/>
                  </a:schemeClr>
                </a:solidFill>
              </a:rPr>
              <a:t>Intercambio intergeneracional a través de medios creativos</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4410CD7E-AA06-F324-04AD-2DD6933712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9C3C929-1F9B-BE87-45ED-BB3245CEF59C}"/>
              </a:ext>
            </a:extLst>
          </p:cNvPr>
          <p:cNvSpPr txBox="1"/>
          <p:nvPr/>
        </p:nvSpPr>
        <p:spPr>
          <a:xfrm>
            <a:off x="149679" y="1405534"/>
            <a:ext cx="11336483" cy="5196487"/>
          </a:xfrm>
          <a:prstGeom prst="rect">
            <a:avLst/>
          </a:prstGeom>
          <a:noFill/>
        </p:spPr>
        <p:txBody>
          <a:bodyPr wrap="square">
            <a:spAutoFit/>
          </a:bodyPr>
          <a:lstStyle/>
          <a:p>
            <a:r>
              <a:rPr lang="en-GB" sz="2400" b="1" dirty="0"/>
              <a:t>La creatividad como lenguaje común</a:t>
            </a:r>
            <a:endParaRPr lang="en-GB" sz="2400" dirty="0"/>
          </a:p>
          <a:p>
            <a:pPr lvl="0"/>
            <a:endParaRPr lang="en-GB" sz="2400" dirty="0"/>
          </a:p>
          <a:p>
            <a:pPr lvl="0" algn="ctr"/>
            <a:r>
              <a:rPr lang="en-GB" sz="2400" dirty="0"/>
              <a:t>Crear juntos</a:t>
            </a:r>
          </a:p>
          <a:p>
            <a:pPr lvl="0" algn="ctr"/>
            <a:endParaRPr lang="en-GB" sz="2400" dirty="0"/>
          </a:p>
          <a:p>
            <a:pPr lvl="0" algn="ctr"/>
            <a:r>
              <a:rPr lang="en-GB" sz="2400" dirty="0"/>
              <a:t>El intercambio intergeneracional no se limita a la tecnología; </a:t>
            </a:r>
          </a:p>
          <a:p>
            <a:pPr lvl="0" algn="ctr"/>
            <a:r>
              <a:rPr lang="en-GB" sz="2400" dirty="0"/>
              <a:t>es una colaboración en la que tu sabiduría se une a la rapidez digital de los más jóvenes.</a:t>
            </a:r>
          </a:p>
          <a:p>
            <a:pPr lvl="0" algn="ctr"/>
            <a:endParaRPr lang="en-GB" sz="2400" dirty="0"/>
          </a:p>
          <a:p>
            <a:pPr lvl="0" algn="ctr"/>
            <a:r>
              <a:rPr lang="en-GB" sz="2400" b="1" dirty="0"/>
              <a:t>Punto clave: </a:t>
            </a:r>
            <a:r>
              <a:rPr lang="en-GB" sz="2400" dirty="0"/>
              <a:t>Utilizar medios creativos como fotos y audio </a:t>
            </a:r>
          </a:p>
          <a:p>
            <a:pPr lvl="0" algn="ctr"/>
            <a:r>
              <a:rPr lang="en-GB" sz="2400" dirty="0"/>
              <a:t>para convertir la tecnología en un espacio compartido de conexión.</a:t>
            </a:r>
          </a:p>
          <a:p>
            <a:endParaRPr lang="en-GB" sz="2400"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3387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0E83B-069F-EE5F-AD96-38CF7AB705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1D08AB-8CAE-BC9D-549B-7FBE05B5A90C}"/>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a:t>
            </a:r>
            <a:r>
              <a:rPr lang="en-US" sz="2400" i="1" dirty="0" err="1"/>
              <a:t>Estudiantes</a:t>
            </a:r>
            <a:r>
              <a:rPr lang="en-US" sz="2400" i="1" dirty="0"/>
              <a:t> </a:t>
            </a:r>
            <a:r>
              <a:rPr lang="en-US" sz="2400" i="1" dirty="0" err="1" smtClean="0"/>
              <a:t>mayores</a:t>
            </a:r>
            <a:r>
              <a:rPr lang="en-US" sz="2400" i="1" dirty="0" smtClean="0"/>
              <a:t>): </a:t>
            </a:r>
            <a:r>
              <a:rPr lang="en-US" sz="2400" i="1" dirty="0"/>
              <a:t>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A85D4345-1B9F-78DE-215E-7A3DED325E28}"/>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a:t>
            </a:r>
            <a:r>
              <a:rPr lang="cs-CZ" b="1" i="1" dirty="0">
                <a:solidFill>
                  <a:schemeClr val="accent1">
                    <a:lumMod val="75000"/>
                  </a:schemeClr>
                </a:solidFill>
              </a:rPr>
              <a:t>Intercambio intergeneracional a través de medios creativos</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BE3637DF-EB40-5A30-3CB4-A36DA861D358}"/>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56E5D34-E8AE-5260-47F9-6F4BA0FFDC5B}"/>
              </a:ext>
            </a:extLst>
          </p:cNvPr>
          <p:cNvSpPr txBox="1"/>
          <p:nvPr/>
        </p:nvSpPr>
        <p:spPr>
          <a:xfrm>
            <a:off x="149679" y="1405534"/>
            <a:ext cx="11336483" cy="5455981"/>
          </a:xfrm>
          <a:prstGeom prst="rect">
            <a:avLst/>
          </a:prstGeom>
          <a:noFill/>
        </p:spPr>
        <p:txBody>
          <a:bodyPr wrap="square">
            <a:spAutoFit/>
          </a:bodyPr>
          <a:lstStyle/>
          <a:p>
            <a:r>
              <a:rPr lang="en-GB" sz="2400" b="1" dirty="0"/>
              <a:t>Los beneficios del intercambio</a:t>
            </a:r>
            <a:endParaRPr lang="en-GB" sz="2400" dirty="0"/>
          </a:p>
          <a:p>
            <a:pPr lvl="0" algn="ctr"/>
            <a:endParaRPr lang="en-GB" sz="2400" dirty="0"/>
          </a:p>
          <a:p>
            <a:pPr lvl="0" algn="ctr"/>
            <a:r>
              <a:rPr lang="en-GB" sz="2400" dirty="0"/>
              <a:t>Una vía de doble sentido</a:t>
            </a:r>
          </a:p>
          <a:p>
            <a:pPr lvl="0" algn="ctr"/>
            <a:endParaRPr lang="en-GB" sz="2400" dirty="0"/>
          </a:p>
          <a:p>
            <a:pPr lvl="0" algn="ctr"/>
            <a:r>
              <a:rPr lang="en-GB" sz="2400" dirty="0"/>
              <a:t>Cuando compartes una historia de forma digital, ganas confianza en el manejo de la tecnología </a:t>
            </a:r>
          </a:p>
          <a:p>
            <a:pPr lvl="0" algn="ctr"/>
            <a:r>
              <a:rPr lang="en-GB" sz="2400" dirty="0"/>
              <a:t>mientras que los más jóvenes adquieren empatía y una comprensión más profunda de la historia.</a:t>
            </a:r>
          </a:p>
          <a:p>
            <a:pPr lvl="0" algn="ctr"/>
            <a:endParaRPr lang="en-GB" sz="2400" b="1" dirty="0"/>
          </a:p>
          <a:p>
            <a:pPr lvl="0" algn="ctr"/>
            <a:r>
              <a:rPr lang="en-GB" sz="2400" b="1" dirty="0"/>
              <a:t>Punto clave: </a:t>
            </a:r>
            <a:r>
              <a:rPr lang="en-GB" sz="2400" dirty="0"/>
              <a:t>Fortalecer los lazos comunitarios al convertir los recuerdos personales </a:t>
            </a:r>
          </a:p>
          <a:p>
            <a:pPr lvl="0" algn="ctr"/>
            <a:r>
              <a:rPr lang="en-GB" sz="2400" dirty="0"/>
              <a:t>en archivos digitales.</a:t>
            </a:r>
          </a:p>
          <a:p>
            <a:pPr algn="ctr"/>
            <a:endParaRPr lang="en-GB" sz="2400" dirty="0"/>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5705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4DCD2-C087-0A4E-61EC-B48B76AE39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14EC531-14FD-C49E-CEA9-6BEA02EE5689}"/>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04A20345-DF3B-4A78-EE54-87EB34DC81C6}"/>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a:t>
            </a:r>
            <a:r>
              <a:rPr lang="cs-CZ" b="1" i="1" dirty="0">
                <a:solidFill>
                  <a:schemeClr val="accent1">
                    <a:lumMod val="75000"/>
                  </a:schemeClr>
                </a:solidFill>
              </a:rPr>
              <a:t>Intercambio intergeneracional a través de medios creativos</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CCA1F73-3574-A853-7F46-571A3D195BA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E02F004-E998-8571-C3B7-4EBCB5D7EBA8}"/>
              </a:ext>
            </a:extLst>
          </p:cNvPr>
          <p:cNvSpPr txBox="1"/>
          <p:nvPr/>
        </p:nvSpPr>
        <p:spPr>
          <a:xfrm>
            <a:off x="149679" y="1405534"/>
            <a:ext cx="11336483" cy="5086649"/>
          </a:xfrm>
          <a:prstGeom prst="rect">
            <a:avLst/>
          </a:prstGeom>
          <a:noFill/>
        </p:spPr>
        <p:txBody>
          <a:bodyPr wrap="square">
            <a:spAutoFit/>
          </a:bodyPr>
          <a:lstStyle/>
          <a:p>
            <a:r>
              <a:rPr lang="en-GB" sz="2400" b="1" dirty="0"/>
              <a:t>Dirige tu historia</a:t>
            </a:r>
          </a:p>
          <a:p>
            <a:pPr algn="ctr"/>
            <a:endParaRPr lang="en-GB" sz="2400" dirty="0"/>
          </a:p>
          <a:p>
            <a:pPr lvl="0" algn="ctr"/>
            <a:r>
              <a:rPr lang="en-GB" sz="2400" dirty="0"/>
              <a:t>Tú eres el director creativo</a:t>
            </a:r>
          </a:p>
          <a:p>
            <a:pPr lvl="0" algn="ctr"/>
            <a:endParaRPr lang="en-GB" sz="2400" dirty="0"/>
          </a:p>
          <a:p>
            <a:pPr lvl="0" algn="ctr"/>
            <a:r>
              <a:rPr lang="en-GB" sz="2400" dirty="0"/>
              <a:t>Aunque un compañero más joven te ayude con los «botones», </a:t>
            </a:r>
          </a:p>
          <a:p>
            <a:pPr lvl="0" algn="ctr"/>
            <a:r>
              <a:rPr lang="en-GB" sz="2400" dirty="0"/>
              <a:t>tú decides qué fotos incluir, qué mensaje transmitir y a quién va dirigida la historia.</a:t>
            </a:r>
          </a:p>
          <a:p>
            <a:pPr lvl="0" algn="ctr"/>
            <a:endParaRPr lang="en-GB" sz="2400" b="1" dirty="0"/>
          </a:p>
          <a:p>
            <a:pPr lvl="0" algn="ctr"/>
            <a:r>
              <a:rPr lang="en-GB" sz="2400" b="1" dirty="0"/>
              <a:t>Punto clave: </a:t>
            </a:r>
            <a:r>
              <a:rPr lang="en-GB" sz="2400" dirty="0"/>
              <a:t>Mantener el control de tu narrativa </a:t>
            </a:r>
          </a:p>
          <a:p>
            <a:pPr lvl="0" algn="ctr"/>
            <a:r>
              <a:rPr lang="en-GB" sz="2400" dirty="0"/>
              <a:t>garantiza que el proyecto final resulte auténtico y significativo.</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2883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5692F-3B84-6A04-5E8C-B6452543C0F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13A99EB-C9E2-7245-5609-0A185FD04627}"/>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a:t>
            </a:r>
            <a:r>
              <a:rPr lang="en-US" sz="2400" i="1" dirty="0" err="1"/>
              <a:t>Estudiantes</a:t>
            </a:r>
            <a:r>
              <a:rPr lang="en-US" sz="2400" i="1" dirty="0"/>
              <a:t> </a:t>
            </a:r>
            <a:r>
              <a:rPr lang="en-US" sz="2400" i="1" dirty="0" err="1" smtClean="0"/>
              <a:t>mayores</a:t>
            </a:r>
            <a:r>
              <a:rPr lang="en-US" sz="2400" i="1" dirty="0" smtClean="0"/>
              <a:t>): </a:t>
            </a:r>
            <a:r>
              <a:rPr lang="en-US" sz="2400" i="1" dirty="0"/>
              <a:t>Narración digital intergeneracional</a:t>
            </a:r>
            <a:r>
              <a:rPr lang="en-GB" sz="2400" i="1" dirty="0"/>
              <a:t> </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40EEBF4B-0DBB-81FB-8475-60C43AEFF723}"/>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a:t>
            </a:r>
            <a:r>
              <a:rPr lang="cs-CZ" b="1" i="1" dirty="0">
                <a:solidFill>
                  <a:schemeClr val="accent1">
                    <a:lumMod val="75000"/>
                  </a:schemeClr>
                </a:solidFill>
              </a:rPr>
              <a:t>Intercambio intergeneracional a través de medios creativos</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40923B6-E9E2-D9ED-C9FC-1B0F22652B3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184F81-411D-2DF1-9142-4722E2874371}"/>
              </a:ext>
            </a:extLst>
          </p:cNvPr>
          <p:cNvSpPr txBox="1"/>
          <p:nvPr/>
        </p:nvSpPr>
        <p:spPr>
          <a:xfrm>
            <a:off x="97970" y="1563010"/>
            <a:ext cx="10957957" cy="4440318"/>
          </a:xfrm>
          <a:prstGeom prst="rect">
            <a:avLst/>
          </a:prstGeom>
          <a:noFill/>
        </p:spPr>
        <p:txBody>
          <a:bodyPr wrap="square">
            <a:spAutoFit/>
          </a:bodyPr>
          <a:lstStyle/>
          <a:p>
            <a:pPr algn="ctr"/>
            <a:r>
              <a:rPr lang="en-GB" sz="2400" b="1" dirty="0">
                <a:solidFill>
                  <a:schemeClr val="accent4">
                    <a:lumMod val="75000"/>
                  </a:schemeClr>
                </a:solidFill>
              </a:rPr>
              <a:t>Actividad: La tarjeta de la sabiduría (Parte 1)</a:t>
            </a:r>
            <a:endParaRPr lang="en-GB" sz="2400" dirty="0">
              <a:solidFill>
                <a:schemeClr val="accent4">
                  <a:lumMod val="75000"/>
                </a:schemeClr>
              </a:solidFill>
            </a:endParaRPr>
          </a:p>
          <a:p>
            <a:pPr lvl="0" algn="ctr"/>
            <a:endParaRPr lang="en-GB" sz="2400" dirty="0"/>
          </a:p>
          <a:p>
            <a:pPr lvl="0" algn="ctr"/>
            <a:r>
              <a:rPr lang="en-GB" sz="2400" dirty="0"/>
              <a:t>Capturando los secretos de la vida</a:t>
            </a:r>
          </a:p>
          <a:p>
            <a:pPr lvl="0" algn="ctr"/>
            <a:r>
              <a:rPr lang="en-GB" sz="2400" dirty="0"/>
              <a:t>Siéntate con tu compañero más joven y comparte un «secreto para una buena vida» </a:t>
            </a:r>
          </a:p>
          <a:p>
            <a:pPr lvl="0" algn="ctr"/>
            <a:r>
              <a:rPr lang="en-GB" sz="2400" dirty="0"/>
              <a:t>antes de utilizar las Tres Reglas para fotografiar un objeto significativo que se encuentre cerca.</a:t>
            </a:r>
          </a:p>
          <a:p>
            <a:pPr lvl="0" algn="ctr"/>
            <a:endParaRPr lang="en-GB" sz="2400" dirty="0"/>
          </a:p>
          <a:p>
            <a:pPr lvl="0" algn="ctr"/>
            <a:r>
              <a:rPr lang="en-GB" sz="2400" b="1" dirty="0"/>
              <a:t>Punto clave: </a:t>
            </a:r>
            <a:r>
              <a:rPr lang="en-GB" sz="2400" dirty="0"/>
              <a:t>Céntrate primero en la conexión humana </a:t>
            </a:r>
          </a:p>
          <a:p>
            <a:pPr lvl="0" algn="ctr"/>
            <a:r>
              <a:rPr lang="en-GB" sz="2400" dirty="0"/>
              <a:t>y luego usa la cámara para capturar un símbolo de esa sabiduría.</a:t>
            </a:r>
          </a:p>
          <a:p>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9363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DF5C-4C2E-966D-BAB4-EFEBF346BBB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529A670-0C8A-BC4D-9571-6CD3D75F11D7}"/>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400" i="1" dirty="0"/>
              <a:t> </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D76D4205-9B7D-9718-44F2-C62D1204A45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a:t>
            </a:r>
            <a:r>
              <a:rPr lang="cs-CZ" b="1" i="1" dirty="0">
                <a:solidFill>
                  <a:schemeClr val="accent1">
                    <a:lumMod val="75000"/>
                  </a:schemeClr>
                </a:solidFill>
              </a:rPr>
              <a:t>Intercambio intergeneracional a través de medios creativos</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3477C3B2-E684-4EEF-E8CF-FE51FFEE94F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2BCA75C-E868-3166-B668-4018BCB9C433}"/>
              </a:ext>
            </a:extLst>
          </p:cNvPr>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Actividad: La tarjeta de la sabiduría (Parte 2)</a:t>
            </a:r>
            <a:endParaRPr lang="en-GB" sz="2400" dirty="0">
              <a:solidFill>
                <a:schemeClr val="accent4">
                  <a:lumMod val="75000"/>
                </a:schemeClr>
              </a:solidFill>
            </a:endParaRPr>
          </a:p>
          <a:p>
            <a:pPr lvl="0" algn="ctr"/>
            <a:endParaRPr lang="en-GB" sz="2400" dirty="0"/>
          </a:p>
          <a:p>
            <a:pPr lvl="0" algn="ctr"/>
            <a:r>
              <a:rPr lang="en-GB" sz="2400" dirty="0"/>
              <a:t>El momento «Send &amp; Ding»</a:t>
            </a:r>
          </a:p>
          <a:p>
            <a:pPr lvl="0" algn="ctr"/>
            <a:endParaRPr lang="en-GB" sz="2400" dirty="0"/>
          </a:p>
          <a:p>
            <a:pPr lvl="0" algn="ctr"/>
            <a:r>
              <a:rPr lang="en-GB" sz="2400" dirty="0"/>
              <a:t>Trabaja con tu compañero en Canva para diseñar tu tarjeta, </a:t>
            </a:r>
          </a:p>
          <a:p>
            <a:pPr lvl="0" algn="ctr"/>
            <a:r>
              <a:rPr lang="en-GB" sz="2400" dirty="0"/>
              <a:t>luego pulsa «Enviar» a un ser querido y esperad juntos la respuesta.</a:t>
            </a:r>
          </a:p>
          <a:p>
            <a:pPr lvl="0" algn="ctr"/>
            <a:endParaRPr lang="en-GB" sz="2400" dirty="0"/>
          </a:p>
          <a:p>
            <a:pPr lvl="0" algn="ctr"/>
            <a:r>
              <a:rPr lang="en-GB" sz="2400" b="1" dirty="0"/>
              <a:t>Punto clave: </a:t>
            </a:r>
            <a:r>
              <a:rPr lang="en-GB" sz="2400" dirty="0"/>
              <a:t>Experimentar la alegría inmediata de ver cómo tu sabiduría </a:t>
            </a:r>
          </a:p>
          <a:p>
            <a:pPr lvl="0" algn="ctr"/>
            <a:r>
              <a:rPr lang="en-GB" sz="2400" dirty="0" err="1" smtClean="0"/>
              <a:t>llega</a:t>
            </a:r>
            <a:r>
              <a:rPr lang="en-GB" sz="2400" dirty="0" smtClean="0"/>
              <a:t> </a:t>
            </a:r>
            <a:r>
              <a:rPr lang="en-GB" sz="2400" dirty="0"/>
              <a:t>a alguien que te importa.</a:t>
            </a: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679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a:t>
            </a:r>
            <a:r>
              <a:rPr lang="el-GR" sz="2700" b="0" i="1" dirty="0"/>
              <a:t> 6 </a:t>
            </a:r>
            <a:r>
              <a:rPr lang="en-US" sz="2700" b="0" i="1" dirty="0"/>
              <a:t>(</a:t>
            </a:r>
            <a:r>
              <a:rPr lang="en-US" sz="2700" b="0" i="1" dirty="0" err="1"/>
              <a:t>Estudiantes</a:t>
            </a:r>
            <a:r>
              <a:rPr lang="en-US" sz="2700" b="0" i="1" dirty="0"/>
              <a:t> </a:t>
            </a:r>
            <a:r>
              <a:rPr lang="en-US" sz="2700" b="0" i="1" dirty="0" err="1" smtClean="0"/>
              <a:t>mayores</a:t>
            </a:r>
            <a:r>
              <a:rPr lang="en-US" sz="2700" b="0" i="1" dirty="0" smtClean="0"/>
              <a:t>)</a:t>
            </a:r>
            <a:r>
              <a:rPr lang="el-GR" sz="2700" b="0" i="1" dirty="0"/>
              <a:t/>
            </a:r>
            <a:br>
              <a:rPr lang="el-GR" sz="2700" b="0" i="1" dirty="0"/>
            </a:br>
            <a:r>
              <a:rPr lang="it-IT" sz="2700" b="0" i="1" dirty="0"/>
              <a:t>Narración digital intergeneracional</a:t>
            </a:r>
            <a:r>
              <a:rPr lang="en-GB" sz="2400" dirty="0"/>
              <a:t/>
            </a:r>
            <a:br>
              <a:rPr lang="en-GB" sz="2400" dirty="0"/>
            </a:b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1: </a:t>
            </a:r>
            <a:r>
              <a:rPr lang="it-IT" sz="2400" b="1" dirty="0">
                <a:solidFill>
                  <a:schemeClr val="accent1">
                    <a:lumMod val="75000"/>
                  </a:schemeClr>
                </a:solidFill>
              </a:rPr>
              <a:t>Comunicación entre generaciones</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fontScale="90000"/>
          </a:bodyPr>
          <a:lstStyle/>
          <a:p>
            <a:r>
              <a:rPr lang="en-US" sz="2200" b="0" i="1" dirty="0"/>
              <a:t>Módulo</a:t>
            </a:r>
            <a:r>
              <a:rPr lang="el-GR" sz="2200" b="0" i="1" dirty="0"/>
              <a:t> 6 </a:t>
            </a:r>
            <a:r>
              <a:rPr lang="en-US" sz="2200" b="0" i="1" dirty="0"/>
              <a:t>(Estudiantes de la tercera edad)</a:t>
            </a:r>
            <a:r>
              <a:rPr lang="el-GR" sz="2200" b="0" i="1" dirty="0"/>
              <a:t/>
            </a:r>
            <a:br>
              <a:rPr lang="el-GR" sz="2200" b="0" i="1" dirty="0"/>
            </a:br>
            <a:r>
              <a:rPr lang="it-IT" sz="2200" b="0" i="1" dirty="0"/>
              <a:t>Narración digital intergeneracional</a:t>
            </a:r>
            <a:r>
              <a:rPr lang="en-GB" sz="2200" b="0" i="1" dirty="0"/>
              <a:t> </a:t>
            </a:r>
            <a:r>
              <a:rPr lang="en-GB" sz="2200" dirty="0"/>
              <a:t/>
            </a:r>
            <a:br>
              <a:rPr lang="en-GB" sz="2200" dirty="0"/>
            </a:br>
            <a:r>
              <a:rPr lang="en-CY" sz="1400" dirty="0"/>
              <a:t/>
            </a:r>
            <a:br>
              <a:rPr lang="en-CY" sz="1400" dirty="0"/>
            </a:br>
            <a:r>
              <a:rPr lang="en-GB" dirty="0"/>
              <a:t/>
            </a: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a:t>
            </a:r>
            <a:r>
              <a:rPr lang="it-IT" b="1" i="1" dirty="0">
                <a:solidFill>
                  <a:schemeClr val="accent1">
                    <a:lumMod val="75000"/>
                  </a:schemeClr>
                </a:solidFill>
              </a:rPr>
              <a:t>Comunicación entre generaciones</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5178982"/>
          </a:xfrm>
          <a:prstGeom prst="rect">
            <a:avLst/>
          </a:prstGeom>
          <a:noFill/>
        </p:spPr>
        <p:txBody>
          <a:bodyPr wrap="square">
            <a:spAutoFit/>
          </a:bodyPr>
          <a:lstStyle/>
          <a:p>
            <a:r>
              <a:rPr lang="en-GB" b="1" dirty="0"/>
              <a:t> </a:t>
            </a:r>
            <a:r>
              <a:rPr lang="en-GB" sz="2400" b="1" dirty="0"/>
              <a:t>Tendiendo un puente digital</a:t>
            </a:r>
          </a:p>
          <a:p>
            <a:pPr algn="ctr"/>
            <a:endParaRPr lang="en-GB" sz="2400" dirty="0"/>
          </a:p>
          <a:p>
            <a:pPr algn="ctr" fontAlgn="base"/>
            <a:r>
              <a:rPr lang="en-GB" sz="2400" dirty="0"/>
              <a:t>Conectando nuestros mundos</a:t>
            </a:r>
          </a:p>
          <a:p>
            <a:pPr algn="ctr" fontAlgn="base"/>
            <a:endParaRPr lang="en-GB" sz="2400" dirty="0"/>
          </a:p>
          <a:p>
            <a:pPr algn="ctr" fontAlgn="base"/>
            <a:r>
              <a:rPr lang="en-GB" sz="2400" dirty="0"/>
              <a:t>La comunicación digital es un puente que te mantiene conectado </a:t>
            </a:r>
          </a:p>
          <a:p>
            <a:pPr algn="ctr" fontAlgn="base"/>
            <a:r>
              <a:rPr lang="en-GB" sz="2400" dirty="0"/>
              <a:t>con tu familia y amigos, sin importar la distancia. </a:t>
            </a:r>
          </a:p>
          <a:p>
            <a:pPr algn="ctr" fontAlgn="base"/>
            <a:endParaRPr lang="en-GB" sz="2400" dirty="0"/>
          </a:p>
          <a:p>
            <a:pPr algn="ctr" fontAlgn="base"/>
            <a:r>
              <a:rPr lang="en-GB" sz="2400" dirty="0"/>
              <a:t>Se trata de compartir la vida tal y como sucede.</a:t>
            </a:r>
          </a:p>
          <a:p>
            <a:pPr algn="ctr" fontAlgn="base"/>
            <a:endParaRPr lang="en-GB" sz="2400" dirty="0"/>
          </a:p>
          <a:p>
            <a:pPr algn="ctr" fontAlgn="base"/>
            <a:r>
              <a:rPr lang="en-GB" sz="2400" b="1" dirty="0"/>
              <a:t>Punto clave: </a:t>
            </a:r>
            <a:r>
              <a:rPr lang="en-GB" sz="2400" dirty="0"/>
              <a:t>Volver a conectar con los nietos y mantenerse al día en el mundo digital.</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C29A0-F91F-FB75-CCCF-187524E963E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60F3ECD-0955-0584-A03E-384611871217}"/>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7DD3F754-E2A1-5770-E161-0C63DC25F5BC}"/>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a:t>
            </a:r>
            <a:r>
              <a:rPr lang="it-IT" b="1" i="1" dirty="0">
                <a:solidFill>
                  <a:schemeClr val="accent1">
                    <a:lumMod val="75000"/>
                  </a:schemeClr>
                </a:solidFill>
              </a:rPr>
              <a:t>Comunicación entre generaciones</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BC4005B9-AF7F-ACC8-207A-3F6CD6A75F8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53E6B6D-4E91-31D9-B268-42F7602106BC}"/>
              </a:ext>
            </a:extLst>
          </p:cNvPr>
          <p:cNvSpPr txBox="1"/>
          <p:nvPr/>
        </p:nvSpPr>
        <p:spPr>
          <a:xfrm>
            <a:off x="149679" y="1405534"/>
            <a:ext cx="11336483" cy="4440318"/>
          </a:xfrm>
          <a:prstGeom prst="rect">
            <a:avLst/>
          </a:prstGeom>
          <a:noFill/>
        </p:spPr>
        <p:txBody>
          <a:bodyPr wrap="square">
            <a:spAutoFit/>
          </a:bodyPr>
          <a:lstStyle/>
          <a:p>
            <a:r>
              <a:rPr lang="en-GB" b="1" dirty="0"/>
              <a:t> </a:t>
            </a:r>
            <a:r>
              <a:rPr lang="en-GB" sz="2400" b="1" dirty="0"/>
              <a:t>Por qué es importante la conexión digital</a:t>
            </a:r>
          </a:p>
          <a:p>
            <a:pPr algn="ctr" fontAlgn="base"/>
            <a:endParaRPr lang="en-GB" sz="2400" dirty="0"/>
          </a:p>
          <a:p>
            <a:pPr algn="ctr" fontAlgn="base"/>
            <a:r>
              <a:rPr lang="en-GB" sz="2400" dirty="0"/>
              <a:t>Confianza y conexión</a:t>
            </a:r>
          </a:p>
          <a:p>
            <a:pPr algn="ctr" fontAlgn="base"/>
            <a:endParaRPr lang="en-GB" sz="2400" dirty="0"/>
          </a:p>
          <a:p>
            <a:pPr algn="ctr" fontAlgn="base"/>
            <a:r>
              <a:rPr lang="en-GB" sz="2400" dirty="0"/>
              <a:t>Aprender a utilizar las herramientas digitales es algo más que simple tecnología; </a:t>
            </a:r>
          </a:p>
          <a:p>
            <a:pPr algn="ctr" fontAlgn="base"/>
            <a:r>
              <a:rPr lang="en-GB" sz="2400" dirty="0"/>
              <a:t>se trata de su independencia y su bienestar emocional.</a:t>
            </a:r>
          </a:p>
          <a:p>
            <a:pPr algn="ctr" fontAlgn="base"/>
            <a:endParaRPr lang="en-GB" sz="2400" dirty="0"/>
          </a:p>
          <a:p>
            <a:pPr algn="ctr" fontAlgn="base"/>
            <a:r>
              <a:rPr lang="en-GB" sz="2400" b="1" dirty="0"/>
              <a:t>Punto clave: </a:t>
            </a:r>
            <a:r>
              <a:rPr lang="en-GB" sz="2400" dirty="0"/>
              <a:t>Reducir el aislamiento manteniéndose en contacto según sus propios términos</a:t>
            </a:r>
            <a:r>
              <a:rPr lang="en-GB" dirty="0"/>
              <a:t>.</a:t>
            </a:r>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4958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FC0A-949C-7A6A-3302-A76B1D6E9EC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4154EA-BE37-13D0-A783-1A387AC06893}"/>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56C138E3-34B3-72C0-B60E-44F5B78D5F58}"/>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a:t>
            </a:r>
            <a:r>
              <a:rPr lang="it-IT" b="1" i="1" dirty="0">
                <a:solidFill>
                  <a:schemeClr val="accent1">
                    <a:lumMod val="75000"/>
                  </a:schemeClr>
                </a:solidFill>
              </a:rPr>
              <a:t>Comunicación entre generaciones</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D5D9950F-B341-C2D9-6288-FFEFF964491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9CD83B8-D898-FB31-3FB0-2DCAD3733CCC}"/>
              </a:ext>
            </a:extLst>
          </p:cNvPr>
          <p:cNvSpPr txBox="1"/>
          <p:nvPr/>
        </p:nvSpPr>
        <p:spPr>
          <a:xfrm>
            <a:off x="149679" y="1405534"/>
            <a:ext cx="11336483" cy="4440318"/>
          </a:xfrm>
          <a:prstGeom prst="rect">
            <a:avLst/>
          </a:prstGeom>
          <a:noFill/>
        </p:spPr>
        <p:txBody>
          <a:bodyPr wrap="square">
            <a:spAutoFit/>
          </a:bodyPr>
          <a:lstStyle/>
          <a:p>
            <a:r>
              <a:rPr lang="en-GB" sz="2400" b="1" dirty="0"/>
              <a:t>Superar las barreras</a:t>
            </a:r>
            <a:endParaRPr lang="en-GB" sz="2400" dirty="0"/>
          </a:p>
          <a:p>
            <a:pPr algn="ctr" fontAlgn="base"/>
            <a:endParaRPr lang="en-GB" sz="2400" dirty="0"/>
          </a:p>
          <a:p>
            <a:pPr algn="ctr" fontAlgn="base"/>
            <a:r>
              <a:rPr lang="en-GB" sz="2400" dirty="0"/>
              <a:t>Superar las dudas</a:t>
            </a:r>
          </a:p>
          <a:p>
            <a:pPr algn="ctr" fontAlgn="base"/>
            <a:endParaRPr lang="en-GB" sz="2400" dirty="0"/>
          </a:p>
          <a:p>
            <a:pPr algn="ctr" fontAlgn="base"/>
            <a:r>
              <a:rPr lang="en-GB" sz="2400" dirty="0"/>
              <a:t>Es normal sentirse inseguro ante nuevos iconos o botones, </a:t>
            </a:r>
          </a:p>
          <a:p>
            <a:pPr algn="ctr" fontAlgn="base"/>
            <a:r>
              <a:rPr lang="en-GB" sz="2400" dirty="0"/>
              <a:t>pero no se puede «romper» el mundo digital explorándolo.</a:t>
            </a:r>
          </a:p>
          <a:p>
            <a:pPr algn="ctr" fontAlgn="base"/>
            <a:endParaRPr lang="en-GB" sz="2400" dirty="0"/>
          </a:p>
          <a:p>
            <a:pPr algn="ctr" fontAlgn="base"/>
            <a:r>
              <a:rPr lang="en-GB" sz="2400" b="1" dirty="0"/>
              <a:t>Punto clave: </a:t>
            </a:r>
            <a:r>
              <a:rPr lang="en-GB" sz="2400" dirty="0"/>
              <a:t>Convertir la complejidad técnica en la alegría de pulsar con éxito el botón «Enviar».</a:t>
            </a:r>
          </a:p>
          <a:p>
            <a:pPr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000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400" i="1" dirty="0"/>
              <a:t> </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1: </a:t>
            </a:r>
            <a:r>
              <a:rPr lang="it-IT" b="1" i="1" dirty="0">
                <a:solidFill>
                  <a:schemeClr val="accent1">
                    <a:lumMod val="75000"/>
                  </a:schemeClr>
                </a:solidFill>
              </a:rPr>
              <a:t>Comunicación entre generaciones</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4809650"/>
          </a:xfrm>
          <a:prstGeom prst="rect">
            <a:avLst/>
          </a:prstGeom>
          <a:noFill/>
        </p:spPr>
        <p:txBody>
          <a:bodyPr wrap="square">
            <a:spAutoFit/>
          </a:bodyPr>
          <a:lstStyle/>
          <a:p>
            <a:pPr algn="ctr"/>
            <a:r>
              <a:rPr lang="en-GB" sz="2400" b="1" dirty="0">
                <a:solidFill>
                  <a:schemeClr val="accent4">
                    <a:lumMod val="75000"/>
                  </a:schemeClr>
                </a:solidFill>
              </a:rPr>
              <a:t>Actividad: El corazón del mensaje (Fase 1)</a:t>
            </a:r>
            <a:endParaRPr lang="en-GB" sz="2400" dirty="0">
              <a:solidFill>
                <a:schemeClr val="accent4">
                  <a:lumMod val="75000"/>
                </a:schemeClr>
              </a:solidFill>
            </a:endParaRPr>
          </a:p>
          <a:p>
            <a:pPr algn="ctr" fontAlgn="base"/>
            <a:endParaRPr lang="en-GB" sz="2400" dirty="0"/>
          </a:p>
          <a:p>
            <a:pPr algn="ctr" fontAlgn="base"/>
            <a:r>
              <a:rPr lang="en-GB" sz="2400" dirty="0"/>
              <a:t>¿Qué quieres decir?</a:t>
            </a:r>
          </a:p>
          <a:p>
            <a:pPr algn="ctr" fontAlgn="base"/>
            <a:endParaRPr lang="en-GB" sz="2400" dirty="0"/>
          </a:p>
          <a:p>
            <a:pPr algn="ctr" fontAlgn="base"/>
            <a:r>
              <a:rPr lang="en-GB" sz="2400" dirty="0"/>
              <a:t>Piensa en alguien más joven a quien aprecias. </a:t>
            </a:r>
          </a:p>
          <a:p>
            <a:pPr algn="ctr" fontAlgn="base"/>
            <a:r>
              <a:rPr lang="en-GB" sz="2400" dirty="0"/>
              <a:t>¿Qué mensaje, recuerdo o foto te encantaría compartir con esa persona?</a:t>
            </a:r>
          </a:p>
          <a:p>
            <a:pPr algn="ctr" fontAlgn="base"/>
            <a:endParaRPr lang="en-GB" sz="2400" dirty="0"/>
          </a:p>
          <a:p>
            <a:pPr algn="ctr" fontAlgn="base"/>
            <a:r>
              <a:rPr lang="en-GB" sz="2400" b="1" dirty="0"/>
              <a:t>Punto clave: </a:t>
            </a:r>
            <a:r>
              <a:rPr lang="en-GB" sz="2400" dirty="0"/>
              <a:t>Reflexiona sobre el significado que hay detrás de tu historia antes de elegir una herramienta.</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52F7A-D4AA-B43B-2DCC-3A023B062D9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2BF2B69-F4C1-B4C5-C9EB-662E41E627B7}"/>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400" i="1" dirty="0"/>
              <a:t> </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3A503F86-DA01-3768-AC94-728B5AE3F23F}"/>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1: </a:t>
            </a:r>
            <a:r>
              <a:rPr lang="it-IT" b="1" i="1" dirty="0">
                <a:solidFill>
                  <a:schemeClr val="accent1">
                    <a:lumMod val="75000"/>
                  </a:schemeClr>
                </a:solidFill>
              </a:rPr>
              <a:t>Comunicación entre generaciones</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4C33ACD0-9029-B74E-58C4-16FFBB4C42C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15537D4C-E761-4D0B-24D0-B2F19EB53013}"/>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Actividad: El corazón del mensaje (Fase 2)</a:t>
            </a:r>
            <a:endParaRPr lang="en-GB" sz="2400" dirty="0">
              <a:solidFill>
                <a:schemeClr val="accent4">
                  <a:lumMod val="75000"/>
                </a:schemeClr>
              </a:solidFill>
            </a:endParaRPr>
          </a:p>
          <a:p>
            <a:pPr algn="ctr" fontAlgn="base"/>
            <a:endParaRPr lang="en-GB" sz="2400" dirty="0"/>
          </a:p>
          <a:p>
            <a:pPr algn="ctr" fontAlgn="base"/>
            <a:r>
              <a:rPr lang="en-GB" sz="2400" dirty="0"/>
              <a:t>Elige tu punto de partida</a:t>
            </a:r>
          </a:p>
          <a:p>
            <a:pPr algn="ctr" fontAlgn="base"/>
            <a:endParaRPr lang="en-GB" sz="2400" dirty="0"/>
          </a:p>
          <a:p>
            <a:pPr algn="ctr" fontAlgn="base"/>
            <a:r>
              <a:rPr lang="en-GB" sz="2400" dirty="0"/>
              <a:t>Cada mensaje tiene un hogar. </a:t>
            </a:r>
          </a:p>
          <a:p>
            <a:pPr algn="ctr" fontAlgn="base"/>
            <a:endParaRPr lang="en-GB" sz="2400" dirty="0"/>
          </a:p>
          <a:p>
            <a:pPr algn="ctr" fontAlgn="base"/>
            <a:r>
              <a:rPr lang="en-GB" sz="2400" dirty="0"/>
              <a:t>Algunas historias se prestan mejor a una foto rápida, </a:t>
            </a:r>
          </a:p>
          <a:p>
            <a:pPr algn="ctr" fontAlgn="base"/>
            <a:r>
              <a:rPr lang="en-GB" sz="2400" dirty="0"/>
              <a:t>mientras que otras encajan mejor en un correo electrónico o una videollamada.</a:t>
            </a:r>
          </a:p>
          <a:p>
            <a:pPr algn="ctr" fontAlgn="base"/>
            <a:endParaRPr lang="en-GB" sz="2400" dirty="0"/>
          </a:p>
          <a:p>
            <a:pPr algn="ctr" fontAlgn="base"/>
            <a:r>
              <a:rPr lang="en-GB" sz="2400" b="1" dirty="0"/>
              <a:t>Punto clave: </a:t>
            </a:r>
            <a:r>
              <a:rPr lang="en-GB" sz="2400" dirty="0"/>
              <a:t>Identifica la herramienta digital que te resulte más fácil de usar hoy</a:t>
            </a:r>
            <a:r>
              <a:rPr lang="en-GB" sz="2400" b="1"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6544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7F24-E0F5-7DB7-481B-7134726DE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E2C73-5718-9558-00C8-269F2475FDFF}"/>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a:t>
            </a:r>
            <a:r>
              <a:rPr lang="el-GR" sz="2700" b="0" i="1" dirty="0"/>
              <a:t> 6 </a:t>
            </a:r>
            <a:r>
              <a:rPr lang="en-US" sz="2700" b="0" i="1" dirty="0"/>
              <a:t>(Estudiantes de la tercera edad)</a:t>
            </a:r>
            <a:r>
              <a:rPr lang="el-GR" sz="2700" b="0" i="1" dirty="0"/>
              <a:t/>
            </a:r>
            <a:br>
              <a:rPr lang="el-GR" sz="2700" b="0" i="1" dirty="0"/>
            </a:br>
            <a:r>
              <a:rPr lang="it-IT" sz="2700" b="0" i="1" dirty="0"/>
              <a:t>Narración digital intergeneracional</a:t>
            </a:r>
            <a:r>
              <a:rPr lang="en-GB" sz="2400" dirty="0"/>
              <a:t/>
            </a:r>
            <a:br>
              <a:rPr lang="en-GB" sz="2400" dirty="0"/>
            </a:b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A4D677C7-83B1-E8BA-B1C0-78BF675921F5}"/>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2: </a:t>
            </a:r>
            <a:r>
              <a:rPr lang="it-IT" sz="2400" b="1" dirty="0">
                <a:solidFill>
                  <a:schemeClr val="accent1">
                    <a:lumMod val="75000"/>
                  </a:schemeClr>
                </a:solidFill>
              </a:rPr>
              <a:t>Habilidades para la narración digital</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4090990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597A0-8CF2-F119-1712-2A4F15F2107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D7F2C91-2EF5-E654-899E-F73720F714AD}"/>
              </a:ext>
            </a:extLst>
          </p:cNvPr>
          <p:cNvSpPr>
            <a:spLocks noGrp="1"/>
          </p:cNvSpPr>
          <p:nvPr>
            <p:ph type="title"/>
          </p:nvPr>
        </p:nvSpPr>
        <p:spPr/>
        <p:txBody>
          <a:bodyPr lIns="91440"/>
          <a:lstStyle/>
          <a:p>
            <a:r>
              <a:rPr lang="en-US" sz="2400" i="1" dirty="0"/>
              <a:t/>
            </a:r>
            <a:br>
              <a:rPr lang="en-US" sz="2400" i="1" dirty="0"/>
            </a:br>
            <a:r>
              <a:rPr lang="en-US" sz="2400" i="1" dirty="0"/>
              <a:t>Módulo</a:t>
            </a:r>
            <a:r>
              <a:rPr lang="el-GR" sz="2400" i="1" dirty="0"/>
              <a:t> 6 </a:t>
            </a:r>
            <a:r>
              <a:rPr lang="en-US" sz="2400" i="1" dirty="0"/>
              <a:t>(Estudiantes mayores): Narración digital intergeneracional</a:t>
            </a:r>
            <a:r>
              <a:rPr lang="en-GB" sz="2000" dirty="0"/>
              <a:t/>
            </a:r>
            <a:br>
              <a:rPr lang="en-GB" sz="2000" dirty="0"/>
            </a:br>
            <a:r>
              <a:rPr lang="en-CY" sz="1600" dirty="0"/>
              <a:t/>
            </a: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892E7587-8EA8-3339-16F9-5DED9A0EED23}"/>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2: </a:t>
            </a:r>
            <a:r>
              <a:rPr lang="it-IT" b="1" i="1" dirty="0">
                <a:solidFill>
                  <a:schemeClr val="accent1">
                    <a:lumMod val="75000"/>
                  </a:schemeClr>
                </a:solidFill>
              </a:rPr>
              <a:t>Habilidades </a:t>
            </a:r>
            <a:r>
              <a:rPr lang="it-IT" b="1" i="1" dirty="0" smtClean="0">
                <a:solidFill>
                  <a:schemeClr val="accent1">
                    <a:lumMod val="75000"/>
                  </a:schemeClr>
                </a:solidFill>
              </a:rPr>
              <a:t>para la</a:t>
            </a:r>
            <a:r>
              <a:rPr lang="it-IT" b="1" i="1" dirty="0" smtClean="0">
                <a:solidFill>
                  <a:schemeClr val="accent1">
                    <a:lumMod val="75000"/>
                  </a:schemeClr>
                </a:solidFill>
              </a:rPr>
              <a:t> </a:t>
            </a:r>
            <a:r>
              <a:rPr lang="it-IT" b="1" i="1" dirty="0">
                <a:solidFill>
                  <a:schemeClr val="accent1">
                    <a:lumMod val="75000"/>
                  </a:schemeClr>
                </a:solidFill>
              </a:rPr>
              <a:t>narración digital</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8C55F23-631A-96C5-E1F1-720CDF618DA4}"/>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C962A759-E61D-7C20-9912-8197B6CD4591}"/>
              </a:ext>
            </a:extLst>
          </p:cNvPr>
          <p:cNvSpPr txBox="1"/>
          <p:nvPr/>
        </p:nvSpPr>
        <p:spPr>
          <a:xfrm>
            <a:off x="149679" y="1405534"/>
            <a:ext cx="11336483" cy="4717317"/>
          </a:xfrm>
          <a:prstGeom prst="rect">
            <a:avLst/>
          </a:prstGeom>
          <a:noFill/>
        </p:spPr>
        <p:txBody>
          <a:bodyPr wrap="square">
            <a:spAutoFit/>
          </a:bodyPr>
          <a:lstStyle/>
          <a:p>
            <a:r>
              <a:rPr lang="en-GB" sz="2400" b="1" dirty="0"/>
              <a:t>El poder de la narración digital</a:t>
            </a:r>
          </a:p>
          <a:p>
            <a:endParaRPr lang="en-GB" sz="2400" dirty="0"/>
          </a:p>
          <a:p>
            <a:pPr lvl="0" algn="ctr"/>
            <a:r>
              <a:rPr lang="en-GB" sz="2400" dirty="0"/>
              <a:t>Compartir tu legado de forma visual</a:t>
            </a:r>
          </a:p>
          <a:p>
            <a:pPr lvl="0" algn="ctr"/>
            <a:endParaRPr lang="en-GB" sz="2400" dirty="0"/>
          </a:p>
          <a:p>
            <a:pPr lvl="0" algn="ctr"/>
            <a:r>
              <a:rPr lang="en-GB" sz="2400" dirty="0"/>
              <a:t>La narración digital utiliza fotos y herramientas creativas sencillas </a:t>
            </a:r>
          </a:p>
          <a:p>
            <a:pPr lvl="0" algn="ctr"/>
            <a:r>
              <a:rPr lang="en-GB" sz="2400" dirty="0"/>
              <a:t>para convertir tus recuerdos en un lenguaje con el que a las generaciones más jóvenes les encanta interactuar.</a:t>
            </a:r>
          </a:p>
          <a:p>
            <a:pPr lvl="0" algn="ctr"/>
            <a:endParaRPr lang="en-GB" sz="2400" dirty="0"/>
          </a:p>
          <a:p>
            <a:pPr lvl="0" algn="ctr"/>
            <a:r>
              <a:rPr lang="en-GB" sz="2400" b="1" dirty="0"/>
              <a:t>Punto clave: </a:t>
            </a:r>
            <a:r>
              <a:rPr lang="en-GB" sz="2400" dirty="0"/>
              <a:t>Utilizar imágenes y textos breves para dar vida a tus lecciones de vida y a tu historia.</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73703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4122</TotalTime>
  <Words>1687</Words>
  <Application>Microsoft Office PowerPoint</Application>
  <PresentationFormat>Panorámica</PresentationFormat>
  <Paragraphs>304</Paragraphs>
  <Slides>20</Slides>
  <Notes>15</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20</vt:i4>
      </vt:variant>
    </vt:vector>
  </HeadingPairs>
  <TitlesOfParts>
    <vt:vector size="30" baseType="lpstr">
      <vt:lpstr>Arial</vt:lpstr>
      <vt:lpstr>Calibri</vt:lpstr>
      <vt:lpstr>Calibri Light</vt:lpstr>
      <vt:lpstr>Open Sans</vt:lpstr>
      <vt:lpstr>Open Sans Light</vt:lpstr>
      <vt:lpstr>Roboto Slab Black</vt:lpstr>
      <vt:lpstr>Roboto Slab Medium</vt:lpstr>
      <vt:lpstr>Times New Roman</vt:lpstr>
      <vt:lpstr>CARDET Course template</vt:lpstr>
      <vt:lpstr>CARDET Course template - Cover page</vt:lpstr>
      <vt:lpstr>WP3 – Material didáctico para estudiantes de edad avanzada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de la tercera edad)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de la tercera edad)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 Módulo 6 (Estudiantes mayores): Narración digital intergeneracional    </vt:lpstr>
      <vt:lpstr>Módulo 6 (Estudiantes de la tercera edad) Narración digital intergeneracional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docId:589DD5FCC1AB4A8A5AFCE3611B4B9195</cp:keywords>
  <cp:lastModifiedBy>Fernando</cp:lastModifiedBy>
  <cp:revision>212</cp:revision>
  <cp:lastPrinted>2018-07-25T11:23:29Z</cp:lastPrinted>
  <dcterms:created xsi:type="dcterms:W3CDTF">2014-07-11T09:12:14Z</dcterms:created>
  <dcterms:modified xsi:type="dcterms:W3CDTF">2026-05-12T20:25:36Z</dcterms:modified>
</cp:coreProperties>
</file>