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3"/>
  </p:notesMasterIdLst>
  <p:handoutMasterIdLst>
    <p:handoutMasterId r:id="rId24"/>
  </p:handoutMasterIdLst>
  <p:sldIdLst>
    <p:sldId id="256" r:id="rId3"/>
    <p:sldId id="272" r:id="rId4"/>
    <p:sldId id="277" r:id="rId5"/>
    <p:sldId id="315" r:id="rId6"/>
    <p:sldId id="316" r:id="rId7"/>
    <p:sldId id="312" r:id="rId8"/>
    <p:sldId id="317" r:id="rId9"/>
    <p:sldId id="313" r:id="rId10"/>
    <p:sldId id="318" r:id="rId11"/>
    <p:sldId id="320" r:id="rId12"/>
    <p:sldId id="321" r:id="rId13"/>
    <p:sldId id="319" r:id="rId14"/>
    <p:sldId id="322" r:id="rId15"/>
    <p:sldId id="314" r:id="rId16"/>
    <p:sldId id="324" r:id="rId17"/>
    <p:sldId id="325" r:id="rId18"/>
    <p:sldId id="326" r:id="rId19"/>
    <p:sldId id="323" r:id="rId20"/>
    <p:sldId id="327" r:id="rId21"/>
    <p:sldId id="300" r:id="rId22"/>
  </p:sldIdLst>
  <p:sldSz cx="12192000" cy="685800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12/5/2026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5 grudnia 2026 r.</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Kliknij, aby edytować style tekstu nadrzędnego</a:t>
            </a:r>
          </a:p>
          <a:p>
            <a:pPr lvl="1"/>
            <a:r>
              <a:rPr lang="en-US"/>
              <a:t>Drugi poziom</a:t>
            </a:r>
          </a:p>
          <a:p>
            <a:pPr lvl="2"/>
            <a:r>
              <a:rPr lang="en-US"/>
              <a:t>Trzeci poziom</a:t>
            </a:r>
          </a:p>
          <a:p>
            <a:pPr lvl="3"/>
            <a:r>
              <a:rPr lang="en-US"/>
              <a:t>Czwarty poziom</a:t>
            </a:r>
          </a:p>
          <a:p>
            <a:pPr lvl="4"/>
            <a:r>
              <a:rPr lang="en-US"/>
              <a:t>Poziom piąty</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„Witam wszystkich serdecznie. Dzisiaj spojrzymy na technologię nie jako na zbiór skomplikowanych narzędzi, ale jako na pomost. Ten pomost pomaga wam utrzymywać kontakt z wnukami i społecznością lokalną, zapewniając poczucie przynależności do naszego współczesnego, cyfrowego świata”.</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0B06B-72D5-DB6E-EBE2-E5599AE2BB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B0D562-8556-059F-A8AA-9768F72BA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84777A-B807-5F0F-AE81-5E55A964DE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„Teraz wykorzystamy Canva, aby to wszystko połączyć. Dodaj do zdjęcia tylko jedno lub dwa krótkie zdania. Łącząc obraz z własną mądrością, tworzysz cyfrowy prezent, który z pewnością zainicjuje prawdziwą rozmowę”.</a:t>
            </a:r>
          </a:p>
          <a:p>
            <a:endParaRPr lang="LID4096" dirty="0"/>
          </a:p>
        </p:txBody>
      </p:sp>
      <p:sp>
        <p:nvSpPr>
          <p:cNvPr id="4" name="Slide Number Placeholder 3">
            <a:extLst>
              <a:ext uri="{FF2B5EF4-FFF2-40B4-BE49-F238E27FC236}">
                <a16:creationId xmlns:a16="http://schemas.microsoft.com/office/drawing/2014/main" id="{743FA1A0-A877-13DC-86A3-7E2E141310B7}"/>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1002949295"/>
      </p:ext>
    </p:extLst>
  </p:cSld>
  <p:clrMapOvr>
    <a:masterClrMapping/>
  </p:clrMapOvr>
</p:notes>
</file>

<file path=ppt/notesSlides/notesSlide11.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72CA8-9B78-68B3-5F0A-34ABC42F80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867674-CFC6-491D-2F3F-96C4FD10BD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BB301D-6DB4-5795-1FFB-5645592537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„Wymiana międzypokoleniowa to prawdziwa współpraca. Ty wnosisz doświadczenie życiowe i swoją opowieść, a młodszy partner zapewnia cyfrową dynamikę. Razem przekształcacie technologię we wspólną przestrzeń sprzyjającą nawiązywaniu więzi”.</a:t>
            </a:r>
          </a:p>
          <a:p>
            <a:endParaRPr lang="LID4096" sz="1200" dirty="0"/>
          </a:p>
        </p:txBody>
      </p:sp>
      <p:sp>
        <p:nvSpPr>
          <p:cNvPr id="4" name="Slide Number Placeholder 3">
            <a:extLst>
              <a:ext uri="{FF2B5EF4-FFF2-40B4-BE49-F238E27FC236}">
                <a16:creationId xmlns:a16="http://schemas.microsoft.com/office/drawing/2014/main" id="{8BC962DA-C587-40E3-6214-9F49016786E2}"/>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3350675948"/>
      </p:ext>
    </p:extLst>
  </p:cSld>
  <p:clrMapOvr>
    <a:masterClrMapping/>
  </p:clrMapOvr>
</p:notes>
</file>

<file path=ppt/notesSlides/notesSlide1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74D7C-9AD6-9AD9-CF58-7F9CF0EF4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7077C-5D8B-E6E6-4B7E-F2D42B436A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91707-5615-70DD-61B0-F0A303151D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„To proces wzajemny. Podczas gdy ty zyskujesz pewność siebie w kwestiach technicznych, młodsza osoba nabiera empatii i głębszego zrozumienia historii. Twoje osobiste wspomnienia stają się ważnymi archiwami cyfrowymi na przyszłość”.</a:t>
            </a:r>
          </a:p>
          <a:p>
            <a:endParaRPr lang="LID4096" sz="1200" dirty="0"/>
          </a:p>
        </p:txBody>
      </p:sp>
      <p:sp>
        <p:nvSpPr>
          <p:cNvPr id="4" name="Slide Number Placeholder 3">
            <a:extLst>
              <a:ext uri="{FF2B5EF4-FFF2-40B4-BE49-F238E27FC236}">
                <a16:creationId xmlns:a16="http://schemas.microsoft.com/office/drawing/2014/main" id="{E5D1EE88-D076-7A33-D7F5-0D5824BF0E3A}"/>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861296145"/>
      </p:ext>
    </p:extLst>
  </p:cSld>
  <p:clrMapOvr>
    <a:masterClrMapping/>
  </p:clrMapOvr>
</p:notes>
</file>

<file path=ppt/notesSlides/notesSlide1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BD607-7661-16A7-6B11-4316321DC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52B8F-3E0B-CC44-E023-CED8BCEFD6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0B8FD-4541-5B94-6EFB-69535A26CA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„Nawet jeśli twój partner pomaga ci w wyborze odpowiednich elementów, to ty jesteś tu szefem. To ty decydujesz, które zdjęcia wykorzystać i jak dokładnie ma brzmieć przekaz. To właśnie twoja rola gwarantuje, że twoja historia pozostanie autentyczna i znacząca”.</a:t>
            </a:r>
          </a:p>
          <a:p>
            <a:endParaRPr lang="LID4096" sz="1200" dirty="0"/>
          </a:p>
        </p:txBody>
      </p:sp>
      <p:sp>
        <p:nvSpPr>
          <p:cNvPr id="4" name="Slide Number Placeholder 3">
            <a:extLst>
              <a:ext uri="{FF2B5EF4-FFF2-40B4-BE49-F238E27FC236}">
                <a16:creationId xmlns:a16="http://schemas.microsoft.com/office/drawing/2014/main" id="{EC66F134-0016-26D1-C4FE-421CAEB96D30}"/>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3010629038"/>
      </p:ext>
    </p:extLst>
  </p:cSld>
  <p:clrMapOvr>
    <a:masterClrMapping/>
  </p:clrMapOvr>
</p:notes>
</file>

<file path=ppt/notesSlides/notesSlide1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CDB4A-212E-3F55-B734-23E42B6DD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C6C1A-BA05-21C8-A399-09228DA0C0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64C3F-39DE-1EFA-5D38-4666D253E7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„Na zakończenie odłóżcie na chwilę telefony. Podzielcie się ze swoim partnerem jednym „sekretem dobrego życia”. Następnie, kierując się naszymi trzema zasadami fotografowania, zróbcie zdjęcie przedmiotu, który ma dla was znaczenie i symbolizuje ten sekret”.</a:t>
            </a:r>
          </a:p>
          <a:p>
            <a:endParaRPr lang="LID4096" dirty="0"/>
          </a:p>
        </p:txBody>
      </p:sp>
      <p:sp>
        <p:nvSpPr>
          <p:cNvPr id="4" name="Slide Number Placeholder 3">
            <a:extLst>
              <a:ext uri="{FF2B5EF4-FFF2-40B4-BE49-F238E27FC236}">
                <a16:creationId xmlns:a16="http://schemas.microsoft.com/office/drawing/2014/main" id="{B7471CDC-549A-A57A-B044-4F8C3C2B79C8}"/>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2660907149"/>
      </p:ext>
    </p:extLst>
  </p:cSld>
  <p:clrMapOvr>
    <a:masterClrMapping/>
  </p:clrMapOvr>
</p:notes>
</file>

<file path=ppt/notesSlides/notesSlide1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32D86-EB23-C8AF-6C69-3D949CD40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939C1-24F5-C7C7-2F28-F85606415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ECE082-CFF9-6691-19DA-CF3B9CE2DB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Najlepsza jest funkcja „Wyślij i dzwonek”. Gdy już zaprojektujesz kartkę, wyślij ją do członka rodziny. Czekajcie razem z partnerem na odpowiedź. Nie ma nic lepszego niż radość z tego, że twoja mądrość natychmiast dociera do kogoś bliskiego.</a:t>
            </a:r>
          </a:p>
          <a:p>
            <a:endParaRPr lang="LID4096" dirty="0"/>
          </a:p>
        </p:txBody>
      </p:sp>
      <p:sp>
        <p:nvSpPr>
          <p:cNvPr id="4" name="Slide Number Placeholder 3">
            <a:extLst>
              <a:ext uri="{FF2B5EF4-FFF2-40B4-BE49-F238E27FC236}">
                <a16:creationId xmlns:a16="http://schemas.microsoft.com/office/drawing/2014/main" id="{9AA25C4F-8A52-308C-4147-3DCAC136FDDA}"/>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2026023865"/>
      </p:ext>
    </p:extLst>
  </p:cSld>
  <p:clrMapOvr>
    <a:masterClrMapping/>
  </p:clrMapOvr>
</p:notes>
</file>

<file path=ppt/notesSlides/notesSlide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3F1D1-5376-F31C-7665-27732C7EF1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3A009-6967-E166-5118-FE4A147214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EDBFBD-E7B1-17EC-C35B-298B22502D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„Kontakty międzyludzkie mają kluczowe znaczenie dla naszego dobrego samopoczucia. Nauka korzystania z tych narzędzi to nie tylko „używanie aplikacji” – to przejęcie kontroli nad własną niezależnością. Pozwala to zmniejszyć poczucie izolacji poprzez utrzymywanie kontaktu z bliskimi na własnych warunkach”.</a:t>
            </a:r>
          </a:p>
          <a:p>
            <a:endParaRPr lang="LID4096" sz="1200" dirty="0"/>
          </a:p>
        </p:txBody>
      </p:sp>
      <p:sp>
        <p:nvSpPr>
          <p:cNvPr id="4" name="Slide Number Placeholder 3">
            <a:extLst>
              <a:ext uri="{FF2B5EF4-FFF2-40B4-BE49-F238E27FC236}">
                <a16:creationId xmlns:a16="http://schemas.microsoft.com/office/drawing/2014/main" id="{F4AB18F0-88C3-D9B9-D072-95F8E52681B4}"/>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2033035700"/>
      </p:ext>
    </p:extLst>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D9599-E173-740C-95B6-BE35D227F9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BCEB2-D42D-91BD-FCD5-1F26E4DDE7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376E43-8FF2-7228-3BB6-7030C152A6B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„To zupełnie normalne, że czujesz się nieco niepewnie. Pamiętaj o złotej zasadzie: nie zniszczysz świata cyfrowego, odkrywając go. Naszym dzisiejszym celem jest przejście od strachu przed naciśnięciem niewłaściwego przycisku do radości z pomyślnego kliknięcia przycisku „Wyślij”.”</a:t>
            </a:r>
          </a:p>
          <a:p>
            <a:endParaRPr lang="LID4096" sz="1200" dirty="0"/>
          </a:p>
        </p:txBody>
      </p:sp>
      <p:sp>
        <p:nvSpPr>
          <p:cNvPr id="4" name="Slide Number Placeholder 3">
            <a:extLst>
              <a:ext uri="{FF2B5EF4-FFF2-40B4-BE49-F238E27FC236}">
                <a16:creationId xmlns:a16="http://schemas.microsoft.com/office/drawing/2014/main" id="{9CC6522B-7004-B1F0-1A0F-DE56E7412CFB}"/>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630701927"/>
      </p:ext>
    </p:extLst>
  </p:cSld>
  <p:clrMapOvr>
    <a:masterClrMapping/>
  </p:clrMapOvr>
</p:notes>
</file>

<file path=ppt/notesSlides/notesSlide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„Zanim sięgniemy po telefony, zacznijmy od serca. Pomyśl o jednej młodszej osobie, na której ci zależy. Jakie konkretne wspomnienie lub proste „kocham cię” chciałbyś jej przekazać? Podziel się tym teraz ze swoim partnerem”.</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B653F-729C-F407-F1A2-09B3B3FB8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42DD8-D4F6-4CD2-C232-2594300455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962E9-CF7D-9DBE-9753-A5A63A61736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teraz wybierzmy najlepszy sposób kontaktu. Każda historia ma swoje miejsce. Czy Twoja wiadomość najlepiej sprawdzi się jako krótkie zdjęcie na WhatsAppie, czy może jako dłuższa wiadomość w e-mailu? Zastanów się, które narzędzie wydaje Ci się najwygodniejsze, aby wypróbować je już dzisiaj.”</a:t>
            </a:r>
          </a:p>
          <a:p>
            <a:endParaRPr lang="LID4096" dirty="0"/>
          </a:p>
        </p:txBody>
      </p:sp>
      <p:sp>
        <p:nvSpPr>
          <p:cNvPr id="4" name="Slide Number Placeholder 3">
            <a:extLst>
              <a:ext uri="{FF2B5EF4-FFF2-40B4-BE49-F238E27FC236}">
                <a16:creationId xmlns:a16="http://schemas.microsoft.com/office/drawing/2014/main" id="{8DF0E0A1-C2C9-5848-6C8F-497CC2C6D5C2}"/>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1828854394"/>
      </p:ext>
    </p:extLst>
  </p:cSld>
  <p:clrMapOvr>
    <a:masterClrMapping/>
  </p:clrMapOvr>
</p:notes>
</file>

<file path=ppt/notesSlides/notesSlide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E138D-1F5B-238E-26CA-0B31C024E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FEA727-490B-AAFA-A4D8-7DB9FA2F7B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AA8932-5675-409D-28A0-FCDE121700B1}"/>
              </a:ext>
            </a:extLst>
          </p:cNvPr>
          <p:cNvSpPr>
            <a:spLocks noGrp="1"/>
          </p:cNvSpPr>
          <p:nvPr>
            <p:ph type="body" idx="1"/>
          </p:nvPr>
        </p:nvSpPr>
        <p:spPr/>
        <p:txBody>
          <a:bodyPr/>
          <a:lstStyle/>
          <a:p>
            <a:r>
              <a:rPr lang="cs-CZ" sz="1200" kern="1200" dirty="0">
                <a:solidFill>
                  <a:schemeClr val="tx1"/>
                </a:solidFill>
                <a:effectLst/>
                <a:latin typeface="+mn-lt"/>
                <a:ea typeface="+mn-ea"/>
                <a:cs typeface="+mn-cs"/>
              </a:rPr>
              <a:t>„Cyfrowe opowiadanie historii to język, którym młodsze pokolenia posługują się biegle. Wykorzystując zdjęcia i prosty tekst, możesz przekształcić swoje życiowe doświadczenia i historię rodziny w coś, co z łatwością do nich przemówi i co będą cenić”.</a:t>
            </a:r>
            <a:endParaRPr lang="LID4096" sz="1200" dirty="0"/>
          </a:p>
        </p:txBody>
      </p:sp>
      <p:sp>
        <p:nvSpPr>
          <p:cNvPr id="4" name="Slide Number Placeholder 3">
            <a:extLst>
              <a:ext uri="{FF2B5EF4-FFF2-40B4-BE49-F238E27FC236}">
                <a16:creationId xmlns:a16="http://schemas.microsoft.com/office/drawing/2014/main" id="{55118D98-1FBD-BA82-B50F-BDEB2FE739C3}"/>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2790867362"/>
      </p:ext>
    </p:extLst>
  </p:cSld>
  <p:clrMapOvr>
    <a:masterClrMapping/>
  </p:clrMapOvr>
</p:notes>
</file>

<file path=ppt/notesSlides/notesSlide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E5DE5-AFCD-3C9B-304E-B2FDEF8DD3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AE5729-2CB7-699F-956D-ECED65EB52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F169F-A36E-00E7-8342-979D6C4443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„Nie potrzebujesz profesjonalnego aparatu, żeby zrobić świetne zdjęcie. Wystarczy, że zapamiętasz trzy zasady: ustaw się twarzą do światła, trzymaj urządzenie obiema rękami, żeby zapewnić stabilność, i dotknij ekranu, żeby ustawić ostrość. To właśnie wyrazistość sprawia, że Twoja wiadomość jest łatwa do zrozumienia”.</a:t>
            </a:r>
          </a:p>
          <a:p>
            <a:endParaRPr lang="LID4096" sz="1200" dirty="0"/>
          </a:p>
        </p:txBody>
      </p:sp>
      <p:sp>
        <p:nvSpPr>
          <p:cNvPr id="4" name="Slide Number Placeholder 3">
            <a:extLst>
              <a:ext uri="{FF2B5EF4-FFF2-40B4-BE49-F238E27FC236}">
                <a16:creationId xmlns:a16="http://schemas.microsoft.com/office/drawing/2014/main" id="{A2C84F98-F277-5439-AF15-A678A15CEC97}"/>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4088919240"/>
      </p:ext>
    </p:extLst>
  </p:cSld>
  <p:clrMapOvr>
    <a:masterClrMapping/>
  </p:clrMapOvr>
</p:notes>
</file>

<file path=ppt/notesSlides/notesSlide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55538-5FC7-B3A6-3151-BD1012A0CE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E5673-5914-F35E-96B6-805BC7463F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2B41A-CE78-6C85-1447-6F716247C1C0}"/>
              </a:ext>
            </a:extLst>
          </p:cNvPr>
          <p:cNvSpPr>
            <a:spLocks noGrp="1"/>
          </p:cNvSpPr>
          <p:nvPr>
            <p:ph type="body" idx="1"/>
          </p:nvPr>
        </p:nvSpPr>
        <p:spPr/>
        <p:txBody>
          <a:bodyPr/>
          <a:lstStyle/>
          <a:p>
            <a:r>
              <a:rPr lang="cs-CZ" sz="1200" kern="1200" dirty="0">
                <a:solidFill>
                  <a:schemeClr val="tx1"/>
                </a:solidFill>
                <a:effectLst/>
                <a:latin typeface="+mn-lt"/>
                <a:ea typeface="+mn-ea"/>
                <a:cs typeface="+mn-cs"/>
              </a:rPr>
              <a:t>„Edycja to jak nadanie opowieści odpowiedniego nastroju. Możesz wyciąć z kadru elementy rozpraszające uwagę lub zastosować filtr, by zdjęcie nabrało nostalgicznego lub figlarnego charakteru. Nie przejmuj się perfekcją; wykorzystaj te narzędzia, by oddać to, jak postrzegasz dane wspomnienie”.</a:t>
            </a:r>
            <a:endParaRPr lang="LID4096" sz="1200" dirty="0"/>
          </a:p>
        </p:txBody>
      </p:sp>
      <p:sp>
        <p:nvSpPr>
          <p:cNvPr id="4" name="Slide Number Placeholder 3">
            <a:extLst>
              <a:ext uri="{FF2B5EF4-FFF2-40B4-BE49-F238E27FC236}">
                <a16:creationId xmlns:a16="http://schemas.microsoft.com/office/drawing/2014/main" id="{5FCBB5C0-5A0B-4B5A-BEA1-DA2483B22D46}"/>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280099292"/>
      </p:ext>
    </p:extLst>
  </p:cSld>
  <p:clrMapOvr>
    <a:masterClrMapping/>
  </p:clrMapOvr>
</p:notes>
</file>

<file path=ppt/notesSlides/notesSlide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A55A3-ED91-DDFB-76A0-C10347F16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7EF3CE-E211-1050-E8A0-FA370F2BD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F3EAB-10A1-9CC3-8DB2-51E466B27E0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„Czas na kolejne zadanie. Wybierz temat, który do Ciebie przemawia. Gdy już go wybierzesz, znajdź lub zrób zdjęcie, które odzwierciedla tę mądrość. To zdjęcie będzie podstawą Twojej cyfrowej wiadomości.”</a:t>
            </a:r>
          </a:p>
          <a:p>
            <a:endParaRPr lang="LID4096" dirty="0"/>
          </a:p>
        </p:txBody>
      </p:sp>
      <p:sp>
        <p:nvSpPr>
          <p:cNvPr id="4" name="Slide Number Placeholder 3">
            <a:extLst>
              <a:ext uri="{FF2B5EF4-FFF2-40B4-BE49-F238E27FC236}">
                <a16:creationId xmlns:a16="http://schemas.microsoft.com/office/drawing/2014/main" id="{7E4D03A5-6EE0-7033-F963-6F7A9195092A}"/>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890428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094170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W tym miejscu należy wpisać tytuł slajdu</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Materiały szkoleniowe dla osób starszych</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a:bodyPr>
          <a:lstStyle/>
          <a:p>
            <a:r>
              <a:rPr lang="en-US" sz="2800" dirty="0"/>
              <a:t>Moduł</a:t>
            </a:r>
            <a:r>
              <a:rPr lang="el-GR" sz="2800" dirty="0"/>
              <a:t> 6</a:t>
            </a:r>
            <a:endParaRPr lang="en-US" sz="2800" dirty="0"/>
          </a:p>
          <a:p>
            <a:r>
              <a:rPr lang="it-IT" sz="2800" dirty="0"/>
              <a:t>Międzypokoleniowe opowiadanie historii cyfrowej</a:t>
            </a:r>
            <a:endParaRPr lang="en-GB" sz="2800" dirty="0"/>
          </a:p>
          <a:p>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74BCB-CF9A-DB0C-8601-8140E0D2D94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274A02-27CA-81C3-1125-F746E4F0E3B9}"/>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FB1C0A04-8CCF-23E4-E53F-5CBE9A446E65}"/>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2: </a:t>
            </a:r>
            <a:r>
              <a:rPr lang="it-IT" b="1" i="1" dirty="0">
                <a:solidFill>
                  <a:schemeClr val="accent1">
                    <a:lumMod val="75000"/>
                  </a:schemeClr>
                </a:solidFill>
              </a:rPr>
              <a:t>Umiejętności cyfrowej narracji</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7769FCDF-0EC5-432D-A85A-A097FB473277}"/>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56EEF646-271F-E063-E61B-AD882D863F78}"/>
              </a:ext>
            </a:extLst>
          </p:cNvPr>
          <p:cNvSpPr txBox="1"/>
          <p:nvPr/>
        </p:nvSpPr>
        <p:spPr>
          <a:xfrm>
            <a:off x="149679" y="1405534"/>
            <a:ext cx="11336483" cy="4717317"/>
          </a:xfrm>
          <a:prstGeom prst="rect">
            <a:avLst/>
          </a:prstGeom>
          <a:noFill/>
        </p:spPr>
        <p:txBody>
          <a:bodyPr wrap="square">
            <a:spAutoFit/>
          </a:bodyPr>
          <a:lstStyle/>
          <a:p>
            <a:r>
              <a:rPr lang="en-GB" sz="2400" b="1" dirty="0"/>
              <a:t>Uchwycenie chwili</a:t>
            </a:r>
            <a:endParaRPr lang="en-GB" sz="2400" dirty="0"/>
          </a:p>
          <a:p>
            <a:pPr lvl="0" algn="ctr"/>
            <a:endParaRPr lang="en-GB" sz="2400" dirty="0"/>
          </a:p>
          <a:p>
            <a:pPr lvl="0" algn="ctr"/>
            <a:r>
              <a:rPr lang="en-GB" sz="2400" dirty="0"/>
              <a:t>Trzy zasady fotografii.</a:t>
            </a:r>
          </a:p>
          <a:p>
            <a:pPr lvl="0" algn="ctr"/>
            <a:endParaRPr lang="en-GB" sz="2400" dirty="0"/>
          </a:p>
          <a:p>
            <a:pPr lvl="0" algn="ctr"/>
            <a:r>
              <a:rPr lang="en-GB" sz="2400" dirty="0"/>
              <a:t>Nie potrzebujesz profesjonalnego aparatu, aby zrobić świetne zdjęcie; </a:t>
            </a:r>
          </a:p>
          <a:p>
            <a:pPr lvl="0" algn="ctr"/>
            <a:r>
              <a:rPr lang="en-GB" sz="2400" dirty="0"/>
              <a:t>wystarczy opanować podstawy dotyczące oświetlenia, stabilności i ostrości.</a:t>
            </a:r>
          </a:p>
          <a:p>
            <a:pPr lvl="0" algn="ctr"/>
            <a:endParaRPr lang="en-GB" sz="2400" dirty="0"/>
          </a:p>
          <a:p>
            <a:pPr lvl="0" algn="ctr"/>
            <a:r>
              <a:rPr lang="en-GB" sz="2400" b="1" dirty="0"/>
              <a:t>Kluczowa wskazówka: </a:t>
            </a:r>
            <a:r>
              <a:rPr lang="en-GB" sz="2400" dirty="0"/>
              <a:t>Skoncentruj się na ostrości i świetle, aby Twoja wiadomość była widoczna i zrozumiała</a:t>
            </a:r>
            <a:r>
              <a:rPr lang="en-GB" dirty="0"/>
              <a:t>.</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3939506"/>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260C6-0776-6E9E-2F0F-B4274A33A21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292D300-33DB-35A1-929A-266A186C1F64}"/>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E8D77FEE-2864-F5C4-235B-8C84242F4522}"/>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2: </a:t>
            </a:r>
            <a:r>
              <a:rPr lang="it-IT" b="1" i="1" dirty="0">
                <a:solidFill>
                  <a:schemeClr val="accent1">
                    <a:lumMod val="75000"/>
                  </a:schemeClr>
                </a:solidFill>
              </a:rPr>
              <a:t>Umiejętności cyfrowej narracji</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6BB56748-C382-EF41-FAA9-23731FA771B0}"/>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687D49F8-2763-29FB-73CC-8C1A8B51CDF4}"/>
              </a:ext>
            </a:extLst>
          </p:cNvPr>
          <p:cNvSpPr txBox="1"/>
          <p:nvPr/>
        </p:nvSpPr>
        <p:spPr>
          <a:xfrm>
            <a:off x="149679" y="1405534"/>
            <a:ext cx="11336483" cy="5086649"/>
          </a:xfrm>
          <a:prstGeom prst="rect">
            <a:avLst/>
          </a:prstGeom>
          <a:noFill/>
        </p:spPr>
        <p:txBody>
          <a:bodyPr wrap="square">
            <a:spAutoFit/>
          </a:bodyPr>
          <a:lstStyle/>
          <a:p>
            <a:r>
              <a:rPr lang="en-GB" sz="2400" b="1" dirty="0"/>
              <a:t>Edycja i osobisty styl</a:t>
            </a:r>
            <a:endParaRPr lang="en-GB" sz="2400" dirty="0"/>
          </a:p>
          <a:p>
            <a:pPr lvl="0" algn="ctr"/>
            <a:endParaRPr lang="en-GB" sz="2400" dirty="0"/>
          </a:p>
          <a:p>
            <a:pPr lvl="0" algn="ctr"/>
            <a:r>
              <a:rPr lang="en-GB" sz="2400" dirty="0"/>
              <a:t>Jak sprawić, by zdjęcia się wyróżniały</a:t>
            </a:r>
          </a:p>
          <a:p>
            <a:pPr lvl="0" algn="ctr"/>
            <a:endParaRPr lang="en-GB" sz="2400" dirty="0"/>
          </a:p>
          <a:p>
            <a:pPr lvl="0" algn="ctr"/>
            <a:r>
              <a:rPr lang="en-GB" sz="2400" dirty="0"/>
              <a:t>Prosta edycja (np. kadrowanie lub dodawanie filtra)</a:t>
            </a:r>
          </a:p>
          <a:p>
            <a:pPr lvl="0" algn="ctr"/>
            <a:r>
              <a:rPr lang="en-GB" sz="2400" dirty="0"/>
              <a:t>pozwala nadać zdjęciu odpowiedni nastrój, </a:t>
            </a:r>
          </a:p>
          <a:p>
            <a:pPr lvl="0" algn="ctr"/>
            <a:r>
              <a:rPr lang="en-GB" sz="2400" dirty="0"/>
              <a:t>nadając mu nostalgiczny, ciepły lub zabawny charakter.</a:t>
            </a:r>
          </a:p>
          <a:p>
            <a:pPr lvl="0" algn="ctr"/>
            <a:endParaRPr lang="en-GB" sz="2400" dirty="0"/>
          </a:p>
          <a:p>
            <a:pPr lvl="0" algn="ctr"/>
            <a:r>
              <a:rPr lang="en-GB" sz="2400" b="1" dirty="0"/>
              <a:t>Kluczowa wskazówka: </a:t>
            </a:r>
            <a:r>
              <a:rPr lang="en-GB" sz="2400" dirty="0"/>
              <a:t>Używaj filtrów i jasności, aby oddać konkretne uczucie związane z Twoim wspomnieniem.</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6439612"/>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D7E1D-396B-2A75-8E78-5AAFE905305E}"/>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A8861C3E-4120-82B4-EE4E-1F1FFC8C072B}"/>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r>
              <a:rPr lang="en-GB" sz="2400" i="1" dirty="0"/>
              <a:t> </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85CC4F07-4CD7-A1C7-46FF-81FF0EDB2EF4}"/>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2: </a:t>
            </a:r>
            <a:r>
              <a:rPr lang="it-IT" b="1" i="1" dirty="0">
                <a:solidFill>
                  <a:schemeClr val="accent1">
                    <a:lumMod val="75000"/>
                  </a:schemeClr>
                </a:solidFill>
              </a:rPr>
              <a:t>Umiejętności cyfrowej narracji</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50DF4FAA-C6F3-F542-0B9C-D39AD0BE6237}"/>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821E8AD-E59F-E834-1180-195FFE532987}"/>
              </a:ext>
            </a:extLst>
          </p:cNvPr>
          <p:cNvSpPr txBox="1"/>
          <p:nvPr/>
        </p:nvSpPr>
        <p:spPr>
          <a:xfrm>
            <a:off x="97970" y="1563010"/>
            <a:ext cx="10957957" cy="4901983"/>
          </a:xfrm>
          <a:prstGeom prst="rect">
            <a:avLst/>
          </a:prstGeom>
          <a:noFill/>
        </p:spPr>
        <p:txBody>
          <a:bodyPr wrap="square">
            <a:spAutoFit/>
          </a:bodyPr>
          <a:lstStyle/>
          <a:p>
            <a:pPr algn="ctr"/>
            <a:r>
              <a:rPr lang="en-GB" sz="2400" b="1" dirty="0">
                <a:solidFill>
                  <a:schemeClr val="accent4">
                    <a:lumMod val="75000"/>
                  </a:schemeClr>
                </a:solidFill>
              </a:rPr>
              <a:t>Ćwiczenie: Moment dialogu (część 1)</a:t>
            </a:r>
            <a:endParaRPr lang="en-GB" sz="2400" dirty="0">
              <a:solidFill>
                <a:schemeClr val="accent4">
                  <a:lumMod val="75000"/>
                </a:schemeClr>
              </a:solidFill>
            </a:endParaRPr>
          </a:p>
          <a:p>
            <a:pPr lvl="0" algn="ctr"/>
            <a:endParaRPr lang="en-GB" sz="2400" dirty="0"/>
          </a:p>
          <a:p>
            <a:pPr lvl="0" algn="ctr"/>
            <a:r>
              <a:rPr lang="en-GB" sz="2400" dirty="0"/>
              <a:t>Rada, o której chciałbym wiedzieć</a:t>
            </a:r>
          </a:p>
          <a:p>
            <a:pPr lvl="0" algn="ctr"/>
            <a:endParaRPr lang="en-GB" sz="2400" dirty="0"/>
          </a:p>
          <a:p>
            <a:pPr lvl="0" algn="ctr"/>
            <a:r>
              <a:rPr lang="en-GB" sz="2400" dirty="0"/>
              <a:t>Wybierz temat swojej wiadomości, na przykład „Rada dla mojego 20-letniego ja” </a:t>
            </a:r>
          </a:p>
          <a:p>
            <a:pPr lvl="0" algn="ctr"/>
            <a:r>
              <a:rPr lang="en-GB" sz="2400" dirty="0"/>
              <a:t>lub „Coś, z czego jestem dziś dumny”.</a:t>
            </a:r>
          </a:p>
          <a:p>
            <a:pPr lvl="0" algn="ctr"/>
            <a:endParaRPr lang="en-GB" sz="2400" dirty="0"/>
          </a:p>
          <a:p>
            <a:pPr lvl="0" algn="ctr"/>
            <a:r>
              <a:rPr lang="en-GB" sz="2400" b="1" dirty="0"/>
              <a:t>Kluczowa wskazówka: </a:t>
            </a:r>
            <a:r>
              <a:rPr lang="en-GB" sz="2400" dirty="0"/>
              <a:t>Wybierz lub zrób zdjęcie, które odzwierciedla mądrość, którą chcesz się podzielić.</a:t>
            </a:r>
          </a:p>
          <a:p>
            <a:pPr algn="ctr"/>
            <a:endParaRPr lang="el-GR" sz="2400" b="1" dirty="0">
              <a:solidFill>
                <a:schemeClr val="accent4">
                  <a:lumMod val="75000"/>
                </a:schemeClr>
              </a:solidFill>
            </a:endParaRPr>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3419864"/>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413B9-F652-EF75-B707-4749A49F4F8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694F8F2-4D76-30A9-53E2-B4EF444800CF}"/>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r>
              <a:rPr lang="en-GB" sz="2400" i="1" dirty="0"/>
              <a:t> </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ECDD25D4-3033-4451-0147-D97E0B0541D1}"/>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2: </a:t>
            </a:r>
            <a:r>
              <a:rPr lang="it-IT" b="1" i="1" dirty="0">
                <a:solidFill>
                  <a:schemeClr val="accent1">
                    <a:lumMod val="75000"/>
                  </a:schemeClr>
                </a:solidFill>
              </a:rPr>
              <a:t>Umiejętności cyfrowej narracji</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9BCDFB5E-2AC2-29CE-DED6-CC4F7B560D5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F2C8F970-11E5-C35C-62E9-6ACECDFE7EDB}"/>
              </a:ext>
            </a:extLst>
          </p:cNvPr>
          <p:cNvSpPr txBox="1"/>
          <p:nvPr/>
        </p:nvSpPr>
        <p:spPr>
          <a:xfrm>
            <a:off x="97970" y="1563010"/>
            <a:ext cx="10957957" cy="5178982"/>
          </a:xfrm>
          <a:prstGeom prst="rect">
            <a:avLst/>
          </a:prstGeom>
          <a:noFill/>
        </p:spPr>
        <p:txBody>
          <a:bodyPr wrap="square">
            <a:spAutoFit/>
          </a:bodyPr>
          <a:lstStyle/>
          <a:p>
            <a:pPr algn="ctr"/>
            <a:r>
              <a:rPr lang="en-GB" sz="2400" b="1" dirty="0">
                <a:solidFill>
                  <a:schemeClr val="accent4">
                    <a:lumMod val="75000"/>
                  </a:schemeClr>
                </a:solidFill>
              </a:rPr>
              <a:t>Ćwiczenie: Moment dialogu (część 2)</a:t>
            </a:r>
            <a:endParaRPr lang="en-GB" sz="2400" dirty="0">
              <a:solidFill>
                <a:schemeClr val="accent4">
                  <a:lumMod val="75000"/>
                </a:schemeClr>
              </a:solidFill>
            </a:endParaRPr>
          </a:p>
          <a:p>
            <a:pPr lvl="0" algn="ctr"/>
            <a:endParaRPr lang="en-GB" sz="2400" dirty="0"/>
          </a:p>
          <a:p>
            <a:pPr lvl="0" algn="ctr"/>
            <a:r>
              <a:rPr lang="en-GB" sz="2400" dirty="0"/>
              <a:t>Tworzenie wizualnego przekazu</a:t>
            </a:r>
          </a:p>
          <a:p>
            <a:pPr lvl="0" algn="ctr"/>
            <a:endParaRPr lang="en-GB" sz="2400" dirty="0"/>
          </a:p>
          <a:p>
            <a:pPr lvl="0" algn="ctr"/>
            <a:r>
              <a:rPr lang="en-GB" sz="2400" dirty="0"/>
              <a:t>Korzystając z szablonu w Canva, połącz swoje zdjęcie z 1–2 mądrymi zdaniami</a:t>
            </a:r>
          </a:p>
          <a:p>
            <a:pPr lvl="0" algn="ctr"/>
            <a:r>
              <a:rPr lang="en-GB" sz="2400" dirty="0"/>
              <a:t>, aby stworzyć cyfrowy prezent dla młodszej osoby.</a:t>
            </a:r>
          </a:p>
          <a:p>
            <a:pPr lvl="0" algn="ctr"/>
            <a:endParaRPr lang="en-GB" sz="2400" dirty="0"/>
          </a:p>
          <a:p>
            <a:pPr lvl="0" algn="ctr"/>
            <a:r>
              <a:rPr lang="en-GB" sz="2400" b="1" dirty="0"/>
              <a:t>Kluczowa wskazówka: </a:t>
            </a:r>
            <a:r>
              <a:rPr lang="en-GB" sz="2400" dirty="0"/>
              <a:t>Połącz obraz z krótkim przesłaniem, aby zainicjować znaczącą rozmowę międzypokoleniową.</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8480926"/>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2BF9D-98A6-9ACE-B4A1-3295ED8EDD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12678F-4456-0B16-2ECC-EAD03F3C84F9}"/>
              </a:ext>
            </a:extLst>
          </p:cNvPr>
          <p:cNvSpPr>
            <a:spLocks noGrp="1"/>
          </p:cNvSpPr>
          <p:nvPr>
            <p:ph type="ctrTitle"/>
          </p:nvPr>
        </p:nvSpPr>
        <p:spPr/>
        <p:txBody>
          <a:bodyPr>
            <a:normAutofit fontScale="90000"/>
          </a:bodyPr>
          <a:lstStyle/>
          <a:p>
            <a:br>
              <a:rPr lang="en-US" sz="2800" b="0" i="1" dirty="0">
                <a:latin typeface="+mj-lt"/>
              </a:rPr>
            </a:br>
            <a:r>
              <a:rPr lang="en-US" sz="2700" b="0" i="1" dirty="0"/>
              <a:t>Moduł</a:t>
            </a:r>
            <a:r>
              <a:rPr lang="el-GR" sz="2700" b="0" i="1" dirty="0"/>
              <a:t> 6 </a:t>
            </a:r>
            <a:r>
              <a:rPr lang="en-US" sz="2700" b="0" i="1" dirty="0"/>
              <a:t>(osoby starsze)</a:t>
            </a:r>
            <a:br>
              <a:rPr lang="el-GR" sz="2700" b="0" i="1" dirty="0"/>
            </a:br>
            <a:r>
              <a:rPr lang="it-IT" sz="2700" b="0" i="1" dirty="0"/>
              <a:t>Międzypokoleniowe opowiadanie historii cyfrowej</a:t>
            </a:r>
            <a:br>
              <a:rPr lang="en-GB" sz="2400" dirty="0"/>
            </a:b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54EA0654-3ABD-FD07-28A7-A3108E0A71C1}"/>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3: </a:t>
            </a:r>
            <a:r>
              <a:rPr lang="cs-CZ" sz="2400" b="1" dirty="0">
                <a:solidFill>
                  <a:schemeClr val="accent1">
                    <a:lumMod val="75000"/>
                  </a:schemeClr>
                </a:solidFill>
              </a:rPr>
              <a:t>Wymiana międzypokoleniowa poprzez kreatywne media</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445166601"/>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4562C-9AD0-80D2-AA01-4EE214D6FFF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1D0773F-0EF4-C24B-6636-57D3CD01D513}"/>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0483E971-87E4-9BA8-78D6-4712DE110746}"/>
              </a:ext>
            </a:extLst>
          </p:cNvPr>
          <p:cNvSpPr>
            <a:spLocks noGrp="1"/>
          </p:cNvSpPr>
          <p:nvPr>
            <p:ph type="body" sz="quarter" idx="10"/>
          </p:nvPr>
        </p:nvSpPr>
        <p:spPr/>
        <p:txBody>
          <a:bodyPr/>
          <a:lstStyle/>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3: </a:t>
            </a:r>
            <a:r>
              <a:rPr lang="cs-CZ" b="1" i="1" dirty="0">
                <a:solidFill>
                  <a:schemeClr val="accent1">
                    <a:lumMod val="75000"/>
                  </a:schemeClr>
                </a:solidFill>
              </a:rPr>
              <a:t>Wymiana międzypokoleniowa poprzez kreatywne media</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4410CD7E-AA06-F324-04AD-2DD6933712C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99C3C929-1F9B-BE87-45ED-BB3245CEF59C}"/>
              </a:ext>
            </a:extLst>
          </p:cNvPr>
          <p:cNvSpPr txBox="1"/>
          <p:nvPr/>
        </p:nvSpPr>
        <p:spPr>
          <a:xfrm>
            <a:off x="149679" y="1405534"/>
            <a:ext cx="11336483" cy="5548314"/>
          </a:xfrm>
          <a:prstGeom prst="rect">
            <a:avLst/>
          </a:prstGeom>
          <a:noFill/>
        </p:spPr>
        <p:txBody>
          <a:bodyPr wrap="square">
            <a:spAutoFit/>
          </a:bodyPr>
          <a:lstStyle/>
          <a:p>
            <a:r>
              <a:rPr lang="en-GB" sz="2400" b="1" dirty="0"/>
              <a:t>Kreatywność jako wspólny język</a:t>
            </a:r>
            <a:endParaRPr lang="en-GB" sz="2400" dirty="0"/>
          </a:p>
          <a:p>
            <a:pPr lvl="0"/>
            <a:endParaRPr lang="en-GB" sz="2400" dirty="0"/>
          </a:p>
          <a:p>
            <a:pPr lvl="0" algn="ctr"/>
            <a:r>
              <a:rPr lang="en-GB" sz="2400" dirty="0"/>
              <a:t>Wspólne tworzenie</a:t>
            </a:r>
          </a:p>
          <a:p>
            <a:pPr lvl="0" algn="ctr"/>
            <a:endParaRPr lang="en-GB" sz="2400" dirty="0"/>
          </a:p>
          <a:p>
            <a:pPr lvl="0" algn="ctr"/>
            <a:r>
              <a:rPr lang="en-GB" sz="2400" dirty="0"/>
              <a:t>Wymiana międzypokoleniowa to nie tylko kwestia technologii; </a:t>
            </a:r>
          </a:p>
          <a:p>
            <a:pPr lvl="0" algn="ctr"/>
            <a:r>
              <a:rPr lang="en-GB" sz="2400" dirty="0"/>
              <a:t>to współpraca, w której Twoja mądrość spotyka się z cyfrową szybkością młodszych osób.</a:t>
            </a:r>
          </a:p>
          <a:p>
            <a:pPr lvl="0" algn="ctr"/>
            <a:endParaRPr lang="en-GB" sz="2400" dirty="0"/>
          </a:p>
          <a:p>
            <a:pPr lvl="0" algn="ctr"/>
            <a:r>
              <a:rPr lang="en-GB" sz="2400" b="1" dirty="0"/>
              <a:t>Kluczowa kwestia: </a:t>
            </a:r>
            <a:r>
              <a:rPr lang="en-GB" sz="2400" dirty="0"/>
              <a:t>Wykorzystanie kreatywnych mediów, takich jak zdjęcia i nagrania audio, </a:t>
            </a:r>
          </a:p>
          <a:p>
            <a:pPr lvl="0" algn="ctr"/>
            <a:r>
              <a:rPr lang="en-GB" sz="2400" dirty="0"/>
              <a:t>w celu przekształcenia technologii w wspólną przestrzeń sprzyjającą nawiązywaniu kontaktów.</a:t>
            </a:r>
          </a:p>
          <a:p>
            <a:r>
              <a:rPr lang="en-GB" sz="2400" dirty="0"/>
              <a:t>.</a:t>
            </a:r>
          </a:p>
          <a:p>
            <a:endParaRPr lang="en-GB" sz="2400"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3387711"/>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0E83B-069F-EE5F-AD96-38CF7AB705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61D08AB-8CAE-BC9D-549B-7FBE05B5A90C}"/>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A85D4345-1B9F-78DE-215E-7A3DED325E28}"/>
              </a:ext>
            </a:extLst>
          </p:cNvPr>
          <p:cNvSpPr>
            <a:spLocks noGrp="1"/>
          </p:cNvSpPr>
          <p:nvPr>
            <p:ph type="body" sz="quarter" idx="10"/>
          </p:nvPr>
        </p:nvSpPr>
        <p:spPr/>
        <p:txBody>
          <a:bodyPr/>
          <a:lstStyle/>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3: </a:t>
            </a:r>
            <a:r>
              <a:rPr lang="cs-CZ" b="1" i="1" dirty="0">
                <a:solidFill>
                  <a:schemeClr val="accent1">
                    <a:lumMod val="75000"/>
                  </a:schemeClr>
                </a:solidFill>
              </a:rPr>
              <a:t>Wymiana międzypokoleniowa poprzez kreatywne media</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BE3637DF-EB40-5A30-3CB4-A36DA861D358}"/>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756E5D34-E8AE-5260-47F9-6F4BA0FFDC5B}"/>
              </a:ext>
            </a:extLst>
          </p:cNvPr>
          <p:cNvSpPr txBox="1"/>
          <p:nvPr/>
        </p:nvSpPr>
        <p:spPr>
          <a:xfrm>
            <a:off x="149679" y="1405534"/>
            <a:ext cx="11336483" cy="5455981"/>
          </a:xfrm>
          <a:prstGeom prst="rect">
            <a:avLst/>
          </a:prstGeom>
          <a:noFill/>
        </p:spPr>
        <p:txBody>
          <a:bodyPr wrap="square">
            <a:spAutoFit/>
          </a:bodyPr>
          <a:lstStyle/>
          <a:p>
            <a:r>
              <a:rPr lang="en-GB" sz="2400" b="1" dirty="0"/>
              <a:t>Korzyści płynące z wymiany</a:t>
            </a:r>
            <a:endParaRPr lang="en-GB" sz="2400" dirty="0"/>
          </a:p>
          <a:p>
            <a:pPr lvl="0" algn="ctr"/>
            <a:endParaRPr lang="en-GB" sz="2400" dirty="0"/>
          </a:p>
          <a:p>
            <a:pPr lvl="0" algn="ctr"/>
            <a:r>
              <a:rPr lang="en-GB" sz="2400" dirty="0"/>
              <a:t>Dwukierunkowa komunikacja</a:t>
            </a:r>
          </a:p>
          <a:p>
            <a:pPr lvl="0" algn="ctr"/>
            <a:endParaRPr lang="en-GB" sz="2400" dirty="0"/>
          </a:p>
          <a:p>
            <a:pPr lvl="0" algn="ctr"/>
            <a:r>
              <a:rPr lang="en-GB" sz="2400" dirty="0"/>
              <a:t>Kiedy dzielisz się opowieścią cyfrowo, zyskujesz pewność techniczną </a:t>
            </a:r>
          </a:p>
          <a:p>
            <a:pPr lvl="0" algn="ctr"/>
            <a:r>
              <a:rPr lang="en-GB" sz="2400" dirty="0"/>
              <a:t>, a młodsze osoby zyskują empatię i głębsze zrozumienie historii.</a:t>
            </a:r>
          </a:p>
          <a:p>
            <a:pPr lvl="0" algn="ctr"/>
            <a:endParaRPr lang="en-GB" sz="2400" b="1" dirty="0"/>
          </a:p>
          <a:p>
            <a:pPr lvl="0" algn="ctr"/>
            <a:r>
              <a:rPr lang="en-GB" sz="2400" b="1" dirty="0"/>
              <a:t>Kluczowa kwestia: </a:t>
            </a:r>
            <a:r>
              <a:rPr lang="en-GB" sz="2400" dirty="0"/>
              <a:t>Wzmacnianie więzi społecznych poprzez przekształcanie osobistych wspomnień </a:t>
            </a:r>
          </a:p>
          <a:p>
            <a:pPr lvl="0" algn="ctr"/>
            <a:r>
              <a:rPr lang="en-GB" sz="2400" dirty="0"/>
              <a:t>w cyfrowe archiwa.</a:t>
            </a:r>
          </a:p>
          <a:p>
            <a:pPr algn="ctr"/>
            <a:endParaRPr lang="en-GB" sz="2400" dirty="0"/>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5705976"/>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4DCD2-C087-0A4E-61EC-B48B76AE399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14EC531-14FD-C49E-CEA9-6BEA02EE5689}"/>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04A20345-DF3B-4A78-EE54-87EB34DC81C6}"/>
              </a:ext>
            </a:extLst>
          </p:cNvPr>
          <p:cNvSpPr>
            <a:spLocks noGrp="1"/>
          </p:cNvSpPr>
          <p:nvPr>
            <p:ph type="body" sz="quarter" idx="10"/>
          </p:nvPr>
        </p:nvSpPr>
        <p:spPr/>
        <p:txBody>
          <a:bodyPr/>
          <a:lstStyle/>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3: </a:t>
            </a:r>
            <a:r>
              <a:rPr lang="cs-CZ" b="1" i="1" dirty="0">
                <a:solidFill>
                  <a:schemeClr val="accent1">
                    <a:lumMod val="75000"/>
                  </a:schemeClr>
                </a:solidFill>
              </a:rPr>
              <a:t>Wymiana międzypokoleniowa poprzez kreatywne media</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2CCA1F73-3574-A853-7F46-571A3D195BA3}"/>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EE02F004-E998-8571-C3B7-4EBCB5D7EBA8}"/>
              </a:ext>
            </a:extLst>
          </p:cNvPr>
          <p:cNvSpPr txBox="1"/>
          <p:nvPr/>
        </p:nvSpPr>
        <p:spPr>
          <a:xfrm>
            <a:off x="149679" y="1405534"/>
            <a:ext cx="11336483" cy="5086649"/>
          </a:xfrm>
          <a:prstGeom prst="rect">
            <a:avLst/>
          </a:prstGeom>
          <a:noFill/>
        </p:spPr>
        <p:txBody>
          <a:bodyPr wrap="square">
            <a:spAutoFit/>
          </a:bodyPr>
          <a:lstStyle/>
          <a:p>
            <a:r>
              <a:rPr lang="en-GB" sz="2400" b="1" dirty="0"/>
              <a:t>Kieruj swoją historią</a:t>
            </a:r>
          </a:p>
          <a:p>
            <a:pPr algn="ctr"/>
            <a:endParaRPr lang="en-GB" sz="2400" dirty="0"/>
          </a:p>
          <a:p>
            <a:pPr lvl="0" algn="ctr"/>
            <a:r>
              <a:rPr lang="en-GB" sz="2400" dirty="0"/>
              <a:t>Jesteś dyrektorem kreatywnym</a:t>
            </a:r>
          </a:p>
          <a:p>
            <a:pPr lvl="0" algn="ctr"/>
            <a:endParaRPr lang="en-GB" sz="2400" dirty="0"/>
          </a:p>
          <a:p>
            <a:pPr lvl="0" algn="ctr"/>
            <a:r>
              <a:rPr lang="en-GB" sz="2400" dirty="0"/>
              <a:t>Nawet jeśli młodszy partner pomaga w obsłudze „przycisków”, </a:t>
            </a:r>
          </a:p>
          <a:p>
            <a:pPr lvl="0" algn="ctr"/>
            <a:r>
              <a:rPr lang="en-GB" sz="2400" dirty="0"/>
              <a:t>to Ty decydujesz, które zdjęcia umieścić, jakie przesłanie przekazać i dla kogo jest ta historia.</a:t>
            </a:r>
          </a:p>
          <a:p>
            <a:pPr lvl="0" algn="ctr"/>
            <a:endParaRPr lang="en-GB" sz="2400" b="1" dirty="0"/>
          </a:p>
          <a:p>
            <a:pPr lvl="0" algn="ctr"/>
            <a:r>
              <a:rPr lang="en-GB" sz="2400" b="1" dirty="0"/>
              <a:t>Kluczowa kwestia: </a:t>
            </a:r>
            <a:r>
              <a:rPr lang="en-GB" sz="2400" dirty="0"/>
              <a:t>Zachowanie kontroli nad własną narracją </a:t>
            </a:r>
          </a:p>
          <a:p>
            <a:pPr lvl="0" algn="ctr"/>
            <a:r>
              <a:rPr lang="en-GB" sz="2400" dirty="0"/>
              <a:t>gwarantuje, że efekt końcowy będzie autentyczny i znaczący.</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2883776"/>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5692F-3B84-6A04-5E8C-B6452543C0F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13A99EB-C9E2-7245-5609-0A185FD04627}"/>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r>
              <a:rPr lang="en-GB" sz="2400" i="1" dirty="0"/>
              <a:t> </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40EEBF4B-0DBB-81FB-8475-60C43AEFF723}"/>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3: </a:t>
            </a:r>
            <a:r>
              <a:rPr lang="cs-CZ" b="1" i="1" dirty="0">
                <a:solidFill>
                  <a:schemeClr val="accent1">
                    <a:lumMod val="75000"/>
                  </a:schemeClr>
                </a:solidFill>
              </a:rPr>
              <a:t>Wymiana międzypokoleniowa poprzez kreatywne media</a:t>
            </a:r>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40923B6-E9E2-D9ED-C9FC-1B0F22652B3D}"/>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C184F81-411D-2DF1-9142-4722E2874371}"/>
              </a:ext>
            </a:extLst>
          </p:cNvPr>
          <p:cNvSpPr txBox="1"/>
          <p:nvPr/>
        </p:nvSpPr>
        <p:spPr>
          <a:xfrm>
            <a:off x="97970" y="1563010"/>
            <a:ext cx="10957957" cy="4440318"/>
          </a:xfrm>
          <a:prstGeom prst="rect">
            <a:avLst/>
          </a:prstGeom>
          <a:noFill/>
        </p:spPr>
        <p:txBody>
          <a:bodyPr wrap="square">
            <a:spAutoFit/>
          </a:bodyPr>
          <a:lstStyle/>
          <a:p>
            <a:pPr algn="ctr"/>
            <a:r>
              <a:rPr lang="en-GB" sz="2400" b="1" dirty="0">
                <a:solidFill>
                  <a:schemeClr val="accent4">
                    <a:lumMod val="75000"/>
                  </a:schemeClr>
                </a:solidFill>
              </a:rPr>
              <a:t>Ćwiczenie: Karta mądrości (część 1)</a:t>
            </a:r>
            <a:endParaRPr lang="en-GB" sz="2400" dirty="0">
              <a:solidFill>
                <a:schemeClr val="accent4">
                  <a:lumMod val="75000"/>
                </a:schemeClr>
              </a:solidFill>
            </a:endParaRPr>
          </a:p>
          <a:p>
            <a:pPr lvl="0" algn="ctr"/>
            <a:endParaRPr lang="en-GB" sz="2400" dirty="0"/>
          </a:p>
          <a:p>
            <a:pPr lvl="0" algn="ctr"/>
            <a:r>
              <a:rPr lang="en-GB" sz="2400" dirty="0"/>
              <a:t>Uchwycenie sekretów życia</a:t>
            </a:r>
          </a:p>
          <a:p>
            <a:pPr lvl="0" algn="ctr"/>
            <a:r>
              <a:rPr lang="en-GB" sz="2400" dirty="0"/>
              <a:t>Usiądź ze swoim młodszym partnerem i podziel się jedną „tajemnicą dobrego życia”, </a:t>
            </a:r>
          </a:p>
          <a:p>
            <a:pPr lvl="0" algn="ctr"/>
            <a:r>
              <a:rPr lang="en-GB" sz="2400" dirty="0"/>
              <a:t>, a następnie, korzystając z Trzech zasad, sfotografujcie jakiś znaczący przedmiot znajdujący się w pobliżu.</a:t>
            </a:r>
          </a:p>
          <a:p>
            <a:pPr lvl="0" algn="ctr"/>
            <a:endParaRPr lang="en-GB" sz="2400" dirty="0"/>
          </a:p>
          <a:p>
            <a:pPr lvl="0" algn="ctr"/>
            <a:r>
              <a:rPr lang="en-GB" sz="2400" b="1" dirty="0"/>
              <a:t>Kluczowa wskazówka: </a:t>
            </a:r>
            <a:r>
              <a:rPr lang="en-GB" sz="2400" dirty="0"/>
              <a:t>Najpierw skup się na więzi międzyludzkiej, </a:t>
            </a:r>
          </a:p>
          <a:p>
            <a:pPr lvl="0" algn="ctr"/>
            <a:r>
              <a:rPr lang="en-GB" sz="2400" dirty="0"/>
              <a:t>a następnie użyj aparatu, aby uchwycić symbol tej mądrości.</a:t>
            </a:r>
          </a:p>
          <a:p>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9363717"/>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4DF5C-4C2E-966D-BAB4-EFEBF346BBB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529A670-0C8A-BC4D-9571-6CD3D75F11D7}"/>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r>
              <a:rPr lang="en-GB" sz="2400" i="1" dirty="0"/>
              <a:t> </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D76D4205-9B7D-9718-44F2-C62D1204A452}"/>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3: </a:t>
            </a:r>
            <a:r>
              <a:rPr lang="cs-CZ" b="1" i="1" dirty="0">
                <a:solidFill>
                  <a:schemeClr val="accent1">
                    <a:lumMod val="75000"/>
                  </a:schemeClr>
                </a:solidFill>
              </a:rPr>
              <a:t>Wymiana międzypokoleniowa poprzez kreatywne media</a:t>
            </a:r>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3477C3B2-E684-4EEF-E8CF-FE51FFEE94FE}"/>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62BCA75C-E868-3166-B668-4018BCB9C433}"/>
              </a:ext>
            </a:extLst>
          </p:cNvPr>
          <p:cNvSpPr txBox="1"/>
          <p:nvPr/>
        </p:nvSpPr>
        <p:spPr>
          <a:xfrm>
            <a:off x="97970" y="1563010"/>
            <a:ext cx="10957957" cy="4901983"/>
          </a:xfrm>
          <a:prstGeom prst="rect">
            <a:avLst/>
          </a:prstGeom>
          <a:noFill/>
        </p:spPr>
        <p:txBody>
          <a:bodyPr wrap="square">
            <a:spAutoFit/>
          </a:bodyPr>
          <a:lstStyle/>
          <a:p>
            <a:pPr algn="ctr"/>
            <a:r>
              <a:rPr lang="en-GB" sz="2400" b="1" dirty="0">
                <a:solidFill>
                  <a:schemeClr val="accent4">
                    <a:lumMod val="75000"/>
                  </a:schemeClr>
                </a:solidFill>
              </a:rPr>
              <a:t>Ćwiczenie: Karta mądrości (część 2)</a:t>
            </a:r>
            <a:endParaRPr lang="en-GB" sz="2400" dirty="0">
              <a:solidFill>
                <a:schemeClr val="accent4">
                  <a:lumMod val="75000"/>
                </a:schemeClr>
              </a:solidFill>
            </a:endParaRPr>
          </a:p>
          <a:p>
            <a:pPr lvl="0" algn="ctr"/>
            <a:endParaRPr lang="en-GB" sz="2400" dirty="0"/>
          </a:p>
          <a:p>
            <a:pPr lvl="0" algn="ctr"/>
            <a:r>
              <a:rPr lang="en-GB" sz="2400" dirty="0"/>
              <a:t>Chwila „Send &amp; Ding”</a:t>
            </a:r>
          </a:p>
          <a:p>
            <a:pPr lvl="0" algn="ctr"/>
            <a:endParaRPr lang="en-GB" sz="2400" dirty="0"/>
          </a:p>
          <a:p>
            <a:pPr lvl="0" algn="ctr"/>
            <a:r>
              <a:rPr lang="en-GB" sz="2400" dirty="0"/>
              <a:t>Współpracuj z partnerem w Canva, aby zaprojektować kartkę, </a:t>
            </a:r>
          </a:p>
          <a:p>
            <a:pPr lvl="0" algn="ctr"/>
            <a:r>
              <a:rPr lang="en-GB" sz="2400" dirty="0"/>
              <a:t>następnie naciśnij „Wyślij” do bliskiej osoby i wspólnie czekajcie na odpowiedź.</a:t>
            </a:r>
          </a:p>
          <a:p>
            <a:pPr lvl="0" algn="ctr"/>
            <a:endParaRPr lang="en-GB" sz="2400" dirty="0"/>
          </a:p>
          <a:p>
            <a:pPr lvl="0" algn="ctr"/>
            <a:r>
              <a:rPr lang="en-GB" sz="2400" b="1" dirty="0"/>
              <a:t>Kluczowa kwestia: </a:t>
            </a:r>
            <a:r>
              <a:rPr lang="en-GB" sz="2400" dirty="0"/>
              <a:t>Doświadczenie natychmiastowej radości z tego, że wasza mądrość </a:t>
            </a:r>
          </a:p>
          <a:p>
            <a:pPr lvl="0" algn="ctr"/>
            <a:r>
              <a:rPr lang="en-GB" sz="2400" dirty="0"/>
              <a:t>dociera do kogoś, na kim wam zależy.</a:t>
            </a:r>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679973"/>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en-US" sz="2800" b="0" i="1" dirty="0">
                <a:latin typeface="+mj-lt"/>
              </a:rPr>
            </a:br>
            <a:r>
              <a:rPr lang="en-US" sz="2700" b="0" i="1" dirty="0"/>
              <a:t>Moduł</a:t>
            </a:r>
            <a:r>
              <a:rPr lang="el-GR" sz="2700" b="0" i="1" dirty="0"/>
              <a:t> 6 </a:t>
            </a:r>
            <a:r>
              <a:rPr lang="en-US" sz="2700" b="0" i="1" dirty="0"/>
              <a:t>(osoby starsze)</a:t>
            </a:r>
            <a:br>
              <a:rPr lang="el-GR" sz="2700" b="0" i="1" dirty="0"/>
            </a:br>
            <a:r>
              <a:rPr lang="it-IT" sz="2700" b="0" i="1" dirty="0"/>
              <a:t>Międzypokoleniowe opowiadanie historii cyfrowej</a:t>
            </a:r>
            <a:br>
              <a:rPr lang="en-GB" sz="2400" dirty="0"/>
            </a:b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1: </a:t>
            </a:r>
            <a:r>
              <a:rPr lang="it-IT" sz="2400" b="1" dirty="0">
                <a:solidFill>
                  <a:schemeClr val="accent1">
                    <a:lumMod val="75000"/>
                  </a:schemeClr>
                </a:solidFill>
              </a:rPr>
              <a:t>Komunikacja międzypokoleniowa</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normAutofit fontScale="90000"/>
          </a:bodyPr>
          <a:lstStyle/>
          <a:p>
            <a:r>
              <a:rPr lang="en-US" sz="2200" b="0" i="1" dirty="0"/>
              <a:t>Moduł</a:t>
            </a:r>
            <a:r>
              <a:rPr lang="el-GR" sz="2200" b="0" i="1" dirty="0"/>
              <a:t> 6 </a:t>
            </a:r>
            <a:r>
              <a:rPr lang="en-US" sz="2200" b="0" i="1" dirty="0"/>
              <a:t>(osoby starsze)</a:t>
            </a:r>
            <a:br>
              <a:rPr lang="el-GR" sz="2200" b="0" i="1" dirty="0"/>
            </a:br>
            <a:r>
              <a:rPr lang="it-IT" sz="2200" b="0" i="1" dirty="0"/>
              <a:t>Międzypokoleniowe opowiadanie historii cyfrowej</a:t>
            </a:r>
            <a:r>
              <a:rPr lang="en-GB" sz="2200" b="0" i="1" dirty="0"/>
              <a:t> </a:t>
            </a:r>
            <a:br>
              <a:rPr lang="en-GB" sz="2200" dirty="0"/>
            </a:br>
            <a:br>
              <a:rPr lang="en-CY" sz="1400" dirty="0"/>
            </a:br>
            <a:br>
              <a:rPr lang="en-GB" dirty="0"/>
            </a:b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1: </a:t>
            </a:r>
            <a:r>
              <a:rPr lang="it-IT" b="1" i="1" dirty="0">
                <a:solidFill>
                  <a:schemeClr val="accent1">
                    <a:lumMod val="75000"/>
                  </a:schemeClr>
                </a:solidFill>
              </a:rPr>
              <a:t>Komunikacja międzypokoleniowa</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49679" y="1405534"/>
            <a:ext cx="11336483" cy="5178982"/>
          </a:xfrm>
          <a:prstGeom prst="rect">
            <a:avLst/>
          </a:prstGeom>
          <a:noFill/>
        </p:spPr>
        <p:txBody>
          <a:bodyPr wrap="square">
            <a:spAutoFit/>
          </a:bodyPr>
          <a:lstStyle/>
          <a:p>
            <a:r>
              <a:rPr lang="en-GB" b="1" dirty="0"/>
              <a:t> </a:t>
            </a:r>
            <a:r>
              <a:rPr lang="en-GB" sz="2400" b="1" dirty="0"/>
              <a:t>Budowanie cyfrowego mostu</a:t>
            </a:r>
          </a:p>
          <a:p>
            <a:pPr algn="ctr"/>
            <a:endParaRPr lang="en-GB" sz="2400" dirty="0"/>
          </a:p>
          <a:p>
            <a:pPr algn="ctr" fontAlgn="base"/>
            <a:r>
              <a:rPr lang="en-GB" sz="2400" dirty="0"/>
              <a:t>Łączenie naszych światów</a:t>
            </a:r>
          </a:p>
          <a:p>
            <a:pPr algn="ctr" fontAlgn="base"/>
            <a:endParaRPr lang="en-GB" sz="2400" dirty="0"/>
          </a:p>
          <a:p>
            <a:pPr algn="ctr" fontAlgn="base"/>
            <a:r>
              <a:rPr lang="en-GB" sz="2400" dirty="0"/>
              <a:t>Komunikacja cyfrowa to pomost, który pozwala pozostać w kontakcie </a:t>
            </a:r>
          </a:p>
          <a:p>
            <a:pPr algn="ctr" fontAlgn="base"/>
            <a:r>
              <a:rPr lang="en-GB" sz="2400" dirty="0"/>
              <a:t>z rodziną i przyjaciółmi, niezależnie od odległości. </a:t>
            </a:r>
          </a:p>
          <a:p>
            <a:pPr algn="ctr" fontAlgn="base"/>
            <a:endParaRPr lang="en-GB" sz="2400" dirty="0"/>
          </a:p>
          <a:p>
            <a:pPr algn="ctr" fontAlgn="base"/>
            <a:r>
              <a:rPr lang="en-GB" sz="2400" dirty="0"/>
              <a:t>Chodzi o dzielenie się życiem na bieżąco.</a:t>
            </a:r>
          </a:p>
          <a:p>
            <a:pPr algn="ctr" fontAlgn="base"/>
            <a:endParaRPr lang="en-GB" sz="2400" dirty="0"/>
          </a:p>
          <a:p>
            <a:pPr algn="ctr" fontAlgn="base"/>
            <a:r>
              <a:rPr lang="en-GB" sz="2400" b="1" dirty="0"/>
              <a:t>Kluczowa kwestia: </a:t>
            </a:r>
            <a:r>
              <a:rPr lang="en-GB" sz="2400" dirty="0"/>
              <a:t>odnowienie więzi z wnukami i pozostawanie w kontakcie ze światem cyfrowym.</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C29A0-F91F-FB75-CCCF-187524E963E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60F3ECD-0955-0584-A03E-384611871217}"/>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7DD3F754-E2A1-5770-E161-0C63DC25F5BC}"/>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1: </a:t>
            </a:r>
            <a:r>
              <a:rPr lang="it-IT" b="1" i="1" dirty="0">
                <a:solidFill>
                  <a:schemeClr val="accent1">
                    <a:lumMod val="75000"/>
                  </a:schemeClr>
                </a:solidFill>
              </a:rPr>
              <a:t>Komunikacja międzypokoleniowa</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BC4005B9-AF7F-ACC8-207A-3F6CD6A75F8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F53E6B6D-4E91-31D9-B268-42F7602106BC}"/>
              </a:ext>
            </a:extLst>
          </p:cNvPr>
          <p:cNvSpPr txBox="1"/>
          <p:nvPr/>
        </p:nvSpPr>
        <p:spPr>
          <a:xfrm>
            <a:off x="149679" y="1405534"/>
            <a:ext cx="11336483" cy="4440318"/>
          </a:xfrm>
          <a:prstGeom prst="rect">
            <a:avLst/>
          </a:prstGeom>
          <a:noFill/>
        </p:spPr>
        <p:txBody>
          <a:bodyPr wrap="square">
            <a:spAutoFit/>
          </a:bodyPr>
          <a:lstStyle/>
          <a:p>
            <a:r>
              <a:rPr lang="en-GB" b="1" dirty="0"/>
              <a:t> </a:t>
            </a:r>
            <a:r>
              <a:rPr lang="en-GB" sz="2400" b="1" dirty="0"/>
              <a:t>Dlaczego łączność cyfrowa ma znaczenie</a:t>
            </a:r>
          </a:p>
          <a:p>
            <a:pPr algn="ctr" fontAlgn="base"/>
            <a:endParaRPr lang="en-GB" sz="2400" dirty="0"/>
          </a:p>
          <a:p>
            <a:pPr algn="ctr" fontAlgn="base"/>
            <a:r>
              <a:rPr lang="en-GB" sz="2400" dirty="0"/>
              <a:t>Pewność siebie i więzi</a:t>
            </a:r>
          </a:p>
          <a:p>
            <a:pPr algn="ctr" fontAlgn="base"/>
            <a:endParaRPr lang="en-GB" sz="2400" dirty="0"/>
          </a:p>
          <a:p>
            <a:pPr algn="ctr" fontAlgn="base"/>
            <a:r>
              <a:rPr lang="en-GB" sz="2400" dirty="0"/>
              <a:t>Nauka korzystania z narzędzi cyfrowych to coś więcej niż tylko technologia; </a:t>
            </a:r>
          </a:p>
          <a:p>
            <a:pPr algn="ctr" fontAlgn="base"/>
            <a:r>
              <a:rPr lang="en-GB" sz="2400" dirty="0"/>
              <a:t>chodzi o Twoją niezależność i dobre samopoczucie emocjonalne.</a:t>
            </a:r>
          </a:p>
          <a:p>
            <a:pPr algn="ctr" fontAlgn="base"/>
            <a:endParaRPr lang="en-GB" sz="2400" dirty="0"/>
          </a:p>
          <a:p>
            <a:pPr algn="ctr" fontAlgn="base"/>
            <a:r>
              <a:rPr lang="en-GB" sz="2400" b="1" dirty="0"/>
              <a:t>Kluczowa kwestia: </a:t>
            </a:r>
            <a:r>
              <a:rPr lang="en-GB" sz="2400" dirty="0"/>
              <a:t>Zmniejszenie izolacji poprzez utrzymywanie kontaktu na własnych warunkach</a:t>
            </a:r>
            <a:r>
              <a:rPr lang="en-GB" dirty="0"/>
              <a:t>.</a:t>
            </a:r>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4958029"/>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4FC0A-949C-7A6A-3302-A76B1D6E9EC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4154EA-BE37-13D0-A783-1A387AC06893}"/>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56C138E3-34B3-72C0-B60E-44F5B78D5F58}"/>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1: </a:t>
            </a:r>
            <a:r>
              <a:rPr lang="it-IT" b="1" i="1" dirty="0">
                <a:solidFill>
                  <a:schemeClr val="accent1">
                    <a:lumMod val="75000"/>
                  </a:schemeClr>
                </a:solidFill>
              </a:rPr>
              <a:t>Komunikacja międzypokoleniowa</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D5D9950F-B341-C2D9-6288-FFEFF964491D}"/>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09CD83B8-D898-FB31-3FB0-2DCAD3733CCC}"/>
              </a:ext>
            </a:extLst>
          </p:cNvPr>
          <p:cNvSpPr txBox="1"/>
          <p:nvPr/>
        </p:nvSpPr>
        <p:spPr>
          <a:xfrm>
            <a:off x="149679" y="1405534"/>
            <a:ext cx="11336483" cy="4440318"/>
          </a:xfrm>
          <a:prstGeom prst="rect">
            <a:avLst/>
          </a:prstGeom>
          <a:noFill/>
        </p:spPr>
        <p:txBody>
          <a:bodyPr wrap="square">
            <a:spAutoFit/>
          </a:bodyPr>
          <a:lstStyle/>
          <a:p>
            <a:r>
              <a:rPr lang="en-GB" sz="2400" b="1" dirty="0"/>
              <a:t>Pokonywanie barier</a:t>
            </a:r>
            <a:endParaRPr lang="en-GB" sz="2400" dirty="0"/>
          </a:p>
          <a:p>
            <a:pPr algn="ctr" fontAlgn="base"/>
            <a:endParaRPr lang="en-GB" sz="2400" dirty="0"/>
          </a:p>
          <a:p>
            <a:pPr algn="ctr" fontAlgn="base"/>
            <a:r>
              <a:rPr lang="en-GB" sz="2400" dirty="0"/>
              <a:t>Przełamanie nieśmiałości</a:t>
            </a:r>
          </a:p>
          <a:p>
            <a:pPr algn="ctr" fontAlgn="base"/>
            <a:endParaRPr lang="en-GB" sz="2400" dirty="0"/>
          </a:p>
          <a:p>
            <a:pPr algn="ctr" fontAlgn="base"/>
            <a:r>
              <a:rPr lang="en-GB" sz="2400" dirty="0"/>
              <a:t>To normalne, że czujemy się niepewnie w obliczu nowych ikon lub przycisków, </a:t>
            </a:r>
          </a:p>
          <a:p>
            <a:pPr algn="ctr" fontAlgn="base"/>
            <a:r>
              <a:rPr lang="en-GB" sz="2400" dirty="0"/>
              <a:t>ale nie można „zepsuć” świata cyfrowego, odkrywając go.</a:t>
            </a:r>
          </a:p>
          <a:p>
            <a:pPr algn="ctr" fontAlgn="base"/>
            <a:endParaRPr lang="en-GB" sz="2400" dirty="0"/>
          </a:p>
          <a:p>
            <a:pPr algn="ctr" fontAlgn="base"/>
            <a:r>
              <a:rPr lang="en-GB" sz="2400" b="1" dirty="0"/>
              <a:t>Kluczowa kwestia: </a:t>
            </a:r>
            <a:r>
              <a:rPr lang="en-GB" sz="2400" dirty="0"/>
              <a:t>Przekształcenie technicznej złożoności w radość z pomyślnego naciśnięcia przycisku „Wyślij”.</a:t>
            </a:r>
          </a:p>
          <a:p>
            <a:pPr algn="ctr"/>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0009450"/>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r>
              <a:rPr lang="en-GB" sz="2400" i="1" dirty="0"/>
              <a:t> </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1: </a:t>
            </a:r>
            <a:r>
              <a:rPr lang="it-IT" b="1" i="1" dirty="0">
                <a:solidFill>
                  <a:schemeClr val="accent1">
                    <a:lumMod val="75000"/>
                  </a:schemeClr>
                </a:solidFill>
              </a:rPr>
              <a:t>Komunikacja międzypokoleniowa</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4809650"/>
          </a:xfrm>
          <a:prstGeom prst="rect">
            <a:avLst/>
          </a:prstGeom>
          <a:noFill/>
        </p:spPr>
        <p:txBody>
          <a:bodyPr wrap="square">
            <a:spAutoFit/>
          </a:bodyPr>
          <a:lstStyle/>
          <a:p>
            <a:pPr algn="ctr"/>
            <a:r>
              <a:rPr lang="en-GB" sz="2400" b="1" dirty="0">
                <a:solidFill>
                  <a:schemeClr val="accent4">
                    <a:lumMod val="75000"/>
                  </a:schemeClr>
                </a:solidFill>
              </a:rPr>
              <a:t>Ćwiczenie: Istota przekazu (faza 1)</a:t>
            </a:r>
            <a:endParaRPr lang="en-GB" sz="2400" dirty="0">
              <a:solidFill>
                <a:schemeClr val="accent4">
                  <a:lumMod val="75000"/>
                </a:schemeClr>
              </a:solidFill>
            </a:endParaRPr>
          </a:p>
          <a:p>
            <a:pPr algn="ctr" fontAlgn="base"/>
            <a:endParaRPr lang="en-GB" sz="2400" dirty="0"/>
          </a:p>
          <a:p>
            <a:pPr algn="ctr" fontAlgn="base"/>
            <a:r>
              <a:rPr lang="en-GB" sz="2400" dirty="0"/>
              <a:t>Co chcesz powiedzieć?</a:t>
            </a:r>
          </a:p>
          <a:p>
            <a:pPr algn="ctr" fontAlgn="base"/>
            <a:endParaRPr lang="en-GB" sz="2400" dirty="0"/>
          </a:p>
          <a:p>
            <a:pPr algn="ctr" fontAlgn="base"/>
            <a:r>
              <a:rPr lang="en-GB" sz="2400" dirty="0"/>
              <a:t>Pomyśl o kimś młodszym, na kim Ci zależy. </a:t>
            </a:r>
          </a:p>
          <a:p>
            <a:pPr algn="ctr" fontAlgn="base"/>
            <a:r>
              <a:rPr lang="en-GB" sz="2400" dirty="0"/>
              <a:t>Jaka jest jedna wiadomość, wspomnienie lub zdjęcie, które chciałbyś z tą osobą podzielić?</a:t>
            </a:r>
          </a:p>
          <a:p>
            <a:pPr algn="ctr" fontAlgn="base"/>
            <a:endParaRPr lang="en-GB" sz="2400" dirty="0"/>
          </a:p>
          <a:p>
            <a:pPr algn="ctr" fontAlgn="base"/>
            <a:r>
              <a:rPr lang="en-GB" sz="2400" b="1" dirty="0"/>
              <a:t>Kluczowa wskazówka: </a:t>
            </a:r>
            <a:r>
              <a:rPr lang="en-GB" sz="2400" dirty="0"/>
              <a:t>Zastanów się nad znaczeniem swojej historii, zanim wybierzesz narzędzie.</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52F7A-D4AA-B43B-2DCC-3A023B062D9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2BF2B69-F4C1-B4C5-C9EB-662E41E627B7}"/>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r>
              <a:rPr lang="en-GB" sz="2400" i="1" dirty="0"/>
              <a:t> </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3A503F86-DA01-3768-AC94-728B5AE3F23F}"/>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1: </a:t>
            </a:r>
            <a:r>
              <a:rPr lang="it-IT" b="1" i="1" dirty="0">
                <a:solidFill>
                  <a:schemeClr val="accent1">
                    <a:lumMod val="75000"/>
                  </a:schemeClr>
                </a:solidFill>
              </a:rPr>
              <a:t>Komunikacja międzypokoleniowa</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4C33ACD0-9029-B74E-58C4-16FFBB4C42CE}"/>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15537D4C-E761-4D0B-24D0-B2F19EB53013}"/>
              </a:ext>
            </a:extLst>
          </p:cNvPr>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Ćwiczenie: Istota przekazu (faza 2)</a:t>
            </a:r>
            <a:endParaRPr lang="en-GB" sz="2400" dirty="0">
              <a:solidFill>
                <a:schemeClr val="accent4">
                  <a:lumMod val="75000"/>
                </a:schemeClr>
              </a:solidFill>
            </a:endParaRPr>
          </a:p>
          <a:p>
            <a:pPr algn="ctr" fontAlgn="base"/>
            <a:endParaRPr lang="en-GB" sz="2400" dirty="0"/>
          </a:p>
          <a:p>
            <a:pPr algn="ctr" fontAlgn="base"/>
            <a:r>
              <a:rPr lang="en-GB" sz="2400" dirty="0"/>
              <a:t>Wybór punktu wyjścia</a:t>
            </a:r>
          </a:p>
          <a:p>
            <a:pPr algn="ctr" fontAlgn="base"/>
            <a:endParaRPr lang="en-GB" sz="2400" dirty="0"/>
          </a:p>
          <a:p>
            <a:pPr algn="ctr" fontAlgn="base"/>
            <a:r>
              <a:rPr lang="en-GB" sz="2400" dirty="0"/>
              <a:t>Każda wiadomość ma swoje miejsce. </a:t>
            </a:r>
          </a:p>
          <a:p>
            <a:pPr algn="ctr" fontAlgn="base"/>
            <a:endParaRPr lang="en-GB" sz="2400" dirty="0"/>
          </a:p>
          <a:p>
            <a:pPr algn="ctr" fontAlgn="base"/>
            <a:r>
              <a:rPr lang="en-GB" sz="2400" dirty="0"/>
              <a:t>Niektóre historie najlepiej opowiedzieć za pomocą szybkiego zdjęcia, </a:t>
            </a:r>
          </a:p>
          <a:p>
            <a:pPr algn="ctr" fontAlgn="base"/>
            <a:r>
              <a:rPr lang="en-GB" sz="2400" dirty="0"/>
              <a:t>a inne nadają się do e-maila lub rozmowy wideo.</a:t>
            </a:r>
          </a:p>
          <a:p>
            <a:pPr algn="ctr" fontAlgn="base"/>
            <a:endParaRPr lang="en-GB" sz="2400" dirty="0"/>
          </a:p>
          <a:p>
            <a:pPr algn="ctr" fontAlgn="base"/>
            <a:r>
              <a:rPr lang="en-GB" sz="2400" b="1" dirty="0"/>
              <a:t>Kluczowa wskazówka: </a:t>
            </a:r>
            <a:r>
              <a:rPr lang="en-GB" sz="2400" dirty="0"/>
              <a:t>Znajdź narzędzie cyfrowe, które wydaje Ci się dziś najłatwiejsze w użyciu</a:t>
            </a:r>
            <a:r>
              <a:rPr lang="en-GB" sz="2400" b="1"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6544325"/>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07F24-E0F5-7DB7-481B-7134726DE1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E2C73-5718-9558-00C8-269F2475FDFF}"/>
              </a:ext>
            </a:extLst>
          </p:cNvPr>
          <p:cNvSpPr>
            <a:spLocks noGrp="1"/>
          </p:cNvSpPr>
          <p:nvPr>
            <p:ph type="ctrTitle"/>
          </p:nvPr>
        </p:nvSpPr>
        <p:spPr/>
        <p:txBody>
          <a:bodyPr>
            <a:normAutofit fontScale="90000"/>
          </a:bodyPr>
          <a:lstStyle/>
          <a:p>
            <a:br>
              <a:rPr lang="en-US" sz="2800" b="0" i="1" dirty="0">
                <a:latin typeface="+mj-lt"/>
              </a:rPr>
            </a:br>
            <a:r>
              <a:rPr lang="en-US" sz="2700" b="0" i="1" dirty="0"/>
              <a:t>Moduł</a:t>
            </a:r>
            <a:r>
              <a:rPr lang="el-GR" sz="2700" b="0" i="1" dirty="0"/>
              <a:t> 6 </a:t>
            </a:r>
            <a:r>
              <a:rPr lang="en-US" sz="2700" b="0" i="1" dirty="0"/>
              <a:t>(osoby starsze)</a:t>
            </a:r>
            <a:br>
              <a:rPr lang="el-GR" sz="2700" b="0" i="1" dirty="0"/>
            </a:br>
            <a:r>
              <a:rPr lang="it-IT" sz="2700" b="0" i="1" dirty="0"/>
              <a:t>Międzypokoleniowe opowiadanie historii cyfrowej</a:t>
            </a:r>
            <a:br>
              <a:rPr lang="en-GB" sz="2400" dirty="0"/>
            </a:b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A4D677C7-83B1-E8BA-B1C0-78BF675921F5}"/>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2: </a:t>
            </a:r>
            <a:r>
              <a:rPr lang="it-IT" sz="2400" b="1" dirty="0">
                <a:solidFill>
                  <a:schemeClr val="accent1">
                    <a:lumMod val="75000"/>
                  </a:schemeClr>
                </a:solidFill>
              </a:rPr>
              <a:t>Umiejętności cyfrowej narracji</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4090990637"/>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597A0-8CF2-F119-1712-2A4F15F2107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D7F2C91-2EF5-E654-899E-F73720F714AD}"/>
              </a:ext>
            </a:extLst>
          </p:cNvPr>
          <p:cNvSpPr>
            <a:spLocks noGrp="1"/>
          </p:cNvSpPr>
          <p:nvPr>
            <p:ph type="title"/>
          </p:nvPr>
        </p:nvSpPr>
        <p:spPr/>
        <p:txBody>
          <a:bodyPr lIns="91440"/>
          <a:lstStyle/>
          <a:p>
            <a:br>
              <a:rPr lang="en-US" sz="2400" i="1" dirty="0"/>
            </a:br>
            <a:r>
              <a:rPr lang="en-US" sz="2400" i="1" dirty="0"/>
              <a:t>Moduł</a:t>
            </a:r>
            <a:r>
              <a:rPr lang="el-GR" sz="2400" i="1" dirty="0"/>
              <a:t> 6 </a:t>
            </a:r>
            <a:r>
              <a:rPr lang="en-US" sz="2400" i="1" dirty="0"/>
              <a:t>(osoby starsze): Międzypokoleniowe opowiadanie historii za pomocą technologii cyfrowych</a:t>
            </a:r>
            <a:br>
              <a:rPr lang="en-GB" sz="2000" dirty="0"/>
            </a:br>
            <a:br>
              <a:rPr lang="en-CY" sz="1600" dirty="0"/>
            </a:br>
            <a:r>
              <a:rPr lang="en-GB" sz="2400" i="1" dirty="0"/>
              <a:t> </a:t>
            </a:r>
            <a:endParaRPr lang="el-GR" sz="2400" dirty="0"/>
          </a:p>
        </p:txBody>
      </p:sp>
      <p:sp>
        <p:nvSpPr>
          <p:cNvPr id="6" name="Text Placeholder 5">
            <a:extLst>
              <a:ext uri="{FF2B5EF4-FFF2-40B4-BE49-F238E27FC236}">
                <a16:creationId xmlns:a16="http://schemas.microsoft.com/office/drawing/2014/main" id="{892E7587-8EA8-3339-16F9-5DED9A0EED23}"/>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2: </a:t>
            </a:r>
            <a:r>
              <a:rPr lang="it-IT" b="1" i="1" dirty="0">
                <a:solidFill>
                  <a:schemeClr val="accent1">
                    <a:lumMod val="75000"/>
                  </a:schemeClr>
                </a:solidFill>
              </a:rPr>
              <a:t>Umiejętności cyfrowej narracji</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8C55F23-631A-96C5-E1F1-720CDF618DA4}"/>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C962A759-E61D-7C20-9912-8197B6CD4591}"/>
              </a:ext>
            </a:extLst>
          </p:cNvPr>
          <p:cNvSpPr txBox="1"/>
          <p:nvPr/>
        </p:nvSpPr>
        <p:spPr>
          <a:xfrm>
            <a:off x="149679" y="1405534"/>
            <a:ext cx="11336483" cy="4717317"/>
          </a:xfrm>
          <a:prstGeom prst="rect">
            <a:avLst/>
          </a:prstGeom>
          <a:noFill/>
        </p:spPr>
        <p:txBody>
          <a:bodyPr wrap="square">
            <a:spAutoFit/>
          </a:bodyPr>
          <a:lstStyle/>
          <a:p>
            <a:r>
              <a:rPr lang="en-GB" sz="2400" b="1" dirty="0"/>
              <a:t>Siła cyfrowego opowiadania historii</a:t>
            </a:r>
          </a:p>
          <a:p>
            <a:endParaRPr lang="en-GB" sz="2400" dirty="0"/>
          </a:p>
          <a:p>
            <a:pPr lvl="0" algn="ctr"/>
            <a:r>
              <a:rPr lang="en-GB" sz="2400" dirty="0"/>
              <a:t>Wizualne dzielenie się swoim dziedzictwem</a:t>
            </a:r>
          </a:p>
          <a:p>
            <a:pPr lvl="0" algn="ctr"/>
            <a:endParaRPr lang="en-GB" sz="2400" dirty="0"/>
          </a:p>
          <a:p>
            <a:pPr lvl="0" algn="ctr"/>
            <a:r>
              <a:rPr lang="en-GB" sz="2400" dirty="0"/>
              <a:t>Opowiadanie historii cyfrowe wykorzystuje zdjęcia i proste narzędzia kreatywne </a:t>
            </a:r>
          </a:p>
          <a:p>
            <a:pPr lvl="0" algn="ctr"/>
            <a:r>
              <a:rPr lang="en-GB" sz="2400" dirty="0"/>
              <a:t>, aby przekształcić Twoje wspomnienia w język, z którym młodsze pokolenia chętnie się angażują.</a:t>
            </a:r>
          </a:p>
          <a:p>
            <a:pPr lvl="0" algn="ctr"/>
            <a:endParaRPr lang="en-GB" sz="2400" dirty="0"/>
          </a:p>
          <a:p>
            <a:pPr lvl="0" algn="ctr"/>
            <a:r>
              <a:rPr lang="en-GB" sz="2400" b="1" dirty="0"/>
              <a:t>Kluczowa kwestia: </a:t>
            </a:r>
            <a:r>
              <a:rPr lang="en-GB" sz="2400" dirty="0"/>
              <a:t>Wykorzystanie obrazów i krótkich tekstów, by ożywić lekcje życia i historię.</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73703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4112</TotalTime>
  <Words>1893</Words>
  <Application>Microsoft Office PowerPoint</Application>
  <PresentationFormat>Widescreen</PresentationFormat>
  <Paragraphs>305</Paragraphs>
  <Slides>20</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Calibri</vt:lpstr>
      <vt:lpstr>Open Sans</vt:lpstr>
      <vt:lpstr>CARDET Course template</vt:lpstr>
      <vt:lpstr>CARDET Course template - Cover page</vt:lpstr>
      <vt:lpstr>WP3 – Training Material for Senior Learners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 Module 6 (Senior Learners): Intergenerational Digital Storytelling    </vt:lpstr>
      <vt:lpstr>Module 6 (Senior Learners) Intergenerational Digital Storytelling    </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2Fast4u</dc:creator>
  <lastModifiedBy>Elena Xeni</lastModifiedBy>
  <revision>209</revision>
  <lastPrinted>2018-07-25T11:23:29.0000000Z</lastPrinted>
  <dcterms:created xsi:type="dcterms:W3CDTF">2014-07-11T09:12:14.0000000Z</dcterms:created>
  <dcterms:modified xsi:type="dcterms:W3CDTF">2026-05-12T13:56:48.0000000Z</dcterms:modified>
  <keywords>, docId:FD7B7E0DC704C5B2160FD19954615052</keywords>
</coreProperties>
</file>