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3"/>
  </p:notesMasterIdLst>
  <p:handoutMasterIdLst>
    <p:handoutMasterId r:id="rId24"/>
  </p:handoutMasterIdLst>
  <p:sldIdLst>
    <p:sldId id="256" r:id="rId3"/>
    <p:sldId id="272" r:id="rId4"/>
    <p:sldId id="277" r:id="rId5"/>
    <p:sldId id="315" r:id="rId6"/>
    <p:sldId id="316" r:id="rId7"/>
    <p:sldId id="312" r:id="rId8"/>
    <p:sldId id="317" r:id="rId9"/>
    <p:sldId id="313" r:id="rId10"/>
    <p:sldId id="318" r:id="rId11"/>
    <p:sldId id="320" r:id="rId12"/>
    <p:sldId id="321" r:id="rId13"/>
    <p:sldId id="319" r:id="rId14"/>
    <p:sldId id="322" r:id="rId15"/>
    <p:sldId id="314" r:id="rId16"/>
    <p:sldId id="324" r:id="rId17"/>
    <p:sldId id="325" r:id="rId18"/>
    <p:sldId id="326" r:id="rId19"/>
    <p:sldId id="323"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7" autoAdjust="0"/>
    <p:restoredTop sz="88571" autoAdjust="0"/>
  </p:normalViewPr>
  <p:slideViewPr>
    <p:cSldViewPr snapToGrid="0">
      <p:cViewPr>
        <p:scale>
          <a:sx n="92" d="100"/>
          <a:sy n="92" d="100"/>
        </p:scale>
        <p:origin x="427" y="5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«Καλώς ήρθατε όλοι. Σήμερα εξετάζουμε την τεχνολογία όχι ως ένα σύνολο δύσκολων εργαλείων, αλλά ως μια γέφυρα. Αυτή η γέφυρα σας βοηθά να διατηρείτε τη σύνδεση με τα εγγόνια σας και την κοινότητά σας, εξασφαλίζοντας ότι νιώθετε ότι ανήκετε στον σύγχρονο, ψηφιακό κόσμο μας.»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«Τώρα, θα χρησιμοποιήσουμε το Canva για να τα συνδυάσουμε όλα. Συνδύασε τη φωτογραφία σου με μία ή δύο σύντομες προτάσεις. Συνδυάζοντας μια εικόνα με τις σκέψεις σου, δημιουργείς ένα ψηφιακό δώρο έτοιμο να πυροδοτήσει μια πραγματική συζήτηση.»</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διαγενεακή ανταλλαγή είναι μια πραγματική συνεργασία. Εσείς προσφέρετε την εμπειρία της ζωής και τις ιστορίες σας, ενώ ο νεότερος σύντροφος προσφέρει την ψηφιακή ταχύτητα. Μαζί, μετατρέπετε την τεχνολογία σε έναν κοινό χώρο σύνδεσης.»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«Αυτό είναι αμοιβαίο. Ενώ εσείς αποκτάτε τεχνική αυτοπεποίθηση, ο νεότερος άνθρωπος αποκτά ενσυναίσθηση και μια βαθύτερη κατανόηση της ιστορίας. Οι προσωπικές σας αναμνήσεις μετατρέπονται σε σημαντικά ψηφιακά αρχεία για το μέλλον.»</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«Ακόμα κι αν ο σύντροφός σου σε βοηθά να βρεις τα κουμπιά, εσύ έχεις τον τελευταίο λόγο. Εσύ αποφασίζεις ποιες φωτογραφίες θα χρησιμοποιήσεις και τι ακριβώς θα γράφει το μήνυμα. Η δική σου πρωτοβουλία εξασφαλίζει ότι η ιστορία σου θα παραμείνει αυθεντική και ουσιαστική.»</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«Για την τελευταία μας δραστηριότητα, αφήστε τα κινητά σας στην άκρη για λίγο. Μοιραστείτε με τον σύντροφό σας ένα «μυστικό για μια καλή ζωή». Στη συνέχεια, χρησιμοποιήστε τους τρεις κανόνες φωτογραφίας που σας έχουμε δώσει για να τραβήξετε μια φωτογραφία ενός αντικειμένου με ιδιαίτερη σημασία που συμβολίζει αυτό το μυστικό.»</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Το καλύτερο είναι το «Αποστολή και κουδούνισμα». Μόλις σχεδιάσεις την κάρτα σου, πάτησε «Αποστολή» σε κάποιο μέλος της οικογένειας. Περίμενε μαζί με τον σύντροφό σου την απάντηση. Δεν υπάρχει τίποτα πιο όμορφο από τη χαρά που νιώθεις όταν βλέπεις τη σοφία σου να φτάνει αμέσως σε κάποιον.</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επικοινωνία είναι ζωτικής σημασίας για την ευημερία μας. Μαθαίνοντας να χρησιμοποιείτε αυτά τα εργαλεία, δεν «χρησιμοποιείτε απλώς μια εφαρμογή» —αλλά παίρνετε τον έλεγχο της ανεξαρτησίας σας. Σας δίνει τη δυνατότητα να μειώσετε την απομόνωση, διατηρώντας επαφή με τους αγαπημένους σας με τους δικούς σας όρους.»</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«Είναι απολύτως φυσιολογικό να νιώθεις λίγο διστακτικός. Θυμήσου τον χρυσό κανόνα: δεν μπορείς να «χαλάσεις» τον ψηφιακό κόσμο εξερευνώντας τον. Ο στόχος μας σήμερα είναι να περάσουμε από τον φόβο του να πατήσουμε το λάθος κουμπί στη χαρά του να πατήσουμε με επιτυχία το «Αποστολή».»</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«Πριν πιάσουμε τα κινητά μας, ας ξεκινήσουμε από την καρδιά. Σκεφτείτε ένα νεότερο άτομο που σας είναι αγαπητό. Ποια συγκεκριμένη ανάμνηση ή ένα απλό «σ' αγαπώ» θέλετε να μοιραστείτε; Μοιραστείτε αυτή την ιδέα με τον σύντροφό σας τώρα.»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«Τώρα, ας επιλέξουμε το μέσο επικοινωνίας σου. Κάθε ιστορία έχει τη δική της θέση. Το μήνυμά σου θα λειτουργούσε καλύτερα ως μια γρήγορη φωτογραφία στο WhatsApp ή μήπως ως μια πιο αναλυτική ιστορία σε ένα email; Σκέψου ποιο μέσο σου φαίνεται πιο βολικό να δοκιμάσεις σήμερα.»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200" kern="1200" dirty="0">
                <a:solidFill>
                  <a:schemeClr val="tx1"/>
                </a:solidFill>
                <a:effectLst/>
                <a:latin typeface="+mn-lt"/>
                <a:ea typeface="+mn-ea"/>
                <a:cs typeface="+mn-cs"/>
              </a:rPr>
              <a:t>«Η ψηφιακή αφήγηση είναι μια γλώσσα που οι νεότερες γενιές μιλούν άπταιστα. Χρησιμοποιώντας φωτογραφίες και απλό κείμενο, μπορείτε να μετατρέψετε τα μαθήματα ζωής και την οικογενειακή σας ιστορία σε κάτι με το οποίο μπορούν εύκολα να συνδεθούν και να το αγαπήσουν.»</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«Δεν χρειάζεσαι μια ακριβή φωτογραφική μηχανή για να τραβήξεις μια υπέροχη φωτογραφία. Απλώς να θυμάσαι αυτούς τους τρεις κανόνες: στάσου με το πρόσωπο προς το φως, κράτα τη συσκευή σου και με τα δύο χέρια για σταθερότητα και άγγιξε την οθόνη για να εστιάσεις. Η ευκρίνεια είναι αυτό που κάνει το μήνυμά σου εύκολα κατανοητό.»</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200" kern="1200" dirty="0">
                <a:solidFill>
                  <a:schemeClr val="tx1"/>
                </a:solidFill>
                <a:effectLst/>
                <a:latin typeface="+mn-lt"/>
                <a:ea typeface="+mn-ea"/>
                <a:cs typeface="+mn-cs"/>
              </a:rPr>
              <a:t>«Η επεξεργασία είναι σαν να προσθέτεις μια ατμόσφαιρα στην ιστορία σου. Μπορείς να αφαιρέσεις στοιχεία που αποσπούν την προσοχή ή να προσθέσεις ένα φίλτρο για να δώσεις στη φωτογραφία μια νοσταλγική ή παιχνιδιάρικη αίσθηση. Μην ανησυχείς για την τελειότητα· χρησιμοποίησε αυτά τα εργαλεία για να εκφράσεις το πώς νιώθεις εσύ αυτή την ανάμνηση.»</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«Ήρθε η ώρα για την επόμενη δραστηριότητά μας. Διαλέξτε ένα θέμα που σας αγγίζει. Μόλις αποφασίσετε το θέμα σας, βρείτε ή τραβήξτε μια φωτογραφία που να εκφράζει αυτή τη σοφία. Αυτή η εικόνα θα αποτελέσει τη βάση του ψηφιακού σας μηνύματος.»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WP3 – Εκπαιδευτικό υλικό </a:t>
            </a:r>
            <a:br>
              <a:rPr lang="el-GR" sz="2400" dirty="0"/>
            </a:br>
            <a:r>
              <a:rPr lang="en-US" sz="2400" dirty="0" err="1"/>
              <a:t>γι</a:t>
            </a:r>
            <a:r>
              <a:rPr lang="en-US" sz="2400" dirty="0"/>
              <a:t>α ενήλικες μαθητές</a:t>
            </a:r>
            <a:r>
              <a:rPr lang="el-GR" sz="2400" dirty="0"/>
              <a:t>/τριες</a:t>
            </a:r>
            <a:br>
              <a:rPr lang="en-US" sz="1800" dirty="0"/>
            </a:br>
            <a:endParaRPr lang="en-US" sz="1800" dirty="0"/>
          </a:p>
        </p:txBody>
      </p:sp>
      <p:sp>
        <p:nvSpPr>
          <p:cNvPr id="3" name="Subtitle 2"/>
          <p:cNvSpPr>
            <a:spLocks noGrp="1"/>
          </p:cNvSpPr>
          <p:nvPr>
            <p:ph type="subTitle" idx="1"/>
          </p:nvPr>
        </p:nvSpPr>
        <p:spPr>
          <a:xfrm>
            <a:off x="374726" y="3429000"/>
            <a:ext cx="7391858" cy="1292830"/>
          </a:xfrm>
        </p:spPr>
        <p:txBody>
          <a:bodyPr>
            <a:normAutofit/>
          </a:bodyPr>
          <a:lstStyle/>
          <a:p>
            <a:r>
              <a:rPr lang="en-US" sz="2800" dirty="0"/>
              <a:t>Ενότητα</a:t>
            </a:r>
            <a:r>
              <a:rPr lang="el-GR" sz="2800" dirty="0"/>
              <a:t> 6</a:t>
            </a:r>
            <a:endParaRPr lang="en-US" sz="2800" dirty="0"/>
          </a:p>
          <a:p>
            <a:r>
              <a:rPr lang="it-IT" sz="2800" dirty="0"/>
              <a:t>Διαγενεακή ψηφιακή αφήγηση</a:t>
            </a:r>
            <a:endParaRPr lang="en-GB" sz="2800" dirty="0"/>
          </a:p>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a:t>
            </a:r>
            <a:r>
              <a:rPr lang="it-IT" b="1" i="1" dirty="0">
                <a:solidFill>
                  <a:schemeClr val="accent1">
                    <a:lumMod val="75000"/>
                  </a:schemeClr>
                </a:solidFill>
              </a:rPr>
              <a:t>Δεξιότητες ψηφιακής αφήγησης</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189568" y="5720356"/>
            <a:ext cx="2002432" cy="919427"/>
          </a:xfrm>
          <a:prstGeom prst="rect">
            <a:avLst/>
          </a:prstGeom>
        </p:spPr>
      </p:pic>
      <p:sp>
        <p:nvSpPr>
          <p:cNvPr id="4" name="TextBox 3"/>
          <p:cNvSpPr txBox="1"/>
          <p:nvPr/>
        </p:nvSpPr>
        <p:spPr>
          <a:xfrm>
            <a:off x="149679" y="1405534"/>
            <a:ext cx="11336483" cy="5825313"/>
          </a:xfrm>
          <a:prstGeom prst="rect">
            <a:avLst/>
          </a:prstGeom>
          <a:noFill/>
        </p:spPr>
        <p:txBody>
          <a:bodyPr wrap="square">
            <a:spAutoFit/>
          </a:bodyPr>
          <a:lstStyle/>
          <a:p>
            <a:r>
              <a:rPr lang="en-GB" sz="2400" b="1" dirty="0"/>
              <a:t>Αποτυπώνοντας τη στιγμή</a:t>
            </a:r>
            <a:endParaRPr lang="en-GB" sz="2400" dirty="0"/>
          </a:p>
          <a:p>
            <a:pPr lvl="0" algn="ctr"/>
            <a:endParaRPr lang="en-GB" sz="2400" dirty="0"/>
          </a:p>
          <a:p>
            <a:pPr lvl="0" algn="ctr"/>
            <a:r>
              <a:rPr lang="en-GB" sz="2400" dirty="0"/>
              <a:t>Οι τρεις κανόνες της φωτογραφίας.</a:t>
            </a:r>
          </a:p>
          <a:p>
            <a:pPr lvl="0" algn="ctr"/>
            <a:endParaRPr lang="en-GB" sz="2400" dirty="0"/>
          </a:p>
          <a:p>
            <a:pPr lvl="0" algn="ctr"/>
            <a:r>
              <a:rPr lang="en-GB" sz="2400" dirty="0"/>
              <a:t>Δεν χρειάζεστε επαγγελματική φωτογραφική μηχανή </a:t>
            </a:r>
            <a:endParaRPr lang="el-GR" sz="2400" dirty="0"/>
          </a:p>
          <a:p>
            <a:pPr lvl="0" algn="ctr"/>
            <a:r>
              <a:rPr lang="en-GB" sz="2400" dirty="0" err="1"/>
              <a:t>γι</a:t>
            </a:r>
            <a:r>
              <a:rPr lang="en-GB" sz="2400" dirty="0"/>
              <a:t>α να τραβήξετε μια υπέροχη φωτογραφία</a:t>
            </a:r>
            <a:r>
              <a:rPr lang="el-GR" sz="2400" dirty="0"/>
              <a:t>,</a:t>
            </a:r>
            <a:r>
              <a:rPr lang="en-GB" sz="2400" dirty="0"/>
              <a:t> </a:t>
            </a:r>
          </a:p>
          <a:p>
            <a:pPr lvl="0" algn="ctr"/>
            <a:r>
              <a:rPr lang="en-GB" sz="2400" dirty="0"/>
              <a:t>απλά πρέπει να γνωρίζετε τα βασικά: Φωτισμός, Σταθερότητα και Εστίαση.</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err="1"/>
              <a:t>Εστιάστε</a:t>
            </a:r>
            <a:r>
              <a:rPr lang="en-GB" sz="2400" dirty="0"/>
              <a:t> στην ευκρίνεια και το φως </a:t>
            </a:r>
            <a:endParaRPr lang="el-GR" sz="2400" dirty="0"/>
          </a:p>
          <a:p>
            <a:pPr lvl="0" algn="ctr"/>
            <a:r>
              <a:rPr lang="en-GB" sz="2400" dirty="0" err="1"/>
              <a:t>γι</a:t>
            </a:r>
            <a:r>
              <a:rPr lang="en-GB" sz="2400" dirty="0"/>
              <a:t>α να διασφαλίσετε ότι το μήνυμά σας θα γίνει αντιληπτό και κατανοητό</a:t>
            </a:r>
            <a:r>
              <a:rPr lang="en-GB" dirty="0"/>
              <a:t>.</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A93E66A3-E8A8-B578-C9A8-401F848DC2C1}"/>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br>
              <a:rPr lang="en-US" sz="2400" i="1" dirty="0"/>
            </a:br>
            <a:r>
              <a:rPr lang="en-US" sz="2400" i="1" dirty="0"/>
              <a:t>Ενότητα</a:t>
            </a:r>
            <a:r>
              <a:rPr lang="el-GR" sz="2400" i="1" dirty="0"/>
              <a:t> 6 </a:t>
            </a:r>
            <a:r>
              <a:rPr lang="en-US" sz="2400" i="1" dirty="0"/>
              <a:t>(</a:t>
            </a:r>
            <a:r>
              <a:rPr lang="el-GR" sz="2400" i="1" dirty="0"/>
              <a:t>Ενήλικες μαθητές/τριες</a:t>
            </a:r>
            <a:r>
              <a:rPr lang="en-US" sz="2400" i="1" dirty="0"/>
              <a:t>): Διαγενεακή ψηφιακή αφήγηση</a:t>
            </a:r>
            <a:br>
              <a:rPr lang="en-GB" sz="2000" dirty="0"/>
            </a:br>
            <a:br>
              <a:rPr lang="en-US" sz="1600" dirty="0"/>
            </a:br>
            <a:r>
              <a:rPr lang="en-GB" sz="2400" i="1" dirty="0"/>
              <a:t> </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a:t>
            </a:r>
            <a:r>
              <a:rPr lang="it-IT" b="1" i="1" dirty="0">
                <a:solidFill>
                  <a:schemeClr val="accent1">
                    <a:lumMod val="75000"/>
                  </a:schemeClr>
                </a:solidFill>
              </a:rPr>
              <a:t>Δεξιότητες ψηφιακής αφήγησης</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10039889" y="5856931"/>
            <a:ext cx="2002432" cy="919427"/>
          </a:xfrm>
          <a:prstGeom prst="rect">
            <a:avLst/>
          </a:prstGeom>
        </p:spPr>
      </p:pic>
      <p:sp>
        <p:nvSpPr>
          <p:cNvPr id="4" name="TextBox 3"/>
          <p:cNvSpPr txBox="1"/>
          <p:nvPr/>
        </p:nvSpPr>
        <p:spPr>
          <a:xfrm>
            <a:off x="149679" y="1405534"/>
            <a:ext cx="11336483" cy="6194645"/>
          </a:xfrm>
          <a:prstGeom prst="rect">
            <a:avLst/>
          </a:prstGeom>
          <a:noFill/>
        </p:spPr>
        <p:txBody>
          <a:bodyPr wrap="square">
            <a:spAutoFit/>
          </a:bodyPr>
          <a:lstStyle/>
          <a:p>
            <a:r>
              <a:rPr lang="en-GB" sz="2400" b="1" dirty="0"/>
              <a:t>Επεξεργασία και προσωπικό στυλ</a:t>
            </a:r>
            <a:endParaRPr lang="en-GB" sz="2400" dirty="0"/>
          </a:p>
          <a:p>
            <a:pPr lvl="0" algn="ctr"/>
            <a:endParaRPr lang="en-GB" sz="2400" dirty="0"/>
          </a:p>
          <a:p>
            <a:pPr lvl="0" algn="ctr"/>
            <a:r>
              <a:rPr lang="en-GB" sz="2400" dirty="0"/>
              <a:t>Αναδεικνύοντας τις φωτογραφίες σας</a:t>
            </a:r>
          </a:p>
          <a:p>
            <a:pPr lvl="0" algn="ctr"/>
            <a:endParaRPr lang="en-GB" sz="2400" dirty="0"/>
          </a:p>
          <a:p>
            <a:pPr lvl="0" algn="ctr"/>
            <a:r>
              <a:rPr lang="en-GB" sz="2400" dirty="0"/>
              <a:t>Η απλή επεξεργασία (π.χ. περικοπή ή προσθήκη φίλτρου)</a:t>
            </a:r>
          </a:p>
          <a:p>
            <a:pPr lvl="0" algn="ctr"/>
            <a:r>
              <a:rPr lang="en-GB" sz="2400" dirty="0"/>
              <a:t>σας επιτρέπει να ρυθμίσετε την ατμόσφαιρα μιας φωτογραφίας, </a:t>
            </a:r>
          </a:p>
          <a:p>
            <a:pPr lvl="0" algn="ctr"/>
            <a:r>
              <a:rPr lang="en-GB" sz="2400" dirty="0"/>
              <a:t>δίνοντάς της μια νοσταλγική, ζεστή ή παιχνιδιάρικη αίσθηση.</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err="1"/>
              <a:t>Χρησιμο</a:t>
            </a:r>
            <a:r>
              <a:rPr lang="en-GB" sz="2400" dirty="0"/>
              <a:t>ποιήστε φίλτρα και ρυθμίστε τη φωτεινότητα </a:t>
            </a:r>
            <a:endParaRPr lang="el-GR" sz="2400" dirty="0"/>
          </a:p>
          <a:p>
            <a:pPr lvl="0" algn="ctr"/>
            <a:r>
              <a:rPr lang="en-GB" sz="2400" dirty="0" err="1"/>
              <a:t>γι</a:t>
            </a:r>
            <a:r>
              <a:rPr lang="en-GB" sz="2400" dirty="0"/>
              <a:t>α να εκφράσετε το συγκεκριμένο συναίσθημα </a:t>
            </a:r>
            <a:endParaRPr lang="el-GR" sz="2400" dirty="0"/>
          </a:p>
          <a:p>
            <a:pPr lvl="0" algn="ctr"/>
            <a:r>
              <a:rPr lang="en-GB" sz="2400" dirty="0"/>
              <a:t>π</a:t>
            </a:r>
            <a:r>
              <a:rPr lang="en-GB" sz="2400" dirty="0" err="1"/>
              <a:t>ου</a:t>
            </a:r>
            <a:r>
              <a:rPr lang="en-GB" sz="2400" dirty="0"/>
              <a:t> κρύβεται πίσω από την ανάμνησή σας.</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br>
              <a:rPr lang="en-US" sz="2400" i="1" dirty="0"/>
            </a:br>
            <a:r>
              <a:rPr lang="en-US" sz="2400" i="1" dirty="0"/>
              <a:t>Ενότητα</a:t>
            </a:r>
            <a:r>
              <a:rPr lang="el-GR" sz="2400" i="1" dirty="0"/>
              <a:t> 6 </a:t>
            </a:r>
            <a:r>
              <a:rPr lang="en-US" sz="2400" i="1" dirty="0"/>
              <a:t>(</a:t>
            </a:r>
            <a:r>
              <a:rPr lang="el-GR" sz="2400" i="1" dirty="0"/>
              <a:t>Ενήλικες μ</a:t>
            </a:r>
            <a:r>
              <a:rPr lang="en-US" sz="2400" i="1" dirty="0"/>
              <a:t>α</a:t>
            </a:r>
            <a:r>
              <a:rPr lang="en-US" sz="2400" i="1" dirty="0" err="1"/>
              <a:t>θητές</a:t>
            </a:r>
            <a:r>
              <a:rPr lang="el-GR" sz="2400" i="1" dirty="0"/>
              <a:t>/τριες</a:t>
            </a:r>
            <a:r>
              <a:rPr lang="en-US" sz="2400" i="1" dirty="0"/>
              <a:t>): Διαγενεακή ψηφιακή αφήγηση</a:t>
            </a:r>
            <a:r>
              <a:rPr lang="en-GB" sz="2400" i="1" dirty="0"/>
              <a:t> </a:t>
            </a:r>
            <a:br>
              <a:rPr lang="en-GB" sz="2000" dirty="0"/>
            </a:br>
            <a:br>
              <a:rPr lang="en-US" sz="1600" dirty="0"/>
            </a:br>
            <a:r>
              <a:rPr lang="en-GB" sz="2400" i="1" dirty="0"/>
              <a:t>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2: </a:t>
            </a:r>
            <a:r>
              <a:rPr lang="it-IT" b="1" i="1" dirty="0">
                <a:solidFill>
                  <a:schemeClr val="accent1">
                    <a:lumMod val="75000"/>
                  </a:schemeClr>
                </a:solidFill>
              </a:rPr>
              <a:t>Δεξιότητες ψηφιακής αφήγησης</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10067291" y="5789394"/>
            <a:ext cx="1975030" cy="906844"/>
          </a:xfrm>
          <a:prstGeom prst="rect">
            <a:avLst/>
          </a:prstGeom>
        </p:spPr>
      </p:pic>
      <p:sp>
        <p:nvSpPr>
          <p:cNvPr id="3" name="TextBox 2"/>
          <p:cNvSpPr txBox="1"/>
          <p:nvPr/>
        </p:nvSpPr>
        <p:spPr>
          <a:xfrm>
            <a:off x="97970" y="1563010"/>
            <a:ext cx="12094030" cy="6009979"/>
          </a:xfrm>
          <a:prstGeom prst="rect">
            <a:avLst/>
          </a:prstGeom>
          <a:noFill/>
        </p:spPr>
        <p:txBody>
          <a:bodyPr wrap="square">
            <a:spAutoFit/>
          </a:bodyPr>
          <a:lstStyle/>
          <a:p>
            <a:pPr algn="ctr"/>
            <a:r>
              <a:rPr lang="en-GB" sz="2400" b="1" dirty="0">
                <a:solidFill>
                  <a:schemeClr val="accent4">
                    <a:lumMod val="75000"/>
                  </a:schemeClr>
                </a:solidFill>
              </a:rPr>
              <a:t>Δραστηριότητα: Η στιγμή του διαλόγου (Μέρος 1)</a:t>
            </a:r>
            <a:endParaRPr lang="en-GB" sz="2400" dirty="0">
              <a:solidFill>
                <a:schemeClr val="accent4">
                  <a:lumMod val="75000"/>
                </a:schemeClr>
              </a:solidFill>
            </a:endParaRPr>
          </a:p>
          <a:p>
            <a:pPr lvl="0" algn="ctr"/>
            <a:endParaRPr lang="en-GB" sz="2400" dirty="0"/>
          </a:p>
          <a:p>
            <a:pPr lvl="0" algn="ctr"/>
            <a:r>
              <a:rPr lang="en-GB" sz="2400" dirty="0"/>
              <a:t>Συμβουλές που θα ήθελα να είχα γνωρίσει</a:t>
            </a:r>
          </a:p>
          <a:p>
            <a:pPr lvl="0" algn="ctr"/>
            <a:endParaRPr lang="en-GB" sz="2400" dirty="0"/>
          </a:p>
          <a:p>
            <a:pPr lvl="0" algn="ctr"/>
            <a:r>
              <a:rPr lang="en-GB" sz="2400" dirty="0"/>
              <a:t>Επιλέξτε ένα θέμα για το μήνυμά σας, </a:t>
            </a:r>
            <a:endParaRPr lang="el-GR" sz="2400" dirty="0"/>
          </a:p>
          <a:p>
            <a:pPr lvl="0" algn="ctr"/>
            <a:r>
              <a:rPr lang="en-GB" sz="2400" dirty="0"/>
              <a:t>όπ</a:t>
            </a:r>
            <a:r>
              <a:rPr lang="en-GB" sz="2400" dirty="0" err="1"/>
              <a:t>ως</a:t>
            </a:r>
            <a:r>
              <a:rPr lang="en-GB" sz="2400" dirty="0"/>
              <a:t> «Συμβουλές στον 20χρονο εαυτό μου» </a:t>
            </a:r>
          </a:p>
          <a:p>
            <a:pPr lvl="0" algn="ctr"/>
            <a:r>
              <a:rPr lang="en-GB" sz="2400" dirty="0"/>
              <a:t>ή «Κάτι για το οποίο είμαι περήφανος σήμερα».</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a:t>Επ</a:t>
            </a:r>
            <a:r>
              <a:rPr lang="en-GB" sz="2400" dirty="0" err="1"/>
              <a:t>ιλέξτε</a:t>
            </a:r>
            <a:r>
              <a:rPr lang="en-GB" sz="2400" dirty="0"/>
              <a:t> ή τραβήξτε μια φωτογραφία </a:t>
            </a:r>
            <a:endParaRPr lang="el-GR" sz="2400" dirty="0"/>
          </a:p>
          <a:p>
            <a:pPr lvl="0" algn="ctr"/>
            <a:r>
              <a:rPr lang="en-GB" sz="2400" dirty="0"/>
              <a:t>π</a:t>
            </a:r>
            <a:r>
              <a:rPr lang="en-GB" sz="2400" dirty="0" err="1"/>
              <a:t>ου</a:t>
            </a:r>
            <a:r>
              <a:rPr lang="en-GB" sz="2400" dirty="0"/>
              <a:t> αντιπροσωπεύει τη σοφία που θέλετε να μοιραστείτε.</a:t>
            </a:r>
          </a:p>
          <a:p>
            <a:pPr algn="ctr"/>
            <a:endParaRPr lang="el-GR" sz="2400" b="1" dirty="0">
              <a:solidFill>
                <a:schemeClr val="accent4">
                  <a:lumMod val="75000"/>
                </a:schemeClr>
              </a:solidFill>
            </a:endParaRP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br>
              <a:rPr lang="en-US" sz="2400" i="1" dirty="0"/>
            </a:br>
            <a:r>
              <a:rPr lang="en-US" sz="2400" i="1" dirty="0"/>
              <a:t>Ενότητα</a:t>
            </a:r>
            <a:r>
              <a:rPr lang="el-GR" sz="2400" i="1" dirty="0"/>
              <a:t> 6 </a:t>
            </a:r>
            <a:r>
              <a:rPr lang="en-US" sz="2400" i="1" dirty="0"/>
              <a:t>(</a:t>
            </a:r>
            <a:r>
              <a:rPr lang="el-GR" sz="2400" i="1" dirty="0"/>
              <a:t>Ενήλικες μαθητές/τριες</a:t>
            </a:r>
            <a:r>
              <a:rPr lang="en-US" sz="2400" i="1" dirty="0"/>
              <a:t>): Διαγενεακή ψηφιακή αφήγηση</a:t>
            </a:r>
            <a:r>
              <a:rPr lang="en-GB" sz="2400" i="1" dirty="0"/>
              <a:t> </a:t>
            </a:r>
            <a:br>
              <a:rPr lang="en-GB" sz="2000" dirty="0"/>
            </a:br>
            <a:br>
              <a:rPr lang="en-US" sz="1600" dirty="0"/>
            </a:br>
            <a:r>
              <a:rPr lang="en-GB" sz="2400" i="1" dirty="0"/>
              <a:t>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2: </a:t>
            </a:r>
            <a:r>
              <a:rPr lang="it-IT" b="1" i="1" dirty="0">
                <a:solidFill>
                  <a:schemeClr val="accent1">
                    <a:lumMod val="75000"/>
                  </a:schemeClr>
                </a:solidFill>
              </a:rPr>
              <a:t>Δεξιότητες ψηφιακής αφήγησης</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Δραστηριότητα: Η στιγμή του διαλόγου (Μέρος 2)</a:t>
            </a:r>
            <a:endParaRPr lang="en-GB" sz="2400" dirty="0">
              <a:solidFill>
                <a:schemeClr val="accent4">
                  <a:lumMod val="75000"/>
                </a:schemeClr>
              </a:solidFill>
            </a:endParaRPr>
          </a:p>
          <a:p>
            <a:pPr lvl="0" algn="ctr"/>
            <a:endParaRPr lang="en-GB" sz="2400" dirty="0"/>
          </a:p>
          <a:p>
            <a:pPr lvl="0" algn="ctr"/>
            <a:r>
              <a:rPr lang="en-GB" sz="2400" dirty="0"/>
              <a:t>Δημιουργία του οπτικού μηνύματος</a:t>
            </a:r>
          </a:p>
          <a:p>
            <a:pPr lvl="0" algn="ctr"/>
            <a:endParaRPr lang="en-GB" sz="2400" dirty="0"/>
          </a:p>
          <a:p>
            <a:pPr lvl="0" algn="ctr"/>
            <a:r>
              <a:rPr lang="en-GB" sz="2400" dirty="0"/>
              <a:t>Χρησιμοποιώντας ένα πρότυπο στο Canva, συνδυάστε τη φωτογραφία σας με 1–2 φράσεις σοφίας</a:t>
            </a:r>
          </a:p>
          <a:p>
            <a:pPr lvl="0" algn="ctr"/>
            <a:r>
              <a:rPr lang="en-GB" sz="2400" dirty="0"/>
              <a:t>για να δημιουργήσετε ένα ψηφιακό δώρο για ένα νεότερο άτομο.</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err="1"/>
              <a:t>Συνδυάστε</a:t>
            </a:r>
            <a:r>
              <a:rPr lang="en-GB" sz="2400" dirty="0"/>
              <a:t> μια εικόνα με ένα σύντομο μήνυμα </a:t>
            </a:r>
            <a:endParaRPr lang="el-GR" sz="2400" dirty="0"/>
          </a:p>
          <a:p>
            <a:pPr lvl="0" algn="ctr"/>
            <a:r>
              <a:rPr lang="en-GB" sz="2400" dirty="0" err="1"/>
              <a:t>γι</a:t>
            </a:r>
            <a:r>
              <a:rPr lang="en-GB" sz="2400" dirty="0"/>
              <a:t>α να πυροδοτήσετε μια ουσιαστική διαγενεακή συζήτηση.</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a:t>
            </a:r>
            <a:r>
              <a:rPr lang="el-GR" sz="2700" b="0" i="1" dirty="0"/>
              <a:t> 6 </a:t>
            </a:r>
            <a:r>
              <a:rPr lang="en-US" sz="2700" b="0" i="1" dirty="0"/>
              <a:t>(</a:t>
            </a:r>
            <a:r>
              <a:rPr lang="el-GR" sz="2700" b="0" i="1" dirty="0"/>
              <a:t>Ενήλικες μ</a:t>
            </a:r>
            <a:r>
              <a:rPr lang="en-US" sz="2700" b="0" i="1" dirty="0"/>
              <a:t>α</a:t>
            </a:r>
            <a:r>
              <a:rPr lang="en-US" sz="2700" b="0" i="1" dirty="0" err="1"/>
              <a:t>θητές</a:t>
            </a:r>
            <a:r>
              <a:rPr lang="el-GR" sz="2700" b="0" i="1" dirty="0"/>
              <a:t>/τριες</a:t>
            </a:r>
            <a:r>
              <a:rPr lang="en-US" sz="2700" b="0" i="1" dirty="0"/>
              <a:t>)</a:t>
            </a:r>
            <a:br>
              <a:rPr lang="el-GR" sz="2700" b="0" i="1" dirty="0"/>
            </a:br>
            <a:r>
              <a:rPr lang="it-IT" sz="2700" b="0" i="1" dirty="0"/>
              <a:t>Διαγενεακή ψηφιακή αφήγηση </a:t>
            </a:r>
            <a:br>
              <a:rPr lang="en-GB" sz="2400"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41439"/>
            <a:ext cx="9257647" cy="1292830"/>
          </a:xfrm>
        </p:spPr>
        <p:txBody>
          <a:bodyPr>
            <a:normAutofit lnSpcReduction="10000"/>
          </a:bodyPr>
          <a:lstStyle/>
          <a:p>
            <a:r>
              <a:rPr lang="en-US" sz="2400" b="1" dirty="0">
                <a:solidFill>
                  <a:schemeClr val="accent1">
                    <a:lumMod val="75000"/>
                  </a:schemeClr>
                </a:solidFill>
              </a:rPr>
              <a:t>Θέμα 3: </a:t>
            </a:r>
            <a:r>
              <a:rPr lang="cs-CZ" sz="2400" b="1" dirty="0">
                <a:solidFill>
                  <a:schemeClr val="accent1">
                    <a:lumMod val="75000"/>
                  </a:schemeClr>
                </a:solidFill>
              </a:rPr>
              <a:t>Διαγενεακή ανταλλαγή </a:t>
            </a:r>
            <a:endParaRPr lang="el-GR" sz="2400" b="1" dirty="0">
              <a:solidFill>
                <a:schemeClr val="accent1">
                  <a:lumMod val="75000"/>
                </a:schemeClr>
              </a:solidFill>
            </a:endParaRPr>
          </a:p>
          <a:p>
            <a:r>
              <a:rPr lang="cs-CZ" sz="2400" b="1" dirty="0">
                <a:solidFill>
                  <a:schemeClr val="accent1">
                    <a:lumMod val="75000"/>
                  </a:schemeClr>
                </a:solidFill>
              </a:rPr>
              <a:t>μέσω δημιουργικών μέσων</a:t>
            </a:r>
            <a:endParaRPr lang="en-US" sz="2400" b="1" dirty="0">
              <a:solidFill>
                <a:schemeClr val="accent1">
                  <a:lumMod val="75000"/>
                </a:schemeClr>
              </a:solidFill>
            </a:endParaRPr>
          </a:p>
          <a:p>
            <a:r>
              <a:rPr lang="en-GB" sz="2400" b="1" dirty="0">
                <a:solidFill>
                  <a:schemeClr val="accent1">
                    <a:lumMod val="75000"/>
                  </a:schemeClr>
                </a:solidFill>
              </a:rPr>
              <a:t>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a:t>
            </a:r>
            <a:r>
              <a:rPr lang="cs-CZ" b="1" i="1" dirty="0">
                <a:solidFill>
                  <a:schemeClr val="accent1">
                    <a:lumMod val="75000"/>
                  </a:schemeClr>
                </a:solidFill>
              </a:rPr>
              <a:t>Διαγενεακή ανταλλαγή μέσω δημιουργικών μέσων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2042321" cy="6286977"/>
          </a:xfrm>
          <a:prstGeom prst="rect">
            <a:avLst/>
          </a:prstGeom>
          <a:noFill/>
        </p:spPr>
        <p:txBody>
          <a:bodyPr wrap="square">
            <a:spAutoFit/>
          </a:bodyPr>
          <a:lstStyle/>
          <a:p>
            <a:r>
              <a:rPr lang="en-GB" sz="2400" b="1" dirty="0"/>
              <a:t>Η δημιουργικότητα ως κοινή γλώσσα</a:t>
            </a:r>
            <a:endParaRPr lang="en-GB" sz="2400" dirty="0"/>
          </a:p>
          <a:p>
            <a:pPr lvl="0"/>
            <a:endParaRPr lang="en-GB" sz="2400" dirty="0"/>
          </a:p>
          <a:p>
            <a:pPr lvl="0" algn="ctr"/>
            <a:r>
              <a:rPr lang="en-GB" sz="2400" dirty="0"/>
              <a:t>Δημιουργώντας μαζί</a:t>
            </a:r>
          </a:p>
          <a:p>
            <a:pPr lvl="0" algn="ctr"/>
            <a:endParaRPr lang="en-GB" sz="2400" dirty="0"/>
          </a:p>
          <a:p>
            <a:pPr lvl="0" algn="ctr"/>
            <a:r>
              <a:rPr lang="en-GB" sz="2400" dirty="0"/>
              <a:t>Η διαγενεακή ανταλλαγή δεν αφορά μόνο την τεχνολογία</a:t>
            </a:r>
            <a:r>
              <a:rPr lang="el-GR" sz="2400" dirty="0"/>
              <a:t>.</a:t>
            </a:r>
            <a:r>
              <a:rPr lang="en-GB" sz="2400" dirty="0"/>
              <a:t> </a:t>
            </a:r>
          </a:p>
          <a:p>
            <a:pPr lvl="0" algn="ctr"/>
            <a:r>
              <a:rPr lang="el-GR" sz="2400" dirty="0"/>
              <a:t>Ε</a:t>
            </a:r>
            <a:r>
              <a:rPr lang="en-GB" sz="2400" dirty="0" err="1"/>
              <a:t>ίν</a:t>
            </a:r>
            <a:r>
              <a:rPr lang="en-GB" sz="2400" dirty="0"/>
              <a:t>αι μια συνεργασία όπου η σοφία σας </a:t>
            </a:r>
            <a:endParaRPr lang="el-GR" sz="2400" dirty="0"/>
          </a:p>
          <a:p>
            <a:pPr lvl="0" algn="ctr"/>
            <a:r>
              <a:rPr lang="en-GB" sz="2400" dirty="0" err="1"/>
              <a:t>συν</a:t>
            </a:r>
            <a:r>
              <a:rPr lang="en-GB" sz="2400" dirty="0"/>
              <a:t>αντά την ψηφιακή ταχύτητα ενός νεότερου ατόμου.</a:t>
            </a:r>
          </a:p>
          <a:p>
            <a:pPr lvl="0" algn="ctr"/>
            <a:endParaRPr lang="en-GB" sz="2400" dirty="0"/>
          </a:p>
          <a:p>
            <a:pPr lvl="0" algn="ctr"/>
            <a:r>
              <a:rPr lang="en-GB" sz="2400" b="1" dirty="0"/>
              <a:t>Κ</a:t>
            </a:r>
            <a:r>
              <a:rPr lang="el-GR" sz="2400" b="1" dirty="0"/>
              <a:t>ύριο</a:t>
            </a:r>
            <a:r>
              <a:rPr lang="en-GB" sz="2400" b="1" dirty="0"/>
              <a:t> σημείο: </a:t>
            </a:r>
            <a:endParaRPr lang="el-GR" sz="2400" b="1" dirty="0"/>
          </a:p>
          <a:p>
            <a:pPr lvl="0" algn="ctr"/>
            <a:r>
              <a:rPr lang="el-GR" sz="2400" dirty="0"/>
              <a:t>Κάνουμε δημιουργική χρήση μέσων όπως </a:t>
            </a:r>
            <a:r>
              <a:rPr lang="en-GB" sz="2400" dirty="0" err="1"/>
              <a:t>φωτογρ</a:t>
            </a:r>
            <a:r>
              <a:rPr lang="en-GB" sz="2400" dirty="0"/>
              <a:t>αφίες και ήχο </a:t>
            </a:r>
          </a:p>
          <a:p>
            <a:pPr lvl="0" algn="ctr"/>
            <a:r>
              <a:rPr lang="en-GB" sz="2400" dirty="0"/>
              <a:t>για να μετατρέψουμε την τεχνολογία σε έναν κοινό χώρο σύνδεσης.</a:t>
            </a:r>
          </a:p>
          <a:p>
            <a:r>
              <a:rPr lang="en-GB" sz="2400" dirty="0"/>
              <a:t>.</a:t>
            </a:r>
          </a:p>
          <a:p>
            <a:endParaRPr lang="en-GB" sz="2400"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8AF60FA2-A8B4-E3FA-DAC0-96FC083130E1}"/>
              </a:ext>
            </a:extLst>
          </p:cNvPr>
          <p:cNvSpPr txBox="1">
            <a:spLocks noGrp="1"/>
          </p:cNvSpPr>
          <p:nvPr>
            <p:ph type="title"/>
          </p:nvPr>
        </p:nvSpPr>
        <p:spPr>
          <a:xfrm>
            <a:off x="98425" y="80963"/>
            <a:ext cx="11944350" cy="715962"/>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ιστοριών</a:t>
            </a:r>
            <a:endParaRPr lang="LID4096"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a:t>
            </a:r>
            <a:r>
              <a:rPr lang="cs-CZ" b="1" i="1" dirty="0">
                <a:solidFill>
                  <a:schemeClr val="accent1">
                    <a:lumMod val="75000"/>
                  </a:schemeClr>
                </a:solidFill>
              </a:rPr>
              <a:t>Διαγενεακή ανταλλαγή μέσω δημιουργικών μέσων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860" y="1405255"/>
            <a:ext cx="11892915" cy="5825313"/>
          </a:xfrm>
          <a:prstGeom prst="rect">
            <a:avLst/>
          </a:prstGeom>
          <a:noFill/>
        </p:spPr>
        <p:txBody>
          <a:bodyPr wrap="square">
            <a:spAutoFit/>
          </a:bodyPr>
          <a:lstStyle/>
          <a:p>
            <a:r>
              <a:rPr lang="en-GB" sz="2400" b="1" dirty="0"/>
              <a:t>Τα οφέλη της ανταλλαγής</a:t>
            </a:r>
            <a:endParaRPr lang="en-GB" sz="2400" dirty="0"/>
          </a:p>
          <a:p>
            <a:pPr lvl="0" algn="ctr"/>
            <a:endParaRPr lang="en-GB" sz="2400" dirty="0"/>
          </a:p>
          <a:p>
            <a:pPr lvl="0" algn="ctr"/>
            <a:r>
              <a:rPr lang="en-GB" sz="2400" dirty="0"/>
              <a:t>Μια αμφίδρομη διαδικασία</a:t>
            </a:r>
          </a:p>
          <a:p>
            <a:pPr lvl="0" algn="ctr"/>
            <a:endParaRPr lang="en-GB" sz="2400" dirty="0"/>
          </a:p>
          <a:p>
            <a:pPr lvl="0" algn="ctr"/>
            <a:r>
              <a:rPr lang="en-GB" sz="2400" dirty="0"/>
              <a:t>Όταν μοιράζεστε μια ιστορία ψηφιακά, αποκτάτε τεχνική αυτοπεποίθηση </a:t>
            </a:r>
          </a:p>
          <a:p>
            <a:pPr lvl="0" algn="ctr"/>
            <a:r>
              <a:rPr lang="en-GB" sz="2400" dirty="0"/>
              <a:t>ενώ οι νεότεροι αποκτούν ενσυναίσθηση και βαθύτερη κατανόηση της ιστορίας.</a:t>
            </a:r>
          </a:p>
          <a:p>
            <a:pPr lvl="0" algn="ctr"/>
            <a:endParaRPr lang="en-GB" sz="2400" b="1" dirty="0"/>
          </a:p>
          <a:p>
            <a:pPr lvl="0" algn="ctr"/>
            <a:r>
              <a:rPr lang="en-GB" sz="2400" b="1" dirty="0"/>
              <a:t>Κ</a:t>
            </a:r>
            <a:r>
              <a:rPr lang="el-GR" sz="2400" b="1" dirty="0"/>
              <a:t>ύριο</a:t>
            </a:r>
            <a:r>
              <a:rPr lang="en-GB" sz="2400" b="1" dirty="0"/>
              <a:t> σημείο: </a:t>
            </a:r>
            <a:endParaRPr lang="el-GR" sz="2400" b="1" dirty="0"/>
          </a:p>
          <a:p>
            <a:pPr lvl="0" algn="ctr"/>
            <a:r>
              <a:rPr lang="en-GB" sz="2400" dirty="0" err="1"/>
              <a:t>Ενίσχυση</a:t>
            </a:r>
            <a:r>
              <a:rPr lang="en-GB" sz="2400" dirty="0"/>
              <a:t> των δεσμών της </a:t>
            </a:r>
            <a:r>
              <a:rPr lang="en-GB" sz="2400" dirty="0" err="1"/>
              <a:t>κοινότητ</a:t>
            </a:r>
            <a:r>
              <a:rPr lang="en-GB" sz="2400" dirty="0"/>
              <a:t>ας </a:t>
            </a:r>
            <a:endParaRPr lang="el-GR" sz="2400" dirty="0"/>
          </a:p>
          <a:p>
            <a:pPr lvl="0" algn="ctr"/>
            <a:r>
              <a:rPr lang="en-GB" sz="2400" dirty="0" err="1"/>
              <a:t>μετ</a:t>
            </a:r>
            <a:r>
              <a:rPr lang="en-GB" sz="2400" dirty="0"/>
              <a:t>ατρέποντας τις προσωπικές αναμνήσεις σε ψηφιακά αρχεία.</a:t>
            </a:r>
          </a:p>
          <a:p>
            <a:pPr algn="ctr"/>
            <a:endParaRPr lang="en-GB" sz="2400" dirty="0"/>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02B7C048-7420-9F6C-1984-DD8D650449E2}"/>
              </a:ext>
            </a:extLst>
          </p:cNvPr>
          <p:cNvSpPr txBox="1">
            <a:spLocks noGrp="1"/>
          </p:cNvSpPr>
          <p:nvPr>
            <p:ph type="title"/>
          </p:nvPr>
        </p:nvSpPr>
        <p:spPr>
          <a:xfrm>
            <a:off x="98425" y="80963"/>
            <a:ext cx="11944350" cy="715962"/>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ιστοριών</a:t>
            </a:r>
            <a:endParaRPr lang="LID4096"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a:t>
            </a:r>
            <a:r>
              <a:rPr lang="cs-CZ" b="1" i="1" dirty="0">
                <a:solidFill>
                  <a:schemeClr val="accent1">
                    <a:lumMod val="75000"/>
                  </a:schemeClr>
                </a:solidFill>
              </a:rPr>
              <a:t>Διαγενεακή ανταλλαγή μέσω δημιουργικών μέσων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5455981"/>
          </a:xfrm>
          <a:prstGeom prst="rect">
            <a:avLst/>
          </a:prstGeom>
          <a:noFill/>
        </p:spPr>
        <p:txBody>
          <a:bodyPr wrap="square">
            <a:spAutoFit/>
          </a:bodyPr>
          <a:lstStyle/>
          <a:p>
            <a:r>
              <a:rPr lang="en-GB" sz="2400" b="1" dirty="0"/>
              <a:t>Οδηγώντας την ιστορία σας</a:t>
            </a:r>
          </a:p>
          <a:p>
            <a:pPr algn="ctr"/>
            <a:endParaRPr lang="en-GB" sz="2400" dirty="0"/>
          </a:p>
          <a:p>
            <a:pPr lvl="0" algn="ctr"/>
            <a:r>
              <a:rPr lang="en-GB" sz="2400" dirty="0"/>
              <a:t>Εσείς είστε ο δημιουργικός διευθυντής</a:t>
            </a:r>
          </a:p>
          <a:p>
            <a:pPr lvl="0" algn="ctr"/>
            <a:endParaRPr lang="en-GB" sz="2400" dirty="0"/>
          </a:p>
          <a:p>
            <a:pPr lvl="0" algn="ctr"/>
            <a:r>
              <a:rPr lang="en-GB" sz="2400" dirty="0"/>
              <a:t>Ακόμα και όταν ένας νεότερος συνεργάτης σας βοηθά με τα «κουμπιά», </a:t>
            </a:r>
          </a:p>
          <a:p>
            <a:pPr lvl="0" algn="ctr"/>
            <a:r>
              <a:rPr lang="en-GB" sz="2400" dirty="0"/>
              <a:t>εσείς αποφασίζετε ποιες φωτογραφίες θα συμπεριλάβετε, ποιο μήνυμα θα μεταδώσετε και σε ποιον απευθύνεται η ιστορία.</a:t>
            </a:r>
          </a:p>
          <a:p>
            <a:pPr lvl="0" algn="ctr"/>
            <a:endParaRPr lang="en-GB" sz="2400" b="1" dirty="0"/>
          </a:p>
          <a:p>
            <a:pPr lvl="0" algn="ctr"/>
            <a:r>
              <a:rPr lang="en-GB" sz="2400" b="1" dirty="0"/>
              <a:t> </a:t>
            </a:r>
            <a:r>
              <a:rPr lang="el-GR" sz="2400" b="1" dirty="0"/>
              <a:t>Κύριο </a:t>
            </a:r>
            <a:r>
              <a:rPr lang="en-GB" sz="2400" b="1" dirty="0" err="1"/>
              <a:t>σημείο</a:t>
            </a:r>
            <a:r>
              <a:rPr lang="en-GB" sz="2400" b="1" dirty="0"/>
              <a:t>: </a:t>
            </a:r>
            <a:r>
              <a:rPr lang="en-GB" sz="2400" dirty="0"/>
              <a:t>Διατηρώντας τον έλεγχο της αφήγησής σας </a:t>
            </a:r>
          </a:p>
          <a:p>
            <a:pPr lvl="0" algn="ctr"/>
            <a:r>
              <a:rPr lang="en-GB" sz="2400" dirty="0"/>
              <a:t>εξασφαλίζει ότι το τελικό έργο θα είναι αυθεντικό και ουσιαστικό.</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5DB97DCE-C663-C68B-512C-75DF291A26F5}"/>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a:t>
            </a:r>
            <a:r>
              <a:rPr lang="cs-CZ" b="1" i="1" dirty="0">
                <a:solidFill>
                  <a:schemeClr val="accent1">
                    <a:lumMod val="75000"/>
                  </a:schemeClr>
                </a:solidFill>
              </a:rPr>
              <a:t>Διαγενεακή ανταλλαγή μέσω δημιουργικών μέσων</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66877" y="5707752"/>
            <a:ext cx="2327333" cy="1068606"/>
          </a:xfrm>
          <a:prstGeom prst="rect">
            <a:avLst/>
          </a:prstGeom>
        </p:spPr>
      </p:pic>
      <p:sp>
        <p:nvSpPr>
          <p:cNvPr id="3" name="TextBox 2"/>
          <p:cNvSpPr txBox="1"/>
          <p:nvPr/>
        </p:nvSpPr>
        <p:spPr>
          <a:xfrm>
            <a:off x="97790" y="1562735"/>
            <a:ext cx="11668760" cy="5917646"/>
          </a:xfrm>
          <a:prstGeom prst="rect">
            <a:avLst/>
          </a:prstGeom>
          <a:noFill/>
        </p:spPr>
        <p:txBody>
          <a:bodyPr wrap="square">
            <a:spAutoFit/>
          </a:bodyPr>
          <a:lstStyle/>
          <a:p>
            <a:pPr algn="ctr"/>
            <a:r>
              <a:rPr lang="en-GB" sz="2400" b="1" dirty="0">
                <a:solidFill>
                  <a:schemeClr val="accent4">
                    <a:lumMod val="75000"/>
                  </a:schemeClr>
                </a:solidFill>
              </a:rPr>
              <a:t>Δραστηριότητα: Η Κάρτα Σοφίας (Μέρος 1)</a:t>
            </a:r>
            <a:endParaRPr lang="en-GB" sz="2400" dirty="0">
              <a:solidFill>
                <a:schemeClr val="accent4">
                  <a:lumMod val="75000"/>
                </a:schemeClr>
              </a:solidFill>
            </a:endParaRPr>
          </a:p>
          <a:p>
            <a:pPr lvl="0" algn="ctr"/>
            <a:endParaRPr lang="en-GB" sz="2400" dirty="0"/>
          </a:p>
          <a:p>
            <a:pPr lvl="0" algn="ctr"/>
            <a:r>
              <a:rPr lang="en-GB" sz="2400" dirty="0"/>
              <a:t>Αποτυπώνοντας τα μυστικά της ζωής</a:t>
            </a:r>
          </a:p>
          <a:p>
            <a:pPr lvl="0" algn="ctr"/>
            <a:endParaRPr lang="el-GR" sz="2400" dirty="0"/>
          </a:p>
          <a:p>
            <a:pPr lvl="0" algn="ctr"/>
            <a:r>
              <a:rPr lang="en-GB" sz="2400" dirty="0"/>
              <a:t>Κα</a:t>
            </a:r>
            <a:r>
              <a:rPr lang="en-GB" sz="2400" dirty="0" err="1"/>
              <a:t>θίστε</a:t>
            </a:r>
            <a:r>
              <a:rPr lang="en-GB" sz="2400" dirty="0"/>
              <a:t> </a:t>
            </a:r>
            <a:r>
              <a:rPr lang="en-GB" sz="2400" dirty="0" err="1"/>
              <a:t>με</a:t>
            </a:r>
            <a:r>
              <a:rPr lang="en-GB" sz="2400" dirty="0"/>
              <a:t> </a:t>
            </a:r>
            <a:r>
              <a:rPr lang="el-GR" sz="2400" dirty="0"/>
              <a:t>ένα ωεότερο άτομο</a:t>
            </a:r>
            <a:r>
              <a:rPr lang="en-GB" sz="2400" dirty="0"/>
              <a:t> και μοιραστείτε ένα «μυστικό για μια καλή ζωή» </a:t>
            </a:r>
          </a:p>
          <a:p>
            <a:pPr lvl="0" algn="ctr"/>
            <a:r>
              <a:rPr lang="en-GB" sz="2400" dirty="0"/>
              <a:t>πριν χρησιμοποιήσετε τους Τρεις Κανόνες </a:t>
            </a:r>
            <a:endParaRPr lang="el-GR" sz="2400" dirty="0"/>
          </a:p>
          <a:p>
            <a:pPr lvl="0" algn="ctr"/>
            <a:r>
              <a:rPr lang="en-GB" sz="2400" dirty="0" err="1"/>
              <a:t>γι</a:t>
            </a:r>
            <a:r>
              <a:rPr lang="en-GB" sz="2400" dirty="0"/>
              <a:t>α να φωτογραφίσετε ένα αντικείμενο με νόημα που βρίσκεται κοντά σας.</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err="1"/>
              <a:t>Εστιάστε</a:t>
            </a:r>
            <a:r>
              <a:rPr lang="en-GB" sz="2400" dirty="0"/>
              <a:t> πρώτα στην ανθρώπινη σύνδεση, </a:t>
            </a:r>
          </a:p>
          <a:p>
            <a:pPr lvl="0" algn="ctr"/>
            <a:r>
              <a:rPr lang="en-GB" sz="2400" dirty="0"/>
              <a:t>και μετά χρησιμοποιήστε την κάμερα </a:t>
            </a:r>
            <a:endParaRPr lang="el-GR" sz="2400" dirty="0"/>
          </a:p>
          <a:p>
            <a:pPr lvl="0" algn="ctr"/>
            <a:r>
              <a:rPr lang="en-GB" sz="2400" dirty="0" err="1"/>
              <a:t>γι</a:t>
            </a:r>
            <a:r>
              <a:rPr lang="en-GB" sz="2400" dirty="0"/>
              <a:t>α να αποτυπώσετε ένα σύμβολο αυτής της σοφίας.</a:t>
            </a:r>
          </a:p>
          <a:p>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AEFD1DDD-696C-5C1E-8A82-FDD67B220021}"/>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a:t>
            </a:r>
            <a:r>
              <a:rPr lang="cs-CZ" b="1" i="1" dirty="0">
                <a:solidFill>
                  <a:schemeClr val="accent1">
                    <a:lumMod val="75000"/>
                  </a:schemeClr>
                </a:solidFill>
              </a:rPr>
              <a:t>Διαγενεακή ανταλλαγή μέσω δημιουργικών μέσων</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933198" y="5795706"/>
            <a:ext cx="2016348" cy="925816"/>
          </a:xfrm>
          <a:prstGeom prst="rect">
            <a:avLst/>
          </a:prstGeom>
        </p:spPr>
      </p:pic>
      <p:sp>
        <p:nvSpPr>
          <p:cNvPr id="3" name="TextBox 2"/>
          <p:cNvSpPr txBox="1"/>
          <p:nvPr/>
        </p:nvSpPr>
        <p:spPr>
          <a:xfrm>
            <a:off x="97970" y="1563010"/>
            <a:ext cx="11851576" cy="5640647"/>
          </a:xfrm>
          <a:prstGeom prst="rect">
            <a:avLst/>
          </a:prstGeom>
          <a:noFill/>
        </p:spPr>
        <p:txBody>
          <a:bodyPr wrap="square">
            <a:spAutoFit/>
          </a:bodyPr>
          <a:lstStyle/>
          <a:p>
            <a:pPr algn="ctr"/>
            <a:r>
              <a:rPr lang="en-GB" sz="2400" b="1" dirty="0">
                <a:solidFill>
                  <a:schemeClr val="accent4">
                    <a:lumMod val="75000"/>
                  </a:schemeClr>
                </a:solidFill>
              </a:rPr>
              <a:t>Δραστηριότητα: Η Κάρτα Σοφίας (Μέρος 2)</a:t>
            </a:r>
            <a:endParaRPr lang="en-GB" sz="2400" dirty="0">
              <a:solidFill>
                <a:schemeClr val="accent4">
                  <a:lumMod val="75000"/>
                </a:schemeClr>
              </a:solidFill>
            </a:endParaRPr>
          </a:p>
          <a:p>
            <a:pPr lvl="0" algn="ctr"/>
            <a:endParaRPr lang="en-GB" sz="2400" dirty="0"/>
          </a:p>
          <a:p>
            <a:pPr lvl="0" algn="ctr"/>
            <a:r>
              <a:rPr lang="en-GB" sz="2400" dirty="0"/>
              <a:t>Η στιγμή «Send &amp; Ding»</a:t>
            </a:r>
          </a:p>
          <a:p>
            <a:pPr lvl="0" algn="ctr"/>
            <a:endParaRPr lang="en-GB" sz="2400" dirty="0"/>
          </a:p>
          <a:p>
            <a:pPr lvl="0" algn="ctr"/>
            <a:r>
              <a:rPr lang="en-GB" sz="2400" dirty="0"/>
              <a:t>Συνεργαστείτε με τον συνεργάτη σας στο Canva</a:t>
            </a:r>
            <a:r>
              <a:rPr lang="el-GR" sz="2400" dirty="0"/>
              <a:t>, </a:t>
            </a:r>
            <a:r>
              <a:rPr lang="en-GB" sz="2400" dirty="0" err="1"/>
              <a:t>γι</a:t>
            </a:r>
            <a:r>
              <a:rPr lang="en-GB" sz="2400" dirty="0"/>
              <a:t>α να σχεδιάσετε την κάρτα σας</a:t>
            </a:r>
            <a:r>
              <a:rPr lang="el-GR" sz="2400" dirty="0"/>
              <a:t>.</a:t>
            </a:r>
            <a:r>
              <a:rPr lang="en-GB" sz="2400" dirty="0"/>
              <a:t> </a:t>
            </a:r>
          </a:p>
          <a:p>
            <a:pPr lvl="0" algn="ctr"/>
            <a:r>
              <a:rPr lang="el-GR" sz="2400" dirty="0"/>
              <a:t>Σ</a:t>
            </a:r>
            <a:r>
              <a:rPr lang="en-GB" sz="2400" dirty="0" err="1"/>
              <a:t>τη</a:t>
            </a:r>
            <a:r>
              <a:rPr lang="en-GB" sz="2400" dirty="0"/>
              <a:t> συνέχεια πατήστε «Αποστολή» σε ένα αγαπημένο σας πρόσωπο </a:t>
            </a:r>
            <a:endParaRPr lang="el-GR" sz="2400" dirty="0"/>
          </a:p>
          <a:p>
            <a:pPr lvl="0" algn="ctr"/>
            <a:r>
              <a:rPr lang="en-GB" sz="2400" dirty="0"/>
              <a:t>και περιμένετε μαζί την απάντηση.</a:t>
            </a:r>
          </a:p>
          <a:p>
            <a:pPr lvl="0" algn="ctr"/>
            <a:endParaRPr lang="en-GB" sz="2400" dirty="0"/>
          </a:p>
          <a:p>
            <a:pPr lvl="0" algn="ctr"/>
            <a:r>
              <a:rPr lang="en-GB" sz="2400" b="1" dirty="0"/>
              <a:t>Κύριο σημείο: </a:t>
            </a:r>
            <a:endParaRPr lang="el-GR" sz="2400" b="1" dirty="0"/>
          </a:p>
          <a:p>
            <a:pPr lvl="0" algn="ctr"/>
            <a:r>
              <a:rPr lang="en-GB" sz="2400" dirty="0"/>
              <a:t>Να βιώσετε την άμεση χαρά του να βλέπετε τη σοφία σας </a:t>
            </a:r>
          </a:p>
          <a:p>
            <a:pPr lvl="0" algn="ctr"/>
            <a:r>
              <a:rPr lang="en-GB" sz="2400" dirty="0"/>
              <a:t>να φτάνει σε κάποιον που σας είναι αγαπητός.</a:t>
            </a:r>
          </a:p>
          <a:p>
            <a:pPr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extBox 6">
            <a:extLst>
              <a:ext uri="{FF2B5EF4-FFF2-40B4-BE49-F238E27FC236}">
                <a16:creationId xmlns:a16="http://schemas.microsoft.com/office/drawing/2014/main" id="{61E62AD0-48D7-F9F1-2291-954BFECF7F98}"/>
              </a:ext>
            </a:extLst>
          </p:cNvPr>
          <p:cNvSpPr txBox="1"/>
          <p:nvPr/>
        </p:nvSpPr>
        <p:spPr>
          <a:xfrm>
            <a:off x="149679" y="117576"/>
            <a:ext cx="11828010" cy="461665"/>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a:t>
            </a:r>
            <a:r>
              <a:rPr lang="el-GR" sz="2700" b="0" i="1" dirty="0"/>
              <a:t> 6 </a:t>
            </a:r>
            <a:r>
              <a:rPr lang="en-US" sz="2700" b="0" i="1" dirty="0"/>
              <a:t>(</a:t>
            </a:r>
            <a:r>
              <a:rPr lang="el-GR" sz="2700" b="0" i="1" dirty="0"/>
              <a:t>Ενήλικες μαθητές/τριες</a:t>
            </a:r>
            <a:r>
              <a:rPr lang="en-US" sz="2700" b="0" i="1" dirty="0"/>
              <a:t>)</a:t>
            </a:r>
            <a:br>
              <a:rPr lang="el-GR" sz="2700" b="0" i="1" dirty="0"/>
            </a:br>
            <a:r>
              <a:rPr lang="it-IT" sz="2700" b="0" i="1" dirty="0"/>
              <a:t>Διαγενεακή ψηφιακή αφήγηση </a:t>
            </a:r>
            <a:br>
              <a:rPr lang="en-GB" sz="2400"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1: </a:t>
            </a:r>
            <a:r>
              <a:rPr lang="it-IT" sz="2400" b="1" dirty="0">
                <a:solidFill>
                  <a:schemeClr val="accent1">
                    <a:lumMod val="75000"/>
                  </a:schemeClr>
                </a:solidFill>
              </a:rPr>
              <a:t>Επικοινωνία μεταξύ γενεών</a:t>
            </a:r>
            <a:endParaRPr lang="en-US" sz="2400" b="1" dirty="0">
              <a:solidFill>
                <a:schemeClr val="accent1">
                  <a:lumMod val="75000"/>
                </a:schemeClr>
              </a:solidFill>
            </a:endParaRPr>
          </a:p>
          <a:p>
            <a:r>
              <a:rPr lang="en-GB" sz="2400" b="1" dirty="0">
                <a:solidFill>
                  <a:schemeClr val="accent1">
                    <a:lumMod val="75000"/>
                  </a:schemeClr>
                </a:solidFill>
              </a:rPr>
              <a:t>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normAutofit fontScale="90000"/>
          </a:bodyPr>
          <a:lstStyle/>
          <a:p>
            <a:r>
              <a:rPr lang="el-GR" sz="2200" b="0" i="1" dirty="0"/>
              <a:t>Τέλος της Ε</a:t>
            </a:r>
            <a:r>
              <a:rPr lang="en-US" sz="2200" b="0" i="1" dirty="0" err="1"/>
              <a:t>νότητ</a:t>
            </a:r>
            <a:r>
              <a:rPr lang="en-US" sz="2200" b="0" i="1" dirty="0"/>
              <a:t>α</a:t>
            </a:r>
            <a:r>
              <a:rPr lang="el-GR" sz="2200" b="0" i="1" dirty="0"/>
              <a:t>ς 6 </a:t>
            </a:r>
            <a:r>
              <a:rPr lang="en-US" sz="2200" b="0" i="1" dirty="0"/>
              <a:t>(</a:t>
            </a:r>
            <a:r>
              <a:rPr lang="el-GR" sz="2200" b="0" i="1" dirty="0"/>
              <a:t>Ενήλικες μαθητές/τριες</a:t>
            </a:r>
            <a:r>
              <a:rPr lang="en-US" sz="2200" b="0" i="1" dirty="0"/>
              <a:t>)</a:t>
            </a:r>
            <a:br>
              <a:rPr lang="el-GR" sz="2200" b="0" i="1" dirty="0"/>
            </a:br>
            <a:r>
              <a:rPr lang="it-IT" sz="2200" b="0" i="1" dirty="0"/>
              <a:t>Διαγενεακή ψηφιακή αφήγηση</a:t>
            </a:r>
            <a:r>
              <a:rPr lang="en-GB" sz="2200" b="0" i="1" dirty="0"/>
              <a:t> </a:t>
            </a:r>
            <a:br>
              <a:rPr lang="en-GB" sz="2200" dirty="0"/>
            </a:br>
            <a:br>
              <a:rPr lang="en-US" sz="1400" dirty="0"/>
            </a:br>
            <a:br>
              <a:rPr lang="en-GB" dirty="0"/>
            </a:br>
            <a:endParaRPr lang="en-US" b="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a:t>
            </a:r>
            <a:r>
              <a:rPr lang="it-IT" b="1" i="1" dirty="0">
                <a:solidFill>
                  <a:schemeClr val="accent1">
                    <a:lumMod val="75000"/>
                  </a:schemeClr>
                </a:solidFill>
              </a:rPr>
              <a:t>Επικοινωνία μεταξύ γενεών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2042321" cy="5548314"/>
          </a:xfrm>
          <a:prstGeom prst="rect">
            <a:avLst/>
          </a:prstGeom>
          <a:noFill/>
        </p:spPr>
        <p:txBody>
          <a:bodyPr wrap="square">
            <a:spAutoFit/>
          </a:bodyPr>
          <a:lstStyle/>
          <a:p>
            <a:r>
              <a:rPr lang="en-GB" b="1" dirty="0"/>
              <a:t> </a:t>
            </a:r>
            <a:r>
              <a:rPr lang="en-GB" sz="2400" b="1" dirty="0"/>
              <a:t>Χτίζοντας τη ψηφιακή γέφυρα</a:t>
            </a:r>
          </a:p>
          <a:p>
            <a:pPr algn="ctr"/>
            <a:endParaRPr lang="en-GB" sz="2400" dirty="0"/>
          </a:p>
          <a:p>
            <a:pPr algn="ctr" fontAlgn="base"/>
            <a:r>
              <a:rPr lang="en-GB" sz="2400" dirty="0"/>
              <a:t>Συνδέοντας τους κόσμους μας</a:t>
            </a:r>
          </a:p>
          <a:p>
            <a:pPr algn="ctr" fontAlgn="base"/>
            <a:endParaRPr lang="en-GB" sz="2400" dirty="0"/>
          </a:p>
          <a:p>
            <a:pPr algn="ctr" fontAlgn="base"/>
            <a:r>
              <a:rPr lang="en-GB" sz="2400" dirty="0"/>
              <a:t>Η ψηφιακή επικοινωνία είναι μια γέφυρα που σας κρατά συνδεδεμένους </a:t>
            </a:r>
          </a:p>
          <a:p>
            <a:pPr algn="ctr" fontAlgn="base"/>
            <a:r>
              <a:rPr lang="en-GB" sz="2400" dirty="0"/>
              <a:t>με την οικογένεια και τους φίλους σας, ανεξάρτητα από την απόσταση. </a:t>
            </a:r>
          </a:p>
          <a:p>
            <a:pPr algn="ctr" fontAlgn="base"/>
            <a:endParaRPr lang="en-GB" sz="2400" dirty="0"/>
          </a:p>
          <a:p>
            <a:pPr algn="ctr" fontAlgn="base"/>
            <a:r>
              <a:rPr lang="en-GB" sz="2400" dirty="0"/>
              <a:t>Πρόκειται για το να μοιράζεστε τη ζωή σας καθώς συμβαίνει.</a:t>
            </a:r>
          </a:p>
          <a:p>
            <a:pPr algn="ctr" fontAlgn="base"/>
            <a:endParaRPr lang="en-GB" sz="2400" dirty="0"/>
          </a:p>
          <a:p>
            <a:pPr algn="ctr" fontAlgn="base"/>
            <a:r>
              <a:rPr lang="en-GB" sz="2400" b="1" dirty="0"/>
              <a:t>Κύριο σημείο: </a:t>
            </a:r>
          </a:p>
          <a:p>
            <a:pPr algn="ctr" fontAlgn="base"/>
            <a:r>
              <a:rPr lang="en-GB" sz="2400" dirty="0"/>
              <a:t>Επανα</a:t>
            </a:r>
            <a:r>
              <a:rPr lang="en-GB" sz="2400" dirty="0" err="1"/>
              <a:t>σύνδεση</a:t>
            </a:r>
            <a:r>
              <a:rPr lang="en-GB" sz="2400" dirty="0"/>
              <a:t> με τα εγγόνια και παραμονή ενεργών στον ψηφιακό κόσμο.</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9" name="TextBox 8">
            <a:extLst>
              <a:ext uri="{FF2B5EF4-FFF2-40B4-BE49-F238E27FC236}">
                <a16:creationId xmlns:a16="http://schemas.microsoft.com/office/drawing/2014/main" id="{8442D4D5-A3D0-048A-C52B-8B303D78D383}"/>
              </a:ext>
            </a:extLst>
          </p:cNvPr>
          <p:cNvSpPr txBox="1"/>
          <p:nvPr/>
        </p:nvSpPr>
        <p:spPr>
          <a:xfrm>
            <a:off x="149679" y="117576"/>
            <a:ext cx="11828010" cy="461665"/>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a:t>
            </a:r>
            <a:r>
              <a:rPr lang="it-IT" b="1" i="1" dirty="0">
                <a:solidFill>
                  <a:schemeClr val="accent1">
                    <a:lumMod val="75000"/>
                  </a:schemeClr>
                </a:solidFill>
              </a:rPr>
              <a:t>Επικοινωνία μεταξύ γενεών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4809650"/>
          </a:xfrm>
          <a:prstGeom prst="rect">
            <a:avLst/>
          </a:prstGeom>
          <a:noFill/>
        </p:spPr>
        <p:txBody>
          <a:bodyPr wrap="square">
            <a:spAutoFit/>
          </a:bodyPr>
          <a:lstStyle/>
          <a:p>
            <a:r>
              <a:rPr lang="en-GB" b="1" dirty="0"/>
              <a:t> </a:t>
            </a:r>
            <a:r>
              <a:rPr lang="en-GB" sz="2400" b="1" dirty="0"/>
              <a:t>Γιατί η ψηφιακή σύνδεση έχει σημασία</a:t>
            </a:r>
          </a:p>
          <a:p>
            <a:pPr algn="ctr" fontAlgn="base"/>
            <a:endParaRPr lang="en-GB" sz="2400" dirty="0"/>
          </a:p>
          <a:p>
            <a:pPr algn="ctr" fontAlgn="base"/>
            <a:r>
              <a:rPr lang="en-GB" sz="2400" dirty="0"/>
              <a:t>Αυτοπεποίθηση και σύνδεση</a:t>
            </a:r>
          </a:p>
          <a:p>
            <a:pPr algn="ctr" fontAlgn="base"/>
            <a:endParaRPr lang="en-GB" sz="2400" dirty="0"/>
          </a:p>
          <a:p>
            <a:pPr algn="ctr" fontAlgn="base"/>
            <a:r>
              <a:rPr lang="en-GB" sz="2400" dirty="0"/>
              <a:t>Η εκμάθηση ψηφιακών εργαλείων δεν αφορά μόνο την τεχνολογία. </a:t>
            </a:r>
          </a:p>
          <a:p>
            <a:pPr algn="ctr" fontAlgn="base"/>
            <a:r>
              <a:rPr lang="en-GB" sz="2400" dirty="0" err="1"/>
              <a:t>Aφορά</a:t>
            </a:r>
            <a:r>
              <a:rPr lang="en-GB" sz="2400" dirty="0"/>
              <a:t> την ανεξαρτησία και την συναισθηματική σας ευημερία.</a:t>
            </a:r>
          </a:p>
          <a:p>
            <a:pPr algn="ctr" fontAlgn="base"/>
            <a:endParaRPr lang="en-GB" sz="2400" dirty="0"/>
          </a:p>
          <a:p>
            <a:pPr algn="ctr" fontAlgn="base"/>
            <a:r>
              <a:rPr lang="el-GR" sz="2400" b="1" dirty="0"/>
              <a:t>Κύριο</a:t>
            </a:r>
            <a:r>
              <a:rPr lang="en-GB" sz="2400" b="1" dirty="0"/>
              <a:t> σημείο: </a:t>
            </a:r>
          </a:p>
          <a:p>
            <a:pPr algn="ctr" fontAlgn="base"/>
            <a:r>
              <a:rPr lang="en-GB" sz="2400" dirty="0" err="1"/>
              <a:t>Μείωση</a:t>
            </a:r>
            <a:r>
              <a:rPr lang="en-GB" sz="2400" dirty="0"/>
              <a:t> της απομόνωσης μέσω της διατήρησης επαφών με τους δικούς σας όρους</a:t>
            </a:r>
            <a:r>
              <a:rPr lang="en-GB" dirty="0"/>
              <a:t>.</a:t>
            </a:r>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12" name="TextBox 11">
            <a:extLst>
              <a:ext uri="{FF2B5EF4-FFF2-40B4-BE49-F238E27FC236}">
                <a16:creationId xmlns:a16="http://schemas.microsoft.com/office/drawing/2014/main" id="{944E55A2-E30A-3E90-670B-A199F20DB4FC}"/>
              </a:ext>
            </a:extLst>
          </p:cNvPr>
          <p:cNvSpPr txBox="1"/>
          <p:nvPr/>
        </p:nvSpPr>
        <p:spPr>
          <a:xfrm>
            <a:off x="149679" y="117576"/>
            <a:ext cx="11828010" cy="461665"/>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a:t>
            </a:r>
            <a:r>
              <a:rPr lang="it-IT" b="1" i="1" dirty="0">
                <a:solidFill>
                  <a:schemeClr val="accent1">
                    <a:lumMod val="75000"/>
                  </a:schemeClr>
                </a:solidFill>
              </a:rPr>
              <a:t>Επικοινωνία μεταξύ γενεών</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5548314"/>
          </a:xfrm>
          <a:prstGeom prst="rect">
            <a:avLst/>
          </a:prstGeom>
          <a:noFill/>
        </p:spPr>
        <p:txBody>
          <a:bodyPr wrap="square">
            <a:spAutoFit/>
          </a:bodyPr>
          <a:lstStyle/>
          <a:p>
            <a:r>
              <a:rPr lang="en-GB" sz="2400" b="1" dirty="0"/>
              <a:t>Ξεπερνώντας τα εμπόδια</a:t>
            </a:r>
            <a:endParaRPr lang="en-GB" sz="2400" dirty="0"/>
          </a:p>
          <a:p>
            <a:pPr algn="ctr" fontAlgn="base"/>
            <a:endParaRPr lang="en-GB" sz="2400" dirty="0"/>
          </a:p>
          <a:p>
            <a:pPr algn="ctr" fontAlgn="base"/>
            <a:r>
              <a:rPr lang="en-GB" sz="2400" dirty="0" err="1"/>
              <a:t>Ξε</a:t>
            </a:r>
            <a:r>
              <a:rPr lang="en-GB" sz="2400" dirty="0"/>
              <a:t>περνώντας τη διστακτικότητα</a:t>
            </a:r>
          </a:p>
          <a:p>
            <a:pPr algn="ctr" fontAlgn="base"/>
            <a:endParaRPr lang="en-GB" sz="2400" dirty="0"/>
          </a:p>
          <a:p>
            <a:pPr algn="ctr" fontAlgn="base"/>
            <a:r>
              <a:rPr lang="en-GB" sz="2400" dirty="0"/>
              <a:t>Είναι φυσιολογικό να αισθάνεστε αβεβαιότητα απέναντι σε νέα εικονίδια ή κουμπιά, </a:t>
            </a:r>
          </a:p>
          <a:p>
            <a:pPr algn="ctr" fontAlgn="base"/>
            <a:r>
              <a:rPr lang="en-GB" sz="2400" dirty="0"/>
              <a:t>αλλά δεν μπορείτε να «σπάσετε» τον ψηφιακό κόσμο εξερευνώντας τον.</a:t>
            </a:r>
          </a:p>
          <a:p>
            <a:pPr algn="ctr" fontAlgn="base"/>
            <a:endParaRPr lang="en-GB" sz="2400" dirty="0"/>
          </a:p>
          <a:p>
            <a:pPr algn="ctr" fontAlgn="base"/>
            <a:r>
              <a:rPr lang="el-GR" sz="2400" b="1" dirty="0"/>
              <a:t>Κύριο</a:t>
            </a:r>
            <a:r>
              <a:rPr lang="en-GB" sz="2400" b="1" dirty="0"/>
              <a:t> σημείο: </a:t>
            </a:r>
          </a:p>
          <a:p>
            <a:pPr algn="ctr" fontAlgn="base"/>
            <a:r>
              <a:rPr lang="en-GB" sz="2400" dirty="0" err="1"/>
              <a:t>Μετ</a:t>
            </a:r>
            <a:r>
              <a:rPr lang="en-GB" sz="2400" dirty="0"/>
              <a:t>ατρέποντας την τεχνική πολυπλοκότητα </a:t>
            </a:r>
          </a:p>
          <a:p>
            <a:pPr algn="ctr" fontAlgn="base"/>
            <a:r>
              <a:rPr lang="en-GB" sz="2400" dirty="0" err="1"/>
              <a:t>στη</a:t>
            </a:r>
            <a:r>
              <a:rPr lang="en-GB" sz="2400" dirty="0"/>
              <a:t> χαρά ενός επ</a:t>
            </a:r>
            <a:r>
              <a:rPr lang="en-GB" sz="2400" dirty="0" err="1"/>
              <a:t>ιτυχημένου</a:t>
            </a:r>
            <a:r>
              <a:rPr lang="en-GB" sz="2400" dirty="0"/>
              <a:t> </a:t>
            </a:r>
            <a:r>
              <a:rPr lang="en-GB" sz="2400" dirty="0" err="1"/>
              <a:t>κουμ</a:t>
            </a:r>
            <a:r>
              <a:rPr lang="en-GB" sz="2400" dirty="0"/>
              <a:t>πιού</a:t>
            </a:r>
          </a:p>
          <a:p>
            <a:pPr algn="ctr" fontAlgn="base"/>
            <a:r>
              <a:rPr lang="en-GB" sz="2400" dirty="0"/>
              <a:t> «Απ</a:t>
            </a:r>
            <a:r>
              <a:rPr lang="en-GB" sz="2400" dirty="0" err="1"/>
              <a:t>οστολή</a:t>
            </a:r>
            <a:r>
              <a:rPr lang="en-GB" sz="2400" dirty="0"/>
              <a:t>»</a:t>
            </a:r>
          </a:p>
          <a:p>
            <a:pPr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3C433FB8-F250-EE61-7AF5-B70814D949B2}"/>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latin typeface="+mn-lt"/>
              </a:rPr>
              <a:t>Ενότητ</a:t>
            </a:r>
            <a:r>
              <a:rPr lang="en-US" sz="2400" b="0" i="1" dirty="0">
                <a:latin typeface="+mn-lt"/>
              </a:rPr>
              <a:t>α</a:t>
            </a:r>
            <a:r>
              <a:rPr lang="el-GR" sz="2400" b="0" i="1" dirty="0">
                <a:latin typeface="+mn-lt"/>
              </a:rPr>
              <a:t> 6 </a:t>
            </a:r>
            <a:r>
              <a:rPr lang="en-US" sz="2400" b="0" i="1" dirty="0">
                <a:latin typeface="+mn-lt"/>
              </a:rPr>
              <a:t>(</a:t>
            </a:r>
            <a:r>
              <a:rPr lang="el-GR" sz="2400" b="0" i="1" dirty="0">
                <a:latin typeface="+mn-lt"/>
              </a:rPr>
              <a:t>Ενήλικες μαθητές/τριες</a:t>
            </a:r>
            <a:r>
              <a:rPr lang="en-US" sz="2400" b="0" i="1" dirty="0">
                <a:latin typeface="+mn-lt"/>
              </a:rPr>
              <a:t>): </a:t>
            </a:r>
            <a:r>
              <a:rPr lang="it-IT" sz="2400" b="0" i="1" dirty="0">
                <a:latin typeface="+mn-lt"/>
              </a:rPr>
              <a:t>Διαγενεακή ψηφιακή αφήγηση </a:t>
            </a:r>
            <a:endParaRPr lang="LID4096" sz="24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1: </a:t>
            </a:r>
            <a:r>
              <a:rPr lang="it-IT" b="1" i="1" dirty="0">
                <a:solidFill>
                  <a:schemeClr val="accent1">
                    <a:lumMod val="75000"/>
                  </a:schemeClr>
                </a:solidFill>
              </a:rPr>
              <a:t>Επικοινωνία μεταξύ γενεών</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790" y="1562735"/>
            <a:ext cx="11758237" cy="5548314"/>
          </a:xfrm>
          <a:prstGeom prst="rect">
            <a:avLst/>
          </a:prstGeom>
          <a:noFill/>
        </p:spPr>
        <p:txBody>
          <a:bodyPr wrap="square">
            <a:spAutoFit/>
          </a:bodyPr>
          <a:lstStyle/>
          <a:p>
            <a:pPr algn="ctr"/>
            <a:r>
              <a:rPr lang="en-GB" sz="2400" b="1" dirty="0">
                <a:solidFill>
                  <a:schemeClr val="accent4">
                    <a:lumMod val="75000"/>
                  </a:schemeClr>
                </a:solidFill>
              </a:rPr>
              <a:t>Δραστηριότητα: Η ουσία του μηνύματος (Φάση 1)</a:t>
            </a:r>
            <a:endParaRPr lang="en-GB" sz="2400" dirty="0">
              <a:solidFill>
                <a:schemeClr val="accent4">
                  <a:lumMod val="75000"/>
                </a:schemeClr>
              </a:solidFill>
            </a:endParaRPr>
          </a:p>
          <a:p>
            <a:pPr algn="ctr" fontAlgn="base"/>
            <a:endParaRPr lang="en-GB" sz="2400" dirty="0"/>
          </a:p>
          <a:p>
            <a:pPr algn="ctr" fontAlgn="base"/>
            <a:r>
              <a:rPr lang="en-GB" sz="2400" dirty="0"/>
              <a:t>Τι θέλετε να πείτε;</a:t>
            </a:r>
          </a:p>
          <a:p>
            <a:pPr algn="ctr" fontAlgn="base"/>
            <a:endParaRPr lang="en-GB" sz="2400" dirty="0"/>
          </a:p>
          <a:p>
            <a:pPr algn="ctr" fontAlgn="base"/>
            <a:r>
              <a:rPr lang="en-GB" sz="2400" dirty="0" err="1"/>
              <a:t>Σκεφτείτε</a:t>
            </a:r>
            <a:r>
              <a:rPr lang="en-GB" sz="2400" dirty="0"/>
              <a:t> </a:t>
            </a:r>
            <a:r>
              <a:rPr lang="en-GB" sz="2400" dirty="0" err="1"/>
              <a:t>κά</a:t>
            </a:r>
            <a:r>
              <a:rPr lang="en-GB" sz="2400" dirty="0"/>
              <a:t>ποιο νεότερο </a:t>
            </a:r>
            <a:r>
              <a:rPr lang="el-GR" sz="2400" dirty="0"/>
              <a:t>άτομο</a:t>
            </a:r>
            <a:r>
              <a:rPr lang="en-GB" sz="2400" dirty="0"/>
              <a:t> που σας </a:t>
            </a:r>
            <a:r>
              <a:rPr lang="en-GB" sz="2400" dirty="0" err="1"/>
              <a:t>είν</a:t>
            </a:r>
            <a:r>
              <a:rPr lang="en-GB" sz="2400" dirty="0"/>
              <a:t>αι αγαπητό. </a:t>
            </a:r>
          </a:p>
          <a:p>
            <a:pPr algn="ctr" fontAlgn="base"/>
            <a:r>
              <a:rPr lang="en-GB" sz="2400" dirty="0"/>
              <a:t>Ποιο είναι το μήνυμα, η ανάμνηση ή η φωτογραφία </a:t>
            </a:r>
            <a:endParaRPr lang="el-GR" sz="2400" dirty="0"/>
          </a:p>
          <a:p>
            <a:pPr algn="ctr" fontAlgn="base"/>
            <a:r>
              <a:rPr lang="en-GB" sz="2400" dirty="0"/>
              <a:t>π</a:t>
            </a:r>
            <a:r>
              <a:rPr lang="en-GB" sz="2400" dirty="0" err="1"/>
              <a:t>ου</a:t>
            </a:r>
            <a:r>
              <a:rPr lang="en-GB" sz="2400" dirty="0"/>
              <a:t> θα θέλατε να μοιραστείτε μαζί του;</a:t>
            </a:r>
          </a:p>
          <a:p>
            <a:pPr algn="ctr" fontAlgn="base"/>
            <a:endParaRPr lang="en-GB" sz="2400" dirty="0"/>
          </a:p>
          <a:p>
            <a:pPr algn="ctr" fontAlgn="base"/>
            <a:r>
              <a:rPr lang="el-GR" sz="2400" b="1" dirty="0"/>
              <a:t>Κύριο</a:t>
            </a:r>
            <a:r>
              <a:rPr lang="en-GB" sz="2400" b="1" dirty="0"/>
              <a:t> σημείο: </a:t>
            </a:r>
            <a:endParaRPr lang="el-GR" sz="2400" b="1" dirty="0"/>
          </a:p>
          <a:p>
            <a:pPr algn="ctr" fontAlgn="base"/>
            <a:r>
              <a:rPr lang="en-GB" sz="2400" dirty="0" err="1"/>
              <a:t>Σκεφτείτε</a:t>
            </a:r>
            <a:r>
              <a:rPr lang="en-GB" sz="2400" dirty="0"/>
              <a:t> το νόημα πίσω από την ιστορία σας πριν επιλέξετε ένα μέσο.</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C6EE459C-E412-A965-1D62-F070A0B20C17}"/>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 </a:t>
            </a:r>
            <a:endParaRPr lang="LID4096"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1: </a:t>
            </a:r>
            <a:r>
              <a:rPr lang="it-IT" b="1" i="1" dirty="0">
                <a:solidFill>
                  <a:schemeClr val="accent1">
                    <a:lumMod val="75000"/>
                  </a:schemeClr>
                </a:solidFill>
              </a:rPr>
              <a:t>Επικοινωνία μεταξύ γενεών</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6286977"/>
          </a:xfrm>
          <a:prstGeom prst="rect">
            <a:avLst/>
          </a:prstGeom>
          <a:noFill/>
        </p:spPr>
        <p:txBody>
          <a:bodyPr wrap="square">
            <a:spAutoFit/>
          </a:bodyPr>
          <a:lstStyle/>
          <a:p>
            <a:pPr algn="ctr"/>
            <a:r>
              <a:rPr lang="en-GB" sz="2400" b="1" dirty="0">
                <a:solidFill>
                  <a:schemeClr val="accent4">
                    <a:lumMod val="75000"/>
                  </a:schemeClr>
                </a:solidFill>
              </a:rPr>
              <a:t>Δραστηριότητα: Η ουσία του μηνύματος (Φάση 2)</a:t>
            </a:r>
            <a:endParaRPr lang="en-GB" sz="2400" dirty="0">
              <a:solidFill>
                <a:schemeClr val="accent4">
                  <a:lumMod val="75000"/>
                </a:schemeClr>
              </a:solidFill>
            </a:endParaRPr>
          </a:p>
          <a:p>
            <a:pPr algn="ctr" fontAlgn="base"/>
            <a:endParaRPr lang="en-GB" sz="2400" dirty="0"/>
          </a:p>
          <a:p>
            <a:pPr algn="ctr" fontAlgn="base"/>
            <a:r>
              <a:rPr lang="en-GB" sz="2400" dirty="0"/>
              <a:t>Επιλέγοντας την πύλη σας</a:t>
            </a:r>
          </a:p>
          <a:p>
            <a:pPr algn="ctr" fontAlgn="base"/>
            <a:endParaRPr lang="en-GB" sz="2400" dirty="0"/>
          </a:p>
          <a:p>
            <a:pPr algn="ctr" fontAlgn="base"/>
            <a:r>
              <a:rPr lang="en-GB" sz="2400" dirty="0"/>
              <a:t>Κάθε μήνυμα έχει τη θέση του. </a:t>
            </a:r>
          </a:p>
          <a:p>
            <a:pPr algn="ctr" fontAlgn="base"/>
            <a:endParaRPr lang="en-GB" sz="2400" dirty="0"/>
          </a:p>
          <a:p>
            <a:pPr algn="ctr" fontAlgn="base"/>
            <a:r>
              <a:rPr lang="en-GB" sz="2400" dirty="0"/>
              <a:t>Ορισμένες ιστορίες ταιριάζουν καλύτερα σε μια γρήγορη φωτογραφία, </a:t>
            </a:r>
          </a:p>
          <a:p>
            <a:pPr algn="ctr" fontAlgn="base"/>
            <a:r>
              <a:rPr lang="en-GB" sz="2400" dirty="0"/>
              <a:t>ενώ άλλες ταιριάζουν καλύτερα σε ένα email ή μια βιντεοκλήση.</a:t>
            </a:r>
          </a:p>
          <a:p>
            <a:pPr algn="ctr" fontAlgn="base"/>
            <a:endParaRPr lang="en-GB" sz="2400" dirty="0"/>
          </a:p>
          <a:p>
            <a:pPr algn="ctr" fontAlgn="base"/>
            <a:r>
              <a:rPr lang="el-GR" sz="2400" b="1" dirty="0"/>
              <a:t>Κύριο</a:t>
            </a:r>
            <a:r>
              <a:rPr lang="en-GB" sz="2400" b="1" dirty="0"/>
              <a:t> σημείο: </a:t>
            </a:r>
            <a:endParaRPr lang="el-GR" sz="2400" b="1" dirty="0"/>
          </a:p>
          <a:p>
            <a:pPr algn="ctr" fontAlgn="base"/>
            <a:r>
              <a:rPr lang="en-GB" sz="2400" dirty="0" err="1"/>
              <a:t>Προσδιορίστε</a:t>
            </a:r>
            <a:r>
              <a:rPr lang="en-GB" sz="2400" dirty="0"/>
              <a:t> το ψηφιακό εργαλείο </a:t>
            </a:r>
            <a:endParaRPr lang="el-GR" sz="2400" dirty="0"/>
          </a:p>
          <a:p>
            <a:pPr algn="ctr" fontAlgn="base"/>
            <a:r>
              <a:rPr lang="en-GB" sz="2400" dirty="0"/>
              <a:t>π</a:t>
            </a:r>
            <a:r>
              <a:rPr lang="en-GB" sz="2400" dirty="0" err="1"/>
              <a:t>ου</a:t>
            </a:r>
            <a:r>
              <a:rPr lang="en-GB" sz="2400" dirty="0"/>
              <a:t> σας φαίνεται πιο εύκολο να χρησιμοποιήσετε σήμερα</a:t>
            </a:r>
            <a:r>
              <a:rPr lang="en-GB" sz="2400" b="1"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7" name="Title 6">
            <a:extLst>
              <a:ext uri="{FF2B5EF4-FFF2-40B4-BE49-F238E27FC236}">
                <a16:creationId xmlns:a16="http://schemas.microsoft.com/office/drawing/2014/main" id="{6DFC1522-201B-E3E3-B0C4-12D1E372B4D6}"/>
              </a:ext>
            </a:extLst>
          </p:cNvPr>
          <p:cNvSpPr txBox="1">
            <a:spLocks noGrp="1"/>
          </p:cNvSpPr>
          <p:nvPr>
            <p:ph type="title"/>
          </p:nvPr>
        </p:nvSpPr>
        <p:spPr>
          <a:xfrm>
            <a:off x="98425" y="218217"/>
            <a:ext cx="11944350" cy="441453"/>
          </a:xfrm>
          <a:prstGeom prst="rect">
            <a:avLst/>
          </a:prstGeom>
          <a:noFill/>
        </p:spPr>
        <p:txBody>
          <a:bodyPr wrap="square">
            <a:spAutoFit/>
          </a:bodyPr>
          <a:lstStyle/>
          <a:p>
            <a:r>
              <a:rPr lang="en-US" sz="2400" b="0" i="1" dirty="0" err="1"/>
              <a:t>Ενότητ</a:t>
            </a:r>
            <a:r>
              <a:rPr lang="en-US" sz="2400" b="0" i="1" dirty="0"/>
              <a:t>α</a:t>
            </a:r>
            <a:r>
              <a:rPr lang="el-GR" sz="2400" b="0" i="1" dirty="0"/>
              <a:t> 6 </a:t>
            </a:r>
            <a:r>
              <a:rPr lang="en-US" sz="2400" b="0" i="1" dirty="0"/>
              <a:t>(</a:t>
            </a:r>
            <a:r>
              <a:rPr lang="el-GR" sz="2400" b="0" i="1" dirty="0"/>
              <a:t>Ενήλικες μαθητές/τριες</a:t>
            </a:r>
            <a:r>
              <a:rPr lang="en-US" sz="2400" b="0" i="1" dirty="0"/>
              <a:t>): </a:t>
            </a:r>
            <a:r>
              <a:rPr lang="it-IT" sz="2400" b="0" i="1" dirty="0"/>
              <a:t>Διαγενεακή ψηφιακή αφήγηση</a:t>
            </a:r>
            <a:endParaRPr lang="LID4096"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a:t>
            </a:r>
            <a:r>
              <a:rPr lang="el-GR" sz="2700" b="0" i="1" dirty="0"/>
              <a:t> 6 </a:t>
            </a:r>
            <a:r>
              <a:rPr lang="en-US" sz="2700" b="0" i="1" dirty="0"/>
              <a:t>(Μαθητές μεγαλύτερης ηλικίας)</a:t>
            </a:r>
            <a:br>
              <a:rPr lang="el-GR" sz="2700" b="0" i="1" dirty="0"/>
            </a:br>
            <a:r>
              <a:rPr lang="it-IT" sz="2700" b="0" i="1" dirty="0"/>
              <a:t>Διαγενεακή ψηφιακή αφήγηση ιστοριών</a:t>
            </a:r>
            <a:br>
              <a:rPr lang="en-GB" sz="2400"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2: </a:t>
            </a:r>
            <a:r>
              <a:rPr lang="it-IT" sz="2400" b="1" dirty="0">
                <a:solidFill>
                  <a:schemeClr val="accent1">
                    <a:lumMod val="75000"/>
                  </a:schemeClr>
                </a:solidFill>
              </a:rPr>
              <a:t>Δεξιότητες ψηφιακής αφήγησης</a:t>
            </a:r>
            <a:endParaRPr lang="en-US" sz="2400" b="1" dirty="0">
              <a:solidFill>
                <a:schemeClr val="accent1">
                  <a:lumMod val="75000"/>
                </a:schemeClr>
              </a:solidFill>
            </a:endParaRPr>
          </a:p>
          <a:p>
            <a:r>
              <a:rPr lang="en-GB" sz="2400" b="1" dirty="0">
                <a:solidFill>
                  <a:schemeClr val="accent1">
                    <a:lumMod val="75000"/>
                  </a:schemeClr>
                </a:solidFill>
              </a:rPr>
              <a:t> </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br>
              <a:rPr lang="en-US" sz="2400" i="1" dirty="0"/>
            </a:br>
            <a:r>
              <a:rPr lang="en-US" sz="2400" i="1" dirty="0"/>
              <a:t>Ενότητα</a:t>
            </a:r>
            <a:r>
              <a:rPr lang="el-GR" sz="2400" i="1" dirty="0"/>
              <a:t> 6 </a:t>
            </a:r>
            <a:r>
              <a:rPr lang="en-US" sz="2400" i="1" dirty="0"/>
              <a:t>(Μαθητές μεγαλύτερης ηλικίας): Διαγενεακή ψηφιακή αφήγηση</a:t>
            </a:r>
            <a:br>
              <a:rPr lang="en-GB" sz="2000" dirty="0"/>
            </a:br>
            <a:br>
              <a:rPr lang="en-US" sz="1600" dirty="0"/>
            </a:br>
            <a:r>
              <a:rPr lang="en-GB" sz="2400" i="1" dirty="0"/>
              <a:t> </a:t>
            </a:r>
            <a:endParaRPr lang="el-GR" sz="2400" dirty="0"/>
          </a:p>
        </p:txBody>
      </p:sp>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a:t>
            </a:r>
            <a:r>
              <a:rPr lang="it-IT" b="1" i="1" dirty="0">
                <a:solidFill>
                  <a:schemeClr val="accent1">
                    <a:lumMod val="75000"/>
                  </a:schemeClr>
                </a:solidFill>
              </a:rPr>
              <a:t>Δεξιότητες ψηφιακής αφήγησης</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5825313"/>
          </a:xfrm>
          <a:prstGeom prst="rect">
            <a:avLst/>
          </a:prstGeom>
          <a:noFill/>
        </p:spPr>
        <p:txBody>
          <a:bodyPr wrap="square">
            <a:spAutoFit/>
          </a:bodyPr>
          <a:lstStyle/>
          <a:p>
            <a:r>
              <a:rPr lang="en-GB" sz="2400" b="1" dirty="0"/>
              <a:t>Η δύναμη της ψηφιακής αφήγησης</a:t>
            </a:r>
          </a:p>
          <a:p>
            <a:endParaRPr lang="en-GB" sz="2400" dirty="0"/>
          </a:p>
          <a:p>
            <a:pPr lvl="0" algn="ctr"/>
            <a:r>
              <a:rPr lang="en-GB" sz="2400" dirty="0"/>
              <a:t>Μοιραστείτε την κληρονομιά σας οπτικά</a:t>
            </a:r>
          </a:p>
          <a:p>
            <a:pPr lvl="0" algn="ctr"/>
            <a:endParaRPr lang="en-GB" sz="2400" dirty="0"/>
          </a:p>
          <a:p>
            <a:pPr lvl="0" algn="ctr"/>
            <a:r>
              <a:rPr lang="en-GB" sz="2400" dirty="0"/>
              <a:t>Η ψηφιακή αφήγηση χρησιμοποιεί φωτογραφίες και απλά δημιουργικά εργαλεία </a:t>
            </a:r>
          </a:p>
          <a:p>
            <a:pPr lvl="0" algn="ctr"/>
            <a:r>
              <a:rPr lang="en-GB" sz="2400" dirty="0"/>
              <a:t>για να μετατρέψει τις αναμνήσεις σας σε μια γλώσσα με την οποία οι νεότερες γενιές αγαπούν να αλληλεπιδρούν.</a:t>
            </a:r>
          </a:p>
          <a:p>
            <a:pPr lvl="0" algn="ctr"/>
            <a:endParaRPr lang="en-GB" sz="2400" dirty="0"/>
          </a:p>
          <a:p>
            <a:pPr lvl="0" algn="ctr"/>
            <a:r>
              <a:rPr lang="el-GR" sz="2400" b="1" dirty="0"/>
              <a:t>Κύριο</a:t>
            </a:r>
            <a:r>
              <a:rPr lang="en-GB" sz="2400" b="1" dirty="0"/>
              <a:t> σημείο: </a:t>
            </a:r>
            <a:endParaRPr lang="el-GR" sz="2400" b="1" dirty="0"/>
          </a:p>
          <a:p>
            <a:pPr lvl="0" algn="ctr"/>
            <a:r>
              <a:rPr lang="en-GB" sz="2400" dirty="0" err="1"/>
              <a:t>Χρησιμο</a:t>
            </a:r>
            <a:r>
              <a:rPr lang="en-GB" sz="2400" dirty="0"/>
              <a:t>ποιήστε εικόνες και σύντομο κείμενο </a:t>
            </a:r>
            <a:endParaRPr lang="el-GR" sz="2400" dirty="0"/>
          </a:p>
          <a:p>
            <a:pPr lvl="0" algn="ctr"/>
            <a:r>
              <a:rPr lang="en-GB" sz="2400" dirty="0" err="1"/>
              <a:t>γι</a:t>
            </a:r>
            <a:r>
              <a:rPr lang="en-GB" sz="2400" dirty="0"/>
              <a:t>α να ζωντανέψετε τα μαθήματα ζωής και την ιστορία σας.</a:t>
            </a:r>
          </a:p>
          <a:p>
            <a:endParaRPr lang="en-GB" dirty="0"/>
          </a:p>
          <a:p>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2037</Words>
  <Application>Microsoft Office PowerPoint</Application>
  <PresentationFormat>Widescreen</PresentationFormat>
  <Paragraphs>337</Paragraphs>
  <Slides>20</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Εκπαιδευτικό υλικό  για ενήλικες μαθητές/τριες </vt:lpstr>
      <vt:lpstr> Ενότητα 6 (Ενήλικες μαθητές/τριες) Διαγενεακή ψηφιακή αφήγηση       </vt:lpstr>
      <vt:lpstr>PowerPoint Presentation</vt:lpstr>
      <vt:lpstr>PowerPoint Presentation</vt:lpstr>
      <vt:lpstr>Ενότητα 6 (Ενήλικες μαθητές/τριες): Διαγενεακή ψηφιακή αφήγηση </vt:lpstr>
      <vt:lpstr>Ενότητα 6 (Ενήλικες μαθητές/τριες): Διαγενεακή ψηφιακή αφήγηση </vt:lpstr>
      <vt:lpstr>Ενότητα 6 (Ενήλικες μαθητές/τριες): Διαγενεακή ψηφιακή αφήγηση</vt:lpstr>
      <vt:lpstr> Ενότητα 6 (Μαθητές μεγαλύτερης ηλικίας) Διαγενεακή ψηφιακή αφήγηση ιστοριών      </vt:lpstr>
      <vt:lpstr> Ενότητα 6 (Μαθητές μεγαλύτερης ηλικίας): Διαγενεακή ψηφιακή αφήγηση   </vt:lpstr>
      <vt:lpstr>Ενότητα 6 (Ενήλικες μαθητές/τριες): Διαγενεακή ψηφιακή αφήγηση </vt:lpstr>
      <vt:lpstr> Ενότητα 6 (Ενήλικες μαθητές/τριες): Διαγενεακή ψηφιακή αφήγηση   </vt:lpstr>
      <vt:lpstr> Ενότητα 6 (Ενήλικες μαθητές/τριες): Διαγενεακή ψηφιακή αφήγηση    </vt:lpstr>
      <vt:lpstr> Ενότητα 6 (Ενήλικες μαθητές/τριες): Διαγενεακή ψηφιακή αφήγηση    </vt:lpstr>
      <vt:lpstr> Ενότητα 6 (Ενήλικες μαθητές/τριες) Διαγενεακή ψηφιακή αφήγηση       </vt:lpstr>
      <vt:lpstr>Ενότητα 6 (Ενήλικες μαθητές/τριες): Διαγενεακή ψηφιακή αφήγηση ιστοριών</vt:lpstr>
      <vt:lpstr>Ενότητα 6 (Ενήλικες μαθητές/τριες): Διαγενεακή ψηφιακή αφήγηση ιστοριών</vt:lpstr>
      <vt:lpstr>Ενότητα 6 (Ενήλικες μαθητές/τριες): Διαγενεακή ψηφιακή αφήγηση </vt:lpstr>
      <vt:lpstr>Ενότητα 6 (Ενήλικες μαθητές/τριες): Διαγενεακή ψηφιακή αφήγηση </vt:lpstr>
      <vt:lpstr>PowerPoint Presentation</vt:lpstr>
      <vt:lpstr>Τέλος της Ενότητας 6 (Ενήλικες μαθητές/τριες) Διαγενεακή ψηφιακή αφήγηση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docId:01A6D8698FD2F67CBD9F9573E0A47B4C</cp:keywords>
  <cp:lastModifiedBy>Elena Xeni</cp:lastModifiedBy>
  <cp:revision>214</cp:revision>
  <cp:lastPrinted>2018-07-25T11:23:00Z</cp:lastPrinted>
  <dcterms:created xsi:type="dcterms:W3CDTF">2014-07-11T09:12:00Z</dcterms:created>
  <dcterms:modified xsi:type="dcterms:W3CDTF">2026-05-18T11:42:48Z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43DE59435026408A8A332BB7B91EAA39_12</vt:lpwstr>
  </property>
  <property fmtid="{D5CDD505-2E9C-101B-9397-08002B2CF9AE}" pid="3" name="KSOProductBuildVer">
    <vt:lpwstr>1033-12.1.0.26372</vt:lpwstr>
  </property>
</Properties>
</file>