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5" r:id="rId6"/>
    <p:sldId id="316" r:id="rId7"/>
    <p:sldId id="312" r:id="rId8"/>
    <p:sldId id="317" r:id="rId9"/>
    <p:sldId id="313" r:id="rId10"/>
    <p:sldId id="318" r:id="rId11"/>
    <p:sldId id="320" r:id="rId12"/>
    <p:sldId id="321" r:id="rId13"/>
    <p:sldId id="319" r:id="rId14"/>
    <p:sldId id="322" r:id="rId15"/>
    <p:sldId id="314" r:id="rId16"/>
    <p:sldId id="324" r:id="rId17"/>
    <p:sldId id="325" r:id="rId18"/>
    <p:sldId id="326" r:id="rId19"/>
    <p:sldId id="323"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3" d="100"/>
          <a:sy n="73" d="100"/>
        </p:scale>
        <p:origin x="1162"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„Herzlich willkommen, </a:t>
            </a:r>
            <a:r>
              <a:rPr lang="en-GB" sz="1200" kern="1200" dirty="0" err="1">
                <a:solidFill>
                  <a:schemeClr val="tx1"/>
                </a:solidFill>
                <a:effectLst/>
                <a:latin typeface="+mn-lt"/>
                <a:ea typeface="+mn-ea"/>
                <a:cs typeface="+mn-cs"/>
              </a:rPr>
              <a:t>liebe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Teilnehmende</a:t>
            </a:r>
            <a:r>
              <a:rPr lang="en-GB" sz="1200" kern="1200" dirty="0">
                <a:solidFill>
                  <a:schemeClr val="tx1"/>
                </a:solidFill>
                <a:effectLst/>
                <a:latin typeface="+mn-lt"/>
                <a:ea typeface="+mn-ea"/>
                <a:cs typeface="+mn-cs"/>
              </a:rPr>
              <a:t>. Heute betrachten wir Technologie nicht als eine Reihe komplizierter Werkzeuge, sondern als eine Brücke. Diese Brücke hilft Ihnen, mit Ihren Enkelkindern und Ihrer Gemeinschaft in Verbindung zu bleiben, und sorgt dafür, dass Sie sich in unserer modernen, digitalen Welt zugehörig fühlen.“</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B06B-72D5-DB6E-EBE2-E5599AE2B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0D562-8556-059F-A8AA-9768F72BA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4777A-B807-5F0F-AE81-5E55A964DE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„Nun werden wir Canva nutzen, um alles zusammenzufügen. Kombinieren Sie Ihr Foto mit nur ein oder zwei kurzen Sätzen. Indem Sie ein Bild mit Ihrer Weisheit verbinden, schaffen Sie ein digitales Geschenk, das ein echtes Gespräch anregen kann.“</a:t>
            </a:r>
          </a:p>
          <a:p>
            <a:endParaRPr lang="LID4096" dirty="0"/>
          </a:p>
        </p:txBody>
      </p:sp>
      <p:sp>
        <p:nvSpPr>
          <p:cNvPr id="4" name="Slide Number Placeholder 3">
            <a:extLst>
              <a:ext uri="{FF2B5EF4-FFF2-40B4-BE49-F238E27FC236}">
                <a16:creationId xmlns:a16="http://schemas.microsoft.com/office/drawing/2014/main" id="{743FA1A0-A877-13DC-86A3-7E2E141310B7}"/>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00294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72CA8-9B78-68B3-5F0A-34ABC42F8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67674-CFC6-491D-2F3F-96C4FD10B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B301D-6DB4-5795-1FFB-5645592537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„Der generationsübergreifende Austausch ist eine echte Zusammenarbeit. Sie bringen die Lebenserfahrung und die Geschichten ein, während der jüngere Partner die digitale Schnelligkeit beisteuert. Gemeinsam verwandeln Sie Technologie in einen gemeinsamen Raum der Begegnung.“</a:t>
            </a:r>
          </a:p>
          <a:p>
            <a:endParaRPr lang="LID4096" sz="1200" dirty="0"/>
          </a:p>
        </p:txBody>
      </p:sp>
      <p:sp>
        <p:nvSpPr>
          <p:cNvPr id="4" name="Slide Number Placeholder 3">
            <a:extLst>
              <a:ext uri="{FF2B5EF4-FFF2-40B4-BE49-F238E27FC236}">
                <a16:creationId xmlns:a16="http://schemas.microsoft.com/office/drawing/2014/main" id="{8BC962DA-C587-40E3-6214-9F49016786E2}"/>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350675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4D7C-9AD6-9AD9-CF58-7F9CF0EF4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7077C-5D8B-E6E6-4B7E-F2D42B436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1707-5615-70DD-61B0-F0A303151D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„Das ist eine Win-win-Situation. Während Sie technisches Selbstvertrauen gewinnen, entwickelt der jüngere Mensch Einfühlungsvermögen und ein tieferes Verständnis für die Geschichte. Ihre persönlichen Erinnerungen werden zu wichtigen digitalen Archiven für die Zukunft.“</a:t>
            </a:r>
          </a:p>
          <a:p>
            <a:endParaRPr lang="LID4096" sz="1200" dirty="0"/>
          </a:p>
        </p:txBody>
      </p:sp>
      <p:sp>
        <p:nvSpPr>
          <p:cNvPr id="4" name="Slide Number Placeholder 3">
            <a:extLst>
              <a:ext uri="{FF2B5EF4-FFF2-40B4-BE49-F238E27FC236}">
                <a16:creationId xmlns:a16="http://schemas.microsoft.com/office/drawing/2014/main" id="{E5D1EE88-D076-7A33-D7F5-0D5824BF0E3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86129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D607-7661-16A7-6B11-4316321DC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52B8F-3E0B-CC44-E023-CED8BCEFD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0B8FD-4541-5B94-6EFB-69535A26CA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„Auch </a:t>
            </a:r>
            <a:r>
              <a:rPr lang="en-GB" sz="1200" kern="1200" dirty="0" err="1">
                <a:solidFill>
                  <a:schemeClr val="tx1"/>
                </a:solidFill>
                <a:effectLst/>
                <a:latin typeface="+mn-lt"/>
                <a:ea typeface="+mn-ea"/>
                <a:cs typeface="+mn-cs"/>
              </a:rPr>
              <a:t>wenn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Partner dir dabei hilft, die richtigen Knöpfe zu finden,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 Sie das Sagen. Sie </a:t>
            </a:r>
            <a:r>
              <a:rPr lang="en-GB" sz="1200" kern="1200" dirty="0" err="1">
                <a:solidFill>
                  <a:schemeClr val="tx1"/>
                </a:solidFill>
                <a:effectLst/>
                <a:latin typeface="+mn-lt"/>
                <a:ea typeface="+mn-ea"/>
                <a:cs typeface="+mn-cs"/>
              </a:rPr>
              <a:t>entscheiden</a:t>
            </a:r>
            <a:r>
              <a:rPr lang="en-GB" sz="1200" kern="1200" dirty="0">
                <a:solidFill>
                  <a:schemeClr val="tx1"/>
                </a:solidFill>
                <a:effectLst/>
                <a:latin typeface="+mn-lt"/>
                <a:ea typeface="+mn-ea"/>
                <a:cs typeface="+mn-cs"/>
              </a:rPr>
              <a:t>, welche Fotos verwendet werden und wie der Text genau lauten soll. Diese Eigenverantwortung sorgt dafür, </a:t>
            </a:r>
            <a:r>
              <a:rPr lang="en-GB" sz="1200" kern="1200" dirty="0" err="1">
                <a:solidFill>
                  <a:schemeClr val="tx1"/>
                </a:solidFill>
                <a:effectLst/>
                <a:latin typeface="+mn-lt"/>
                <a:ea typeface="+mn-ea"/>
                <a:cs typeface="+mn-cs"/>
              </a:rPr>
              <a:t>dass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Geschichte authentisch und aussagekräftig bleibt.“</a:t>
            </a:r>
          </a:p>
          <a:p>
            <a:endParaRPr lang="LID4096" sz="1200" dirty="0"/>
          </a:p>
        </p:txBody>
      </p:sp>
      <p:sp>
        <p:nvSpPr>
          <p:cNvPr id="4" name="Slide Number Placeholder 3">
            <a:extLst>
              <a:ext uri="{FF2B5EF4-FFF2-40B4-BE49-F238E27FC236}">
                <a16:creationId xmlns:a16="http://schemas.microsoft.com/office/drawing/2014/main" id="{EC66F134-0016-26D1-C4FE-421CAEB96D30}"/>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010629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CDB4A-212E-3F55-B734-23E42B6DD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C6C1A-BA05-21C8-A399-09228DA0C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64C3F-39DE-1EFA-5D38-4666D253E7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„Für unsere letzte Aufgabe </a:t>
            </a:r>
            <a:r>
              <a:rPr lang="en-GB" sz="1200" kern="1200" dirty="0" err="1">
                <a:solidFill>
                  <a:schemeClr val="tx1"/>
                </a:solidFill>
                <a:effectLst/>
                <a:latin typeface="+mn-lt"/>
                <a:ea typeface="+mn-ea"/>
                <a:cs typeface="+mn-cs"/>
              </a:rPr>
              <a:t>legen</a:t>
            </a:r>
            <a:r>
              <a:rPr lang="en-GB" sz="1200" kern="1200" dirty="0">
                <a:solidFill>
                  <a:schemeClr val="tx1"/>
                </a:solidFill>
                <a:effectLst/>
                <a:latin typeface="+mn-lt"/>
                <a:ea typeface="+mn-ea"/>
                <a:cs typeface="+mn-cs"/>
              </a:rPr>
              <a:t> Sie bitte kurz eure Handys beiseite. </a:t>
            </a:r>
            <a:r>
              <a:rPr lang="en-GB" sz="1200" kern="1200" dirty="0" err="1">
                <a:solidFill>
                  <a:schemeClr val="tx1"/>
                </a:solidFill>
                <a:effectLst/>
                <a:latin typeface="+mn-lt"/>
                <a:ea typeface="+mn-ea"/>
                <a:cs typeface="+mn-cs"/>
              </a:rPr>
              <a:t>Teilen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Partner ein ‚Geheimnis für ein gutes Leben‘ mit. Machen Sie dann anhand unserer drei Fotoregeln ein Foto von einem bedeutungsvollen Gegenstand, der dieses Geheimnis verkörpert.“</a:t>
            </a:r>
          </a:p>
          <a:p>
            <a:endParaRPr lang="LID4096" dirty="0"/>
          </a:p>
        </p:txBody>
      </p:sp>
      <p:sp>
        <p:nvSpPr>
          <p:cNvPr id="4" name="Slide Number Placeholder 3">
            <a:extLst>
              <a:ext uri="{FF2B5EF4-FFF2-40B4-BE49-F238E27FC236}">
                <a16:creationId xmlns:a16="http://schemas.microsoft.com/office/drawing/2014/main" id="{B7471CDC-549A-A57A-B044-4F8C3C2B79C8}"/>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660907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2D86-EB23-C8AF-6C69-3D949CD40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939C1-24F5-C7C7-2F28-F85606415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CE082-CFF9-6691-19DA-CF3B9CE2DB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Das Beste daran ist die Funktion „Senden und Ding“. </a:t>
            </a:r>
            <a:r>
              <a:rPr lang="en-GB" sz="1200" kern="1200" dirty="0" err="1">
                <a:solidFill>
                  <a:schemeClr val="tx1"/>
                </a:solidFill>
                <a:effectLst/>
                <a:latin typeface="+mn-lt"/>
                <a:ea typeface="+mn-ea"/>
                <a:cs typeface="+mn-cs"/>
              </a:rPr>
              <a:t>Sobald</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Karte </a:t>
            </a:r>
            <a:r>
              <a:rPr lang="en-GB" sz="1200" kern="1200" dirty="0" err="1">
                <a:solidFill>
                  <a:schemeClr val="tx1"/>
                </a:solidFill>
                <a:effectLst/>
                <a:latin typeface="+mn-lt"/>
                <a:ea typeface="+mn-ea"/>
                <a:cs typeface="+mn-cs"/>
              </a:rPr>
              <a:t>gestaltet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haben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klicken</a:t>
            </a:r>
            <a:r>
              <a:rPr lang="en-GB" sz="1200" kern="1200" dirty="0">
                <a:solidFill>
                  <a:schemeClr val="tx1"/>
                </a:solidFill>
                <a:effectLst/>
                <a:latin typeface="+mn-lt"/>
                <a:ea typeface="+mn-ea"/>
                <a:cs typeface="+mn-cs"/>
              </a:rPr>
              <a:t> Sie auf „Senden“ an ein Familienmitglied. </a:t>
            </a:r>
            <a:r>
              <a:rPr lang="en-GB" sz="1200" kern="1200" dirty="0" err="1">
                <a:solidFill>
                  <a:schemeClr val="tx1"/>
                </a:solidFill>
                <a:effectLst/>
                <a:latin typeface="+mn-lt"/>
                <a:ea typeface="+mn-ea"/>
                <a:cs typeface="+mn-cs"/>
              </a:rPr>
              <a:t>Warten</a:t>
            </a:r>
            <a:r>
              <a:rPr lang="en-GB" sz="1200" kern="1200" dirty="0">
                <a:solidFill>
                  <a:schemeClr val="tx1"/>
                </a:solidFill>
                <a:effectLst/>
                <a:latin typeface="+mn-lt"/>
                <a:ea typeface="+mn-ea"/>
                <a:cs typeface="+mn-cs"/>
              </a:rPr>
              <a:t> Sie dann gemeinsam </a:t>
            </a:r>
            <a:r>
              <a:rPr lang="en-GB" sz="1200" kern="1200" dirty="0" err="1">
                <a:solidFill>
                  <a:schemeClr val="tx1"/>
                </a:solidFill>
                <a:effectLst/>
                <a:latin typeface="+mn-lt"/>
                <a:ea typeface="+mn-ea"/>
                <a:cs typeface="+mn-cs"/>
              </a:rPr>
              <a:t>mit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Partner auf die Antwort. Es gibt nichts Schöneres als die Freude darüber, zu sehen, </a:t>
            </a:r>
            <a:r>
              <a:rPr lang="en-GB" sz="1200" kern="1200" dirty="0" err="1">
                <a:solidFill>
                  <a:schemeClr val="tx1"/>
                </a:solidFill>
                <a:effectLst/>
                <a:latin typeface="+mn-lt"/>
                <a:ea typeface="+mn-ea"/>
                <a:cs typeface="+mn-cs"/>
              </a:rPr>
              <a:t>wie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Weisheit sofort bei jemandem ankommt.“</a:t>
            </a:r>
          </a:p>
          <a:p>
            <a:endParaRPr lang="LID4096" dirty="0"/>
          </a:p>
        </p:txBody>
      </p:sp>
      <p:sp>
        <p:nvSpPr>
          <p:cNvPr id="4" name="Slide Number Placeholder 3">
            <a:extLst>
              <a:ext uri="{FF2B5EF4-FFF2-40B4-BE49-F238E27FC236}">
                <a16:creationId xmlns:a16="http://schemas.microsoft.com/office/drawing/2014/main" id="{9AA25C4F-8A52-308C-4147-3DCAC136FDDA}"/>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026023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3F1D1-5376-F31C-7665-27732C7EF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3A009-6967-E166-5118-FE4A14721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DBFBD-E7B1-17EC-C35B-298B22502D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„Verbundenheit ist für unser Wohlbefinden von entscheidender Bedeutung. Wenn Sie diese Hilfsmittel erlernen, ‚nutzen Sie nicht einfach nur eine App‘ – Sie übernehmen die Kontrolle über Ihre Unabhängigkeit. So können Sie Isolation verringern, indem Sie nach Ihren eigenen Vorstellungen mit Ihren Lieben in Kontakt bleiben.“</a:t>
            </a:r>
          </a:p>
          <a:p>
            <a:endParaRPr lang="LID4096" sz="1200" dirty="0"/>
          </a:p>
        </p:txBody>
      </p:sp>
      <p:sp>
        <p:nvSpPr>
          <p:cNvPr id="4" name="Slide Number Placeholder 3">
            <a:extLst>
              <a:ext uri="{FF2B5EF4-FFF2-40B4-BE49-F238E27FC236}">
                <a16:creationId xmlns:a16="http://schemas.microsoft.com/office/drawing/2014/main" id="{F4AB18F0-88C3-D9B9-D072-95F8E52681B4}"/>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033035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9599-E173-740C-95B6-BE35D227F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BCEB2-D42D-91BD-FCD5-1F26E4DDE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76E43-8FF2-7228-3BB6-7030C152A6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ist völlig normal, sich ein wenig unsicher zu fühlen. Denken Sie an die goldene Regel: Man kann die digitale Welt nicht ‚kaputtmachen‘, indem man sie erkundet. Unser Ziel heute ist es, die Angst davor, auf den falschen Knopf zu klicken, hinter uns zu lassen und stattdessen die Freude darüber zu erleben, erfolgreich auf ‚Senden‘ zu klicken.“</a:t>
            </a:r>
          </a:p>
          <a:p>
            <a:endParaRPr lang="LID4096" sz="1200" dirty="0"/>
          </a:p>
        </p:txBody>
      </p:sp>
      <p:sp>
        <p:nvSpPr>
          <p:cNvPr id="4" name="Slide Number Placeholder 3">
            <a:extLst>
              <a:ext uri="{FF2B5EF4-FFF2-40B4-BE49-F238E27FC236}">
                <a16:creationId xmlns:a16="http://schemas.microsoft.com/office/drawing/2014/main" id="{9CC6522B-7004-B1F0-1A0F-DE56E7412CFB}"/>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630701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„Bevor wir unsere Handys in die Hand nehmen, fangen wir mit dem Herzen an. </a:t>
            </a:r>
            <a:r>
              <a:rPr lang="en-GB" sz="1200" kern="1200" dirty="0" err="1">
                <a:solidFill>
                  <a:schemeClr val="tx1"/>
                </a:solidFill>
                <a:effectLst/>
                <a:latin typeface="+mn-lt"/>
                <a:ea typeface="+mn-ea"/>
                <a:cs typeface="+mn-cs"/>
              </a:rPr>
              <a:t>Denken</a:t>
            </a:r>
            <a:r>
              <a:rPr lang="en-GB" sz="1200" kern="1200" dirty="0">
                <a:solidFill>
                  <a:schemeClr val="tx1"/>
                </a:solidFill>
                <a:effectLst/>
                <a:latin typeface="+mn-lt"/>
                <a:ea typeface="+mn-ea"/>
                <a:cs typeface="+mn-cs"/>
              </a:rPr>
              <a:t> Sie an eine jüngere Person, die </a:t>
            </a:r>
            <a:r>
              <a:rPr lang="en-GB" sz="1200" kern="1200" dirty="0" err="1">
                <a:solidFill>
                  <a:schemeClr val="tx1"/>
                </a:solidFill>
                <a:effectLst/>
                <a:latin typeface="+mn-lt"/>
                <a:ea typeface="+mn-ea"/>
                <a:cs typeface="+mn-cs"/>
              </a:rPr>
              <a:t>Ihnen</a:t>
            </a:r>
            <a:r>
              <a:rPr lang="en-GB" sz="1200" kern="1200" dirty="0">
                <a:solidFill>
                  <a:schemeClr val="tx1"/>
                </a:solidFill>
                <a:effectLst/>
                <a:latin typeface="+mn-lt"/>
                <a:ea typeface="+mn-ea"/>
                <a:cs typeface="+mn-cs"/>
              </a:rPr>
              <a:t> am Herzen liegt. Welche konkrete Erinnerung oder welches einfache ‚Ich liebe dich‘ </a:t>
            </a:r>
            <a:r>
              <a:rPr lang="en-GB" sz="1200" kern="1200" dirty="0" err="1">
                <a:solidFill>
                  <a:schemeClr val="tx1"/>
                </a:solidFill>
                <a:effectLst/>
                <a:latin typeface="+mn-lt"/>
                <a:ea typeface="+mn-ea"/>
                <a:cs typeface="+mn-cs"/>
              </a:rPr>
              <a:t>möchten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mit</a:t>
            </a:r>
            <a:r>
              <a:rPr lang="en-GB" sz="1200" kern="1200" dirty="0">
                <a:solidFill>
                  <a:schemeClr val="tx1"/>
                </a:solidFill>
                <a:effectLst/>
                <a:latin typeface="+mn-lt"/>
                <a:ea typeface="+mn-ea"/>
                <a:cs typeface="+mn-cs"/>
              </a:rPr>
              <a:t> ihr teilen? </a:t>
            </a:r>
            <a:r>
              <a:rPr lang="en-GB" sz="1200" kern="1200" dirty="0" err="1">
                <a:solidFill>
                  <a:schemeClr val="tx1"/>
                </a:solidFill>
                <a:effectLst/>
                <a:latin typeface="+mn-lt"/>
                <a:ea typeface="+mn-ea"/>
                <a:cs typeface="+mn-cs"/>
              </a:rPr>
              <a:t>Teilen</a:t>
            </a:r>
            <a:r>
              <a:rPr lang="en-GB" sz="1200" kern="1200" dirty="0">
                <a:solidFill>
                  <a:schemeClr val="tx1"/>
                </a:solidFill>
                <a:effectLst/>
                <a:latin typeface="+mn-lt"/>
                <a:ea typeface="+mn-ea"/>
                <a:cs typeface="+mn-cs"/>
              </a:rPr>
              <a:t> Sie diesen Gedanken jetzt </a:t>
            </a:r>
            <a:r>
              <a:rPr lang="en-GB" sz="1200" kern="1200" dirty="0" err="1">
                <a:solidFill>
                  <a:schemeClr val="tx1"/>
                </a:solidFill>
                <a:effectLst/>
                <a:latin typeface="+mn-lt"/>
                <a:ea typeface="+mn-ea"/>
                <a:cs typeface="+mn-cs"/>
              </a:rPr>
              <a:t>mit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Partner.“</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B653F-729C-F407-F1A2-09B3B3FB8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42DD8-D4F6-4CD2-C232-2594300455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962E9-CF7D-9DBE-9753-A5A63A6173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„Wählen wir nun Ihren Einstieg. Jede Geschichte hat ihren Platz. Würde Ihre Botschaft am besten als kurzes Foto auf WhatsApp oder vielleicht als längere Geschichte in einer E-Mail wirken? Überlegen Sie sich, welches Medium Ihnen am meisten zusagt, um es heute auszuprobieren.“</a:t>
            </a:r>
          </a:p>
          <a:p>
            <a:endParaRPr lang="LID4096" dirty="0"/>
          </a:p>
        </p:txBody>
      </p:sp>
      <p:sp>
        <p:nvSpPr>
          <p:cNvPr id="4" name="Slide Number Placeholder 3">
            <a:extLst>
              <a:ext uri="{FF2B5EF4-FFF2-40B4-BE49-F238E27FC236}">
                <a16:creationId xmlns:a16="http://schemas.microsoft.com/office/drawing/2014/main" id="{8DF0E0A1-C2C9-5848-6C8F-497CC2C6D5C2}"/>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2885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E138D-1F5B-238E-26CA-0B31C024E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EA727-490B-AAFA-A4D8-7DB9FA2F7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A8932-5675-409D-28A0-FCDE121700B1}"/>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„Digitales Storytelling ist eine Sprache, die jüngere Generationen fließend beherrschen. Mit Fotos und einfachen Texten können Sie Ihre Lebensweisheiten und Ihre Familiengeschichte in etwas verwandeln, das sie leicht nachvollziehen und schätzen können.“</a:t>
            </a:r>
            <a:endParaRPr lang="LID4096" sz="1200" dirty="0"/>
          </a:p>
        </p:txBody>
      </p:sp>
      <p:sp>
        <p:nvSpPr>
          <p:cNvPr id="4" name="Slide Number Placeholder 3">
            <a:extLst>
              <a:ext uri="{FF2B5EF4-FFF2-40B4-BE49-F238E27FC236}">
                <a16:creationId xmlns:a16="http://schemas.microsoft.com/office/drawing/2014/main" id="{55118D98-1FBD-BA82-B50F-BDEB2FE739C3}"/>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79086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E5DE5-AFCD-3C9B-304E-B2FDEF8DD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E5729-2CB7-699F-956D-ECED65EB5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F169F-A36E-00E7-8342-979D6C4443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„Man braucht keine teure Kamera, um ein tolles Foto zu machen. Behalte einfach diese drei Regeln im Kopf: </a:t>
            </a:r>
            <a:r>
              <a:rPr lang="en-GB" sz="1200" kern="1200" dirty="0" err="1">
                <a:solidFill>
                  <a:schemeClr val="tx1"/>
                </a:solidFill>
                <a:effectLst/>
                <a:latin typeface="+mn-lt"/>
                <a:ea typeface="+mn-ea"/>
                <a:cs typeface="+mn-cs"/>
              </a:rPr>
              <a:t>Stellen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zum</a:t>
            </a:r>
            <a:r>
              <a:rPr lang="en-GB" sz="1200" kern="1200" dirty="0">
                <a:solidFill>
                  <a:schemeClr val="tx1"/>
                </a:solidFill>
                <a:effectLst/>
                <a:latin typeface="+mn-lt"/>
                <a:ea typeface="+mn-ea"/>
                <a:cs typeface="+mn-cs"/>
              </a:rPr>
              <a:t> Licht hin, </a:t>
            </a:r>
            <a:r>
              <a:rPr lang="en-GB" sz="1200" kern="1200" dirty="0" err="1">
                <a:solidFill>
                  <a:schemeClr val="tx1"/>
                </a:solidFill>
                <a:effectLst/>
                <a:latin typeface="+mn-lt"/>
                <a:ea typeface="+mn-ea"/>
                <a:cs typeface="+mn-cs"/>
              </a:rPr>
              <a:t>halten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Gerät</a:t>
            </a:r>
            <a:r>
              <a:rPr lang="en-GB" sz="1200" kern="1200" dirty="0">
                <a:solidFill>
                  <a:schemeClr val="tx1"/>
                </a:solidFill>
                <a:effectLst/>
                <a:latin typeface="+mn-lt"/>
                <a:ea typeface="+mn-ea"/>
                <a:cs typeface="+mn-cs"/>
              </a:rPr>
              <a:t> mit beiden Händen fest, damit es nicht wackelt, und </a:t>
            </a:r>
            <a:r>
              <a:rPr lang="en-GB" sz="1200" kern="1200" dirty="0" err="1">
                <a:solidFill>
                  <a:schemeClr val="tx1"/>
                </a:solidFill>
                <a:effectLst/>
                <a:latin typeface="+mn-lt"/>
                <a:ea typeface="+mn-ea"/>
                <a:cs typeface="+mn-cs"/>
              </a:rPr>
              <a:t>tippen</a:t>
            </a:r>
            <a:r>
              <a:rPr lang="en-GB" sz="1200" kern="1200" dirty="0">
                <a:solidFill>
                  <a:schemeClr val="tx1"/>
                </a:solidFill>
                <a:effectLst/>
                <a:latin typeface="+mn-lt"/>
                <a:ea typeface="+mn-ea"/>
                <a:cs typeface="+mn-cs"/>
              </a:rPr>
              <a:t> Sie auf den Bildschirm, um scharfzustellen. Klarheit ist das, was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Botschaft leicht verständlich macht.“</a:t>
            </a:r>
          </a:p>
          <a:p>
            <a:endParaRPr lang="LID4096" sz="1200" dirty="0"/>
          </a:p>
        </p:txBody>
      </p:sp>
      <p:sp>
        <p:nvSpPr>
          <p:cNvPr id="4" name="Slide Number Placeholder 3">
            <a:extLst>
              <a:ext uri="{FF2B5EF4-FFF2-40B4-BE49-F238E27FC236}">
                <a16:creationId xmlns:a16="http://schemas.microsoft.com/office/drawing/2014/main" id="{A2C84F98-F277-5439-AF15-A678A15CEC97}"/>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88919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55538-5FC7-B3A6-3151-BD1012A0C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E5673-5914-F35E-96B6-805BC7463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2B41A-CE78-6C85-1447-6F716247C1C0}"/>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„Das Bearbeiten ist so, als würde man seiner Geschichte eine bestimmte Stimmung verleihen. Man kann störende Elemente wegschneiden oder einen Filter hinzufügen, um einem Foto einen nostalgischen oder verspielten Charakter zu verleihen. Mach</a:t>
            </a:r>
            <a:r>
              <a:rPr lang="de-DE" sz="1200" kern="1200" dirty="0">
                <a:solidFill>
                  <a:schemeClr val="tx1"/>
                </a:solidFill>
                <a:effectLst/>
                <a:latin typeface="+mn-lt"/>
                <a:ea typeface="+mn-ea"/>
                <a:cs typeface="+mn-cs"/>
              </a:rPr>
              <a:t>en Sie sich </a:t>
            </a:r>
            <a:r>
              <a:rPr lang="cs-CZ" sz="1200" kern="1200" dirty="0">
                <a:solidFill>
                  <a:schemeClr val="tx1"/>
                </a:solidFill>
                <a:effectLst/>
                <a:latin typeface="+mn-lt"/>
                <a:ea typeface="+mn-ea"/>
                <a:cs typeface="+mn-cs"/>
              </a:rPr>
              <a:t>keine Gedanken um Perfektion; nutze</a:t>
            </a:r>
            <a:r>
              <a:rPr lang="de-DE" sz="1200" kern="1200" dirty="0">
                <a:solidFill>
                  <a:schemeClr val="tx1"/>
                </a:solidFill>
                <a:effectLst/>
                <a:latin typeface="+mn-lt"/>
                <a:ea typeface="+mn-ea"/>
                <a:cs typeface="+mn-cs"/>
              </a:rPr>
              <a:t>n Sie</a:t>
            </a:r>
            <a:r>
              <a:rPr lang="cs-CZ" sz="1200" kern="1200" dirty="0">
                <a:solidFill>
                  <a:schemeClr val="tx1"/>
                </a:solidFill>
                <a:effectLst/>
                <a:latin typeface="+mn-lt"/>
                <a:ea typeface="+mn-ea"/>
                <a:cs typeface="+mn-cs"/>
              </a:rPr>
              <a:t> diese Werkzeuge, um auszudrücken, wie sich diese Erinnerung für </a:t>
            </a:r>
            <a:r>
              <a:rPr lang="de-DE" sz="1200" kern="1200" dirty="0">
                <a:solidFill>
                  <a:schemeClr val="tx1"/>
                </a:solidFill>
                <a:effectLst/>
                <a:latin typeface="+mn-lt"/>
                <a:ea typeface="+mn-ea"/>
                <a:cs typeface="+mn-cs"/>
              </a:rPr>
              <a:t>Sie</a:t>
            </a:r>
            <a:r>
              <a:rPr lang="cs-CZ" sz="1200" kern="1200" dirty="0">
                <a:solidFill>
                  <a:schemeClr val="tx1"/>
                </a:solidFill>
                <a:effectLst/>
                <a:latin typeface="+mn-lt"/>
                <a:ea typeface="+mn-ea"/>
                <a:cs typeface="+mn-cs"/>
              </a:rPr>
              <a:t> anfühlt.“</a:t>
            </a:r>
            <a:endParaRPr lang="LID4096" sz="1200" dirty="0"/>
          </a:p>
        </p:txBody>
      </p:sp>
      <p:sp>
        <p:nvSpPr>
          <p:cNvPr id="4" name="Slide Number Placeholder 3">
            <a:extLst>
              <a:ext uri="{FF2B5EF4-FFF2-40B4-BE49-F238E27FC236}">
                <a16:creationId xmlns:a16="http://schemas.microsoft.com/office/drawing/2014/main" id="{5FCBB5C0-5A0B-4B5A-BEA1-DA2483B22D46}"/>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80099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A55A3-ED91-DDFB-76A0-C10347F16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EF3CE-E211-1050-E8A0-FA370F2BD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3EAB-10A1-9CC3-8DB2-51E466B27E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ist Zeit für unsere nächste Aufgabe. </a:t>
            </a:r>
            <a:r>
              <a:rPr lang="en-GB" sz="1200" kern="1200" dirty="0" err="1">
                <a:solidFill>
                  <a:schemeClr val="tx1"/>
                </a:solidFill>
                <a:effectLst/>
                <a:latin typeface="+mn-lt"/>
                <a:ea typeface="+mn-ea"/>
                <a:cs typeface="+mn-cs"/>
              </a:rPr>
              <a:t>Wählen</a:t>
            </a:r>
            <a:r>
              <a:rPr lang="en-GB" sz="1200" kern="1200" dirty="0">
                <a:solidFill>
                  <a:schemeClr val="tx1"/>
                </a:solidFill>
                <a:effectLst/>
                <a:latin typeface="+mn-lt"/>
                <a:ea typeface="+mn-ea"/>
                <a:cs typeface="+mn-cs"/>
              </a:rPr>
              <a:t> Sie ein Thema, das Sie anspricht. </a:t>
            </a:r>
            <a:r>
              <a:rPr lang="en-GB" sz="1200" kern="1200" dirty="0" err="1">
                <a:solidFill>
                  <a:schemeClr val="tx1"/>
                </a:solidFill>
                <a:effectLst/>
                <a:latin typeface="+mn-lt"/>
                <a:ea typeface="+mn-ea"/>
                <a:cs typeface="+mn-cs"/>
              </a:rPr>
              <a:t>Sobald</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für</a:t>
            </a:r>
            <a:r>
              <a:rPr lang="en-GB" sz="1200" kern="1200" dirty="0">
                <a:solidFill>
                  <a:schemeClr val="tx1"/>
                </a:solidFill>
                <a:effectLst/>
                <a:latin typeface="+mn-lt"/>
                <a:ea typeface="+mn-ea"/>
                <a:cs typeface="+mn-cs"/>
              </a:rPr>
              <a:t> ein Thema entschieden habt, </a:t>
            </a:r>
            <a:r>
              <a:rPr lang="en-GB" sz="1200" kern="1200" dirty="0" err="1">
                <a:solidFill>
                  <a:schemeClr val="tx1"/>
                </a:solidFill>
                <a:effectLst/>
                <a:latin typeface="+mn-lt"/>
                <a:ea typeface="+mn-ea"/>
                <a:cs typeface="+mn-cs"/>
              </a:rPr>
              <a:t>suchen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oder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machen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ein</a:t>
            </a:r>
            <a:r>
              <a:rPr lang="en-GB" sz="1200" kern="1200" dirty="0">
                <a:solidFill>
                  <a:schemeClr val="tx1"/>
                </a:solidFill>
                <a:effectLst/>
                <a:latin typeface="+mn-lt"/>
                <a:ea typeface="+mn-ea"/>
                <a:cs typeface="+mn-cs"/>
              </a:rPr>
              <a:t> Foto, das diese Weisheit verkörpert. Dieses Bild wird die Grundlage </a:t>
            </a:r>
            <a:r>
              <a:rPr lang="en-GB" sz="1200" kern="1200" dirty="0" err="1">
                <a:solidFill>
                  <a:schemeClr val="tx1"/>
                </a:solidFill>
                <a:effectLst/>
                <a:latin typeface="+mn-lt"/>
                <a:ea typeface="+mn-ea"/>
                <a:cs typeface="+mn-cs"/>
              </a:rPr>
              <a:t>für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digitale</a:t>
            </a:r>
            <a:r>
              <a:rPr lang="en-GB" sz="1200" kern="1200" dirty="0">
                <a:solidFill>
                  <a:schemeClr val="tx1"/>
                </a:solidFill>
                <a:effectLst/>
                <a:latin typeface="+mn-lt"/>
                <a:ea typeface="+mn-ea"/>
                <a:cs typeface="+mn-cs"/>
              </a:rPr>
              <a:t> Botschaft bilden.“</a:t>
            </a:r>
          </a:p>
          <a:p>
            <a:endParaRPr lang="LID4096" dirty="0"/>
          </a:p>
        </p:txBody>
      </p:sp>
      <p:sp>
        <p:nvSpPr>
          <p:cNvPr id="4" name="Slide Number Placeholder 3">
            <a:extLst>
              <a:ext uri="{FF2B5EF4-FFF2-40B4-BE49-F238E27FC236}">
                <a16:creationId xmlns:a16="http://schemas.microsoft.com/office/drawing/2014/main" id="{7E4D03A5-6EE0-7033-F963-6F7A9195092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890428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094170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 hin</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Schulungsmaterial für </a:t>
            </a:r>
            <a:r>
              <a:rPr lang="en-US" sz="2400" dirty="0" err="1"/>
              <a:t>Lernende</a:t>
            </a:r>
            <a:r>
              <a:rPr lang="en-US" sz="2400" dirty="0"/>
              <a:t> </a:t>
            </a:r>
            <a:r>
              <a:rPr lang="en-US" sz="2400" dirty="0" err="1"/>
              <a:t>fortgeschrittenen</a:t>
            </a:r>
            <a:r>
              <a:rPr lang="en-US" sz="2400" dirty="0"/>
              <a:t> Alters</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lnSpcReduction="10000"/>
          </a:bodyPr>
          <a:lstStyle/>
          <a:p>
            <a:r>
              <a:rPr lang="en-US" sz="2800" dirty="0"/>
              <a:t>Modul</a:t>
            </a:r>
            <a:r>
              <a:rPr lang="el-GR" sz="2800" dirty="0"/>
              <a:t> 6</a:t>
            </a:r>
            <a:endParaRPr lang="en-US" sz="2800" dirty="0"/>
          </a:p>
          <a:p>
            <a:r>
              <a:rPr lang="de-DE" sz="2800" dirty="0"/>
              <a:t>Digitales Geschichtenerzählen (Storytelling) über Generationen hinweg</a:t>
            </a:r>
            <a:endParaRPr lang="en-GB" sz="2800" dirty="0"/>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74BCB-CF9A-DB0C-8601-8140E0D2D94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274A02-27CA-81C3-1125-F746E4F0E3B9}"/>
              </a:ext>
            </a:extLst>
          </p:cNvPr>
          <p:cNvSpPr>
            <a:spLocks noGrp="1"/>
          </p:cNvSpPr>
          <p:nvPr>
            <p:ph type="title"/>
          </p:nvPr>
        </p:nvSpPr>
        <p:spPr>
          <a:xfrm>
            <a:off x="-18371" y="-136638"/>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r>
              <a:rPr lang="en-GB" sz="2400" i="1" dirty="0"/>
              <a:t> </a:t>
            </a:r>
            <a:endParaRPr lang="el-GR" sz="2400" dirty="0"/>
          </a:p>
        </p:txBody>
      </p:sp>
      <p:sp>
        <p:nvSpPr>
          <p:cNvPr id="6" name="Text Placeholder 5">
            <a:extLst>
              <a:ext uri="{FF2B5EF4-FFF2-40B4-BE49-F238E27FC236}">
                <a16:creationId xmlns:a16="http://schemas.microsoft.com/office/drawing/2014/main" id="{FB1C0A04-8CCF-23E4-E53F-5CBE9A446E6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2: </a:t>
            </a:r>
            <a:r>
              <a:rPr lang="it-IT" b="1" i="1" dirty="0" err="1">
                <a:solidFill>
                  <a:schemeClr val="accent1">
                    <a:lumMod val="75000"/>
                  </a:schemeClr>
                </a:solidFill>
              </a:rPr>
              <a:t>Fähigkeiten</a:t>
            </a:r>
            <a:r>
              <a:rPr lang="it-IT" b="1" i="1" dirty="0">
                <a:solidFill>
                  <a:schemeClr val="accent1">
                    <a:lumMod val="75000"/>
                  </a:schemeClr>
                </a:solidFill>
              </a:rPr>
              <a:t> </a:t>
            </a:r>
            <a:r>
              <a:rPr lang="it-IT" b="1" i="1" dirty="0" err="1">
                <a:solidFill>
                  <a:schemeClr val="accent1">
                    <a:lumMod val="75000"/>
                  </a:schemeClr>
                </a:solidFill>
              </a:rPr>
              <a:t>des</a:t>
            </a:r>
            <a:r>
              <a:rPr lang="it-IT" b="1" i="1" dirty="0">
                <a:solidFill>
                  <a:schemeClr val="accent1">
                    <a:lumMod val="75000"/>
                  </a:schemeClr>
                </a:solidFill>
              </a:rPr>
              <a:t> digitalen Storytelling</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7769FCDF-0EC5-432D-A85A-A097FB47327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6EEF646-271F-E063-E61B-AD882D863F78}"/>
              </a:ext>
            </a:extLst>
          </p:cNvPr>
          <p:cNvSpPr txBox="1"/>
          <p:nvPr/>
        </p:nvSpPr>
        <p:spPr>
          <a:xfrm>
            <a:off x="149679" y="1405534"/>
            <a:ext cx="11336483" cy="5086649"/>
          </a:xfrm>
          <a:prstGeom prst="rect">
            <a:avLst/>
          </a:prstGeom>
          <a:noFill/>
        </p:spPr>
        <p:txBody>
          <a:bodyPr wrap="square">
            <a:spAutoFit/>
          </a:bodyPr>
          <a:lstStyle/>
          <a:p>
            <a:r>
              <a:rPr lang="en-GB" sz="2400" b="1" dirty="0"/>
              <a:t>Den Moment einfangen</a:t>
            </a:r>
            <a:endParaRPr lang="en-GB" sz="2400" dirty="0"/>
          </a:p>
          <a:p>
            <a:pPr lvl="0" algn="ctr"/>
            <a:endParaRPr lang="en-GB" sz="2400" dirty="0"/>
          </a:p>
          <a:p>
            <a:pPr lvl="0" algn="ctr"/>
            <a:r>
              <a:rPr lang="en-GB" sz="2400" dirty="0"/>
              <a:t>Die drei Regeln der Fotografie.</a:t>
            </a:r>
          </a:p>
          <a:p>
            <a:pPr lvl="0" algn="ctr"/>
            <a:endParaRPr lang="en-GB" sz="2400" dirty="0"/>
          </a:p>
          <a:p>
            <a:pPr lvl="0" algn="ctr"/>
            <a:r>
              <a:rPr lang="en-GB" sz="2400" dirty="0"/>
              <a:t>Man braucht keine professionelle Kamera, um ein großartiges Foto zu machen; </a:t>
            </a:r>
          </a:p>
          <a:p>
            <a:pPr lvl="0" algn="ctr"/>
            <a:r>
              <a:rPr lang="en-GB" sz="2400" dirty="0"/>
              <a:t>man muss lediglich die Grundlagen von Beleuchtung, Stabilität und Fokus beherrschen.</a:t>
            </a:r>
          </a:p>
          <a:p>
            <a:pPr lvl="0" algn="ctr"/>
            <a:endParaRPr lang="en-GB" sz="2400" dirty="0"/>
          </a:p>
          <a:p>
            <a:pPr lvl="0" algn="ctr"/>
            <a:r>
              <a:rPr lang="en-GB" sz="2400" b="1" dirty="0"/>
              <a:t>Kernpunkt: </a:t>
            </a:r>
            <a:r>
              <a:rPr lang="en-GB" sz="2400" dirty="0" err="1"/>
              <a:t>Achten</a:t>
            </a:r>
            <a:r>
              <a:rPr lang="en-GB" sz="2400" dirty="0"/>
              <a:t> Sie auf Schärfe und Licht, </a:t>
            </a:r>
            <a:r>
              <a:rPr lang="en-GB" sz="2400" dirty="0" err="1"/>
              <a:t>damit</a:t>
            </a:r>
            <a:r>
              <a:rPr lang="en-GB" sz="2400" dirty="0"/>
              <a:t> </a:t>
            </a:r>
            <a:r>
              <a:rPr lang="en-GB" sz="2400" dirty="0" err="1"/>
              <a:t>Ihre</a:t>
            </a:r>
            <a:r>
              <a:rPr lang="en-GB" sz="2400" dirty="0"/>
              <a:t> Botschaft gesehen und verstanden wird</a:t>
            </a:r>
            <a:r>
              <a:rPr lang="en-GB" dirty="0"/>
              <a:t>.</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939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60C6-0776-6E9E-2F0F-B4274A33A21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92D300-33DB-35A1-929A-266A186C1F64}"/>
              </a:ext>
            </a:extLst>
          </p:cNvPr>
          <p:cNvSpPr>
            <a:spLocks noGrp="1"/>
          </p:cNvSpPr>
          <p:nvPr>
            <p:ph type="title"/>
          </p:nvPr>
        </p:nvSpPr>
        <p:spPr>
          <a:xfrm>
            <a:off x="0" y="56285"/>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E8D77FEE-2864-F5C4-235B-8C84242F4522}"/>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2: </a:t>
            </a:r>
            <a:r>
              <a:rPr lang="it-IT" b="1" i="1" dirty="0" err="1">
                <a:solidFill>
                  <a:schemeClr val="accent1">
                    <a:lumMod val="75000"/>
                  </a:schemeClr>
                </a:solidFill>
              </a:rPr>
              <a:t>Fähigkeiten</a:t>
            </a:r>
            <a:r>
              <a:rPr lang="it-IT" b="1" i="1" dirty="0">
                <a:solidFill>
                  <a:schemeClr val="accent1">
                    <a:lumMod val="75000"/>
                  </a:schemeClr>
                </a:solidFill>
              </a:rPr>
              <a:t> </a:t>
            </a:r>
            <a:r>
              <a:rPr lang="it-IT" b="1" i="1" dirty="0" err="1">
                <a:solidFill>
                  <a:schemeClr val="accent1">
                    <a:lumMod val="75000"/>
                  </a:schemeClr>
                </a:solidFill>
              </a:rPr>
              <a:t>des</a:t>
            </a:r>
            <a:r>
              <a:rPr lang="it-IT" b="1" i="1" dirty="0">
                <a:solidFill>
                  <a:schemeClr val="accent1">
                    <a:lumMod val="75000"/>
                  </a:schemeClr>
                </a:solidFill>
              </a:rPr>
              <a:t> digitalen Storytelling</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6BB56748-C382-EF41-FAA9-23731FA771B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87D49F8-2763-29FB-73CC-8C1A8B51CDF4}"/>
              </a:ext>
            </a:extLst>
          </p:cNvPr>
          <p:cNvSpPr txBox="1"/>
          <p:nvPr/>
        </p:nvSpPr>
        <p:spPr>
          <a:xfrm>
            <a:off x="149679" y="1405534"/>
            <a:ext cx="11336483" cy="5455981"/>
          </a:xfrm>
          <a:prstGeom prst="rect">
            <a:avLst/>
          </a:prstGeom>
          <a:noFill/>
        </p:spPr>
        <p:txBody>
          <a:bodyPr wrap="square">
            <a:spAutoFit/>
          </a:bodyPr>
          <a:lstStyle/>
          <a:p>
            <a:r>
              <a:rPr lang="en-GB" sz="2400" b="1" dirty="0"/>
              <a:t>Bearbeitung und persönlicher Stil</a:t>
            </a:r>
            <a:endParaRPr lang="en-GB" sz="2400" dirty="0"/>
          </a:p>
          <a:p>
            <a:pPr lvl="0" algn="ctr"/>
            <a:endParaRPr lang="en-GB" sz="2400" dirty="0"/>
          </a:p>
          <a:p>
            <a:pPr lvl="0" algn="ctr"/>
            <a:r>
              <a:rPr lang="en-GB" sz="2400" dirty="0"/>
              <a:t>Fotos zur Geltung bringen</a:t>
            </a:r>
          </a:p>
          <a:p>
            <a:pPr lvl="0" algn="ctr"/>
            <a:endParaRPr lang="en-GB" sz="2400" dirty="0"/>
          </a:p>
          <a:p>
            <a:pPr lvl="0" algn="ctr"/>
            <a:r>
              <a:rPr lang="en-GB" sz="2400" dirty="0"/>
              <a:t>Einfache Bearbeitung (z. B. Zuschneiden oder Hinzufügen eines Filters)</a:t>
            </a:r>
          </a:p>
          <a:p>
            <a:pPr lvl="0" algn="ctr"/>
            <a:r>
              <a:rPr lang="en-GB" sz="2400" dirty="0"/>
              <a:t>ermöglichen es </a:t>
            </a:r>
            <a:r>
              <a:rPr lang="en-GB" sz="2400" dirty="0" err="1"/>
              <a:t>Ihnen</a:t>
            </a:r>
            <a:r>
              <a:rPr lang="en-GB" sz="2400" dirty="0"/>
              <a:t>, die Stimmung eines Fotos zu bestimmen </a:t>
            </a:r>
          </a:p>
          <a:p>
            <a:pPr lvl="0" algn="ctr"/>
            <a:r>
              <a:rPr lang="en-GB" sz="2400" dirty="0"/>
              <a:t>und ihm einen nostalgischen, warmen oder verspielten Charakter zu verleihen.</a:t>
            </a:r>
          </a:p>
          <a:p>
            <a:pPr lvl="0" algn="ctr"/>
            <a:endParaRPr lang="en-GB" sz="2400" dirty="0"/>
          </a:p>
          <a:p>
            <a:pPr lvl="0" algn="ctr"/>
            <a:r>
              <a:rPr lang="en-GB" sz="2400" b="1" dirty="0"/>
              <a:t>Wichtiger Tipp: </a:t>
            </a:r>
            <a:r>
              <a:rPr lang="en-GB" sz="2400" dirty="0" err="1"/>
              <a:t>Nutzen</a:t>
            </a:r>
            <a:r>
              <a:rPr lang="en-GB" sz="2400" dirty="0"/>
              <a:t> Sie Filter und Helligkeit, um das besondere Gefühl </a:t>
            </a:r>
            <a:r>
              <a:rPr lang="en-GB" sz="2400" dirty="0" err="1"/>
              <a:t>hinter</a:t>
            </a:r>
            <a:r>
              <a:rPr lang="en-GB" sz="2400" dirty="0"/>
              <a:t> </a:t>
            </a:r>
            <a:r>
              <a:rPr lang="en-GB" sz="2400" dirty="0" err="1"/>
              <a:t>Ihrer</a:t>
            </a:r>
            <a:r>
              <a:rPr lang="en-GB" sz="2400" dirty="0"/>
              <a:t> Erinnerung zum Ausdruck zu bringen.</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6439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D7E1D-396B-2A75-8E78-5AAFE905305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8861C3E-4120-82B4-EE4E-1F1FFC8C072B}"/>
              </a:ext>
            </a:extLst>
          </p:cNvPr>
          <p:cNvSpPr>
            <a:spLocks noGrp="1"/>
          </p:cNvSpPr>
          <p:nvPr>
            <p:ph type="title"/>
          </p:nvPr>
        </p:nvSpPr>
        <p:spPr>
          <a:xfrm>
            <a:off x="0" y="-37571"/>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r>
              <a:rPr lang="en-GB" sz="2400" i="1" dirty="0"/>
              <a:t> </a:t>
            </a:r>
            <a:endParaRPr lang="el-GR" sz="2400" dirty="0"/>
          </a:p>
        </p:txBody>
      </p:sp>
      <p:sp>
        <p:nvSpPr>
          <p:cNvPr id="6" name="Text Placeholder 5">
            <a:extLst>
              <a:ext uri="{FF2B5EF4-FFF2-40B4-BE49-F238E27FC236}">
                <a16:creationId xmlns:a16="http://schemas.microsoft.com/office/drawing/2014/main" id="{85CC4F07-4CD7-A1C7-46FF-81FF0EDB2EF4}"/>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2: </a:t>
            </a:r>
            <a:r>
              <a:rPr lang="it-IT" b="1" i="1" dirty="0" err="1">
                <a:solidFill>
                  <a:schemeClr val="accent1">
                    <a:lumMod val="75000"/>
                  </a:schemeClr>
                </a:solidFill>
              </a:rPr>
              <a:t>Fähigkeiten</a:t>
            </a:r>
            <a:r>
              <a:rPr lang="it-IT" b="1" i="1" dirty="0">
                <a:solidFill>
                  <a:schemeClr val="accent1">
                    <a:lumMod val="75000"/>
                  </a:schemeClr>
                </a:solidFill>
              </a:rPr>
              <a:t> </a:t>
            </a:r>
            <a:r>
              <a:rPr lang="it-IT" b="1" i="1" dirty="0" err="1">
                <a:solidFill>
                  <a:schemeClr val="accent1">
                    <a:lumMod val="75000"/>
                  </a:schemeClr>
                </a:solidFill>
              </a:rPr>
              <a:t>des</a:t>
            </a:r>
            <a:r>
              <a:rPr lang="it-IT" b="1" i="1" dirty="0">
                <a:solidFill>
                  <a:schemeClr val="accent1">
                    <a:lumMod val="75000"/>
                  </a:schemeClr>
                </a:solidFill>
              </a:rPr>
              <a:t> digitalen Storytelling</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50DF4FAA-C6F3-F542-0B9C-D39AD0BE6237}"/>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821E8AD-E59F-E834-1180-195FFE532987}"/>
              </a:ext>
            </a:extLst>
          </p:cNvPr>
          <p:cNvSpPr txBox="1"/>
          <p:nvPr/>
        </p:nvSpPr>
        <p:spPr>
          <a:xfrm>
            <a:off x="97970" y="1563010"/>
            <a:ext cx="10957957" cy="5640647"/>
          </a:xfrm>
          <a:prstGeom prst="rect">
            <a:avLst/>
          </a:prstGeom>
          <a:noFill/>
        </p:spPr>
        <p:txBody>
          <a:bodyPr wrap="square">
            <a:spAutoFit/>
          </a:bodyPr>
          <a:lstStyle/>
          <a:p>
            <a:pPr algn="ctr"/>
            <a:r>
              <a:rPr lang="en-GB" sz="2400" b="1" dirty="0">
                <a:solidFill>
                  <a:schemeClr val="accent4">
                    <a:lumMod val="75000"/>
                  </a:schemeClr>
                </a:solidFill>
              </a:rPr>
              <a:t>Aktivität: Der Dialogmoment (Teil 1)</a:t>
            </a:r>
            <a:endParaRPr lang="en-GB" sz="2400" dirty="0">
              <a:solidFill>
                <a:schemeClr val="accent4">
                  <a:lumMod val="75000"/>
                </a:schemeClr>
              </a:solidFill>
            </a:endParaRPr>
          </a:p>
          <a:p>
            <a:pPr lvl="0" algn="ctr"/>
            <a:endParaRPr lang="en-GB" sz="2400" dirty="0"/>
          </a:p>
          <a:p>
            <a:pPr lvl="0" algn="ctr"/>
            <a:r>
              <a:rPr lang="en-GB" sz="2400" dirty="0"/>
              <a:t>Ratschläge, die ich gerne gewusst hätte</a:t>
            </a:r>
          </a:p>
          <a:p>
            <a:pPr lvl="0" algn="ctr"/>
            <a:endParaRPr lang="en-GB" sz="2400" dirty="0"/>
          </a:p>
          <a:p>
            <a:pPr lvl="0" algn="ctr"/>
            <a:r>
              <a:rPr lang="en-GB" sz="2400" dirty="0" err="1"/>
              <a:t>Wählen</a:t>
            </a:r>
            <a:r>
              <a:rPr lang="en-GB" sz="2400" dirty="0"/>
              <a:t> Sie ein Thema für deine Botschaft, zum Beispiel „Ratschläge an mein 20-jähriges Ich“ </a:t>
            </a:r>
          </a:p>
          <a:p>
            <a:pPr lvl="0" algn="ctr"/>
            <a:r>
              <a:rPr lang="en-GB" sz="2400" dirty="0"/>
              <a:t>oder „Etwas, worauf ich heute stolz bin“.</a:t>
            </a:r>
          </a:p>
          <a:p>
            <a:pPr lvl="0" algn="ctr"/>
            <a:endParaRPr lang="en-GB" sz="2400" dirty="0"/>
          </a:p>
          <a:p>
            <a:pPr lvl="0" algn="ctr"/>
            <a:r>
              <a:rPr lang="en-GB" sz="2400" b="1" dirty="0"/>
              <a:t>Kernpunkt: </a:t>
            </a:r>
            <a:r>
              <a:rPr lang="en-GB" sz="2400" dirty="0" err="1"/>
              <a:t>Wählen</a:t>
            </a:r>
            <a:r>
              <a:rPr lang="en-GB" sz="2400" dirty="0"/>
              <a:t> Sie ein Foto aus </a:t>
            </a:r>
            <a:r>
              <a:rPr lang="en-GB" sz="2400" dirty="0" err="1"/>
              <a:t>oder</a:t>
            </a:r>
            <a:r>
              <a:rPr lang="en-GB" sz="2400" dirty="0"/>
              <a:t> </a:t>
            </a:r>
            <a:r>
              <a:rPr lang="en-GB" sz="2400" dirty="0" err="1"/>
              <a:t>machen</a:t>
            </a:r>
            <a:r>
              <a:rPr lang="en-GB" sz="2400" dirty="0"/>
              <a:t> Sie eines, das die Weisheit widerspiegelt, die Sie </a:t>
            </a:r>
            <a:r>
              <a:rPr lang="en-GB" sz="2400" dirty="0" err="1"/>
              <a:t>weitergeben</a:t>
            </a:r>
            <a:r>
              <a:rPr lang="en-GB" sz="2400" dirty="0"/>
              <a:t> </a:t>
            </a:r>
            <a:r>
              <a:rPr lang="en-GB" sz="2400" dirty="0" err="1"/>
              <a:t>möchten</a:t>
            </a:r>
            <a:r>
              <a:rPr lang="en-GB" sz="2400" dirty="0"/>
              <a:t>.</a:t>
            </a:r>
          </a:p>
          <a:p>
            <a:pPr algn="ctr"/>
            <a:endParaRPr lang="el-GR" sz="2400" b="1" dirty="0">
              <a:solidFill>
                <a:schemeClr val="accent4">
                  <a:lumMod val="75000"/>
                </a:schemeClr>
              </a:solidFill>
            </a:endParaRP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341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413B9-F652-EF75-B707-4749A49F4F8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94F8F2-4D76-30A9-53E2-B4EF444800CF}"/>
              </a:ext>
            </a:extLst>
          </p:cNvPr>
          <p:cNvSpPr>
            <a:spLocks noGrp="1"/>
          </p:cNvSpPr>
          <p:nvPr>
            <p:ph type="title"/>
          </p:nvPr>
        </p:nvSpPr>
        <p:spPr>
          <a:xfrm>
            <a:off x="0" y="-76961"/>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r>
              <a:rPr lang="en-GB" sz="2400" i="1" dirty="0"/>
              <a:t> </a:t>
            </a:r>
            <a:endParaRPr lang="el-GR" sz="2400" dirty="0"/>
          </a:p>
        </p:txBody>
      </p:sp>
      <p:sp>
        <p:nvSpPr>
          <p:cNvPr id="6" name="Text Placeholder 5">
            <a:extLst>
              <a:ext uri="{FF2B5EF4-FFF2-40B4-BE49-F238E27FC236}">
                <a16:creationId xmlns:a16="http://schemas.microsoft.com/office/drawing/2014/main" id="{ECDD25D4-3033-4451-0147-D97E0B0541D1}"/>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2: </a:t>
            </a:r>
            <a:r>
              <a:rPr lang="it-IT" b="1" i="1" dirty="0" err="1">
                <a:solidFill>
                  <a:schemeClr val="accent1">
                    <a:lumMod val="75000"/>
                  </a:schemeClr>
                </a:solidFill>
              </a:rPr>
              <a:t>Fähigkeiten</a:t>
            </a:r>
            <a:r>
              <a:rPr lang="it-IT" b="1" i="1" dirty="0">
                <a:solidFill>
                  <a:schemeClr val="accent1">
                    <a:lumMod val="75000"/>
                  </a:schemeClr>
                </a:solidFill>
              </a:rPr>
              <a:t> </a:t>
            </a:r>
            <a:r>
              <a:rPr lang="it-IT" b="1" i="1" dirty="0" err="1">
                <a:solidFill>
                  <a:schemeClr val="accent1">
                    <a:lumMod val="75000"/>
                  </a:schemeClr>
                </a:solidFill>
              </a:rPr>
              <a:t>des</a:t>
            </a:r>
            <a:r>
              <a:rPr lang="it-IT" b="1" i="1" dirty="0">
                <a:solidFill>
                  <a:schemeClr val="accent1">
                    <a:lumMod val="75000"/>
                  </a:schemeClr>
                </a:solidFill>
              </a:rPr>
              <a:t> digitalen Storytelling</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9BCDFB5E-2AC2-29CE-DED6-CC4F7B560D5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2C8F970-11E5-C35C-62E9-6ACECDFE7EDB}"/>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Aktivität: Der Dialogmoment (Teil 2)</a:t>
            </a:r>
            <a:endParaRPr lang="en-GB" sz="2400" dirty="0">
              <a:solidFill>
                <a:schemeClr val="accent4">
                  <a:lumMod val="75000"/>
                </a:schemeClr>
              </a:solidFill>
            </a:endParaRPr>
          </a:p>
          <a:p>
            <a:pPr lvl="0" algn="ctr"/>
            <a:endParaRPr lang="en-GB" sz="2400" dirty="0"/>
          </a:p>
          <a:p>
            <a:pPr lvl="0" algn="ctr"/>
            <a:r>
              <a:rPr lang="en-GB" sz="2400" dirty="0"/>
              <a:t>Erstellen der visuellen Botschaft</a:t>
            </a:r>
          </a:p>
          <a:p>
            <a:pPr lvl="0" algn="ctr"/>
            <a:endParaRPr lang="en-GB" sz="2400" dirty="0"/>
          </a:p>
          <a:p>
            <a:pPr lvl="0" algn="ctr"/>
            <a:r>
              <a:rPr lang="en-GB" sz="2400" dirty="0" err="1"/>
              <a:t>Verwenden</a:t>
            </a:r>
            <a:r>
              <a:rPr lang="en-GB" sz="2400" dirty="0"/>
              <a:t> Sie eine Vorlage in Canva und </a:t>
            </a:r>
            <a:r>
              <a:rPr lang="en-GB" sz="2400" dirty="0" err="1"/>
              <a:t>kombinieren</a:t>
            </a:r>
            <a:r>
              <a:rPr lang="en-GB" sz="2400" dirty="0"/>
              <a:t> Sie </a:t>
            </a:r>
            <a:r>
              <a:rPr lang="en-GB" sz="2400" dirty="0" err="1"/>
              <a:t>ihr</a:t>
            </a:r>
            <a:r>
              <a:rPr lang="en-GB" sz="2400" dirty="0"/>
              <a:t> </a:t>
            </a:r>
            <a:r>
              <a:rPr lang="en-GB" sz="2400" dirty="0" err="1"/>
              <a:t>Foto</a:t>
            </a:r>
            <a:r>
              <a:rPr lang="en-GB" sz="2400" dirty="0"/>
              <a:t> mit 1–2 </a:t>
            </a:r>
            <a:r>
              <a:rPr lang="en-GB" sz="2400" dirty="0" err="1"/>
              <a:t>weisen</a:t>
            </a:r>
            <a:r>
              <a:rPr lang="en-GB" sz="2400" dirty="0"/>
              <a:t> </a:t>
            </a:r>
            <a:r>
              <a:rPr lang="en-GB" sz="2400" dirty="0" err="1"/>
              <a:t>Sätzen</a:t>
            </a:r>
            <a:r>
              <a:rPr lang="en-GB" sz="2400" dirty="0"/>
              <a:t>,</a:t>
            </a:r>
          </a:p>
          <a:p>
            <a:pPr lvl="0" algn="ctr"/>
            <a:r>
              <a:rPr lang="en-GB" sz="2400" dirty="0"/>
              <a:t>um ein digitales Geschenk für eine jüngere Person zu gestalten.</a:t>
            </a:r>
          </a:p>
          <a:p>
            <a:pPr lvl="0" algn="ctr"/>
            <a:endParaRPr lang="en-GB" sz="2400" dirty="0"/>
          </a:p>
          <a:p>
            <a:pPr lvl="0" algn="ctr"/>
            <a:r>
              <a:rPr lang="en-GB" sz="2400" b="1" dirty="0"/>
              <a:t>Kernpunkt: </a:t>
            </a:r>
            <a:r>
              <a:rPr lang="en-GB" sz="2400" dirty="0"/>
              <a:t>Kombinieren Sie ein Bild mit einer kurzen Botschaft, um ein bedeutungsvolles Gespräch zwischen den Generationen anzuregen.</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8480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2BF9D-98A6-9ACE-B4A1-3295ED8ED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2678F-4456-0B16-2ECC-EAD03F3C84F9}"/>
              </a:ext>
            </a:extLst>
          </p:cNvPr>
          <p:cNvSpPr>
            <a:spLocks noGrp="1"/>
          </p:cNvSpPr>
          <p:nvPr>
            <p:ph type="ctrTitle"/>
          </p:nvPr>
        </p:nvSpPr>
        <p:spPr>
          <a:xfrm>
            <a:off x="374726" y="2447027"/>
            <a:ext cx="6914821" cy="1334065"/>
          </a:xfrm>
        </p:spPr>
        <p:txBody>
          <a:bodyPr>
            <a:normAutofit fontScale="90000"/>
          </a:bodyPr>
          <a:lstStyle/>
          <a:p>
            <a:br>
              <a:rPr lang="en-US" sz="2800" b="0" i="1" dirty="0">
                <a:latin typeface="+mj-lt"/>
              </a:rPr>
            </a:br>
            <a:r>
              <a:rPr lang="en-US" sz="2700" b="0" i="1" dirty="0"/>
              <a:t>Modul</a:t>
            </a:r>
            <a:r>
              <a:rPr lang="el-GR" sz="2700" b="0" i="1" dirty="0"/>
              <a:t> 6 </a:t>
            </a:r>
            <a:r>
              <a:rPr lang="en-US" sz="2700" b="0" i="1" dirty="0"/>
              <a:t>(</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US" sz="2800" b="0" i="1" dirty="0" err="1"/>
              <a:t>Digitales</a:t>
            </a:r>
            <a:r>
              <a:rPr lang="en-US" sz="2800" b="0" i="1" dirty="0"/>
              <a:t> </a:t>
            </a:r>
            <a:r>
              <a:rPr lang="en-US" sz="2800" b="0" i="1" dirty="0" err="1"/>
              <a:t>Geschichtenerzählen</a:t>
            </a:r>
            <a:r>
              <a:rPr lang="en-US" sz="2800" b="0" i="1" dirty="0"/>
              <a:t> (Storytelling) </a:t>
            </a:r>
            <a:r>
              <a:rPr lang="en-US" sz="2800" b="0" i="1" dirty="0" err="1"/>
              <a:t>über</a:t>
            </a:r>
            <a:r>
              <a:rPr lang="en-US" sz="2800" b="0" i="1" dirty="0"/>
              <a:t> </a:t>
            </a:r>
            <a:r>
              <a:rPr lang="en-US" sz="2800" b="0" i="1" dirty="0" err="1"/>
              <a:t>Generationen</a:t>
            </a:r>
            <a:r>
              <a:rPr lang="en-US" sz="2800" b="0" i="1" dirty="0"/>
              <a:t> </a:t>
            </a:r>
            <a:r>
              <a:rPr lang="en-US" sz="2800" b="0" i="1" dirty="0" err="1"/>
              <a:t>hinweg</a:t>
            </a:r>
            <a:br>
              <a:rPr lang="en-GB" sz="2400" b="0"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54EA0654-3ABD-FD07-28A7-A3108E0A71C1}"/>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3: </a:t>
            </a:r>
            <a:r>
              <a:rPr lang="cs-CZ" sz="2400" b="1" dirty="0">
                <a:solidFill>
                  <a:schemeClr val="accent1">
                    <a:lumMod val="75000"/>
                  </a:schemeClr>
                </a:solidFill>
              </a:rPr>
              <a:t>Generationenübergreifender Austausch durch kreative Medien</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445166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4562C-9AD0-80D2-AA01-4EE214D6FF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1D0773F-0EF4-C24B-6636-57D3CD01D513}"/>
              </a:ext>
            </a:extLst>
          </p:cNvPr>
          <p:cNvSpPr>
            <a:spLocks noGrp="1"/>
          </p:cNvSpPr>
          <p:nvPr>
            <p:ph type="title"/>
          </p:nvPr>
        </p:nvSpPr>
        <p:spPr>
          <a:xfrm>
            <a:off x="-18371"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0483E971-87E4-9BA8-78D6-4712DE110746}"/>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a:t>
            </a:r>
            <a:r>
              <a:rPr lang="cs-CZ" b="1" i="1" dirty="0">
                <a:solidFill>
                  <a:schemeClr val="accent1">
                    <a:lumMod val="75000"/>
                  </a:schemeClr>
                </a:solidFill>
              </a:rPr>
              <a:t>Generationenübergreifender Austausch durch kreative Medien</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4410CD7E-AA06-F324-04AD-2DD6933712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9C3C929-1F9B-BE87-45ED-BB3245CEF59C}"/>
              </a:ext>
            </a:extLst>
          </p:cNvPr>
          <p:cNvSpPr txBox="1"/>
          <p:nvPr/>
        </p:nvSpPr>
        <p:spPr>
          <a:xfrm>
            <a:off x="149679" y="1405534"/>
            <a:ext cx="11336483" cy="5917646"/>
          </a:xfrm>
          <a:prstGeom prst="rect">
            <a:avLst/>
          </a:prstGeom>
          <a:noFill/>
        </p:spPr>
        <p:txBody>
          <a:bodyPr wrap="square">
            <a:spAutoFit/>
          </a:bodyPr>
          <a:lstStyle/>
          <a:p>
            <a:r>
              <a:rPr lang="en-GB" sz="2400" b="1" dirty="0"/>
              <a:t>Kreativität als gemeinsame Sprache</a:t>
            </a:r>
            <a:endParaRPr lang="en-GB" sz="2400" dirty="0"/>
          </a:p>
          <a:p>
            <a:pPr lvl="0"/>
            <a:endParaRPr lang="en-GB" sz="2400" dirty="0"/>
          </a:p>
          <a:p>
            <a:pPr lvl="0" algn="ctr"/>
            <a:r>
              <a:rPr lang="en-GB" sz="2400" dirty="0"/>
              <a:t>Gemeinsam gestalten</a:t>
            </a:r>
          </a:p>
          <a:p>
            <a:pPr lvl="0" algn="ctr"/>
            <a:endParaRPr lang="en-GB" sz="2400" dirty="0"/>
          </a:p>
          <a:p>
            <a:pPr lvl="0" algn="ctr"/>
            <a:r>
              <a:rPr lang="en-GB" sz="2400" dirty="0"/>
              <a:t>Beim generationsübergreifenden Austausch geht es nicht nur um Technologie; </a:t>
            </a:r>
          </a:p>
          <a:p>
            <a:pPr lvl="0" algn="ctr"/>
            <a:r>
              <a:rPr lang="en-GB" sz="2400" dirty="0"/>
              <a:t>sondern um eine Zusammenarbeit, bei der Ihre Lebenserfahrung auf die digitale Schnelligkeit jüngerer Menschen trifft.</a:t>
            </a:r>
          </a:p>
          <a:p>
            <a:pPr lvl="0" algn="ctr"/>
            <a:endParaRPr lang="en-GB" sz="2400" dirty="0"/>
          </a:p>
          <a:p>
            <a:pPr lvl="0" algn="ctr"/>
            <a:r>
              <a:rPr lang="en-GB" sz="2400" b="1" dirty="0"/>
              <a:t>Kernpunkt: </a:t>
            </a:r>
            <a:r>
              <a:rPr lang="en-GB" sz="2400" dirty="0"/>
              <a:t>Kreative Medien wie Fotos und Audio </a:t>
            </a:r>
            <a:r>
              <a:rPr lang="en-GB" sz="2400" dirty="0" err="1"/>
              <a:t>nutzen</a:t>
            </a:r>
            <a:r>
              <a:rPr lang="en-GB" sz="2400" dirty="0"/>
              <a:t>, </a:t>
            </a:r>
          </a:p>
          <a:p>
            <a:pPr lvl="0" algn="ctr"/>
            <a:r>
              <a:rPr lang="en-GB" sz="2400" dirty="0"/>
              <a:t>um Technologie in einen gemeinsamen Raum der Verbindung zu verwandeln.</a:t>
            </a:r>
          </a:p>
          <a:p>
            <a:r>
              <a:rPr lang="en-GB" sz="2400" dirty="0"/>
              <a:t>.</a:t>
            </a:r>
          </a:p>
          <a:p>
            <a:endParaRPr lang="en-GB" sz="2400"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3387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0E83B-069F-EE5F-AD96-38CF7AB705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1D08AB-8CAE-BC9D-549B-7FBE05B5A90C}"/>
              </a:ext>
            </a:extLst>
          </p:cNvPr>
          <p:cNvSpPr>
            <a:spLocks noGrp="1"/>
          </p:cNvSpPr>
          <p:nvPr>
            <p:ph type="title"/>
          </p:nvPr>
        </p:nvSpPr>
        <p:spPr>
          <a:xfrm>
            <a:off x="-18371"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A85D4345-1B9F-78DE-215E-7A3DED325E28}"/>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a:t>
            </a:r>
            <a:r>
              <a:rPr lang="cs-CZ" b="1" i="1" dirty="0">
                <a:solidFill>
                  <a:schemeClr val="accent1">
                    <a:lumMod val="75000"/>
                  </a:schemeClr>
                </a:solidFill>
              </a:rPr>
              <a:t>Generationenübergreifender Austausch durch kreative Medien</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BE3637DF-EB40-5A30-3CB4-A36DA861D358}"/>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56E5D34-E8AE-5260-47F9-6F4BA0FFDC5B}"/>
              </a:ext>
            </a:extLst>
          </p:cNvPr>
          <p:cNvSpPr txBox="1"/>
          <p:nvPr/>
        </p:nvSpPr>
        <p:spPr>
          <a:xfrm>
            <a:off x="149679" y="1405534"/>
            <a:ext cx="11336483" cy="6194645"/>
          </a:xfrm>
          <a:prstGeom prst="rect">
            <a:avLst/>
          </a:prstGeom>
          <a:noFill/>
        </p:spPr>
        <p:txBody>
          <a:bodyPr wrap="square">
            <a:spAutoFit/>
          </a:bodyPr>
          <a:lstStyle/>
          <a:p>
            <a:r>
              <a:rPr lang="en-GB" sz="2400" b="1" dirty="0"/>
              <a:t>Die Vorteile des Austauschs</a:t>
            </a:r>
            <a:endParaRPr lang="en-GB" sz="2400" dirty="0"/>
          </a:p>
          <a:p>
            <a:pPr lvl="0" algn="ctr"/>
            <a:endParaRPr lang="en-GB" sz="2400" dirty="0"/>
          </a:p>
          <a:p>
            <a:pPr lvl="0" algn="ctr"/>
            <a:r>
              <a:rPr lang="en-GB" sz="2400" dirty="0"/>
              <a:t>Eine wechselseitige Beziehung</a:t>
            </a:r>
          </a:p>
          <a:p>
            <a:pPr lvl="0" algn="ctr"/>
            <a:endParaRPr lang="en-GB" sz="2400" dirty="0"/>
          </a:p>
          <a:p>
            <a:pPr lvl="0" algn="ctr"/>
            <a:r>
              <a:rPr lang="en-GB" sz="2400" dirty="0"/>
              <a:t>Wenn man eine Geschichte digital teilt, gewinnt man </a:t>
            </a:r>
            <a:r>
              <a:rPr lang="en-GB" sz="2400" dirty="0" err="1"/>
              <a:t>technisches</a:t>
            </a:r>
            <a:r>
              <a:rPr lang="en-GB" sz="2400" dirty="0"/>
              <a:t> </a:t>
            </a:r>
            <a:r>
              <a:rPr lang="en-GB" sz="2400" dirty="0" err="1"/>
              <a:t>Selbstvertrauen</a:t>
            </a:r>
            <a:r>
              <a:rPr lang="en-GB" sz="2400" dirty="0"/>
              <a:t> </a:t>
            </a:r>
          </a:p>
          <a:p>
            <a:pPr lvl="0" algn="ctr"/>
            <a:r>
              <a:rPr lang="en-GB" sz="2400" dirty="0" err="1"/>
              <a:t>während</a:t>
            </a:r>
            <a:r>
              <a:rPr lang="en-GB" sz="2400" dirty="0"/>
              <a:t> die jüngere Person Empathie und ein tieferes Verständnis für Geschichte entwickelt.</a:t>
            </a:r>
          </a:p>
          <a:p>
            <a:pPr lvl="0" algn="ctr"/>
            <a:endParaRPr lang="en-GB" sz="2400" b="1" dirty="0"/>
          </a:p>
          <a:p>
            <a:pPr lvl="0" algn="ctr"/>
            <a:r>
              <a:rPr lang="en-GB" sz="2400" b="1" dirty="0"/>
              <a:t>Kernpunkt: </a:t>
            </a:r>
            <a:r>
              <a:rPr lang="en-GB" sz="2400" dirty="0"/>
              <a:t>Stärkung des Gemeinschaftsgefühls durch die Übertragung persönlicher Erinnerungen </a:t>
            </a:r>
          </a:p>
          <a:p>
            <a:pPr lvl="0" algn="ctr"/>
            <a:r>
              <a:rPr lang="en-GB" sz="2400" dirty="0"/>
              <a:t>in digitale Archive umwandeln.</a:t>
            </a:r>
          </a:p>
          <a:p>
            <a:pPr algn="ctr"/>
            <a:endParaRPr lang="en-GB" sz="2400" dirty="0"/>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5705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DCD2-C087-0A4E-61EC-B48B76AE39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14EC531-14FD-C49E-CEA9-6BEA02EE5689}"/>
              </a:ext>
            </a:extLst>
          </p:cNvPr>
          <p:cNvSpPr>
            <a:spLocks noGrp="1"/>
          </p:cNvSpPr>
          <p:nvPr>
            <p:ph type="title"/>
          </p:nvPr>
        </p:nvSpPr>
        <p:spPr>
          <a:xfrm>
            <a:off x="-18371"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04A20345-DF3B-4A78-EE54-87EB34DC81C6}"/>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a:t>
            </a:r>
            <a:r>
              <a:rPr lang="cs-CZ" b="1" i="1" dirty="0">
                <a:solidFill>
                  <a:schemeClr val="accent1">
                    <a:lumMod val="75000"/>
                  </a:schemeClr>
                </a:solidFill>
              </a:rPr>
              <a:t>Generationenübergreifender Austausch durch kreative Medien</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CCA1F73-3574-A853-7F46-571A3D195BA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E02F004-E998-8571-C3B7-4EBCB5D7EBA8}"/>
              </a:ext>
            </a:extLst>
          </p:cNvPr>
          <p:cNvSpPr txBox="1"/>
          <p:nvPr/>
        </p:nvSpPr>
        <p:spPr>
          <a:xfrm>
            <a:off x="149679" y="1405534"/>
            <a:ext cx="11336483" cy="5455981"/>
          </a:xfrm>
          <a:prstGeom prst="rect">
            <a:avLst/>
          </a:prstGeom>
          <a:noFill/>
        </p:spPr>
        <p:txBody>
          <a:bodyPr wrap="square">
            <a:spAutoFit/>
          </a:bodyPr>
          <a:lstStyle/>
          <a:p>
            <a:r>
              <a:rPr lang="en-GB" sz="2400" b="1" dirty="0" err="1"/>
              <a:t>Ihre</a:t>
            </a:r>
            <a:r>
              <a:rPr lang="en-GB" sz="2400" b="1" dirty="0"/>
              <a:t> Geschichte gestalten</a:t>
            </a:r>
          </a:p>
          <a:p>
            <a:pPr algn="ctr"/>
            <a:endParaRPr lang="en-GB" sz="2400" dirty="0"/>
          </a:p>
          <a:p>
            <a:pPr lvl="0" algn="ctr"/>
            <a:r>
              <a:rPr lang="en-GB" sz="2400" dirty="0"/>
              <a:t>Sie </a:t>
            </a:r>
            <a:r>
              <a:rPr lang="en-GB" sz="2400" dirty="0" err="1"/>
              <a:t>sind</a:t>
            </a:r>
            <a:r>
              <a:rPr lang="en-GB" sz="2400" dirty="0"/>
              <a:t> der </a:t>
            </a:r>
            <a:r>
              <a:rPr lang="en-GB" sz="2400" dirty="0" err="1"/>
              <a:t>Kreativdirektor</a:t>
            </a:r>
            <a:r>
              <a:rPr lang="en-GB" sz="2400" dirty="0"/>
              <a:t>/die </a:t>
            </a:r>
            <a:r>
              <a:rPr lang="en-GB" sz="2400" dirty="0" err="1"/>
              <a:t>Kreativdirektorin</a:t>
            </a:r>
            <a:endParaRPr lang="en-GB" sz="2400" dirty="0"/>
          </a:p>
          <a:p>
            <a:pPr lvl="0" algn="ctr"/>
            <a:endParaRPr lang="en-GB" sz="2400" dirty="0"/>
          </a:p>
          <a:p>
            <a:pPr lvl="0" algn="ctr"/>
            <a:r>
              <a:rPr lang="en-GB" sz="2400" dirty="0"/>
              <a:t>Auch wenn ein </a:t>
            </a:r>
            <a:r>
              <a:rPr lang="en-GB" sz="2400" dirty="0" err="1"/>
              <a:t>jüngerer</a:t>
            </a:r>
            <a:r>
              <a:rPr lang="en-GB" sz="2400" dirty="0"/>
              <a:t> Partner </a:t>
            </a:r>
            <a:r>
              <a:rPr lang="en-GB" sz="2400" dirty="0" err="1"/>
              <a:t>oder</a:t>
            </a:r>
            <a:r>
              <a:rPr lang="en-GB" sz="2400" dirty="0"/>
              <a:t> </a:t>
            </a:r>
            <a:r>
              <a:rPr lang="en-GB" sz="2400" dirty="0" err="1"/>
              <a:t>Partnerin</a:t>
            </a:r>
            <a:r>
              <a:rPr lang="en-GB" sz="2400" dirty="0"/>
              <a:t> bei den „Knöpfen“ hilft, </a:t>
            </a:r>
          </a:p>
          <a:p>
            <a:pPr lvl="0" algn="ctr"/>
            <a:r>
              <a:rPr lang="en-GB" sz="2400" dirty="0" err="1"/>
              <a:t>Entscheiden</a:t>
            </a:r>
            <a:r>
              <a:rPr lang="en-GB" sz="2400" dirty="0"/>
              <a:t> Sie, welche Fotos verwendet werden, welche Botschaft vermittelt werden soll und für wen die Geschichte bestimmt ist.</a:t>
            </a:r>
          </a:p>
          <a:p>
            <a:pPr lvl="0" algn="ctr"/>
            <a:endParaRPr lang="en-GB" sz="2400" b="1" dirty="0"/>
          </a:p>
          <a:p>
            <a:pPr lvl="0" algn="ctr"/>
            <a:r>
              <a:rPr lang="en-GB" sz="2400" b="1" dirty="0"/>
              <a:t>Kernpunkt: </a:t>
            </a:r>
            <a:r>
              <a:rPr lang="en-GB" sz="2400" dirty="0"/>
              <a:t>Die Eigenverantwortung </a:t>
            </a:r>
            <a:r>
              <a:rPr lang="en-GB" sz="2400" dirty="0" err="1"/>
              <a:t>für</a:t>
            </a:r>
            <a:r>
              <a:rPr lang="en-GB" sz="2400" dirty="0"/>
              <a:t> </a:t>
            </a:r>
            <a:r>
              <a:rPr lang="en-GB" sz="2400" dirty="0" err="1"/>
              <a:t>Ihre</a:t>
            </a:r>
            <a:r>
              <a:rPr lang="en-GB" sz="2400" dirty="0"/>
              <a:t> Erzählung zu behalten </a:t>
            </a:r>
          </a:p>
          <a:p>
            <a:pPr lvl="0" algn="ctr"/>
            <a:r>
              <a:rPr lang="en-GB" sz="2400" dirty="0"/>
              <a:t>sorgt dafür, dass sich das fertige Projekt authentisch und bedeutungsvoll anfühlt.</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2883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5692F-3B84-6A04-5E8C-B6452543C0F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13A99EB-C9E2-7245-5609-0A185FD04627}"/>
              </a:ext>
            </a:extLst>
          </p:cNvPr>
          <p:cNvSpPr>
            <a:spLocks noGrp="1"/>
          </p:cNvSpPr>
          <p:nvPr>
            <p:ph type="title"/>
          </p:nvPr>
        </p:nvSpPr>
        <p:spPr>
          <a:xfrm>
            <a:off x="0" y="-65568"/>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r>
              <a:rPr lang="en-GB" sz="2400" i="1" dirty="0"/>
              <a:t> </a:t>
            </a:r>
            <a:endParaRPr lang="el-GR" sz="2400" dirty="0"/>
          </a:p>
        </p:txBody>
      </p:sp>
      <p:sp>
        <p:nvSpPr>
          <p:cNvPr id="6" name="Text Placeholder 5">
            <a:extLst>
              <a:ext uri="{FF2B5EF4-FFF2-40B4-BE49-F238E27FC236}">
                <a16:creationId xmlns:a16="http://schemas.microsoft.com/office/drawing/2014/main" id="{40EEBF4B-0DBB-81FB-8475-60C43AEFF723}"/>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a:t>
            </a:r>
            <a:r>
              <a:rPr lang="cs-CZ" b="1" i="1" dirty="0">
                <a:solidFill>
                  <a:schemeClr val="accent1">
                    <a:lumMod val="75000"/>
                  </a:schemeClr>
                </a:solidFill>
              </a:rPr>
              <a:t>Generationenübergreifender Austausch durch kreative Medien</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40923B6-E9E2-D9ED-C9FC-1B0F22652B3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184F81-411D-2DF1-9142-4722E2874371}"/>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Aktivität: Die Weisheitskarte (Teil 1)</a:t>
            </a:r>
            <a:endParaRPr lang="en-GB" sz="2400" dirty="0">
              <a:solidFill>
                <a:schemeClr val="accent4">
                  <a:lumMod val="75000"/>
                </a:schemeClr>
              </a:solidFill>
            </a:endParaRPr>
          </a:p>
          <a:p>
            <a:pPr lvl="0" algn="ctr"/>
            <a:endParaRPr lang="en-GB" sz="2400" dirty="0"/>
          </a:p>
          <a:p>
            <a:pPr lvl="0" algn="ctr"/>
            <a:r>
              <a:rPr lang="en-GB" sz="2400" dirty="0"/>
              <a:t>Die Geheimnisse des Lebens festhalten</a:t>
            </a:r>
          </a:p>
          <a:p>
            <a:pPr lvl="0" algn="ctr"/>
            <a:r>
              <a:rPr lang="en-GB" sz="2400" dirty="0"/>
              <a:t>Setzen Sie sich mit Ihrem </a:t>
            </a:r>
            <a:r>
              <a:rPr lang="en-GB" sz="2400" dirty="0" err="1"/>
              <a:t>jüngeren</a:t>
            </a:r>
            <a:r>
              <a:rPr lang="en-GB" sz="2400" dirty="0"/>
              <a:t> Partner/</a:t>
            </a:r>
            <a:r>
              <a:rPr lang="en-GB" sz="2400" dirty="0" err="1"/>
              <a:t>Partnerin</a:t>
            </a:r>
            <a:r>
              <a:rPr lang="en-GB" sz="2400" dirty="0"/>
              <a:t> zusammen und teilen Sie ein „Geheimnis für ein gutes Leben“, </a:t>
            </a:r>
          </a:p>
          <a:p>
            <a:pPr lvl="0" algn="ctr"/>
            <a:r>
              <a:rPr lang="en-GB" sz="2400" dirty="0"/>
              <a:t>bevor Sie anhand der drei Regeln ein bedeutungsvolles Objekt in Ihrer Nähe fotografieren.</a:t>
            </a:r>
          </a:p>
          <a:p>
            <a:pPr lvl="0" algn="ctr"/>
            <a:endParaRPr lang="en-GB" sz="2400" dirty="0"/>
          </a:p>
          <a:p>
            <a:pPr lvl="0" algn="ctr"/>
            <a:r>
              <a:rPr lang="en-GB" sz="2400" b="1" dirty="0"/>
              <a:t>Kernpunkt: </a:t>
            </a:r>
            <a:r>
              <a:rPr lang="en-GB" sz="2400" dirty="0"/>
              <a:t>Konzentrieren Sie sich zuerst auf die zwischenmenschliche Verbindung </a:t>
            </a:r>
          </a:p>
          <a:p>
            <a:pPr lvl="0" algn="ctr"/>
            <a:r>
              <a:rPr lang="en-GB" sz="2400" dirty="0"/>
              <a:t>und nutze dann die Kamera, um ein Symbol dieser Weisheit festzuhalten.</a:t>
            </a:r>
          </a:p>
          <a:p>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936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DF5C-4C2E-966D-BAB4-EFEBF346BBB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529A670-0C8A-BC4D-9571-6CD3D75F11D7}"/>
              </a:ext>
            </a:extLst>
          </p:cNvPr>
          <p:cNvSpPr>
            <a:spLocks noGrp="1"/>
          </p:cNvSpPr>
          <p:nvPr>
            <p:ph type="title"/>
          </p:nvPr>
        </p:nvSpPr>
        <p:spPr>
          <a:xfrm>
            <a:off x="0" y="-157901"/>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r>
              <a:rPr lang="en-GB" sz="2400" i="1" dirty="0"/>
              <a:t> </a:t>
            </a:r>
            <a:endParaRPr lang="el-GR" sz="2400" dirty="0"/>
          </a:p>
        </p:txBody>
      </p:sp>
      <p:sp>
        <p:nvSpPr>
          <p:cNvPr id="6" name="Text Placeholder 5">
            <a:extLst>
              <a:ext uri="{FF2B5EF4-FFF2-40B4-BE49-F238E27FC236}">
                <a16:creationId xmlns:a16="http://schemas.microsoft.com/office/drawing/2014/main" id="{D76D4205-9B7D-9718-44F2-C62D1204A45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a:t>
            </a:r>
            <a:r>
              <a:rPr lang="cs-CZ" b="1" i="1" dirty="0">
                <a:solidFill>
                  <a:schemeClr val="accent1">
                    <a:lumMod val="75000"/>
                  </a:schemeClr>
                </a:solidFill>
              </a:rPr>
              <a:t>Generationenübergreifender Austausch durch kreative Medien</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3477C3B2-E684-4EEF-E8CF-FE51FFEE94F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2BCA75C-E868-3166-B668-4018BCB9C433}"/>
              </a:ext>
            </a:extLst>
          </p:cNvPr>
          <p:cNvSpPr txBox="1"/>
          <p:nvPr/>
        </p:nvSpPr>
        <p:spPr>
          <a:xfrm>
            <a:off x="97970" y="1563010"/>
            <a:ext cx="10957957" cy="5271315"/>
          </a:xfrm>
          <a:prstGeom prst="rect">
            <a:avLst/>
          </a:prstGeom>
          <a:noFill/>
        </p:spPr>
        <p:txBody>
          <a:bodyPr wrap="square">
            <a:spAutoFit/>
          </a:bodyPr>
          <a:lstStyle/>
          <a:p>
            <a:pPr algn="ctr"/>
            <a:r>
              <a:rPr lang="en-GB" sz="2400" b="1" dirty="0">
                <a:solidFill>
                  <a:schemeClr val="accent4">
                    <a:lumMod val="75000"/>
                  </a:schemeClr>
                </a:solidFill>
              </a:rPr>
              <a:t>Aktivität: Die Weisheitskarte (Teil 2)</a:t>
            </a:r>
            <a:endParaRPr lang="en-GB" sz="2400" dirty="0">
              <a:solidFill>
                <a:schemeClr val="accent4">
                  <a:lumMod val="75000"/>
                </a:schemeClr>
              </a:solidFill>
            </a:endParaRPr>
          </a:p>
          <a:p>
            <a:pPr lvl="0" algn="ctr"/>
            <a:endParaRPr lang="en-GB" sz="2400" dirty="0"/>
          </a:p>
          <a:p>
            <a:pPr lvl="0" algn="ctr"/>
            <a:r>
              <a:rPr lang="en-GB" sz="2400" dirty="0"/>
              <a:t>Der „</a:t>
            </a:r>
            <a:r>
              <a:rPr lang="en-GB" sz="2400" dirty="0" err="1"/>
              <a:t>Senden</a:t>
            </a:r>
            <a:r>
              <a:rPr lang="en-GB" sz="2400"/>
              <a:t> &amp; DING“-</a:t>
            </a:r>
            <a:r>
              <a:rPr lang="en-GB" sz="2400" dirty="0"/>
              <a:t>Moment</a:t>
            </a:r>
          </a:p>
          <a:p>
            <a:pPr lvl="0" algn="ctr"/>
            <a:endParaRPr lang="en-GB" sz="2400" dirty="0"/>
          </a:p>
          <a:p>
            <a:pPr lvl="0" algn="ctr"/>
            <a:r>
              <a:rPr lang="en-GB" sz="2400" dirty="0"/>
              <a:t>Gestalten Sie gemeinsam </a:t>
            </a:r>
            <a:r>
              <a:rPr lang="en-GB" sz="2400" dirty="0" err="1"/>
              <a:t>mit</a:t>
            </a:r>
            <a:r>
              <a:rPr lang="en-GB" sz="2400" dirty="0"/>
              <a:t> </a:t>
            </a:r>
            <a:r>
              <a:rPr lang="en-GB" sz="2400" dirty="0" err="1"/>
              <a:t>Ihrem</a:t>
            </a:r>
            <a:r>
              <a:rPr lang="en-GB" sz="2400" dirty="0"/>
              <a:t> Partner/</a:t>
            </a:r>
            <a:r>
              <a:rPr lang="en-GB" sz="2400" dirty="0" err="1"/>
              <a:t>Partnerin</a:t>
            </a:r>
            <a:r>
              <a:rPr lang="en-GB" sz="2400" dirty="0"/>
              <a:t> in Canva </a:t>
            </a:r>
            <a:r>
              <a:rPr lang="en-GB" sz="2400" dirty="0" err="1"/>
              <a:t>Ihre</a:t>
            </a:r>
            <a:r>
              <a:rPr lang="en-GB" sz="2400" dirty="0"/>
              <a:t> Karte, </a:t>
            </a:r>
          </a:p>
          <a:p>
            <a:pPr lvl="0" algn="ctr"/>
            <a:r>
              <a:rPr lang="en-GB" sz="2400" dirty="0" err="1"/>
              <a:t>dann</a:t>
            </a:r>
            <a:r>
              <a:rPr lang="en-GB" sz="2400" dirty="0"/>
              <a:t> </a:t>
            </a:r>
            <a:r>
              <a:rPr lang="en-GB" sz="2400" dirty="0" err="1"/>
              <a:t>klicken</a:t>
            </a:r>
            <a:r>
              <a:rPr lang="en-GB" sz="2400" dirty="0"/>
              <a:t> Sie auf „Senden“ an einen geliebten Menschen und </a:t>
            </a:r>
            <a:r>
              <a:rPr lang="en-GB" sz="2400" dirty="0" err="1"/>
              <a:t>warten</a:t>
            </a:r>
            <a:r>
              <a:rPr lang="en-GB" sz="2400" dirty="0"/>
              <a:t> Sie gemeinsam auf die Antwort.</a:t>
            </a:r>
          </a:p>
          <a:p>
            <a:pPr lvl="0" algn="ctr"/>
            <a:endParaRPr lang="en-GB" sz="2400" dirty="0"/>
          </a:p>
          <a:p>
            <a:pPr lvl="0" algn="ctr"/>
            <a:r>
              <a:rPr lang="en-GB" sz="2400" b="1" dirty="0"/>
              <a:t>Kernpunkt: </a:t>
            </a:r>
            <a:r>
              <a:rPr lang="en-GB" sz="2400" dirty="0"/>
              <a:t>Erleben Sie die unmittelbare Freude, wenn Ihre Weisheit </a:t>
            </a:r>
          </a:p>
          <a:p>
            <a:pPr lvl="0" algn="ctr"/>
            <a:r>
              <a:rPr lang="en-GB" sz="2400" dirty="0"/>
              <a:t>jemanden erreicht, der </a:t>
            </a:r>
            <a:r>
              <a:rPr lang="en-GB" sz="2400" dirty="0" err="1"/>
              <a:t>Ihnen</a:t>
            </a:r>
            <a:r>
              <a:rPr lang="en-GB" sz="2400" dirty="0"/>
              <a:t> am Herzen liegt.</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679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a:xfrm>
            <a:off x="374726" y="2761967"/>
            <a:ext cx="7213743" cy="1334065"/>
          </a:xfrm>
        </p:spPr>
        <p:txBody>
          <a:bodyPr>
            <a:normAutofit fontScale="90000"/>
          </a:bodyPr>
          <a:lstStyle/>
          <a:p>
            <a:br>
              <a:rPr lang="en-US" sz="2800" b="0" i="1" dirty="0">
                <a:latin typeface="+mj-lt"/>
              </a:rPr>
            </a:br>
            <a:r>
              <a:rPr lang="en-US" sz="2700" b="0" i="1" dirty="0"/>
              <a:t>Modul</a:t>
            </a:r>
            <a:r>
              <a:rPr lang="el-GR" sz="2700" b="0" i="1" dirty="0"/>
              <a:t> 6 </a:t>
            </a:r>
            <a:r>
              <a:rPr lang="en-US" sz="2700" b="0" i="1" dirty="0"/>
              <a:t>(</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it-IT" sz="2700" b="0" i="1" dirty="0" err="1"/>
              <a:t>Digitales</a:t>
            </a:r>
            <a:r>
              <a:rPr lang="it-IT" sz="2700" b="0" i="1" dirty="0"/>
              <a:t> </a:t>
            </a:r>
            <a:r>
              <a:rPr lang="it-IT" sz="2700" b="0" i="1" dirty="0" err="1"/>
              <a:t>Geschichtenerzählen</a:t>
            </a:r>
            <a:r>
              <a:rPr lang="it-IT" sz="2700" b="0" i="1" dirty="0"/>
              <a:t> (Storytelling)</a:t>
            </a:r>
            <a:br>
              <a:rPr lang="it-IT" sz="2700" b="0" i="1" dirty="0"/>
            </a:br>
            <a:r>
              <a:rPr lang="it-IT" sz="2700" b="0" i="1" dirty="0" err="1"/>
              <a:t>über</a:t>
            </a:r>
            <a:r>
              <a:rPr lang="it-IT" sz="2700" b="0" i="1" dirty="0"/>
              <a:t> </a:t>
            </a:r>
            <a:r>
              <a:rPr lang="it-IT" sz="2700" b="0" i="1" dirty="0" err="1"/>
              <a:t>Generationen</a:t>
            </a:r>
            <a:r>
              <a:rPr lang="it-IT" sz="2700" b="0" i="1" dirty="0"/>
              <a:t> </a:t>
            </a:r>
            <a:r>
              <a:rPr lang="it-IT" sz="2700" b="0" i="1" dirty="0" err="1"/>
              <a:t>hinweg</a:t>
            </a:r>
            <a:br>
              <a:rPr lang="en-GB" sz="2400"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1: </a:t>
            </a:r>
            <a:r>
              <a:rPr lang="it-IT" sz="2400" b="1" dirty="0">
                <a:solidFill>
                  <a:schemeClr val="accent1">
                    <a:lumMod val="75000"/>
                  </a:schemeClr>
                </a:solidFill>
              </a:rPr>
              <a:t>Kommunikation zwischen den Generationen</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fontScale="90000"/>
          </a:bodyPr>
          <a:lstStyle/>
          <a:p>
            <a:r>
              <a:rPr lang="en-US" b="0" i="1" dirty="0"/>
              <a:t>Modul</a:t>
            </a:r>
            <a:r>
              <a:rPr lang="el-GR" b="0" i="1" dirty="0"/>
              <a:t> 6 </a:t>
            </a:r>
            <a:r>
              <a:rPr lang="en-US" b="0" i="1" dirty="0"/>
              <a:t>(</a:t>
            </a:r>
            <a:r>
              <a:rPr lang="en-US" b="0" i="1" dirty="0" err="1"/>
              <a:t>Lernende</a:t>
            </a:r>
            <a:r>
              <a:rPr lang="en-US" b="0" i="1" dirty="0"/>
              <a:t> </a:t>
            </a:r>
            <a:r>
              <a:rPr lang="en-US" b="0" i="1" dirty="0" err="1"/>
              <a:t>fortgeschrittenen</a:t>
            </a:r>
            <a:r>
              <a:rPr lang="en-US" b="0" i="1" dirty="0"/>
              <a:t> Alters): </a:t>
            </a:r>
            <a:r>
              <a:rPr lang="en-US" b="0" i="1" dirty="0" err="1"/>
              <a:t>Digitales</a:t>
            </a:r>
            <a:r>
              <a:rPr lang="en-US" b="0" i="1" dirty="0"/>
              <a:t> </a:t>
            </a:r>
            <a:r>
              <a:rPr lang="en-US" b="0" i="1" dirty="0" err="1"/>
              <a:t>Geschichtenerzählen</a:t>
            </a:r>
            <a:r>
              <a:rPr lang="en-US" b="0" i="1" dirty="0"/>
              <a:t> (Storytelling) </a:t>
            </a:r>
            <a:r>
              <a:rPr lang="en-US" b="0" i="1" dirty="0" err="1"/>
              <a:t>über</a:t>
            </a:r>
            <a:r>
              <a:rPr lang="en-US" b="0" i="1" dirty="0"/>
              <a:t> </a:t>
            </a:r>
            <a:r>
              <a:rPr lang="en-US" b="0" i="1" dirty="0" err="1"/>
              <a:t>Generationen</a:t>
            </a:r>
            <a:r>
              <a:rPr lang="en-US" b="0" i="1" dirty="0"/>
              <a:t> </a:t>
            </a:r>
            <a:r>
              <a:rPr lang="en-US" b="0" i="1" dirty="0" err="1"/>
              <a:t>hinweg</a:t>
            </a:r>
            <a:br>
              <a:rPr lang="en-GB" sz="2200" dirty="0"/>
            </a:br>
            <a:br>
              <a:rPr lang="en-CY" sz="1400" dirty="0"/>
            </a:b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a:xfrm>
            <a:off x="-18371" y="56285"/>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a:t>
            </a:r>
            <a:r>
              <a:rPr lang="it-IT" b="1" i="1" dirty="0">
                <a:solidFill>
                  <a:schemeClr val="accent1">
                    <a:lumMod val="75000"/>
                  </a:schemeClr>
                </a:solidFill>
              </a:rPr>
              <a:t>Kommunikation zwischen den Generationen</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5548314"/>
          </a:xfrm>
          <a:prstGeom prst="rect">
            <a:avLst/>
          </a:prstGeom>
          <a:noFill/>
        </p:spPr>
        <p:txBody>
          <a:bodyPr wrap="square">
            <a:spAutoFit/>
          </a:bodyPr>
          <a:lstStyle/>
          <a:p>
            <a:r>
              <a:rPr lang="en-GB" b="1" dirty="0"/>
              <a:t> </a:t>
            </a:r>
            <a:r>
              <a:rPr lang="en-GB" sz="2400" b="1" dirty="0"/>
              <a:t>Die digitale Brücke bauen</a:t>
            </a:r>
          </a:p>
          <a:p>
            <a:pPr algn="ctr"/>
            <a:endParaRPr lang="en-GB" sz="2400" dirty="0"/>
          </a:p>
          <a:p>
            <a:pPr algn="ctr" fontAlgn="base"/>
            <a:r>
              <a:rPr lang="en-GB" sz="2400" dirty="0"/>
              <a:t>Unsere Welten verbinden</a:t>
            </a:r>
          </a:p>
          <a:p>
            <a:pPr algn="ctr" fontAlgn="base"/>
            <a:endParaRPr lang="en-GB" sz="2400" dirty="0"/>
          </a:p>
          <a:p>
            <a:pPr algn="ctr" fontAlgn="base"/>
            <a:r>
              <a:rPr lang="en-GB" sz="2400" dirty="0"/>
              <a:t>Digitale Kommunikation ist eine Brücke, die Sie</a:t>
            </a:r>
          </a:p>
          <a:p>
            <a:pPr algn="ctr" fontAlgn="base"/>
            <a:r>
              <a:rPr lang="en-GB" sz="2400" dirty="0"/>
              <a:t>mit Familie und Freund*</a:t>
            </a:r>
            <a:r>
              <a:rPr lang="en-GB" sz="2400" dirty="0" err="1"/>
              <a:t>innen</a:t>
            </a:r>
            <a:r>
              <a:rPr lang="en-GB" sz="2400" dirty="0"/>
              <a:t> </a:t>
            </a:r>
            <a:r>
              <a:rPr lang="en-GB" sz="2400" dirty="0" err="1"/>
              <a:t>verbindet</a:t>
            </a:r>
            <a:r>
              <a:rPr lang="en-GB" sz="2400" dirty="0"/>
              <a:t>, egal wie weit die Entfernung ist. </a:t>
            </a:r>
          </a:p>
          <a:p>
            <a:pPr algn="ctr" fontAlgn="base"/>
            <a:endParaRPr lang="en-GB" sz="2400" dirty="0"/>
          </a:p>
          <a:p>
            <a:pPr algn="ctr" fontAlgn="base"/>
            <a:r>
              <a:rPr lang="en-GB" sz="2400" dirty="0"/>
              <a:t>Es geht darum, das Leben so zu teilen, wie es gerade ist.</a:t>
            </a:r>
          </a:p>
          <a:p>
            <a:pPr algn="ctr" fontAlgn="base"/>
            <a:endParaRPr lang="en-GB" sz="2400" dirty="0"/>
          </a:p>
          <a:p>
            <a:pPr algn="ctr" fontAlgn="base"/>
            <a:r>
              <a:rPr lang="en-GB" sz="2400" b="1" dirty="0"/>
              <a:t>Kernpunkt: </a:t>
            </a:r>
            <a:r>
              <a:rPr lang="en-GB" sz="2400" dirty="0"/>
              <a:t>Wieder Kontakt zu den Enkelkindern aufnehmen und in der digitalen Welt am Ball bleiben.</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C29A0-F91F-FB75-CCCF-187524E963E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60F3ECD-0955-0584-A03E-384611871217}"/>
              </a:ext>
            </a:extLst>
          </p:cNvPr>
          <p:cNvSpPr>
            <a:spLocks noGrp="1"/>
          </p:cNvSpPr>
          <p:nvPr>
            <p:ph type="title"/>
          </p:nvPr>
        </p:nvSpPr>
        <p:spPr>
          <a:xfrm>
            <a:off x="0"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7DD3F754-E2A1-5770-E161-0C63DC25F5BC}"/>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a:t>
            </a:r>
            <a:r>
              <a:rPr lang="it-IT" b="1" i="1" dirty="0">
                <a:solidFill>
                  <a:schemeClr val="accent1">
                    <a:lumMod val="75000"/>
                  </a:schemeClr>
                </a:solidFill>
              </a:rPr>
              <a:t>Kommunikation zwischen den Generationen</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BC4005B9-AF7F-ACC8-207A-3F6CD6A75F8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53E6B6D-4E91-31D9-B268-42F7602106BC}"/>
              </a:ext>
            </a:extLst>
          </p:cNvPr>
          <p:cNvSpPr txBox="1"/>
          <p:nvPr/>
        </p:nvSpPr>
        <p:spPr>
          <a:xfrm>
            <a:off x="149679" y="1405534"/>
            <a:ext cx="11336483" cy="4440318"/>
          </a:xfrm>
          <a:prstGeom prst="rect">
            <a:avLst/>
          </a:prstGeom>
          <a:noFill/>
        </p:spPr>
        <p:txBody>
          <a:bodyPr wrap="square">
            <a:spAutoFit/>
          </a:bodyPr>
          <a:lstStyle/>
          <a:p>
            <a:r>
              <a:rPr lang="en-GB" b="1" dirty="0"/>
              <a:t> </a:t>
            </a:r>
            <a:r>
              <a:rPr lang="en-GB" sz="2400" b="1" dirty="0"/>
              <a:t>Warum digitale Vernetzung wichtig ist</a:t>
            </a:r>
          </a:p>
          <a:p>
            <a:pPr algn="ctr" fontAlgn="base"/>
            <a:endParaRPr lang="en-GB" sz="2400" dirty="0"/>
          </a:p>
          <a:p>
            <a:pPr algn="ctr" fontAlgn="base"/>
            <a:r>
              <a:rPr lang="en-GB" sz="2400" dirty="0"/>
              <a:t>Selbstvertrauen und Verbundenheit</a:t>
            </a:r>
          </a:p>
          <a:p>
            <a:pPr algn="ctr" fontAlgn="base"/>
            <a:endParaRPr lang="en-GB" sz="2400" dirty="0"/>
          </a:p>
          <a:p>
            <a:pPr algn="ctr" fontAlgn="base"/>
            <a:r>
              <a:rPr lang="en-GB" sz="2400" dirty="0"/>
              <a:t>Beim Erlernen digitaler Werkzeuge geht es um mehr als nur Technologie; </a:t>
            </a:r>
          </a:p>
          <a:p>
            <a:pPr algn="ctr" fontAlgn="base"/>
            <a:r>
              <a:rPr lang="en-GB" sz="2400" dirty="0"/>
              <a:t>es geht um Ihre Unabhängigkeit und Ihr emotionales Wohlbefinden.</a:t>
            </a:r>
          </a:p>
          <a:p>
            <a:pPr algn="ctr" fontAlgn="base"/>
            <a:endParaRPr lang="en-GB" sz="2400" dirty="0"/>
          </a:p>
          <a:p>
            <a:pPr algn="ctr" fontAlgn="base"/>
            <a:r>
              <a:rPr lang="en-GB" sz="2400" b="1" dirty="0"/>
              <a:t>Kernpunkt: </a:t>
            </a:r>
            <a:r>
              <a:rPr lang="en-GB" sz="2400" dirty="0"/>
              <a:t>Isolation verringern, indem Sie nach Ihren eigenen Vorstellungen in Kontakt bleiben</a:t>
            </a:r>
            <a:r>
              <a:rPr lang="en-GB" dirty="0"/>
              <a:t>.</a:t>
            </a:r>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95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FC0A-949C-7A6A-3302-A76B1D6E9EC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4154EA-BE37-13D0-A783-1A387AC06893}"/>
              </a:ext>
            </a:extLst>
          </p:cNvPr>
          <p:cNvSpPr>
            <a:spLocks noGrp="1"/>
          </p:cNvSpPr>
          <p:nvPr>
            <p:ph type="title"/>
          </p:nvPr>
        </p:nvSpPr>
        <p:spPr>
          <a:xfrm>
            <a:off x="0"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56C138E3-34B3-72C0-B60E-44F5B78D5F58}"/>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a:t>
            </a:r>
            <a:r>
              <a:rPr lang="it-IT" b="1" i="1" dirty="0">
                <a:solidFill>
                  <a:schemeClr val="accent1">
                    <a:lumMod val="75000"/>
                  </a:schemeClr>
                </a:solidFill>
              </a:rPr>
              <a:t>Kommunikation zwischen den Generationen</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D5D9950F-B341-C2D9-6288-FFEFF964491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9CD83B8-D898-FB31-3FB0-2DCAD3733CCC}"/>
              </a:ext>
            </a:extLst>
          </p:cNvPr>
          <p:cNvSpPr txBox="1"/>
          <p:nvPr/>
        </p:nvSpPr>
        <p:spPr>
          <a:xfrm>
            <a:off x="149679" y="1405534"/>
            <a:ext cx="11336483" cy="4440318"/>
          </a:xfrm>
          <a:prstGeom prst="rect">
            <a:avLst/>
          </a:prstGeom>
          <a:noFill/>
        </p:spPr>
        <p:txBody>
          <a:bodyPr wrap="square">
            <a:spAutoFit/>
          </a:bodyPr>
          <a:lstStyle/>
          <a:p>
            <a:r>
              <a:rPr lang="en-GB" sz="2400" b="1" dirty="0"/>
              <a:t>Barrieren überwinden</a:t>
            </a:r>
            <a:endParaRPr lang="en-GB" sz="2400" dirty="0"/>
          </a:p>
          <a:p>
            <a:pPr algn="ctr" fontAlgn="base"/>
            <a:endParaRPr lang="en-GB" sz="2400" dirty="0"/>
          </a:p>
          <a:p>
            <a:pPr algn="ctr" fontAlgn="base"/>
            <a:r>
              <a:rPr lang="en-GB" sz="2400" dirty="0"/>
              <a:t>Die Hemmschwelle überwinden</a:t>
            </a:r>
          </a:p>
          <a:p>
            <a:pPr algn="ctr" fontAlgn="base"/>
            <a:endParaRPr lang="en-GB" sz="2400" dirty="0"/>
          </a:p>
          <a:p>
            <a:pPr algn="ctr" fontAlgn="base"/>
            <a:r>
              <a:rPr lang="en-GB" sz="2400" dirty="0"/>
              <a:t>Es ist normal, sich bei neuen Symbolen oder Schaltflächen unsicher zu fühlen, </a:t>
            </a:r>
          </a:p>
          <a:p>
            <a:pPr algn="ctr" fontAlgn="base"/>
            <a:r>
              <a:rPr lang="en-GB" sz="2400" dirty="0"/>
              <a:t>aber man kann die digitale Welt nicht „kaputtmachen“, indem man sie erkundet.</a:t>
            </a:r>
          </a:p>
          <a:p>
            <a:pPr algn="ctr" fontAlgn="base"/>
            <a:endParaRPr lang="en-GB" sz="2400" dirty="0"/>
          </a:p>
          <a:p>
            <a:pPr algn="ctr" fontAlgn="base"/>
            <a:r>
              <a:rPr lang="en-GB" sz="2400" b="1" dirty="0"/>
              <a:t>Kernpunkt: </a:t>
            </a:r>
            <a:r>
              <a:rPr lang="en-GB" sz="2400" dirty="0"/>
              <a:t>Technische Komplexität in die Freude über einen erfolgreich gedrückten „Senden“-Button verwandeln.</a:t>
            </a:r>
          </a:p>
          <a:p>
            <a:pPr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000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a:xfrm>
            <a:off x="0"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1: </a:t>
            </a:r>
            <a:r>
              <a:rPr lang="it-IT" b="1" i="1" dirty="0">
                <a:solidFill>
                  <a:schemeClr val="accent1">
                    <a:lumMod val="75000"/>
                  </a:schemeClr>
                </a:solidFill>
              </a:rPr>
              <a:t>Kommunikation zwischen den Generationen</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Aktivität: Der Kern der Botschaft (Phase 1)</a:t>
            </a:r>
            <a:endParaRPr lang="en-GB" sz="2400" dirty="0">
              <a:solidFill>
                <a:schemeClr val="accent4">
                  <a:lumMod val="75000"/>
                </a:schemeClr>
              </a:solidFill>
            </a:endParaRPr>
          </a:p>
          <a:p>
            <a:pPr algn="ctr" fontAlgn="base"/>
            <a:endParaRPr lang="en-GB" sz="2400" dirty="0"/>
          </a:p>
          <a:p>
            <a:pPr algn="ctr" fontAlgn="base"/>
            <a:r>
              <a:rPr lang="en-GB" sz="2400" dirty="0"/>
              <a:t>Was </a:t>
            </a:r>
            <a:r>
              <a:rPr lang="en-GB" sz="2400" dirty="0" err="1"/>
              <a:t>möchten</a:t>
            </a:r>
            <a:r>
              <a:rPr lang="en-GB" sz="2400" dirty="0"/>
              <a:t> Sie sagen?</a:t>
            </a:r>
          </a:p>
          <a:p>
            <a:pPr algn="ctr" fontAlgn="base"/>
            <a:endParaRPr lang="en-GB" sz="2400" dirty="0"/>
          </a:p>
          <a:p>
            <a:pPr algn="ctr" fontAlgn="base"/>
            <a:r>
              <a:rPr lang="en-GB" sz="2400" dirty="0"/>
              <a:t>Denken Sie an jemanden, der jünger ist und Ihnen am Herzen liegt. </a:t>
            </a:r>
          </a:p>
          <a:p>
            <a:pPr algn="ctr" fontAlgn="base"/>
            <a:r>
              <a:rPr lang="en-GB" sz="2400" dirty="0"/>
              <a:t>Welche Botschaft, Erinnerung oder welches </a:t>
            </a:r>
            <a:r>
              <a:rPr lang="en-GB" sz="2400" dirty="0" err="1"/>
              <a:t>Foto</a:t>
            </a:r>
            <a:r>
              <a:rPr lang="en-GB" sz="2400" dirty="0"/>
              <a:t> </a:t>
            </a:r>
            <a:r>
              <a:rPr lang="en-GB" sz="2400" dirty="0" err="1"/>
              <a:t>würden</a:t>
            </a:r>
            <a:r>
              <a:rPr lang="en-GB" sz="2400" dirty="0"/>
              <a:t> Sie gerne mit dieser Person teilen?</a:t>
            </a:r>
          </a:p>
          <a:p>
            <a:pPr algn="ctr" fontAlgn="base"/>
            <a:endParaRPr lang="en-GB" sz="2400" dirty="0"/>
          </a:p>
          <a:p>
            <a:pPr algn="ctr" fontAlgn="base"/>
            <a:r>
              <a:rPr lang="en-GB" sz="2400" b="1" dirty="0"/>
              <a:t>Kernpunkt: </a:t>
            </a:r>
            <a:r>
              <a:rPr lang="en-GB" sz="2400" dirty="0" err="1"/>
              <a:t>Denken</a:t>
            </a:r>
            <a:r>
              <a:rPr lang="en-GB" sz="2400" dirty="0"/>
              <a:t> Sie über die </a:t>
            </a:r>
            <a:r>
              <a:rPr lang="en-GB" sz="2400" dirty="0" err="1"/>
              <a:t>Bedeutung</a:t>
            </a:r>
            <a:r>
              <a:rPr lang="en-GB" sz="2400" dirty="0"/>
              <a:t> </a:t>
            </a:r>
            <a:r>
              <a:rPr lang="en-GB" sz="2400" dirty="0" err="1"/>
              <a:t>Ihrer</a:t>
            </a:r>
            <a:r>
              <a:rPr lang="en-GB" sz="2400" dirty="0"/>
              <a:t> Geschichte nach, bevor Sie </a:t>
            </a:r>
            <a:r>
              <a:rPr lang="en-GB" sz="2400" dirty="0" err="1"/>
              <a:t>ein</a:t>
            </a:r>
            <a:r>
              <a:rPr lang="en-GB" sz="2400" dirty="0"/>
              <a:t> Mittel </a:t>
            </a:r>
            <a:r>
              <a:rPr lang="en-GB" sz="2400" dirty="0" err="1"/>
              <a:t>wählen</a:t>
            </a: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2F7A-D4AA-B43B-2DCC-3A023B062D9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BF2B69-F4C1-B4C5-C9EB-662E41E627B7}"/>
              </a:ext>
            </a:extLst>
          </p:cNvPr>
          <p:cNvSpPr>
            <a:spLocks noGrp="1"/>
          </p:cNvSpPr>
          <p:nvPr>
            <p:ph type="title"/>
          </p:nvPr>
        </p:nvSpPr>
        <p:spPr>
          <a:xfrm>
            <a:off x="0" y="138793"/>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3A503F86-DA01-3768-AC94-728B5AE3F23F}"/>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1: </a:t>
            </a:r>
            <a:r>
              <a:rPr lang="it-IT" b="1" i="1" dirty="0">
                <a:solidFill>
                  <a:schemeClr val="accent1">
                    <a:lumMod val="75000"/>
                  </a:schemeClr>
                </a:solidFill>
              </a:rPr>
              <a:t>Kommunikation zwischen den Generationen</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4C33ACD0-9029-B74E-58C4-16FFBB4C42C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15537D4C-E761-4D0B-24D0-B2F19EB53013}"/>
              </a:ext>
            </a:extLst>
          </p:cNvPr>
          <p:cNvSpPr txBox="1"/>
          <p:nvPr/>
        </p:nvSpPr>
        <p:spPr>
          <a:xfrm>
            <a:off x="97970" y="1563010"/>
            <a:ext cx="10957957" cy="5917646"/>
          </a:xfrm>
          <a:prstGeom prst="rect">
            <a:avLst/>
          </a:prstGeom>
          <a:noFill/>
        </p:spPr>
        <p:txBody>
          <a:bodyPr wrap="square">
            <a:spAutoFit/>
          </a:bodyPr>
          <a:lstStyle/>
          <a:p>
            <a:pPr algn="ctr"/>
            <a:r>
              <a:rPr lang="en-GB" sz="2400" b="1" dirty="0">
                <a:solidFill>
                  <a:schemeClr val="accent4">
                    <a:lumMod val="75000"/>
                  </a:schemeClr>
                </a:solidFill>
              </a:rPr>
              <a:t>Aktivität: Der Kern der Botschaft (Phase 2)</a:t>
            </a:r>
            <a:endParaRPr lang="en-GB" sz="2400" dirty="0">
              <a:solidFill>
                <a:schemeClr val="accent4">
                  <a:lumMod val="75000"/>
                </a:schemeClr>
              </a:solidFill>
            </a:endParaRPr>
          </a:p>
          <a:p>
            <a:pPr algn="ctr" fontAlgn="base"/>
            <a:endParaRPr lang="en-GB" sz="2400" dirty="0"/>
          </a:p>
          <a:p>
            <a:pPr algn="ctr" fontAlgn="base"/>
            <a:r>
              <a:rPr lang="en-GB" sz="2400" dirty="0" err="1"/>
              <a:t>Wählen</a:t>
            </a:r>
            <a:r>
              <a:rPr lang="en-GB" sz="2400" dirty="0"/>
              <a:t> Sie </a:t>
            </a:r>
            <a:r>
              <a:rPr lang="en-GB" sz="2400" dirty="0" err="1"/>
              <a:t>Ihren</a:t>
            </a:r>
            <a:r>
              <a:rPr lang="en-GB" sz="2400" dirty="0"/>
              <a:t> Einstieg</a:t>
            </a:r>
          </a:p>
          <a:p>
            <a:pPr algn="ctr" fontAlgn="base"/>
            <a:endParaRPr lang="en-GB" sz="2400" dirty="0"/>
          </a:p>
          <a:p>
            <a:pPr algn="ctr" fontAlgn="base"/>
            <a:r>
              <a:rPr lang="en-GB" sz="2400" dirty="0"/>
              <a:t>Jede Botschaft hat einen Ort. </a:t>
            </a:r>
          </a:p>
          <a:p>
            <a:pPr algn="ctr" fontAlgn="base"/>
            <a:endParaRPr lang="en-GB" sz="2400" dirty="0"/>
          </a:p>
          <a:p>
            <a:pPr algn="ctr" fontAlgn="base"/>
            <a:r>
              <a:rPr lang="en-GB" sz="2400" dirty="0"/>
              <a:t>Manche Geschichten eignen sich am besten für ein kurzes Foto, </a:t>
            </a:r>
          </a:p>
          <a:p>
            <a:pPr algn="ctr" fontAlgn="base"/>
            <a:r>
              <a:rPr lang="en-GB" sz="2400" dirty="0"/>
              <a:t>während andere besser in eine E-Mail oder einen Videoanruf passen.</a:t>
            </a:r>
          </a:p>
          <a:p>
            <a:pPr algn="ctr" fontAlgn="base"/>
            <a:endParaRPr lang="en-GB" sz="2400" dirty="0"/>
          </a:p>
          <a:p>
            <a:pPr algn="ctr" fontAlgn="base"/>
            <a:r>
              <a:rPr lang="en-GB" sz="2400" b="1" dirty="0"/>
              <a:t>Kernpunkt: </a:t>
            </a:r>
            <a:r>
              <a:rPr lang="en-GB" sz="2400" dirty="0" err="1"/>
              <a:t>Finden</a:t>
            </a:r>
            <a:r>
              <a:rPr lang="en-GB" sz="2400" dirty="0"/>
              <a:t> Sie das digitale Tool, das </a:t>
            </a:r>
            <a:r>
              <a:rPr lang="en-GB" sz="2400" dirty="0" err="1"/>
              <a:t>Ihnen</a:t>
            </a:r>
            <a:r>
              <a:rPr lang="en-GB" sz="2400" dirty="0"/>
              <a:t> heute am einfachsten zu bedienen erscheint</a:t>
            </a:r>
            <a:r>
              <a:rPr lang="en-GB" sz="2400" b="1"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6544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7F24-E0F5-7DB7-481B-7134726DE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E2C73-5718-9558-00C8-269F2475FDFF}"/>
              </a:ext>
            </a:extLst>
          </p:cNvPr>
          <p:cNvSpPr>
            <a:spLocks noGrp="1"/>
          </p:cNvSpPr>
          <p:nvPr>
            <p:ph type="ctrTitle"/>
          </p:nvPr>
        </p:nvSpPr>
        <p:spPr/>
        <p:txBody>
          <a:bodyPr>
            <a:normAutofit fontScale="90000"/>
          </a:bodyPr>
          <a:lstStyle/>
          <a:p>
            <a:br>
              <a:rPr lang="en-US" sz="2800" b="0" i="1" dirty="0">
                <a:latin typeface="+mj-lt"/>
              </a:rPr>
            </a:br>
            <a:r>
              <a:rPr lang="en-US" sz="2700" b="0" i="1" dirty="0"/>
              <a:t>Modul</a:t>
            </a:r>
            <a:r>
              <a:rPr lang="el-GR" sz="2700" b="0" i="1" dirty="0"/>
              <a:t> 6 </a:t>
            </a:r>
            <a:r>
              <a:rPr lang="en-US" sz="2700" b="0" i="1" dirty="0"/>
              <a:t>(Lernende im fortgeschrittenen Alter)</a:t>
            </a:r>
            <a:br>
              <a:rPr lang="el-GR" sz="2700" b="0" i="1" dirty="0"/>
            </a:br>
            <a:r>
              <a:rPr lang="it-IT" sz="2700" b="0" i="1" dirty="0" err="1"/>
              <a:t>Digitales</a:t>
            </a:r>
            <a:r>
              <a:rPr lang="it-IT" sz="2700" b="0" i="1" dirty="0"/>
              <a:t> </a:t>
            </a:r>
            <a:r>
              <a:rPr lang="it-IT" sz="2700" b="0" i="1" dirty="0" err="1"/>
              <a:t>Geschichtenerzählen</a:t>
            </a:r>
            <a:r>
              <a:rPr lang="it-IT" sz="2700" b="0" i="1" dirty="0"/>
              <a:t> (Storytelling) </a:t>
            </a:r>
            <a:r>
              <a:rPr lang="it-IT" sz="2700" b="0" i="1" dirty="0" err="1"/>
              <a:t>über</a:t>
            </a:r>
            <a:r>
              <a:rPr lang="it-IT" sz="2700" b="0" i="1" dirty="0"/>
              <a:t> </a:t>
            </a:r>
            <a:r>
              <a:rPr lang="it-IT" sz="2700" b="0" i="1" dirty="0" err="1"/>
              <a:t>Generationen</a:t>
            </a:r>
            <a:r>
              <a:rPr lang="it-IT" sz="2700" b="0" i="1" dirty="0"/>
              <a:t> </a:t>
            </a:r>
            <a:r>
              <a:rPr lang="it-IT" sz="2700" b="0" i="1" dirty="0" err="1"/>
              <a:t>hinweg</a:t>
            </a:r>
            <a:br>
              <a:rPr lang="en-GB" sz="2400"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A4D677C7-83B1-E8BA-B1C0-78BF675921F5}"/>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2: </a:t>
            </a:r>
            <a:r>
              <a:rPr lang="it-IT" sz="2400" b="1" dirty="0" err="1">
                <a:solidFill>
                  <a:schemeClr val="accent1">
                    <a:lumMod val="75000"/>
                  </a:schemeClr>
                </a:solidFill>
              </a:rPr>
              <a:t>Fähigkeiten</a:t>
            </a:r>
            <a:r>
              <a:rPr lang="it-IT" sz="2400" b="1" dirty="0">
                <a:solidFill>
                  <a:schemeClr val="accent1">
                    <a:lumMod val="75000"/>
                  </a:schemeClr>
                </a:solidFill>
              </a:rPr>
              <a:t> </a:t>
            </a:r>
            <a:r>
              <a:rPr lang="it-IT" sz="2400" b="1" dirty="0" err="1">
                <a:solidFill>
                  <a:schemeClr val="accent1">
                    <a:lumMod val="75000"/>
                  </a:schemeClr>
                </a:solidFill>
              </a:rPr>
              <a:t>des</a:t>
            </a:r>
            <a:r>
              <a:rPr lang="it-IT" sz="2400" b="1" dirty="0">
                <a:solidFill>
                  <a:schemeClr val="accent1">
                    <a:lumMod val="75000"/>
                  </a:schemeClr>
                </a:solidFill>
              </a:rPr>
              <a:t> </a:t>
            </a:r>
            <a:r>
              <a:rPr lang="it-IT" sz="2400" b="1" dirty="0" err="1">
                <a:solidFill>
                  <a:schemeClr val="accent1">
                    <a:lumMod val="75000"/>
                  </a:schemeClr>
                </a:solidFill>
              </a:rPr>
              <a:t>digitalen</a:t>
            </a:r>
            <a:r>
              <a:rPr lang="it-IT" sz="2400" b="1" dirty="0">
                <a:solidFill>
                  <a:schemeClr val="accent1">
                    <a:lumMod val="75000"/>
                  </a:schemeClr>
                </a:solidFill>
              </a:rPr>
              <a:t> Storytelling</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409099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597A0-8CF2-F119-1712-2A4F15F2107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D7F2C91-2EF5-E654-899E-F73720F714AD}"/>
              </a:ext>
            </a:extLst>
          </p:cNvPr>
          <p:cNvSpPr>
            <a:spLocks noGrp="1"/>
          </p:cNvSpPr>
          <p:nvPr>
            <p:ph type="title"/>
          </p:nvPr>
        </p:nvSpPr>
        <p:spPr>
          <a:xfrm>
            <a:off x="-18371" y="-136638"/>
            <a:ext cx="11944351" cy="715879"/>
          </a:xfrm>
        </p:spPr>
        <p:txBody>
          <a:bodyPr lIns="91440"/>
          <a:lstStyle/>
          <a:p>
            <a:br>
              <a:rPr lang="en-US" sz="2400" i="1" dirty="0"/>
            </a:br>
            <a:r>
              <a:rPr lang="en-US" sz="2400" i="1" dirty="0"/>
              <a:t>Modul</a:t>
            </a:r>
            <a:r>
              <a:rPr lang="el-GR" sz="2400" i="1" dirty="0"/>
              <a:t> 6 </a:t>
            </a:r>
            <a:r>
              <a:rPr lang="en-US" sz="2400" i="1" dirty="0"/>
              <a:t>(</a:t>
            </a:r>
            <a:r>
              <a:rPr lang="en-US" sz="2400" i="1" dirty="0" err="1"/>
              <a:t>Lernende</a:t>
            </a:r>
            <a:r>
              <a:rPr lang="en-US" sz="2400" i="1" dirty="0"/>
              <a:t> </a:t>
            </a:r>
            <a:r>
              <a:rPr lang="en-US" sz="2400" i="1" dirty="0" err="1"/>
              <a:t>fortgeschrittenen</a:t>
            </a:r>
            <a:r>
              <a:rPr lang="en-US" sz="2400" i="1" dirty="0"/>
              <a:t> Alters): </a:t>
            </a:r>
            <a:r>
              <a:rPr lang="en-US" sz="2400" i="1" dirty="0" err="1"/>
              <a:t>Digitales</a:t>
            </a:r>
            <a:r>
              <a:rPr lang="en-US" sz="2400" i="1" dirty="0"/>
              <a:t> </a:t>
            </a:r>
            <a:r>
              <a:rPr lang="en-US" sz="2400" i="1" dirty="0" err="1"/>
              <a:t>Geschichtenerzählen</a:t>
            </a:r>
            <a:r>
              <a:rPr lang="en-US" sz="2400" i="1" dirty="0"/>
              <a:t> (Storytelling) </a:t>
            </a:r>
            <a:r>
              <a:rPr lang="en-US" sz="2400" i="1" dirty="0" err="1"/>
              <a:t>über</a:t>
            </a:r>
            <a:r>
              <a:rPr lang="en-US" sz="2400" i="1" dirty="0"/>
              <a:t> </a:t>
            </a:r>
            <a:r>
              <a:rPr lang="en-US" sz="2400" i="1" dirty="0" err="1"/>
              <a:t>Generationen</a:t>
            </a:r>
            <a:r>
              <a:rPr lang="en-US" sz="2400" i="1" dirty="0"/>
              <a:t> </a:t>
            </a:r>
            <a:r>
              <a:rPr lang="en-US" sz="2400" i="1" dirty="0" err="1"/>
              <a:t>hinweg</a:t>
            </a:r>
            <a:r>
              <a:rPr lang="en-GB" sz="2400" i="1" dirty="0"/>
              <a:t> </a:t>
            </a:r>
            <a:endParaRPr lang="el-GR" sz="2400" dirty="0"/>
          </a:p>
        </p:txBody>
      </p:sp>
      <p:sp>
        <p:nvSpPr>
          <p:cNvPr id="6" name="Text Placeholder 5">
            <a:extLst>
              <a:ext uri="{FF2B5EF4-FFF2-40B4-BE49-F238E27FC236}">
                <a16:creationId xmlns:a16="http://schemas.microsoft.com/office/drawing/2014/main" id="{892E7587-8EA8-3339-16F9-5DED9A0EED23}"/>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2: </a:t>
            </a:r>
            <a:r>
              <a:rPr lang="it-IT" b="1" i="1" dirty="0" err="1">
                <a:solidFill>
                  <a:schemeClr val="accent1">
                    <a:lumMod val="75000"/>
                  </a:schemeClr>
                </a:solidFill>
              </a:rPr>
              <a:t>Fähigkeiten</a:t>
            </a:r>
            <a:r>
              <a:rPr lang="it-IT" b="1" i="1" dirty="0">
                <a:solidFill>
                  <a:schemeClr val="accent1">
                    <a:lumMod val="75000"/>
                  </a:schemeClr>
                </a:solidFill>
              </a:rPr>
              <a:t> </a:t>
            </a:r>
            <a:r>
              <a:rPr lang="it-IT" b="1" i="1" dirty="0" err="1">
                <a:solidFill>
                  <a:schemeClr val="accent1">
                    <a:lumMod val="75000"/>
                  </a:schemeClr>
                </a:solidFill>
              </a:rPr>
              <a:t>des</a:t>
            </a:r>
            <a:r>
              <a:rPr lang="it-IT" b="1" i="1" dirty="0">
                <a:solidFill>
                  <a:schemeClr val="accent1">
                    <a:lumMod val="75000"/>
                  </a:schemeClr>
                </a:solidFill>
              </a:rPr>
              <a:t> digitalen Storytelling</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8C55F23-631A-96C5-E1F1-720CDF618DA4}"/>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C962A759-E61D-7C20-9912-8197B6CD4591}"/>
              </a:ext>
            </a:extLst>
          </p:cNvPr>
          <p:cNvSpPr txBox="1"/>
          <p:nvPr/>
        </p:nvSpPr>
        <p:spPr>
          <a:xfrm>
            <a:off x="149679" y="1405534"/>
            <a:ext cx="11336483" cy="5455981"/>
          </a:xfrm>
          <a:prstGeom prst="rect">
            <a:avLst/>
          </a:prstGeom>
          <a:noFill/>
        </p:spPr>
        <p:txBody>
          <a:bodyPr wrap="square">
            <a:spAutoFit/>
          </a:bodyPr>
          <a:lstStyle/>
          <a:p>
            <a:r>
              <a:rPr lang="en-GB" sz="2400" b="1" dirty="0"/>
              <a:t>Die Kraft des digitalen Storytelling</a:t>
            </a:r>
          </a:p>
          <a:p>
            <a:endParaRPr lang="en-GB" sz="2400" dirty="0"/>
          </a:p>
          <a:p>
            <a:pPr lvl="0" algn="ctr"/>
            <a:r>
              <a:rPr lang="en-GB" sz="2400" dirty="0" err="1"/>
              <a:t>Ihr</a:t>
            </a:r>
            <a:r>
              <a:rPr lang="en-GB" sz="2400" dirty="0"/>
              <a:t> Vermächtnis visuell weitergeben</a:t>
            </a:r>
          </a:p>
          <a:p>
            <a:pPr lvl="0" algn="ctr"/>
            <a:endParaRPr lang="en-GB" sz="2400" dirty="0"/>
          </a:p>
          <a:p>
            <a:pPr lvl="0" algn="ctr"/>
            <a:r>
              <a:rPr lang="en-GB" sz="2400" dirty="0"/>
              <a:t>Digitales Storytelling nutzt Fotos und einfache </a:t>
            </a:r>
            <a:r>
              <a:rPr lang="en-GB" sz="2400" dirty="0" err="1"/>
              <a:t>kreative</a:t>
            </a:r>
            <a:r>
              <a:rPr lang="en-GB" sz="2400" dirty="0"/>
              <a:t> </a:t>
            </a:r>
            <a:r>
              <a:rPr lang="en-GB" sz="2400" dirty="0" err="1"/>
              <a:t>Werkzeuge</a:t>
            </a:r>
            <a:r>
              <a:rPr lang="en-GB" sz="2400" dirty="0"/>
              <a:t>, </a:t>
            </a:r>
          </a:p>
          <a:p>
            <a:pPr lvl="0" algn="ctr"/>
            <a:r>
              <a:rPr lang="en-GB" sz="2400" dirty="0"/>
              <a:t>um Ihre Erinnerungen in eine Sprache zu verwandeln, mit der sich jüngere Generationen gerne beschäftigen.</a:t>
            </a:r>
          </a:p>
          <a:p>
            <a:pPr lvl="0" algn="ctr"/>
            <a:endParaRPr lang="en-GB" sz="2400" dirty="0"/>
          </a:p>
          <a:p>
            <a:pPr lvl="0" algn="ctr"/>
            <a:r>
              <a:rPr lang="en-GB" sz="2400" b="1" dirty="0"/>
              <a:t>Kernpunkt: </a:t>
            </a:r>
            <a:r>
              <a:rPr lang="en-GB" sz="2400" dirty="0"/>
              <a:t>Mit Bildern und kurzen Texten Ihre Lebenserfahrungen und Ihre Geschichte lebendig werden lassen.</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73703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2186</Words>
  <Application>Microsoft Office PowerPoint</Application>
  <PresentationFormat>Breitbild</PresentationFormat>
  <Paragraphs>305</Paragraphs>
  <Slides>20</Slides>
  <Notes>15</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20</vt:i4>
      </vt:variant>
    </vt:vector>
  </HeadingPairs>
  <TitlesOfParts>
    <vt:vector size="25" baseType="lpstr">
      <vt:lpstr>Arial</vt:lpstr>
      <vt:lpstr>Calibri</vt:lpstr>
      <vt:lpstr>Open Sans</vt:lpstr>
      <vt:lpstr>CARDET Course template</vt:lpstr>
      <vt:lpstr>CARDET Course template - Cover page</vt:lpstr>
      <vt:lpstr>WP3 – Schulungsmaterial für Lernende fortgeschrittenen Alters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im fortgeschrittenen Alter)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 Modul 6 (Lernende fortgeschrittenen Alters): Digitales Geschichtenerzählen (Storytelling) über Generationen hinweg </vt:lpstr>
      <vt:lpstr>Modul 6 (Lernende fortgeschrittenen Alters): Digitales Geschichtenerzählen (Storytelling) über Generationen hinweg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docId:A6682F616E89C89A962F769F686B29AC</cp:keywords>
  <cp:lastModifiedBy>Luisa Standecker</cp:lastModifiedBy>
  <cp:revision>214</cp:revision>
  <cp:lastPrinted>2018-07-25T11:23:29Z</cp:lastPrinted>
  <dcterms:created xsi:type="dcterms:W3CDTF">2014-07-11T09:12:14Z</dcterms:created>
  <dcterms:modified xsi:type="dcterms:W3CDTF">2026-05-28T06:28:45Z</dcterms:modified>
</cp:coreProperties>
</file>