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3"/>
  </p:notesMasterIdLst>
  <p:handoutMasterIdLst>
    <p:handoutMasterId r:id="rId24"/>
  </p:handoutMasterIdLst>
  <p:sldIdLst>
    <p:sldId id="256" r:id="rId3"/>
    <p:sldId id="272" r:id="rId4"/>
    <p:sldId id="277" r:id="rId5"/>
    <p:sldId id="315" r:id="rId6"/>
    <p:sldId id="316" r:id="rId7"/>
    <p:sldId id="312" r:id="rId8"/>
    <p:sldId id="317" r:id="rId9"/>
    <p:sldId id="313" r:id="rId10"/>
    <p:sldId id="318" r:id="rId11"/>
    <p:sldId id="320" r:id="rId12"/>
    <p:sldId id="321" r:id="rId13"/>
    <p:sldId id="319" r:id="rId14"/>
    <p:sldId id="322" r:id="rId15"/>
    <p:sldId id="314" r:id="rId16"/>
    <p:sldId id="324" r:id="rId17"/>
    <p:sldId id="325" r:id="rId18"/>
    <p:sldId id="326" r:id="rId19"/>
    <p:sldId id="323" r:id="rId20"/>
    <p:sldId id="327" r:id="rId21"/>
    <p:sldId id="300" r:id="rId22"/>
  </p:sldIdLst>
  <p:sldSz cx="12192000" cy="6858000"/>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3051" autoAdjust="0"/>
  </p:normalViewPr>
  <p:slideViewPr>
    <p:cSldViewPr snapToGrid="0">
      <p:cViewPr varScale="1">
        <p:scale>
          <a:sx n="92" d="100"/>
          <a:sy n="92" d="100"/>
        </p:scale>
        <p:origin x="534" y="7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19/5/2026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19/5/2026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Clique para editar os estilos de texto principais</a:t>
            </a:r>
          </a:p>
          <a:p>
            <a:pPr lvl="1"/>
            <a:r>
              <a:rPr lang="en-US"/>
              <a:t>Segundo nível</a:t>
            </a:r>
          </a:p>
          <a:p>
            <a:pPr lvl="2"/>
            <a:r>
              <a:rPr lang="en-US"/>
              <a:t>Terceiro nível</a:t>
            </a:r>
          </a:p>
          <a:p>
            <a:pPr lvl="3"/>
            <a:r>
              <a:rPr lang="en-US"/>
              <a:t>Quarto nível</a:t>
            </a:r>
          </a:p>
          <a:p>
            <a:pPr lvl="4"/>
            <a:r>
              <a:rPr lang="en-US"/>
              <a:t>Quinto nível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"Bem-vindos a todos. Hoje vamos encarar a tecnologia não como um conjunto de ferramentas complexas, mas sim como uma ponte. Esta ponte ajuda-vos a manter-vos em contacto com os vossos netos e com a vossa comunidade, garantindo que sintam um sentimento de pertença neste nosso mundo moderno e digital."</a:t>
            </a:r>
          </a:p>
          <a:p>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0B06B-72D5-DB6E-EBE2-E5599AE2BB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B0D562-8556-059F-A8AA-9768F72BA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84777A-B807-5F0F-AE81-5E55A964DEE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"Agora, vamos usar o Canva para juntar tudo. Acompanhe a sua foto com apenas uma ou duas frases curtas. Ao combinar uma imagem com a sua sabedoria, está a criar um presente digital pronto para dar início a uma conversa genuína."</a:t>
            </a:r>
          </a:p>
          <a:p>
            <a:endParaRPr lang="LID4096" dirty="0"/>
          </a:p>
        </p:txBody>
      </p:sp>
      <p:sp>
        <p:nvSpPr>
          <p:cNvPr id="4" name="Slide Number Placeholder 3">
            <a:extLst>
              <a:ext uri="{FF2B5EF4-FFF2-40B4-BE49-F238E27FC236}">
                <a16:creationId xmlns:a16="http://schemas.microsoft.com/office/drawing/2014/main" id="{743FA1A0-A877-13DC-86A3-7E2E141310B7}"/>
              </a:ext>
            </a:extLst>
          </p:cNvPr>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1002949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72CA8-9B78-68B3-5F0A-34ABC42F80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867674-CFC6-491D-2F3F-96C4FD10BD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BB301D-6DB4-5795-1FFB-56455925376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 intercâmbio intergeracional é uma verdadeira colaboração. Vocês contribuem com a experiência de vida e a narrativa, enquanto os mais jovens contribuem com a agilidade digital. Juntos, transformam a tecnologia num espaço comum de conexão.»</a:t>
            </a:r>
          </a:p>
          <a:p>
            <a:endParaRPr lang="LID4096" sz="1200" dirty="0"/>
          </a:p>
        </p:txBody>
      </p:sp>
      <p:sp>
        <p:nvSpPr>
          <p:cNvPr id="4" name="Slide Number Placeholder 3">
            <a:extLst>
              <a:ext uri="{FF2B5EF4-FFF2-40B4-BE49-F238E27FC236}">
                <a16:creationId xmlns:a16="http://schemas.microsoft.com/office/drawing/2014/main" id="{8BC962DA-C587-40E3-6214-9F49016786E2}"/>
              </a:ext>
            </a:extLst>
          </p:cNvPr>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3350675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74D7C-9AD6-9AD9-CF58-7F9CF0EF40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87077C-5D8B-E6E6-4B7E-F2D42B436A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D91707-5615-70DD-61B0-F0A303151DD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«Isto é uma via de dois sentidos. Enquanto você ganha confiança nas suas competências técnicas, o jovem ganha empatia e uma compreensão mais profunda da história. As suas memórias pessoais tornam-se importantes arquivos digitais para o futuro.»</a:t>
            </a:r>
          </a:p>
          <a:p>
            <a:endParaRPr lang="LID4096" sz="1200" dirty="0"/>
          </a:p>
        </p:txBody>
      </p:sp>
      <p:sp>
        <p:nvSpPr>
          <p:cNvPr id="4" name="Slide Number Placeholder 3">
            <a:extLst>
              <a:ext uri="{FF2B5EF4-FFF2-40B4-BE49-F238E27FC236}">
                <a16:creationId xmlns:a16="http://schemas.microsoft.com/office/drawing/2014/main" id="{E5D1EE88-D076-7A33-D7F5-0D5824BF0E3A}"/>
              </a:ext>
            </a:extLst>
          </p:cNvPr>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8612961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BD607-7661-16A7-6B11-4316321DC2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52B8F-3E0B-CC44-E023-CED8BCEFD6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60B8FD-4541-5B94-6EFB-69535A26CA4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«Mesmo </a:t>
            </a:r>
            <a:r>
              <a:rPr lang="en-GB" sz="1200" kern="1200" dirty="0" err="1">
                <a:solidFill>
                  <a:schemeClr val="tx1"/>
                </a:solidFill>
                <a:effectLst/>
                <a:latin typeface="+mn-lt"/>
                <a:ea typeface="+mn-ea"/>
                <a:cs typeface="+mn-cs"/>
              </a:rPr>
              <a:t>que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alguém</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mais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jovem</a:t>
            </a:r>
            <a:r>
              <a:rPr lang="en-GB" sz="1200" kern="1200" dirty="0">
                <a:solidFill>
                  <a:schemeClr val="tx1"/>
                </a:solidFill>
                <a:effectLst/>
                <a:latin typeface="+mn-lt"/>
                <a:ea typeface="+mn-ea"/>
                <a:cs typeface="+mn-cs"/>
              </a:rPr>
              <a:t> o </a:t>
            </a:r>
            <a:r>
              <a:rPr lang="en-GB" sz="1200" kern="1200" dirty="0" err="1">
                <a:solidFill>
                  <a:schemeClr val="tx1"/>
                </a:solidFill>
                <a:effectLst/>
                <a:latin typeface="+mn-lt"/>
                <a:ea typeface="+mn-ea"/>
                <a:cs typeface="+mn-cs"/>
              </a:rPr>
              <a:t>ajude</a:t>
            </a:r>
            <a:r>
              <a:rPr lang="en-GB" sz="1200" kern="1200" dirty="0">
                <a:solidFill>
                  <a:schemeClr val="tx1"/>
                </a:solidFill>
                <a:effectLst/>
                <a:latin typeface="+mn-lt"/>
                <a:ea typeface="+mn-ea"/>
                <a:cs typeface="+mn-cs"/>
              </a:rPr>
              <a:t> a encontrar os botões certos, quem </a:t>
            </a:r>
            <a:r>
              <a:rPr lang="en-GB" sz="1200" kern="1200" dirty="0" err="1">
                <a:solidFill>
                  <a:schemeClr val="tx1"/>
                </a:solidFill>
                <a:effectLst/>
                <a:latin typeface="+mn-lt"/>
                <a:ea typeface="+mn-ea"/>
                <a:cs typeface="+mn-cs"/>
              </a:rPr>
              <a:t>manda</a:t>
            </a:r>
            <a:r>
              <a:rPr lang="en-GB" sz="1200" kern="1200" dirty="0">
                <a:solidFill>
                  <a:schemeClr val="tx1"/>
                </a:solidFill>
                <a:effectLst/>
                <a:latin typeface="+mn-lt"/>
                <a:ea typeface="+mn-ea"/>
                <a:cs typeface="+mn-cs"/>
              </a:rPr>
              <a:t> é </a:t>
            </a:r>
            <a:r>
              <a:rPr lang="en-GB" sz="1200" kern="1200" dirty="0" err="1">
                <a:solidFill>
                  <a:schemeClr val="tx1"/>
                </a:solidFill>
                <a:effectLst/>
                <a:latin typeface="+mn-lt"/>
                <a:ea typeface="+mn-ea"/>
                <a:cs typeface="+mn-cs"/>
              </a:rPr>
              <a:t>você</a:t>
            </a:r>
            <a:r>
              <a:rPr lang="en-GB" sz="1200" kern="1200" dirty="0">
                <a:solidFill>
                  <a:schemeClr val="tx1"/>
                </a:solidFill>
                <a:effectLst/>
                <a:latin typeface="+mn-lt"/>
                <a:ea typeface="+mn-ea"/>
                <a:cs typeface="+mn-cs"/>
              </a:rPr>
              <a:t>. É </a:t>
            </a:r>
            <a:r>
              <a:rPr lang="en-GB" sz="1200" kern="1200" dirty="0" err="1">
                <a:solidFill>
                  <a:schemeClr val="tx1"/>
                </a:solidFill>
                <a:effectLst/>
                <a:latin typeface="+mn-lt"/>
                <a:ea typeface="+mn-ea"/>
                <a:cs typeface="+mn-cs"/>
              </a:rPr>
              <a:t>você</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que</a:t>
            </a:r>
            <a:r>
              <a:rPr lang="en-GB" sz="1200" kern="1200" dirty="0">
                <a:solidFill>
                  <a:schemeClr val="tx1"/>
                </a:solidFill>
                <a:effectLst/>
                <a:latin typeface="+mn-lt"/>
                <a:ea typeface="+mn-ea"/>
                <a:cs typeface="+mn-cs"/>
              </a:rPr>
              <a:t> decides quais as fotos a usar e exatamente o que a mensagem deve dizer. Assumir o controlo garante que a </a:t>
            </a:r>
            <a:r>
              <a:rPr lang="en-GB" sz="1200" kern="1200" dirty="0" err="1">
                <a:solidFill>
                  <a:schemeClr val="tx1"/>
                </a:solidFill>
                <a:effectLst/>
                <a:latin typeface="+mn-lt"/>
                <a:ea typeface="+mn-ea"/>
                <a:cs typeface="+mn-cs"/>
              </a:rPr>
              <a:t>sua</a:t>
            </a:r>
            <a:r>
              <a:rPr lang="en-GB" sz="1200" kern="1200" dirty="0">
                <a:solidFill>
                  <a:schemeClr val="tx1"/>
                </a:solidFill>
                <a:effectLst/>
                <a:latin typeface="+mn-lt"/>
                <a:ea typeface="+mn-ea"/>
                <a:cs typeface="+mn-cs"/>
              </a:rPr>
              <a:t> história se mantém autêntica e significativa.»</a:t>
            </a:r>
          </a:p>
          <a:p>
            <a:endParaRPr lang="LID4096" sz="1200" dirty="0"/>
          </a:p>
        </p:txBody>
      </p:sp>
      <p:sp>
        <p:nvSpPr>
          <p:cNvPr id="4" name="Slide Number Placeholder 3">
            <a:extLst>
              <a:ext uri="{FF2B5EF4-FFF2-40B4-BE49-F238E27FC236}">
                <a16:creationId xmlns:a16="http://schemas.microsoft.com/office/drawing/2014/main" id="{EC66F134-0016-26D1-C4FE-421CAEB96D30}"/>
              </a:ext>
            </a:extLst>
          </p:cNvPr>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30106290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CDB4A-212E-3F55-B734-23E42B6DDF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4C6C1A-BA05-21C8-A399-09228DA0C0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D64C3F-39DE-1EFA-5D38-4666D253E70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«Para a nossa atividade final, deixem os telemóveis de lado por um momento. Partilhem com o vosso parceiro um “segredo para uma vida feliz”. Depois, usem as nossas três regras de fotografia para tirar uma fotografia de um objeto significativo que represente esse segredo.»</a:t>
            </a:r>
          </a:p>
          <a:p>
            <a:endParaRPr lang="LID4096" dirty="0"/>
          </a:p>
        </p:txBody>
      </p:sp>
      <p:sp>
        <p:nvSpPr>
          <p:cNvPr id="4" name="Slide Number Placeholder 3">
            <a:extLst>
              <a:ext uri="{FF2B5EF4-FFF2-40B4-BE49-F238E27FC236}">
                <a16:creationId xmlns:a16="http://schemas.microsoft.com/office/drawing/2014/main" id="{B7471CDC-549A-A57A-B044-4F8C3C2B79C8}"/>
              </a:ext>
            </a:extLst>
          </p:cNvPr>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26609071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32D86-EB23-C8AF-6C69-3D949CD409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E939C1-24F5-C7C7-2F28-F856064152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ECE082-CFF9-6691-19DA-CF3B9CE2DBF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 melhor parte é o «</a:t>
            </a:r>
            <a:r>
              <a:rPr lang="en-GB" sz="1200" kern="1200" dirty="0" err="1">
                <a:solidFill>
                  <a:schemeClr val="tx1"/>
                </a:solidFill>
                <a:effectLst/>
                <a:latin typeface="+mn-lt"/>
                <a:ea typeface="+mn-ea"/>
                <a:cs typeface="+mn-cs"/>
              </a:rPr>
              <a:t>Enviar</a:t>
            </a:r>
            <a:r>
              <a:rPr lang="en-GB" sz="1200" kern="1200" dirty="0">
                <a:solidFill>
                  <a:schemeClr val="tx1"/>
                </a:solidFill>
                <a:effectLst/>
                <a:latin typeface="+mn-lt"/>
                <a:ea typeface="+mn-ea"/>
                <a:cs typeface="+mn-cs"/>
              </a:rPr>
              <a:t>». Assim </a:t>
            </a:r>
            <a:r>
              <a:rPr lang="en-GB" sz="1200" kern="1200" dirty="0" err="1">
                <a:solidFill>
                  <a:schemeClr val="tx1"/>
                </a:solidFill>
                <a:effectLst/>
                <a:latin typeface="+mn-lt"/>
                <a:ea typeface="+mn-ea"/>
                <a:cs typeface="+mn-cs"/>
              </a:rPr>
              <a:t>que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tiver</a:t>
            </a:r>
            <a:r>
              <a:rPr lang="en-GB" sz="1200" kern="1200" dirty="0">
                <a:solidFill>
                  <a:schemeClr val="tx1"/>
                </a:solidFill>
                <a:effectLst/>
                <a:latin typeface="+mn-lt"/>
                <a:ea typeface="+mn-ea"/>
                <a:cs typeface="+mn-cs"/>
              </a:rPr>
              <a:t> o </a:t>
            </a:r>
            <a:r>
              <a:rPr lang="en-GB" sz="1200" kern="1200" dirty="0" err="1">
                <a:solidFill>
                  <a:schemeClr val="tx1"/>
                </a:solidFill>
                <a:effectLst/>
                <a:latin typeface="+mn-lt"/>
                <a:ea typeface="+mn-ea"/>
                <a:cs typeface="+mn-cs"/>
              </a:rPr>
              <a:t>seu</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cartão</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feito</a:t>
            </a:r>
            <a:r>
              <a:rPr lang="en-GB" sz="1200" kern="1200" dirty="0">
                <a:solidFill>
                  <a:schemeClr val="tx1"/>
                </a:solidFill>
                <a:effectLst/>
                <a:latin typeface="+mn-lt"/>
                <a:ea typeface="+mn-ea"/>
                <a:cs typeface="+mn-cs"/>
              </a:rPr>
              <a:t>, clique em «Enviar» para um familiar. </a:t>
            </a:r>
            <a:r>
              <a:rPr lang="en-GB" sz="1200" kern="1200" dirty="0" err="1">
                <a:solidFill>
                  <a:schemeClr val="tx1"/>
                </a:solidFill>
                <a:effectLst/>
                <a:latin typeface="+mn-lt"/>
                <a:ea typeface="+mn-ea"/>
                <a:cs typeface="+mn-cs"/>
              </a:rPr>
              <a:t>Espere</a:t>
            </a:r>
            <a:r>
              <a:rPr lang="en-GB" sz="1200" kern="1200" dirty="0">
                <a:solidFill>
                  <a:schemeClr val="tx1"/>
                </a:solidFill>
                <a:effectLst/>
                <a:latin typeface="+mn-lt"/>
                <a:ea typeface="+mn-ea"/>
                <a:cs typeface="+mn-cs"/>
              </a:rPr>
              <a:t> pela resposta. Não há nada como a alegria de ver a </a:t>
            </a:r>
            <a:r>
              <a:rPr lang="en-GB" sz="1200" kern="1200" dirty="0" err="1">
                <a:solidFill>
                  <a:schemeClr val="tx1"/>
                </a:solidFill>
                <a:effectLst/>
                <a:latin typeface="+mn-lt"/>
                <a:ea typeface="+mn-ea"/>
                <a:cs typeface="+mn-cs"/>
              </a:rPr>
              <a:t>sua</a:t>
            </a:r>
            <a:r>
              <a:rPr lang="en-GB" sz="1200" kern="1200" dirty="0">
                <a:solidFill>
                  <a:schemeClr val="tx1"/>
                </a:solidFill>
                <a:effectLst/>
                <a:latin typeface="+mn-lt"/>
                <a:ea typeface="+mn-ea"/>
                <a:cs typeface="+mn-cs"/>
              </a:rPr>
              <a:t> sabedoria chegar a alguém num instante.</a:t>
            </a:r>
          </a:p>
          <a:p>
            <a:endParaRPr lang="LID4096" dirty="0"/>
          </a:p>
        </p:txBody>
      </p:sp>
      <p:sp>
        <p:nvSpPr>
          <p:cNvPr id="4" name="Slide Number Placeholder 3">
            <a:extLst>
              <a:ext uri="{FF2B5EF4-FFF2-40B4-BE49-F238E27FC236}">
                <a16:creationId xmlns:a16="http://schemas.microsoft.com/office/drawing/2014/main" id="{9AA25C4F-8A52-308C-4147-3DCAC136FDDA}"/>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2026023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3F1D1-5376-F31C-7665-27732C7EF1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13A009-6967-E166-5118-FE4A147214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EDBFBD-E7B1-17EC-C35B-298B22502D6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 conexão é essencial para o nosso bem-estar. Ao aprender a usar estas ferramentas, não está apenas a “usar uma </a:t>
            </a:r>
            <a:r>
              <a:rPr lang="en-GB" sz="1200" kern="1200" dirty="0" err="1">
                <a:solidFill>
                  <a:schemeClr val="tx1"/>
                </a:solidFill>
                <a:effectLst/>
                <a:latin typeface="+mn-lt"/>
                <a:ea typeface="+mn-ea"/>
                <a:cs typeface="+mn-cs"/>
              </a:rPr>
              <a:t>aplicação</a:t>
            </a:r>
            <a:r>
              <a:rPr lang="en-GB" sz="1200" kern="1200" dirty="0">
                <a:solidFill>
                  <a:schemeClr val="tx1"/>
                </a:solidFill>
                <a:effectLst/>
                <a:latin typeface="+mn-lt"/>
                <a:ea typeface="+mn-ea"/>
                <a:cs typeface="+mn-cs"/>
              </a:rPr>
              <a:t>”, está a assumir o controlo da sua independência. Isso permite-lhe reduzir o isolamento, mantendo-se em contacto com os seus entes queridos nos seus próprios termos.»</a:t>
            </a:r>
          </a:p>
          <a:p>
            <a:endParaRPr lang="LID4096" sz="1200" dirty="0"/>
          </a:p>
        </p:txBody>
      </p:sp>
      <p:sp>
        <p:nvSpPr>
          <p:cNvPr id="4" name="Slide Number Placeholder 3">
            <a:extLst>
              <a:ext uri="{FF2B5EF4-FFF2-40B4-BE49-F238E27FC236}">
                <a16:creationId xmlns:a16="http://schemas.microsoft.com/office/drawing/2014/main" id="{F4AB18F0-88C3-D9B9-D072-95F8E52681B4}"/>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2033035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D9599-E173-740C-95B6-BE35D227F9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4BCEB2-D42D-91BD-FCD5-1F26E4DDE7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376E43-8FF2-7228-3BB6-7030C152A6B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«É perfeitamente normal sentir-se um pouco hesitante. Lembre-se da regra de ouro: não se pode “danificar” o mundo digital ao explorá-lo. O nosso objetivo hoje é passar do medo de clicar no botão errado para a alegria de clicar com sucesso em “Enviar”.»</a:t>
            </a:r>
          </a:p>
          <a:p>
            <a:endParaRPr lang="LID4096" sz="1200" dirty="0"/>
          </a:p>
        </p:txBody>
      </p:sp>
      <p:sp>
        <p:nvSpPr>
          <p:cNvPr id="4" name="Slide Number Placeholder 3">
            <a:extLst>
              <a:ext uri="{FF2B5EF4-FFF2-40B4-BE49-F238E27FC236}">
                <a16:creationId xmlns:a16="http://schemas.microsoft.com/office/drawing/2014/main" id="{9CC6522B-7004-B1F0-1A0F-DE56E7412CFB}"/>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2630701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72C4-D58B-2006-0A4C-1298D8E63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AB2FF-C82E-18C9-2E10-C59CE72D1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566CF-7FC7-F84F-0BC6-FC27EDB5B2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"Antes de pegarmos nos nossos telemóveis, comecemos pelo coração. Pense numa pessoa mais jovem de quem gosta. Qual é a memória específica ou um simples «amo-te» que gostaria de partilhar? Partilhe essa ideia com o seu parceiro agora."</a:t>
            </a:r>
          </a:p>
          <a:p>
            <a:endParaRPr lang="LID4096" dirty="0"/>
          </a:p>
        </p:txBody>
      </p:sp>
      <p:sp>
        <p:nvSpPr>
          <p:cNvPr id="4" name="Slide Number Placeholder 3">
            <a:extLst>
              <a:ext uri="{FF2B5EF4-FFF2-40B4-BE49-F238E27FC236}">
                <a16:creationId xmlns:a16="http://schemas.microsoft.com/office/drawing/2014/main" id="{13857533-A385-7902-1BC2-68D6A4060912}"/>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166336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B653F-729C-F407-F1A2-09B3B3FB8D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D42DD8-D4F6-4CD2-C232-2594300455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C962E9-CF7D-9DBE-9753-A5A63A61736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"Agora, vamos escolher o seu canal de comunicação. Cada história tem o seu lugar. A sua mensagem funcionaria melhor como uma foto rápida no WhatsApp ou talvez como uma história mais longa num e-mail? Identifique qual a ferramenta com a qual se sente mais à vontade para experimentar hoje."</a:t>
            </a:r>
          </a:p>
          <a:p>
            <a:endParaRPr lang="LID4096" dirty="0"/>
          </a:p>
        </p:txBody>
      </p:sp>
      <p:sp>
        <p:nvSpPr>
          <p:cNvPr id="4" name="Slide Number Placeholder 3">
            <a:extLst>
              <a:ext uri="{FF2B5EF4-FFF2-40B4-BE49-F238E27FC236}">
                <a16:creationId xmlns:a16="http://schemas.microsoft.com/office/drawing/2014/main" id="{8DF0E0A1-C2C9-5848-6C8F-497CC2C6D5C2}"/>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1828854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E138D-1F5B-238E-26CA-0B31C024E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FEA727-490B-AAFA-A4D8-7DB9FA2F7B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AA8932-5675-409D-28A0-FCDE121700B1}"/>
              </a:ext>
            </a:extLst>
          </p:cNvPr>
          <p:cNvSpPr>
            <a:spLocks noGrp="1"/>
          </p:cNvSpPr>
          <p:nvPr>
            <p:ph type="body" idx="1"/>
          </p:nvPr>
        </p:nvSpPr>
        <p:spPr/>
        <p:txBody>
          <a:bodyPr/>
          <a:lstStyle/>
          <a:p>
            <a:r>
              <a:rPr lang="cs-CZ" sz="1200" kern="1200" dirty="0">
                <a:solidFill>
                  <a:schemeClr val="tx1"/>
                </a:solidFill>
                <a:effectLst/>
                <a:latin typeface="+mn-lt"/>
                <a:ea typeface="+mn-ea"/>
                <a:cs typeface="+mn-cs"/>
              </a:rPr>
              <a:t>«A narrativa digital é uma linguagem que as gerações mais jovens dominam com facilidade. Ao utilizar fotografias e texto simples, pode transformar as suas lições de vida e a história da sua família em algo com que eles se identifiquem facilmente e que valorizem.»</a:t>
            </a:r>
            <a:endParaRPr lang="LID4096" sz="1200" dirty="0"/>
          </a:p>
        </p:txBody>
      </p:sp>
      <p:sp>
        <p:nvSpPr>
          <p:cNvPr id="4" name="Slide Number Placeholder 3">
            <a:extLst>
              <a:ext uri="{FF2B5EF4-FFF2-40B4-BE49-F238E27FC236}">
                <a16:creationId xmlns:a16="http://schemas.microsoft.com/office/drawing/2014/main" id="{55118D98-1FBD-BA82-B50F-BDEB2FE739C3}"/>
              </a:ext>
            </a:extLst>
          </p:cNvPr>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2790867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E5DE5-AFCD-3C9B-304E-B2FDEF8DD3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AE5729-2CB7-699F-956D-ECED65EB52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AF169F-A36E-00E7-8342-979D6C4443B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"Não é preciso uma câmara sofisticada para tirar uma excelente fotografia. Basta lembrar-se destas três regras: coloque-se de frente para a luz, segure o dispositivo com as duas mãos para garantir a estabilidade e toque no ecrã para focar. A nitidez é o que torna a sua mensagem fácil de compreender."</a:t>
            </a:r>
          </a:p>
          <a:p>
            <a:endParaRPr lang="LID4096" sz="1200" dirty="0"/>
          </a:p>
        </p:txBody>
      </p:sp>
      <p:sp>
        <p:nvSpPr>
          <p:cNvPr id="4" name="Slide Number Placeholder 3">
            <a:extLst>
              <a:ext uri="{FF2B5EF4-FFF2-40B4-BE49-F238E27FC236}">
                <a16:creationId xmlns:a16="http://schemas.microsoft.com/office/drawing/2014/main" id="{A2C84F98-F277-5439-AF15-A678A15CEC97}"/>
              </a:ext>
            </a:extLst>
          </p:cNvPr>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4088919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55538-5FC7-B3A6-3151-BD1012A0CE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3E5673-5914-F35E-96B6-805BC7463F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E2B41A-CE78-6C85-1447-6F716247C1C0}"/>
              </a:ext>
            </a:extLst>
          </p:cNvPr>
          <p:cNvSpPr>
            <a:spLocks noGrp="1"/>
          </p:cNvSpPr>
          <p:nvPr>
            <p:ph type="body" idx="1"/>
          </p:nvPr>
        </p:nvSpPr>
        <p:spPr/>
        <p:txBody>
          <a:bodyPr/>
          <a:lstStyle/>
          <a:p>
            <a:r>
              <a:rPr lang="cs-CZ" sz="1200" kern="1200" dirty="0">
                <a:solidFill>
                  <a:schemeClr val="tx1"/>
                </a:solidFill>
                <a:effectLst/>
                <a:latin typeface="+mn-lt"/>
                <a:ea typeface="+mn-ea"/>
                <a:cs typeface="+mn-cs"/>
              </a:rPr>
              <a:t>"A edição é como dar um toque especial à </a:t>
            </a:r>
            <a:r>
              <a:rPr lang="pt-PT" sz="1200" kern="1200" dirty="0">
                <a:solidFill>
                  <a:schemeClr val="tx1"/>
                </a:solidFill>
                <a:effectLst/>
                <a:latin typeface="+mn-lt"/>
                <a:ea typeface="+mn-ea"/>
                <a:cs typeface="+mn-cs"/>
              </a:rPr>
              <a:t>s</a:t>
            </a:r>
            <a:r>
              <a:rPr lang="cs-CZ" sz="1200" kern="1200" dirty="0">
                <a:solidFill>
                  <a:schemeClr val="tx1"/>
                </a:solidFill>
                <a:effectLst/>
                <a:latin typeface="+mn-lt"/>
                <a:ea typeface="+mn-ea"/>
                <a:cs typeface="+mn-cs"/>
              </a:rPr>
              <a:t>ua história. Pode eliminar elementos que distraem ou aplicar um filtro para dar à foto um ar nostálgico ou divertido. Não </a:t>
            </a:r>
            <a:r>
              <a:rPr lang="pt-PT" sz="1200" kern="1200" dirty="0">
                <a:solidFill>
                  <a:schemeClr val="tx1"/>
                </a:solidFill>
                <a:effectLst/>
                <a:latin typeface="+mn-lt"/>
                <a:ea typeface="+mn-ea"/>
                <a:cs typeface="+mn-cs"/>
              </a:rPr>
              <a:t>se</a:t>
            </a:r>
            <a:r>
              <a:rPr lang="cs-CZ" sz="1200" kern="1200" dirty="0">
                <a:solidFill>
                  <a:schemeClr val="tx1"/>
                </a:solidFill>
                <a:effectLst/>
                <a:latin typeface="+mn-lt"/>
                <a:ea typeface="+mn-ea"/>
                <a:cs typeface="+mn-cs"/>
              </a:rPr>
              <a:t> preocupe com a perfeição; us</a:t>
            </a:r>
            <a:r>
              <a:rPr lang="pt-PT" sz="1200" kern="1200" dirty="0">
                <a:solidFill>
                  <a:schemeClr val="tx1"/>
                </a:solidFill>
                <a:effectLst/>
                <a:latin typeface="+mn-lt"/>
                <a:ea typeface="+mn-ea"/>
                <a:cs typeface="+mn-cs"/>
              </a:rPr>
              <a:t>e</a:t>
            </a:r>
            <a:r>
              <a:rPr lang="cs-CZ" sz="1200" kern="1200" dirty="0">
                <a:solidFill>
                  <a:schemeClr val="tx1"/>
                </a:solidFill>
                <a:effectLst/>
                <a:latin typeface="+mn-lt"/>
                <a:ea typeface="+mn-ea"/>
                <a:cs typeface="+mn-cs"/>
              </a:rPr>
              <a:t> estas ferramentas para expressar o que essa memória significa para </a:t>
            </a:r>
            <a:r>
              <a:rPr lang="pt-PT" sz="1200" kern="1200" dirty="0">
                <a:solidFill>
                  <a:schemeClr val="tx1"/>
                </a:solidFill>
                <a:effectLst/>
                <a:latin typeface="+mn-lt"/>
                <a:ea typeface="+mn-ea"/>
                <a:cs typeface="+mn-cs"/>
              </a:rPr>
              <a:t>s</a:t>
            </a:r>
            <a:r>
              <a:rPr lang="cs-CZ" sz="1200" kern="1200" dirty="0">
                <a:solidFill>
                  <a:schemeClr val="tx1"/>
                </a:solidFill>
                <a:effectLst/>
                <a:latin typeface="+mn-lt"/>
                <a:ea typeface="+mn-ea"/>
                <a:cs typeface="+mn-cs"/>
              </a:rPr>
              <a:t>i."</a:t>
            </a:r>
            <a:endParaRPr lang="LID4096" sz="1200" dirty="0"/>
          </a:p>
        </p:txBody>
      </p:sp>
      <p:sp>
        <p:nvSpPr>
          <p:cNvPr id="4" name="Slide Number Placeholder 3">
            <a:extLst>
              <a:ext uri="{FF2B5EF4-FFF2-40B4-BE49-F238E27FC236}">
                <a16:creationId xmlns:a16="http://schemas.microsoft.com/office/drawing/2014/main" id="{5FCBB5C0-5A0B-4B5A-BEA1-DA2483B22D46}"/>
              </a:ext>
            </a:extLst>
          </p:cNvPr>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2280099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A55A3-ED91-DDFB-76A0-C10347F16A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7EF3CE-E211-1050-E8A0-FA370F2BDE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CF3EAB-10A1-9CC3-8DB2-51E466B27E0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"Está na hora da nossa próxima atividade. Escolha um tema que lhe diga algo. Depois de escolher o tema, procure ou tire uma fotografia que represente essa mensagem de sabedoria. Esta imagem será a base da sua mensagem digital."</a:t>
            </a:r>
          </a:p>
          <a:p>
            <a:endParaRPr lang="LID4096" dirty="0"/>
          </a:p>
        </p:txBody>
      </p:sp>
      <p:sp>
        <p:nvSpPr>
          <p:cNvPr id="4" name="Slide Number Placeholder 3">
            <a:extLst>
              <a:ext uri="{FF2B5EF4-FFF2-40B4-BE49-F238E27FC236}">
                <a16:creationId xmlns:a16="http://schemas.microsoft.com/office/drawing/2014/main" id="{7E4D03A5-6EE0-7033-F963-6F7A9195092A}"/>
              </a:ext>
            </a:extLst>
          </p:cNvPr>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1890428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0941705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O título do slide vai aqui</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 id="2147483691" r:id="rId5"/>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pt-PT" sz="2400" noProof="0" dirty="0"/>
              <a:t>WP3 - Material didático para idosos</a:t>
            </a:r>
            <a:br>
              <a:rPr lang="pt-PT" sz="1800" noProof="0" dirty="0"/>
            </a:br>
            <a:endParaRPr lang="pt-PT" sz="1800" noProof="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429000"/>
            <a:ext cx="7391858" cy="1292830"/>
          </a:xfrm>
        </p:spPr>
        <p:txBody>
          <a:bodyPr>
            <a:normAutofit/>
          </a:bodyPr>
          <a:lstStyle/>
          <a:p>
            <a:r>
              <a:rPr lang="pt-PT" sz="2800" noProof="0" dirty="0"/>
              <a:t>Módulo 6</a:t>
            </a:r>
          </a:p>
          <a:p>
            <a:r>
              <a:rPr lang="pt-PT" sz="2800" noProof="0" dirty="0"/>
              <a:t>Narração digital </a:t>
            </a:r>
            <a:r>
              <a:rPr lang="pt-PT" sz="2800" noProof="0" dirty="0" err="1"/>
              <a:t>intergeracional</a:t>
            </a:r>
            <a:endParaRPr lang="pt-PT" sz="2800" noProof="0" dirty="0"/>
          </a:p>
          <a:p>
            <a:endParaRPr lang="pt-PT" sz="2800" noProof="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74BCB-CF9A-DB0C-8601-8140E0D2D94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D274A02-27CA-81C3-1125-F746E4F0E3B9}"/>
              </a:ext>
            </a:extLst>
          </p:cNvPr>
          <p:cNvSpPr>
            <a:spLocks noGrp="1"/>
          </p:cNvSpPr>
          <p:nvPr>
            <p:ph type="title"/>
          </p:nvPr>
        </p:nvSpPr>
        <p:spPr/>
        <p:txBody>
          <a:bodyPr lIns="91440"/>
          <a:lstStyle/>
          <a:p>
            <a:br>
              <a:rPr lang="pt-PT" sz="2400" i="1" noProof="0" dirty="0"/>
            </a:br>
            <a:r>
              <a:rPr lang="pt-PT" sz="2400" i="1" noProof="0" dirty="0"/>
              <a:t>Módulo 6 (idosos): Narração digital </a:t>
            </a:r>
            <a:r>
              <a:rPr lang="pt-PT" sz="2400" i="1" noProof="0" dirty="0" err="1"/>
              <a:t>intergeracional</a:t>
            </a:r>
            <a:br>
              <a:rPr lang="pt-PT" sz="2000" noProof="0" dirty="0"/>
            </a:br>
            <a:br>
              <a:rPr lang="pt-PT" sz="1600" noProof="0" dirty="0"/>
            </a:br>
            <a:r>
              <a:rPr lang="pt-PT" sz="2400" i="1" noProof="0" dirty="0"/>
              <a:t> </a:t>
            </a:r>
            <a:endParaRPr lang="pt-PT" sz="2400" noProof="0" dirty="0"/>
          </a:p>
        </p:txBody>
      </p:sp>
      <p:sp>
        <p:nvSpPr>
          <p:cNvPr id="6" name="Text Placeholder 5">
            <a:extLst>
              <a:ext uri="{FF2B5EF4-FFF2-40B4-BE49-F238E27FC236}">
                <a16:creationId xmlns:a16="http://schemas.microsoft.com/office/drawing/2014/main" id="{FB1C0A04-8CCF-23E4-E53F-5CBE9A446E65}"/>
              </a:ext>
            </a:extLst>
          </p:cNvPr>
          <p:cNvSpPr>
            <a:spLocks noGrp="1"/>
          </p:cNvSpPr>
          <p:nvPr>
            <p:ph type="body" sz="quarter" idx="10"/>
          </p:nvPr>
        </p:nvSpPr>
        <p:spPr/>
        <p:txBody>
          <a:bodyPr/>
          <a:lstStyle/>
          <a:p>
            <a:endParaRPr lang="pt-PT" b="1" i="1" noProof="0" dirty="0">
              <a:solidFill>
                <a:schemeClr val="accent1">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Tema 2: Competências de narrativa digital</a:t>
            </a:r>
          </a:p>
          <a:p>
            <a:endParaRPr lang="pt-PT" b="1" i="1" noProof="0" dirty="0">
              <a:solidFill>
                <a:schemeClr val="accent1">
                  <a:lumMod val="75000"/>
                </a:schemeClr>
              </a:solidFill>
            </a:endParaRP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7769FCDF-0EC5-432D-A85A-A097FB473277}"/>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56EEF646-271F-E063-E61B-AD882D863F78}"/>
              </a:ext>
            </a:extLst>
          </p:cNvPr>
          <p:cNvSpPr txBox="1"/>
          <p:nvPr/>
        </p:nvSpPr>
        <p:spPr>
          <a:xfrm>
            <a:off x="149679" y="1405534"/>
            <a:ext cx="11336483" cy="4717317"/>
          </a:xfrm>
          <a:prstGeom prst="rect">
            <a:avLst/>
          </a:prstGeom>
          <a:noFill/>
        </p:spPr>
        <p:txBody>
          <a:bodyPr wrap="square">
            <a:spAutoFit/>
          </a:bodyPr>
          <a:lstStyle/>
          <a:p>
            <a:r>
              <a:rPr lang="pt-PT" sz="2400" b="1" noProof="0" dirty="0"/>
              <a:t>Capturar o momento</a:t>
            </a:r>
            <a:endParaRPr lang="pt-PT" sz="2400" noProof="0" dirty="0"/>
          </a:p>
          <a:p>
            <a:pPr lvl="0" algn="ctr"/>
            <a:endParaRPr lang="pt-PT" sz="2400" noProof="0" dirty="0"/>
          </a:p>
          <a:p>
            <a:pPr lvl="0" algn="ctr"/>
            <a:r>
              <a:rPr lang="pt-PT" sz="2400" noProof="0" dirty="0"/>
              <a:t>As três regras da fotografia.</a:t>
            </a:r>
          </a:p>
          <a:p>
            <a:pPr lvl="0" algn="ctr"/>
            <a:endParaRPr lang="pt-PT" sz="2400" noProof="0" dirty="0"/>
          </a:p>
          <a:p>
            <a:pPr lvl="0" algn="ctr"/>
            <a:r>
              <a:rPr lang="pt-PT" sz="2400" noProof="0" dirty="0"/>
              <a:t>Não precisa de uma câmara profissional para tirar uma excelente fotografia; </a:t>
            </a:r>
          </a:p>
          <a:p>
            <a:pPr lvl="0" algn="ctr"/>
            <a:r>
              <a:rPr lang="pt-PT" sz="2400" noProof="0" dirty="0"/>
              <a:t>basta dominar os conceitos básicos de iluminação, estabilidade e focagem.</a:t>
            </a:r>
          </a:p>
          <a:p>
            <a:pPr lvl="0" algn="ctr"/>
            <a:endParaRPr lang="pt-PT" sz="2400" noProof="0" dirty="0"/>
          </a:p>
          <a:p>
            <a:pPr lvl="0" algn="ctr"/>
            <a:r>
              <a:rPr lang="pt-PT" sz="2400" b="1" noProof="0" dirty="0"/>
              <a:t>Ponto-chave: </a:t>
            </a:r>
            <a:r>
              <a:rPr lang="pt-PT" sz="2400" noProof="0" dirty="0"/>
              <a:t>Concentre-se na nitidez e na luz para garantir que a sua mensagem seja vista e compreendida</a:t>
            </a:r>
            <a:r>
              <a:rPr lang="pt-PT" noProof="0" dirty="0"/>
              <a:t>.</a:t>
            </a:r>
          </a:p>
          <a:p>
            <a:endParaRPr lang="pt-PT" noProof="0" dirty="0"/>
          </a:p>
          <a:p>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3939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260C6-0776-6E9E-2F0F-B4274A33A21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292D300-33DB-35A1-929A-266A186C1F64}"/>
              </a:ext>
            </a:extLst>
          </p:cNvPr>
          <p:cNvSpPr>
            <a:spLocks noGrp="1"/>
          </p:cNvSpPr>
          <p:nvPr>
            <p:ph type="title"/>
          </p:nvPr>
        </p:nvSpPr>
        <p:spPr/>
        <p:txBody>
          <a:bodyPr lIns="91440"/>
          <a:lstStyle/>
          <a:p>
            <a:br>
              <a:rPr lang="pt-PT" sz="2400" i="1" noProof="0" dirty="0"/>
            </a:br>
            <a:r>
              <a:rPr lang="pt-PT" sz="2400" i="1" noProof="0" dirty="0"/>
              <a:t>Módulo 6 (idosos): Narração digital </a:t>
            </a:r>
            <a:r>
              <a:rPr lang="pt-PT" sz="2400" i="1" noProof="0" dirty="0" err="1"/>
              <a:t>intergeracional</a:t>
            </a:r>
            <a:br>
              <a:rPr lang="pt-PT" sz="2000" noProof="0" dirty="0"/>
            </a:br>
            <a:br>
              <a:rPr lang="pt-PT" sz="1600" noProof="0" dirty="0"/>
            </a:br>
            <a:r>
              <a:rPr lang="pt-PT" sz="2400" i="1" noProof="0" dirty="0"/>
              <a:t> </a:t>
            </a:r>
            <a:endParaRPr lang="pt-PT" sz="2400" noProof="0" dirty="0"/>
          </a:p>
        </p:txBody>
      </p:sp>
      <p:sp>
        <p:nvSpPr>
          <p:cNvPr id="6" name="Text Placeholder 5">
            <a:extLst>
              <a:ext uri="{FF2B5EF4-FFF2-40B4-BE49-F238E27FC236}">
                <a16:creationId xmlns:a16="http://schemas.microsoft.com/office/drawing/2014/main" id="{E8D77FEE-2864-F5C4-235B-8C84242F4522}"/>
              </a:ext>
            </a:extLst>
          </p:cNvPr>
          <p:cNvSpPr>
            <a:spLocks noGrp="1"/>
          </p:cNvSpPr>
          <p:nvPr>
            <p:ph type="body" sz="quarter" idx="10"/>
          </p:nvPr>
        </p:nvSpPr>
        <p:spPr/>
        <p:txBody>
          <a:bodyPr/>
          <a:lstStyle/>
          <a:p>
            <a:endParaRPr lang="pt-PT" b="1" i="1" noProof="0" dirty="0">
              <a:solidFill>
                <a:schemeClr val="accent1">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Tópico 2: Competências de narrativa digital</a:t>
            </a:r>
          </a:p>
          <a:p>
            <a:endParaRPr lang="pt-PT" b="1" i="1" noProof="0" dirty="0">
              <a:solidFill>
                <a:schemeClr val="accent1">
                  <a:lumMod val="75000"/>
                </a:schemeClr>
              </a:solidFill>
            </a:endParaRP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6BB56748-C382-EF41-FAA9-23731FA771B0}"/>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687D49F8-2763-29FB-73CC-8C1A8B51CDF4}"/>
              </a:ext>
            </a:extLst>
          </p:cNvPr>
          <p:cNvSpPr txBox="1"/>
          <p:nvPr/>
        </p:nvSpPr>
        <p:spPr>
          <a:xfrm>
            <a:off x="149679" y="1405534"/>
            <a:ext cx="11336483" cy="5086649"/>
          </a:xfrm>
          <a:prstGeom prst="rect">
            <a:avLst/>
          </a:prstGeom>
          <a:noFill/>
        </p:spPr>
        <p:txBody>
          <a:bodyPr wrap="square">
            <a:spAutoFit/>
          </a:bodyPr>
          <a:lstStyle/>
          <a:p>
            <a:r>
              <a:rPr lang="pt-PT" sz="2400" b="1" noProof="0" dirty="0"/>
              <a:t>Edição e estilo pessoal</a:t>
            </a:r>
            <a:endParaRPr lang="pt-PT" sz="2400" noProof="0" dirty="0"/>
          </a:p>
          <a:p>
            <a:pPr lvl="0" algn="ctr"/>
            <a:endParaRPr lang="pt-PT" sz="2400" noProof="0" dirty="0"/>
          </a:p>
          <a:p>
            <a:pPr lvl="0" algn="ctr"/>
            <a:r>
              <a:rPr lang="pt-PT" sz="2400" noProof="0" dirty="0"/>
              <a:t>Como destacar as suas fotografias</a:t>
            </a:r>
          </a:p>
          <a:p>
            <a:pPr lvl="0" algn="ctr"/>
            <a:endParaRPr lang="pt-PT" sz="2400" noProof="0" dirty="0"/>
          </a:p>
          <a:p>
            <a:pPr lvl="0" algn="ctr"/>
            <a:r>
              <a:rPr lang="pt-PT" sz="2400" noProof="0" dirty="0"/>
              <a:t>A edição simples (por exemplo, recortar ou adicionar um filtro)</a:t>
            </a:r>
          </a:p>
          <a:p>
            <a:pPr lvl="0" algn="ctr"/>
            <a:r>
              <a:rPr lang="pt-PT" sz="2400" noProof="0" dirty="0"/>
              <a:t>permite definir o ambiente de uma foto, </a:t>
            </a:r>
          </a:p>
          <a:p>
            <a:pPr lvl="0" algn="ctr"/>
            <a:r>
              <a:rPr lang="pt-PT" sz="2400" noProof="0" dirty="0"/>
              <a:t>tornando-a nostálgica, acolhedora ou divertida.</a:t>
            </a:r>
          </a:p>
          <a:p>
            <a:pPr lvl="0" algn="ctr"/>
            <a:endParaRPr lang="pt-PT" sz="2400" noProof="0" dirty="0"/>
          </a:p>
          <a:p>
            <a:pPr lvl="0" algn="ctr"/>
            <a:r>
              <a:rPr lang="pt-PT" sz="2400" b="1" noProof="0" dirty="0"/>
              <a:t>Ponto-chave: </a:t>
            </a:r>
            <a:r>
              <a:rPr lang="pt-PT" sz="2400" noProof="0" dirty="0"/>
              <a:t>Use filtros e brilho para expressar o sentimento específico por trás da sua memória.</a:t>
            </a:r>
          </a:p>
          <a:p>
            <a:endParaRPr lang="pt-PT" noProof="0" dirty="0"/>
          </a:p>
          <a:p>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06439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D7E1D-396B-2A75-8E78-5AAFE905305E}"/>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A8861C3E-4120-82B4-EE4E-1F1FFC8C072B}"/>
              </a:ext>
            </a:extLst>
          </p:cNvPr>
          <p:cNvSpPr>
            <a:spLocks noGrp="1"/>
          </p:cNvSpPr>
          <p:nvPr>
            <p:ph type="title"/>
          </p:nvPr>
        </p:nvSpPr>
        <p:spPr/>
        <p:txBody>
          <a:bodyPr lIns="91440"/>
          <a:lstStyle/>
          <a:p>
            <a:br>
              <a:rPr lang="pt-PT" sz="2400" i="1" noProof="0" dirty="0"/>
            </a:br>
            <a:r>
              <a:rPr lang="pt-PT" sz="2400" i="1" noProof="0" dirty="0"/>
              <a:t>Módulo 6 (idosos): Narração digital </a:t>
            </a:r>
            <a:r>
              <a:rPr lang="pt-PT" sz="2400" i="1" noProof="0" dirty="0" err="1"/>
              <a:t>intergeracional</a:t>
            </a:r>
            <a:r>
              <a:rPr lang="pt-PT" sz="2400" i="1" noProof="0" dirty="0"/>
              <a:t> </a:t>
            </a:r>
            <a:br>
              <a:rPr lang="pt-PT" sz="2000" noProof="0" dirty="0"/>
            </a:br>
            <a:br>
              <a:rPr lang="pt-PT" sz="1600" noProof="0" dirty="0"/>
            </a:br>
            <a:r>
              <a:rPr lang="pt-PT" sz="2400" i="1" noProof="0" dirty="0"/>
              <a:t> </a:t>
            </a:r>
            <a:endParaRPr lang="pt-PT" sz="2400" noProof="0" dirty="0"/>
          </a:p>
        </p:txBody>
      </p:sp>
      <p:sp>
        <p:nvSpPr>
          <p:cNvPr id="6" name="Text Placeholder 5">
            <a:extLst>
              <a:ext uri="{FF2B5EF4-FFF2-40B4-BE49-F238E27FC236}">
                <a16:creationId xmlns:a16="http://schemas.microsoft.com/office/drawing/2014/main" id="{85CC4F07-4CD7-A1C7-46FF-81FF0EDB2EF4}"/>
              </a:ext>
            </a:extLst>
          </p:cNvPr>
          <p:cNvSpPr>
            <a:spLocks noGrp="1"/>
          </p:cNvSpPr>
          <p:nvPr>
            <p:ph type="body" sz="quarter" idx="10"/>
          </p:nvPr>
        </p:nvSpPr>
        <p:spPr/>
        <p:txBody>
          <a:bodyPr/>
          <a:lstStyle/>
          <a:p>
            <a:endParaRPr lang="pt-PT" b="1" noProof="0" dirty="0">
              <a:solidFill>
                <a:schemeClr val="accent6">
                  <a:lumMod val="75000"/>
                </a:schemeClr>
              </a:solidFill>
            </a:endParaRPr>
          </a:p>
          <a:p>
            <a:endParaRPr lang="pt-PT" b="1" i="1" noProof="0" dirty="0">
              <a:solidFill>
                <a:schemeClr val="accent6">
                  <a:lumMod val="75000"/>
                </a:schemeClr>
              </a:solidFill>
            </a:endParaRPr>
          </a:p>
          <a:p>
            <a:endParaRPr lang="pt-PT" b="1" noProof="0" dirty="0">
              <a:solidFill>
                <a:schemeClr val="accent1">
                  <a:lumMod val="75000"/>
                </a:schemeClr>
              </a:solidFill>
            </a:endParaRPr>
          </a:p>
          <a:p>
            <a:r>
              <a:rPr lang="pt-PT" b="1" i="1" noProof="0" dirty="0">
                <a:solidFill>
                  <a:schemeClr val="accent1">
                    <a:lumMod val="75000"/>
                  </a:schemeClr>
                </a:solidFill>
              </a:rPr>
              <a:t>Tema 2: Competências de narrativa digital</a:t>
            </a:r>
          </a:p>
          <a:p>
            <a:r>
              <a:rPr lang="pt-PT" b="1" i="1" noProof="0" dirty="0">
                <a:solidFill>
                  <a:schemeClr val="accent1">
                    <a:lumMod val="75000"/>
                  </a:schemeClr>
                </a:solidFill>
              </a:rPr>
              <a:t> </a:t>
            </a:r>
          </a:p>
          <a:p>
            <a:endParaRPr lang="pt-PT" b="1" i="1" noProof="0" dirty="0">
              <a:solidFill>
                <a:schemeClr val="accent6">
                  <a:lumMod val="75000"/>
                </a:schemeClr>
              </a:solidFill>
            </a:endParaRPr>
          </a:p>
          <a:p>
            <a:endParaRPr lang="pt-PT" i="1" noProof="0" dirty="0"/>
          </a:p>
        </p:txBody>
      </p:sp>
      <p:pic>
        <p:nvPicPr>
          <p:cNvPr id="2" name="Content Placeholder 1">
            <a:extLst>
              <a:ext uri="{FF2B5EF4-FFF2-40B4-BE49-F238E27FC236}">
                <a16:creationId xmlns:a16="http://schemas.microsoft.com/office/drawing/2014/main" id="{50DF4FAA-C6F3-F542-0B9C-D39AD0BE6237}"/>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3821E8AD-E59F-E834-1180-195FFE532987}"/>
              </a:ext>
            </a:extLst>
          </p:cNvPr>
          <p:cNvSpPr txBox="1"/>
          <p:nvPr/>
        </p:nvSpPr>
        <p:spPr>
          <a:xfrm>
            <a:off x="97970" y="1563010"/>
            <a:ext cx="10957957" cy="4901983"/>
          </a:xfrm>
          <a:prstGeom prst="rect">
            <a:avLst/>
          </a:prstGeom>
          <a:noFill/>
        </p:spPr>
        <p:txBody>
          <a:bodyPr wrap="square">
            <a:spAutoFit/>
          </a:bodyPr>
          <a:lstStyle/>
          <a:p>
            <a:pPr algn="ctr"/>
            <a:r>
              <a:rPr lang="pt-PT" sz="2400" b="1" noProof="0" dirty="0">
                <a:solidFill>
                  <a:schemeClr val="accent4">
                    <a:lumMod val="75000"/>
                  </a:schemeClr>
                </a:solidFill>
              </a:rPr>
              <a:t>Atividade: O Momento do Diálogo (Parte 1)</a:t>
            </a:r>
            <a:endParaRPr lang="pt-PT" sz="2400" noProof="0" dirty="0">
              <a:solidFill>
                <a:schemeClr val="accent4">
                  <a:lumMod val="75000"/>
                </a:schemeClr>
              </a:solidFill>
            </a:endParaRPr>
          </a:p>
          <a:p>
            <a:pPr lvl="0" algn="ctr"/>
            <a:endParaRPr lang="pt-PT" sz="2400" noProof="0" dirty="0"/>
          </a:p>
          <a:p>
            <a:pPr lvl="0" algn="ctr"/>
            <a:r>
              <a:rPr lang="pt-PT" sz="2400" noProof="0" dirty="0"/>
              <a:t>Conselhos que gostaria de ter recebido</a:t>
            </a:r>
          </a:p>
          <a:p>
            <a:pPr lvl="0" algn="ctr"/>
            <a:endParaRPr lang="pt-PT" sz="2400" noProof="0" dirty="0"/>
          </a:p>
          <a:p>
            <a:pPr lvl="0" algn="ctr"/>
            <a:r>
              <a:rPr lang="pt-PT" sz="2400" noProof="0" dirty="0"/>
              <a:t>Escolha um tema para a sua mensagem, como «Conselhos para o meu eu de 20 anos» </a:t>
            </a:r>
          </a:p>
          <a:p>
            <a:pPr lvl="0" algn="ctr"/>
            <a:r>
              <a:rPr lang="pt-PT" sz="2400" noProof="0" dirty="0"/>
              <a:t>ou «Algo de que me orgulho hoje».</a:t>
            </a:r>
          </a:p>
          <a:p>
            <a:pPr lvl="0" algn="ctr"/>
            <a:endParaRPr lang="pt-PT" sz="2400" noProof="0" dirty="0"/>
          </a:p>
          <a:p>
            <a:pPr lvl="0" algn="ctr"/>
            <a:r>
              <a:rPr lang="pt-PT" sz="2400" b="1" noProof="0" dirty="0"/>
              <a:t>Ponto-chave: </a:t>
            </a:r>
            <a:r>
              <a:rPr lang="pt-PT" sz="2400" noProof="0" dirty="0"/>
              <a:t>Selecione ou tire uma foto que represente a sabedoria que deseja partilhar.</a:t>
            </a:r>
          </a:p>
          <a:p>
            <a:pPr algn="ctr"/>
            <a:endParaRPr lang="pt-PT" sz="2400" b="1" noProof="0" dirty="0">
              <a:solidFill>
                <a:schemeClr val="accent4">
                  <a:lumMod val="75000"/>
                </a:schemeClr>
              </a:solidFill>
            </a:endParaRPr>
          </a:p>
          <a:p>
            <a:pPr algn="ctr"/>
            <a:endParaRPr lang="pt-PT" sz="2400"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3419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413B9-F652-EF75-B707-4749A49F4F8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694F8F2-4D76-30A9-53E2-B4EF444800CF}"/>
              </a:ext>
            </a:extLst>
          </p:cNvPr>
          <p:cNvSpPr>
            <a:spLocks noGrp="1"/>
          </p:cNvSpPr>
          <p:nvPr>
            <p:ph type="title"/>
          </p:nvPr>
        </p:nvSpPr>
        <p:spPr/>
        <p:txBody>
          <a:bodyPr lIns="91440"/>
          <a:lstStyle/>
          <a:p>
            <a:br>
              <a:rPr lang="pt-PT" sz="2400" i="1" noProof="0" dirty="0"/>
            </a:br>
            <a:r>
              <a:rPr lang="pt-PT" sz="2400" i="1" noProof="0" dirty="0"/>
              <a:t>Módulo 6 (idosos): Narração digital </a:t>
            </a:r>
            <a:r>
              <a:rPr lang="pt-PT" sz="2400" i="1" noProof="0" dirty="0" err="1"/>
              <a:t>intergeracional</a:t>
            </a:r>
            <a:r>
              <a:rPr lang="pt-PT" sz="2400" i="1" noProof="0" dirty="0"/>
              <a:t> </a:t>
            </a:r>
            <a:br>
              <a:rPr lang="pt-PT" sz="2000" noProof="0" dirty="0"/>
            </a:br>
            <a:br>
              <a:rPr lang="pt-PT" sz="1600" noProof="0" dirty="0"/>
            </a:br>
            <a:r>
              <a:rPr lang="pt-PT" sz="2400" i="1" noProof="0" dirty="0"/>
              <a:t> </a:t>
            </a:r>
            <a:endParaRPr lang="pt-PT" sz="2400" noProof="0" dirty="0"/>
          </a:p>
        </p:txBody>
      </p:sp>
      <p:sp>
        <p:nvSpPr>
          <p:cNvPr id="6" name="Text Placeholder 5">
            <a:extLst>
              <a:ext uri="{FF2B5EF4-FFF2-40B4-BE49-F238E27FC236}">
                <a16:creationId xmlns:a16="http://schemas.microsoft.com/office/drawing/2014/main" id="{ECDD25D4-3033-4451-0147-D97E0B0541D1}"/>
              </a:ext>
            </a:extLst>
          </p:cNvPr>
          <p:cNvSpPr>
            <a:spLocks noGrp="1"/>
          </p:cNvSpPr>
          <p:nvPr>
            <p:ph type="body" sz="quarter" idx="10"/>
          </p:nvPr>
        </p:nvSpPr>
        <p:spPr/>
        <p:txBody>
          <a:bodyPr/>
          <a:lstStyle/>
          <a:p>
            <a:endParaRPr lang="pt-PT" b="1" noProof="0" dirty="0">
              <a:solidFill>
                <a:schemeClr val="accent6">
                  <a:lumMod val="75000"/>
                </a:schemeClr>
              </a:solidFill>
            </a:endParaRPr>
          </a:p>
          <a:p>
            <a:endParaRPr lang="pt-PT" b="1" i="1" noProof="0" dirty="0">
              <a:solidFill>
                <a:schemeClr val="accent6">
                  <a:lumMod val="75000"/>
                </a:schemeClr>
              </a:solidFill>
            </a:endParaRPr>
          </a:p>
          <a:p>
            <a:endParaRPr lang="pt-PT" b="1" noProof="0" dirty="0">
              <a:solidFill>
                <a:schemeClr val="accent1">
                  <a:lumMod val="75000"/>
                </a:schemeClr>
              </a:solidFill>
            </a:endParaRPr>
          </a:p>
          <a:p>
            <a:r>
              <a:rPr lang="pt-PT" b="1" i="1" noProof="0" dirty="0">
                <a:solidFill>
                  <a:schemeClr val="accent1">
                    <a:lumMod val="75000"/>
                  </a:schemeClr>
                </a:solidFill>
              </a:rPr>
              <a:t>Tema 2: Competências de narrativa digital</a:t>
            </a:r>
          </a:p>
          <a:p>
            <a:r>
              <a:rPr lang="pt-PT" b="1" i="1" noProof="0" dirty="0">
                <a:solidFill>
                  <a:schemeClr val="accent1">
                    <a:lumMod val="75000"/>
                  </a:schemeClr>
                </a:solidFill>
              </a:rPr>
              <a:t> </a:t>
            </a:r>
          </a:p>
          <a:p>
            <a:endParaRPr lang="pt-PT" b="1" i="1" noProof="0" dirty="0">
              <a:solidFill>
                <a:schemeClr val="accent6">
                  <a:lumMod val="75000"/>
                </a:schemeClr>
              </a:solidFill>
            </a:endParaRPr>
          </a:p>
          <a:p>
            <a:endParaRPr lang="pt-PT" i="1" noProof="0" dirty="0"/>
          </a:p>
        </p:txBody>
      </p:sp>
      <p:pic>
        <p:nvPicPr>
          <p:cNvPr id="2" name="Content Placeholder 1">
            <a:extLst>
              <a:ext uri="{FF2B5EF4-FFF2-40B4-BE49-F238E27FC236}">
                <a16:creationId xmlns:a16="http://schemas.microsoft.com/office/drawing/2014/main" id="{9BCDFB5E-2AC2-29CE-DED6-CC4F7B560D55}"/>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F2C8F970-11E5-C35C-62E9-6ACECDFE7EDB}"/>
              </a:ext>
            </a:extLst>
          </p:cNvPr>
          <p:cNvSpPr txBox="1"/>
          <p:nvPr/>
        </p:nvSpPr>
        <p:spPr>
          <a:xfrm>
            <a:off x="97970" y="1563010"/>
            <a:ext cx="10957957" cy="5178982"/>
          </a:xfrm>
          <a:prstGeom prst="rect">
            <a:avLst/>
          </a:prstGeom>
          <a:noFill/>
        </p:spPr>
        <p:txBody>
          <a:bodyPr wrap="square">
            <a:spAutoFit/>
          </a:bodyPr>
          <a:lstStyle/>
          <a:p>
            <a:pPr algn="ctr"/>
            <a:r>
              <a:rPr lang="pt-PT" sz="2400" b="1" noProof="0" dirty="0">
                <a:solidFill>
                  <a:schemeClr val="accent4">
                    <a:lumMod val="75000"/>
                  </a:schemeClr>
                </a:solidFill>
              </a:rPr>
              <a:t>Atividade: O Momento do Diálogo (Parte 2)</a:t>
            </a:r>
            <a:endParaRPr lang="pt-PT" sz="2400" noProof="0" dirty="0">
              <a:solidFill>
                <a:schemeClr val="accent4">
                  <a:lumMod val="75000"/>
                </a:schemeClr>
              </a:solidFill>
            </a:endParaRPr>
          </a:p>
          <a:p>
            <a:pPr lvl="0" algn="ctr"/>
            <a:endParaRPr lang="pt-PT" sz="2400" noProof="0" dirty="0"/>
          </a:p>
          <a:p>
            <a:pPr lvl="0" algn="ctr"/>
            <a:r>
              <a:rPr lang="pt-PT" sz="2400" noProof="0" dirty="0"/>
              <a:t>Criação da mensagem visual</a:t>
            </a:r>
          </a:p>
          <a:p>
            <a:pPr lvl="0" algn="ctr"/>
            <a:endParaRPr lang="pt-PT" sz="2400" noProof="0" dirty="0"/>
          </a:p>
          <a:p>
            <a:pPr lvl="0" algn="ctr"/>
            <a:r>
              <a:rPr lang="pt-PT" sz="2400" noProof="0" dirty="0"/>
              <a:t>Usando um modelo no </a:t>
            </a:r>
            <a:r>
              <a:rPr lang="pt-PT" sz="2400" noProof="0" dirty="0" err="1"/>
              <a:t>Canva</a:t>
            </a:r>
            <a:r>
              <a:rPr lang="pt-PT" sz="2400" noProof="0" dirty="0"/>
              <a:t>, combine a sua foto com 1-2 frases de sabedoria</a:t>
            </a:r>
          </a:p>
          <a:p>
            <a:pPr lvl="0" algn="ctr"/>
            <a:r>
              <a:rPr lang="pt-PT" sz="2400" noProof="0" dirty="0"/>
              <a:t>para criar um presente digital para uma pessoa mais jovem.</a:t>
            </a:r>
          </a:p>
          <a:p>
            <a:pPr lvl="0" algn="ctr"/>
            <a:endParaRPr lang="pt-PT" sz="2400" noProof="0" dirty="0"/>
          </a:p>
          <a:p>
            <a:pPr lvl="0" algn="ctr"/>
            <a:r>
              <a:rPr lang="pt-PT" sz="2400" b="1" noProof="0" dirty="0"/>
              <a:t>Ponto-chave: </a:t>
            </a:r>
            <a:r>
              <a:rPr lang="pt-PT" sz="2400" noProof="0" dirty="0"/>
              <a:t>Combine uma imagem com uma mensagem curta para suscitar uma conversa </a:t>
            </a:r>
            <a:r>
              <a:rPr lang="pt-PT" sz="2400" noProof="0" dirty="0" err="1"/>
              <a:t>intergeracional</a:t>
            </a:r>
            <a:r>
              <a:rPr lang="pt-PT" sz="2400" noProof="0" dirty="0"/>
              <a:t> significativa.</a:t>
            </a:r>
          </a:p>
          <a:p>
            <a:pPr algn="ctr"/>
            <a:endParaRPr lang="pt-PT" sz="2400" b="1" noProof="0" dirty="0">
              <a:solidFill>
                <a:schemeClr val="accent4">
                  <a:lumMod val="75000"/>
                </a:schemeClr>
              </a:solidFill>
            </a:endParaRPr>
          </a:p>
          <a:p>
            <a:pPr algn="ctr"/>
            <a:endParaRPr lang="pt-PT"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18480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2BF9D-98A6-9ACE-B4A1-3295ED8EDD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12678F-4456-0B16-2ECC-EAD03F3C84F9}"/>
              </a:ext>
            </a:extLst>
          </p:cNvPr>
          <p:cNvSpPr>
            <a:spLocks noGrp="1"/>
          </p:cNvSpPr>
          <p:nvPr>
            <p:ph type="ctrTitle"/>
          </p:nvPr>
        </p:nvSpPr>
        <p:spPr/>
        <p:txBody>
          <a:bodyPr>
            <a:normAutofit fontScale="90000"/>
          </a:bodyPr>
          <a:lstStyle/>
          <a:p>
            <a:br>
              <a:rPr lang="pt-PT" sz="2800" b="0" i="1" noProof="0" dirty="0">
                <a:latin typeface="+mj-lt"/>
              </a:rPr>
            </a:br>
            <a:r>
              <a:rPr lang="pt-PT" sz="2700" b="0" i="1" noProof="0" dirty="0"/>
              <a:t>Módulo 6 (idosos)</a:t>
            </a:r>
            <a:br>
              <a:rPr lang="pt-PT" sz="2700" b="0" i="1" noProof="0" dirty="0"/>
            </a:br>
            <a:r>
              <a:rPr lang="pt-PT" sz="2700" b="0" i="1" noProof="0" dirty="0"/>
              <a:t>Narração digital </a:t>
            </a:r>
            <a:r>
              <a:rPr lang="pt-PT" sz="2700" b="0" i="1" noProof="0" dirty="0" err="1"/>
              <a:t>intergeracional</a:t>
            </a:r>
            <a:br>
              <a:rPr lang="pt-PT" sz="2400" noProof="0" dirty="0"/>
            </a:br>
            <a:br>
              <a:rPr lang="pt-PT" sz="1800" noProof="0" dirty="0"/>
            </a:b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54EA0654-3ABD-FD07-28A7-A3108E0A71C1}"/>
              </a:ext>
            </a:extLst>
          </p:cNvPr>
          <p:cNvSpPr>
            <a:spLocks noGrp="1"/>
          </p:cNvSpPr>
          <p:nvPr>
            <p:ph type="subTitle" idx="1"/>
          </p:nvPr>
        </p:nvSpPr>
        <p:spPr>
          <a:xfrm>
            <a:off x="374726" y="3662221"/>
            <a:ext cx="7391858" cy="1292830"/>
          </a:xfrm>
        </p:spPr>
        <p:txBody>
          <a:bodyPr>
            <a:normAutofit/>
          </a:bodyPr>
          <a:lstStyle/>
          <a:p>
            <a:r>
              <a:rPr lang="pt-PT" sz="2400" b="1" noProof="0" dirty="0">
                <a:solidFill>
                  <a:schemeClr val="accent1">
                    <a:lumMod val="75000"/>
                  </a:schemeClr>
                </a:solidFill>
              </a:rPr>
              <a:t>Tema 3: Intercâmbio </a:t>
            </a:r>
            <a:r>
              <a:rPr lang="pt-PT" sz="2400" b="1" noProof="0" dirty="0" err="1">
                <a:solidFill>
                  <a:schemeClr val="accent1">
                    <a:lumMod val="75000"/>
                  </a:schemeClr>
                </a:solidFill>
              </a:rPr>
              <a:t>intergeracional</a:t>
            </a:r>
            <a:r>
              <a:rPr lang="pt-PT" sz="2400" b="1" noProof="0" dirty="0">
                <a:solidFill>
                  <a:schemeClr val="accent1">
                    <a:lumMod val="75000"/>
                  </a:schemeClr>
                </a:solidFill>
              </a:rPr>
              <a:t> através dos meios de comunicação criativos</a:t>
            </a:r>
          </a:p>
          <a:p>
            <a:r>
              <a:rPr lang="pt-PT" sz="2400" b="1" noProof="0" dirty="0">
                <a:solidFill>
                  <a:schemeClr val="accent1">
                    <a:lumMod val="75000"/>
                  </a:schemeClr>
                </a:solidFill>
              </a:rPr>
              <a:t> </a:t>
            </a:r>
            <a:endParaRPr lang="pt-PT" sz="2400" noProof="0" dirty="0"/>
          </a:p>
        </p:txBody>
      </p:sp>
    </p:spTree>
    <p:extLst>
      <p:ext uri="{BB962C8B-B14F-4D97-AF65-F5344CB8AC3E}">
        <p14:creationId xmlns:p14="http://schemas.microsoft.com/office/powerpoint/2010/main" val="1445166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4562C-9AD0-80D2-AA01-4EE214D6FFF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1D0773F-0EF4-C24B-6636-57D3CD01D513}"/>
              </a:ext>
            </a:extLst>
          </p:cNvPr>
          <p:cNvSpPr>
            <a:spLocks noGrp="1"/>
          </p:cNvSpPr>
          <p:nvPr>
            <p:ph type="title"/>
          </p:nvPr>
        </p:nvSpPr>
        <p:spPr/>
        <p:txBody>
          <a:bodyPr lIns="91440"/>
          <a:lstStyle/>
          <a:p>
            <a:br>
              <a:rPr lang="pt-PT" sz="2400" i="1" noProof="0" dirty="0"/>
            </a:br>
            <a:r>
              <a:rPr lang="pt-PT" sz="2400" i="1" noProof="0" dirty="0"/>
              <a:t>Módulo 6 (idosos): Narração digital </a:t>
            </a:r>
            <a:r>
              <a:rPr lang="pt-PT" sz="2400" i="1" noProof="0" dirty="0" err="1"/>
              <a:t>intergeracional</a:t>
            </a:r>
            <a:br>
              <a:rPr lang="pt-PT" sz="2000" noProof="0" dirty="0"/>
            </a:br>
            <a:br>
              <a:rPr lang="pt-PT" sz="1600" noProof="0" dirty="0"/>
            </a:br>
            <a:r>
              <a:rPr lang="pt-PT" sz="2400" i="1" noProof="0" dirty="0"/>
              <a:t> </a:t>
            </a:r>
            <a:endParaRPr lang="pt-PT" sz="2400" noProof="0" dirty="0"/>
          </a:p>
        </p:txBody>
      </p:sp>
      <p:sp>
        <p:nvSpPr>
          <p:cNvPr id="6" name="Text Placeholder 5">
            <a:extLst>
              <a:ext uri="{FF2B5EF4-FFF2-40B4-BE49-F238E27FC236}">
                <a16:creationId xmlns:a16="http://schemas.microsoft.com/office/drawing/2014/main" id="{0483E971-87E4-9BA8-78D6-4712DE110746}"/>
              </a:ext>
            </a:extLst>
          </p:cNvPr>
          <p:cNvSpPr>
            <a:spLocks noGrp="1"/>
          </p:cNvSpPr>
          <p:nvPr>
            <p:ph type="body" sz="quarter" idx="10"/>
          </p:nvPr>
        </p:nvSpPr>
        <p:spPr/>
        <p:txBody>
          <a:bodyPr/>
          <a:lstStyle/>
          <a:p>
            <a:endParaRPr lang="pt-PT" b="1" i="1" noProof="0" dirty="0">
              <a:solidFill>
                <a:schemeClr val="accent1">
                  <a:lumMod val="75000"/>
                </a:schemeClr>
              </a:solidFill>
            </a:endParaRPr>
          </a:p>
          <a:p>
            <a:endParaRPr lang="pt-PT" b="1" i="1" noProof="0" dirty="0">
              <a:solidFill>
                <a:schemeClr val="accent1">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Tema 3: Intercâmbio </a:t>
            </a:r>
            <a:r>
              <a:rPr lang="pt-PT" b="1" i="1" noProof="0" dirty="0" err="1">
                <a:solidFill>
                  <a:schemeClr val="accent1">
                    <a:lumMod val="75000"/>
                  </a:schemeClr>
                </a:solidFill>
              </a:rPr>
              <a:t>intergeracional</a:t>
            </a:r>
            <a:r>
              <a:rPr lang="pt-PT" b="1" i="1" noProof="0" dirty="0">
                <a:solidFill>
                  <a:schemeClr val="accent1">
                    <a:lumMod val="75000"/>
                  </a:schemeClr>
                </a:solidFill>
              </a:rPr>
              <a:t> através de meios de comunicação criativos</a:t>
            </a:r>
          </a:p>
          <a:p>
            <a:endParaRPr lang="pt-PT" b="1" i="1" noProof="0" dirty="0">
              <a:solidFill>
                <a:schemeClr val="accent1">
                  <a:lumMod val="75000"/>
                </a:schemeClr>
              </a:solidFill>
            </a:endParaRPr>
          </a:p>
          <a:p>
            <a:endParaRPr lang="pt-PT" b="1" i="1" noProof="0" dirty="0">
              <a:solidFill>
                <a:schemeClr val="accent1">
                  <a:lumMod val="75000"/>
                </a:schemeClr>
              </a:solidFill>
            </a:endParaRP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4410CD7E-AA06-F324-04AD-2DD6933712C1}"/>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99C3C929-1F9B-BE87-45ED-BB3245CEF59C}"/>
              </a:ext>
            </a:extLst>
          </p:cNvPr>
          <p:cNvSpPr txBox="1"/>
          <p:nvPr/>
        </p:nvSpPr>
        <p:spPr>
          <a:xfrm>
            <a:off x="149679" y="1405534"/>
            <a:ext cx="11336483" cy="5178982"/>
          </a:xfrm>
          <a:prstGeom prst="rect">
            <a:avLst/>
          </a:prstGeom>
          <a:noFill/>
        </p:spPr>
        <p:txBody>
          <a:bodyPr wrap="square">
            <a:spAutoFit/>
          </a:bodyPr>
          <a:lstStyle/>
          <a:p>
            <a:r>
              <a:rPr lang="pt-PT" sz="2400" b="1" noProof="0" dirty="0"/>
              <a:t>A criatividade como linguagem comum</a:t>
            </a:r>
            <a:endParaRPr lang="pt-PT" sz="2400" noProof="0" dirty="0"/>
          </a:p>
          <a:p>
            <a:pPr lvl="0"/>
            <a:endParaRPr lang="pt-PT" sz="2400" noProof="0" dirty="0"/>
          </a:p>
          <a:p>
            <a:pPr lvl="0" algn="ctr"/>
            <a:r>
              <a:rPr lang="pt-PT" sz="2400" noProof="0" dirty="0"/>
              <a:t>Criar em conjunto</a:t>
            </a:r>
          </a:p>
          <a:p>
            <a:pPr lvl="0" algn="ctr"/>
            <a:endParaRPr lang="pt-PT" sz="2400" noProof="0" dirty="0"/>
          </a:p>
          <a:p>
            <a:pPr lvl="0" algn="ctr"/>
            <a:r>
              <a:rPr lang="pt-PT" sz="2400" noProof="0" dirty="0"/>
              <a:t>O intercâmbio </a:t>
            </a:r>
            <a:r>
              <a:rPr lang="pt-PT" sz="2400" noProof="0" dirty="0" err="1"/>
              <a:t>intergeracional</a:t>
            </a:r>
            <a:r>
              <a:rPr lang="pt-PT" sz="2400" noProof="0" dirty="0"/>
              <a:t> não se resume apenas à tecnologia; </a:t>
            </a:r>
          </a:p>
          <a:p>
            <a:pPr lvl="0" algn="ctr"/>
            <a:r>
              <a:rPr lang="pt-PT" sz="2400" noProof="0" dirty="0"/>
              <a:t>é uma colaboração em que a sua sabedoria se une à rapidez digital de uma pessoa mais jovem.</a:t>
            </a:r>
          </a:p>
          <a:p>
            <a:pPr lvl="0" algn="ctr"/>
            <a:endParaRPr lang="pt-PT" sz="2400" noProof="0" dirty="0"/>
          </a:p>
          <a:p>
            <a:pPr lvl="0" algn="ctr"/>
            <a:r>
              <a:rPr lang="pt-PT" sz="2400" b="1" noProof="0" dirty="0"/>
              <a:t>Ponto-chave: </a:t>
            </a:r>
            <a:r>
              <a:rPr lang="pt-PT" sz="2400" noProof="0" dirty="0"/>
              <a:t>Utilizar meios criativos, como fotografias e áudio, </a:t>
            </a:r>
          </a:p>
          <a:p>
            <a:pPr lvl="0" algn="ctr"/>
            <a:r>
              <a:rPr lang="pt-PT" sz="2400" noProof="0" dirty="0"/>
              <a:t>para transformar a tecnologia num espaço partilhado de conexão.</a:t>
            </a:r>
          </a:p>
          <a:p>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3387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0E83B-069F-EE5F-AD96-38CF7AB7057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61D08AB-8CAE-BC9D-549B-7FBE05B5A90C}"/>
              </a:ext>
            </a:extLst>
          </p:cNvPr>
          <p:cNvSpPr>
            <a:spLocks noGrp="1"/>
          </p:cNvSpPr>
          <p:nvPr>
            <p:ph type="title"/>
          </p:nvPr>
        </p:nvSpPr>
        <p:spPr/>
        <p:txBody>
          <a:bodyPr lIns="91440"/>
          <a:lstStyle/>
          <a:p>
            <a:br>
              <a:rPr lang="pt-PT" sz="2400" i="1" noProof="0" dirty="0"/>
            </a:br>
            <a:r>
              <a:rPr lang="pt-PT" sz="2400" i="1" noProof="0" dirty="0"/>
              <a:t>Módulo 6 (idosos): Narração digital </a:t>
            </a:r>
            <a:r>
              <a:rPr lang="pt-PT" sz="2400" i="1" noProof="0" dirty="0" err="1"/>
              <a:t>intergeracional</a:t>
            </a:r>
            <a:br>
              <a:rPr lang="pt-PT" sz="2000" noProof="0" dirty="0"/>
            </a:br>
            <a:br>
              <a:rPr lang="pt-PT" sz="1600" noProof="0" dirty="0"/>
            </a:br>
            <a:r>
              <a:rPr lang="pt-PT" sz="2400" i="1" noProof="0" dirty="0"/>
              <a:t> </a:t>
            </a:r>
            <a:endParaRPr lang="pt-PT" sz="2400" noProof="0" dirty="0"/>
          </a:p>
        </p:txBody>
      </p:sp>
      <p:sp>
        <p:nvSpPr>
          <p:cNvPr id="6" name="Text Placeholder 5">
            <a:extLst>
              <a:ext uri="{FF2B5EF4-FFF2-40B4-BE49-F238E27FC236}">
                <a16:creationId xmlns:a16="http://schemas.microsoft.com/office/drawing/2014/main" id="{A85D4345-1B9F-78DE-215E-7A3DED325E28}"/>
              </a:ext>
            </a:extLst>
          </p:cNvPr>
          <p:cNvSpPr>
            <a:spLocks noGrp="1"/>
          </p:cNvSpPr>
          <p:nvPr>
            <p:ph type="body" sz="quarter" idx="10"/>
          </p:nvPr>
        </p:nvSpPr>
        <p:spPr/>
        <p:txBody>
          <a:bodyPr/>
          <a:lstStyle/>
          <a:p>
            <a:endParaRPr lang="pt-PT" b="1" i="1" noProof="0" dirty="0">
              <a:solidFill>
                <a:schemeClr val="accent1">
                  <a:lumMod val="75000"/>
                </a:schemeClr>
              </a:solidFill>
            </a:endParaRPr>
          </a:p>
          <a:p>
            <a:endParaRPr lang="pt-PT" b="1" i="1" noProof="0" dirty="0">
              <a:solidFill>
                <a:schemeClr val="accent1">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Tema 3: Intercâmbio </a:t>
            </a:r>
            <a:r>
              <a:rPr lang="pt-PT" b="1" i="1" noProof="0" dirty="0" err="1">
                <a:solidFill>
                  <a:schemeClr val="accent1">
                    <a:lumMod val="75000"/>
                  </a:schemeClr>
                </a:solidFill>
              </a:rPr>
              <a:t>intergeracional</a:t>
            </a:r>
            <a:r>
              <a:rPr lang="pt-PT" b="1" i="1" noProof="0" dirty="0">
                <a:solidFill>
                  <a:schemeClr val="accent1">
                    <a:lumMod val="75000"/>
                  </a:schemeClr>
                </a:solidFill>
              </a:rPr>
              <a:t> através de meios de comunicação criativos</a:t>
            </a:r>
          </a:p>
          <a:p>
            <a:endParaRPr lang="pt-PT" b="1" i="1" noProof="0" dirty="0">
              <a:solidFill>
                <a:schemeClr val="accent1">
                  <a:lumMod val="75000"/>
                </a:schemeClr>
              </a:solidFill>
            </a:endParaRPr>
          </a:p>
          <a:p>
            <a:endParaRPr lang="pt-PT" b="1" i="1" noProof="0" dirty="0">
              <a:solidFill>
                <a:schemeClr val="accent1">
                  <a:lumMod val="75000"/>
                </a:schemeClr>
              </a:solidFill>
            </a:endParaRP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BE3637DF-EB40-5A30-3CB4-A36DA861D358}"/>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756E5D34-E8AE-5260-47F9-6F4BA0FFDC5B}"/>
              </a:ext>
            </a:extLst>
          </p:cNvPr>
          <p:cNvSpPr txBox="1"/>
          <p:nvPr/>
        </p:nvSpPr>
        <p:spPr>
          <a:xfrm>
            <a:off x="149679" y="1405534"/>
            <a:ext cx="11336483" cy="5455981"/>
          </a:xfrm>
          <a:prstGeom prst="rect">
            <a:avLst/>
          </a:prstGeom>
          <a:noFill/>
        </p:spPr>
        <p:txBody>
          <a:bodyPr wrap="square">
            <a:spAutoFit/>
          </a:bodyPr>
          <a:lstStyle/>
          <a:p>
            <a:r>
              <a:rPr lang="pt-PT" sz="2400" b="1" noProof="0" dirty="0"/>
              <a:t>Os benefícios do intercâmbio</a:t>
            </a:r>
            <a:endParaRPr lang="pt-PT" sz="2400" noProof="0" dirty="0"/>
          </a:p>
          <a:p>
            <a:pPr lvl="0" algn="ctr"/>
            <a:endParaRPr lang="pt-PT" sz="2400" noProof="0" dirty="0"/>
          </a:p>
          <a:p>
            <a:pPr lvl="0" algn="ctr"/>
            <a:r>
              <a:rPr lang="pt-PT" sz="2400" noProof="0" dirty="0"/>
              <a:t>Uma via de dupla sentido</a:t>
            </a:r>
          </a:p>
          <a:p>
            <a:pPr lvl="0" algn="ctr"/>
            <a:endParaRPr lang="pt-PT" sz="2400" noProof="0" dirty="0"/>
          </a:p>
          <a:p>
            <a:pPr lvl="0" algn="ctr"/>
            <a:r>
              <a:rPr lang="pt-PT" sz="2400" noProof="0" dirty="0"/>
              <a:t>Quando partilha uma história digitalmente, ganha confiança técnica </a:t>
            </a:r>
          </a:p>
          <a:p>
            <a:pPr lvl="0" algn="ctr"/>
            <a:r>
              <a:rPr lang="pt-PT" sz="2400" noProof="0" dirty="0"/>
              <a:t>enquanto os mais jovens ganham empatia e uma compreensão mais profunda da história.</a:t>
            </a:r>
          </a:p>
          <a:p>
            <a:pPr lvl="0" algn="ctr"/>
            <a:endParaRPr lang="pt-PT" sz="2400" b="1" noProof="0" dirty="0"/>
          </a:p>
          <a:p>
            <a:pPr lvl="0" algn="ctr"/>
            <a:r>
              <a:rPr lang="pt-PT" sz="2400" b="1" noProof="0" dirty="0"/>
              <a:t>Ponto-chave: </a:t>
            </a:r>
            <a:r>
              <a:rPr lang="pt-PT" sz="2400" noProof="0" dirty="0"/>
              <a:t>Fortalecer os laços comunitários ao transformar memórias pessoais </a:t>
            </a:r>
          </a:p>
          <a:p>
            <a:pPr lvl="0" algn="ctr"/>
            <a:r>
              <a:rPr lang="pt-PT" sz="2400" noProof="0" dirty="0"/>
              <a:t>em arquivos digitais.</a:t>
            </a:r>
          </a:p>
          <a:p>
            <a:pPr algn="ctr"/>
            <a:endParaRPr lang="pt-PT" sz="2400" noProof="0" dirty="0"/>
          </a:p>
          <a:p>
            <a:endParaRPr lang="pt-PT" noProof="0" dirty="0"/>
          </a:p>
          <a:p>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05705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4DCD2-C087-0A4E-61EC-B48B76AE399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14EC531-14FD-C49E-CEA9-6BEA02EE5689}"/>
              </a:ext>
            </a:extLst>
          </p:cNvPr>
          <p:cNvSpPr>
            <a:spLocks noGrp="1"/>
          </p:cNvSpPr>
          <p:nvPr>
            <p:ph type="title"/>
          </p:nvPr>
        </p:nvSpPr>
        <p:spPr/>
        <p:txBody>
          <a:bodyPr lIns="91440"/>
          <a:lstStyle/>
          <a:p>
            <a:br>
              <a:rPr lang="pt-PT" sz="2400" i="1" noProof="0" dirty="0"/>
            </a:br>
            <a:r>
              <a:rPr lang="pt-PT" sz="2400" i="1" noProof="0" dirty="0"/>
              <a:t>Módulo 6 (idosos): Narração digital </a:t>
            </a:r>
            <a:r>
              <a:rPr lang="pt-PT" sz="2400" i="1" noProof="0" dirty="0" err="1"/>
              <a:t>intergeracional</a:t>
            </a:r>
            <a:br>
              <a:rPr lang="pt-PT" sz="2000" noProof="0" dirty="0"/>
            </a:br>
            <a:br>
              <a:rPr lang="pt-PT" sz="1600" noProof="0" dirty="0"/>
            </a:br>
            <a:r>
              <a:rPr lang="pt-PT" sz="2400" i="1" noProof="0" dirty="0"/>
              <a:t> </a:t>
            </a:r>
            <a:endParaRPr lang="pt-PT" sz="2400" noProof="0" dirty="0"/>
          </a:p>
        </p:txBody>
      </p:sp>
      <p:sp>
        <p:nvSpPr>
          <p:cNvPr id="6" name="Text Placeholder 5">
            <a:extLst>
              <a:ext uri="{FF2B5EF4-FFF2-40B4-BE49-F238E27FC236}">
                <a16:creationId xmlns:a16="http://schemas.microsoft.com/office/drawing/2014/main" id="{04A20345-DF3B-4A78-EE54-87EB34DC81C6}"/>
              </a:ext>
            </a:extLst>
          </p:cNvPr>
          <p:cNvSpPr>
            <a:spLocks noGrp="1"/>
          </p:cNvSpPr>
          <p:nvPr>
            <p:ph type="body" sz="quarter" idx="10"/>
          </p:nvPr>
        </p:nvSpPr>
        <p:spPr/>
        <p:txBody>
          <a:bodyPr/>
          <a:lstStyle/>
          <a:p>
            <a:endParaRPr lang="pt-PT" b="1" i="1" noProof="0" dirty="0">
              <a:solidFill>
                <a:schemeClr val="accent1">
                  <a:lumMod val="75000"/>
                </a:schemeClr>
              </a:solidFill>
            </a:endParaRPr>
          </a:p>
          <a:p>
            <a:endParaRPr lang="pt-PT" b="1" i="1" noProof="0" dirty="0">
              <a:solidFill>
                <a:schemeClr val="accent1">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Tema 3: Intercâmbio </a:t>
            </a:r>
            <a:r>
              <a:rPr lang="pt-PT" b="1" i="1" noProof="0" dirty="0" err="1">
                <a:solidFill>
                  <a:schemeClr val="accent1">
                    <a:lumMod val="75000"/>
                  </a:schemeClr>
                </a:solidFill>
              </a:rPr>
              <a:t>intergeracional</a:t>
            </a:r>
            <a:r>
              <a:rPr lang="pt-PT" b="1" i="1" noProof="0" dirty="0">
                <a:solidFill>
                  <a:schemeClr val="accent1">
                    <a:lumMod val="75000"/>
                  </a:schemeClr>
                </a:solidFill>
              </a:rPr>
              <a:t> através de meios de comunicação criativos</a:t>
            </a:r>
          </a:p>
          <a:p>
            <a:endParaRPr lang="pt-PT" b="1" i="1" noProof="0" dirty="0">
              <a:solidFill>
                <a:schemeClr val="accent1">
                  <a:lumMod val="75000"/>
                </a:schemeClr>
              </a:solidFill>
            </a:endParaRPr>
          </a:p>
          <a:p>
            <a:endParaRPr lang="pt-PT" b="1" i="1" noProof="0" dirty="0">
              <a:solidFill>
                <a:schemeClr val="accent1">
                  <a:lumMod val="75000"/>
                </a:schemeClr>
              </a:solidFill>
            </a:endParaRP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2CCA1F73-3574-A853-7F46-571A3D195BA3}"/>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EE02F004-E998-8571-C3B7-4EBCB5D7EBA8}"/>
              </a:ext>
            </a:extLst>
          </p:cNvPr>
          <p:cNvSpPr txBox="1"/>
          <p:nvPr/>
        </p:nvSpPr>
        <p:spPr>
          <a:xfrm>
            <a:off x="149679" y="1405534"/>
            <a:ext cx="11336483" cy="5455981"/>
          </a:xfrm>
          <a:prstGeom prst="rect">
            <a:avLst/>
          </a:prstGeom>
          <a:noFill/>
        </p:spPr>
        <p:txBody>
          <a:bodyPr wrap="square">
            <a:spAutoFit/>
          </a:bodyPr>
          <a:lstStyle/>
          <a:p>
            <a:r>
              <a:rPr lang="pt-PT" sz="2400" b="1" noProof="0" dirty="0"/>
              <a:t>Conduzindo a sua história</a:t>
            </a:r>
          </a:p>
          <a:p>
            <a:pPr algn="ctr"/>
            <a:endParaRPr lang="pt-PT" sz="2400" noProof="0" dirty="0"/>
          </a:p>
          <a:p>
            <a:pPr lvl="0" algn="ctr"/>
            <a:r>
              <a:rPr lang="pt-PT" sz="2400" noProof="0" dirty="0"/>
              <a:t>Você é o Diretor Criativo</a:t>
            </a:r>
          </a:p>
          <a:p>
            <a:pPr lvl="0" algn="ctr"/>
            <a:endParaRPr lang="pt-PT" sz="2400" noProof="0" dirty="0"/>
          </a:p>
          <a:p>
            <a:pPr lvl="0" algn="ctr"/>
            <a:r>
              <a:rPr lang="pt-PT" sz="2400" noProof="0" dirty="0"/>
              <a:t>Mesmo quando alguém mais jovem ajuda com os «botões», </a:t>
            </a:r>
          </a:p>
          <a:p>
            <a:pPr lvl="0" algn="ctr"/>
            <a:r>
              <a:rPr lang="pt-PT" sz="2400" noProof="0" dirty="0"/>
              <a:t>é você quem decide quais as fotos a incluir, que mensagem transmitir e a quem se destina a história.</a:t>
            </a:r>
          </a:p>
          <a:p>
            <a:pPr lvl="0" algn="ctr"/>
            <a:endParaRPr lang="pt-PT" sz="2400" b="1" noProof="0" dirty="0"/>
          </a:p>
          <a:p>
            <a:pPr lvl="0" algn="ctr"/>
            <a:r>
              <a:rPr lang="pt-PT" sz="2400" b="1" noProof="0" dirty="0"/>
              <a:t>Ponto-chave: </a:t>
            </a:r>
            <a:r>
              <a:rPr lang="pt-PT" sz="2400" noProof="0" dirty="0"/>
              <a:t>Manter o controlo da sua narrativa </a:t>
            </a:r>
          </a:p>
          <a:p>
            <a:pPr lvl="0" algn="ctr"/>
            <a:r>
              <a:rPr lang="pt-PT" sz="2400" noProof="0" dirty="0"/>
              <a:t>garante que o projeto final pareça autêntico e significativo.</a:t>
            </a:r>
          </a:p>
          <a:p>
            <a:endParaRPr lang="pt-PT" noProof="0" dirty="0"/>
          </a:p>
          <a:p>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28837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5692F-3B84-6A04-5E8C-B6452543C0F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E13A99EB-C9E2-7245-5609-0A185FD04627}"/>
              </a:ext>
            </a:extLst>
          </p:cNvPr>
          <p:cNvSpPr>
            <a:spLocks noGrp="1"/>
          </p:cNvSpPr>
          <p:nvPr>
            <p:ph type="title"/>
          </p:nvPr>
        </p:nvSpPr>
        <p:spPr/>
        <p:txBody>
          <a:bodyPr lIns="91440"/>
          <a:lstStyle/>
          <a:p>
            <a:br>
              <a:rPr lang="pt-PT" sz="2400" i="1" noProof="0" dirty="0"/>
            </a:br>
            <a:r>
              <a:rPr lang="pt-PT" sz="2400" i="1" noProof="0" dirty="0"/>
              <a:t>Módulo 6 (idosos): Narração digital </a:t>
            </a:r>
            <a:r>
              <a:rPr lang="pt-PT" sz="2400" i="1" noProof="0" dirty="0" err="1"/>
              <a:t>intergeracional</a:t>
            </a:r>
            <a:r>
              <a:rPr lang="pt-PT" sz="2400" i="1" noProof="0" dirty="0"/>
              <a:t> </a:t>
            </a:r>
            <a:br>
              <a:rPr lang="pt-PT" sz="2000" noProof="0" dirty="0"/>
            </a:br>
            <a:br>
              <a:rPr lang="pt-PT" sz="1600" noProof="0" dirty="0"/>
            </a:br>
            <a:r>
              <a:rPr lang="pt-PT" sz="2400" i="1" noProof="0" dirty="0"/>
              <a:t> </a:t>
            </a:r>
            <a:endParaRPr lang="pt-PT" sz="2400" noProof="0" dirty="0"/>
          </a:p>
        </p:txBody>
      </p:sp>
      <p:sp>
        <p:nvSpPr>
          <p:cNvPr id="6" name="Text Placeholder 5">
            <a:extLst>
              <a:ext uri="{FF2B5EF4-FFF2-40B4-BE49-F238E27FC236}">
                <a16:creationId xmlns:a16="http://schemas.microsoft.com/office/drawing/2014/main" id="{40EEBF4B-0DBB-81FB-8475-60C43AEFF723}"/>
              </a:ext>
            </a:extLst>
          </p:cNvPr>
          <p:cNvSpPr>
            <a:spLocks noGrp="1"/>
          </p:cNvSpPr>
          <p:nvPr>
            <p:ph type="body" sz="quarter" idx="10"/>
          </p:nvPr>
        </p:nvSpPr>
        <p:spPr/>
        <p:txBody>
          <a:bodyPr/>
          <a:lstStyle/>
          <a:p>
            <a:endParaRPr lang="pt-PT" b="1" noProof="0" dirty="0">
              <a:solidFill>
                <a:schemeClr val="accent6">
                  <a:lumMod val="75000"/>
                </a:schemeClr>
              </a:solidFill>
            </a:endParaRPr>
          </a:p>
          <a:p>
            <a:endParaRPr lang="pt-PT" b="1" i="1" noProof="0" dirty="0">
              <a:solidFill>
                <a:schemeClr val="accent6">
                  <a:lumMod val="75000"/>
                </a:schemeClr>
              </a:solidFill>
            </a:endParaRPr>
          </a:p>
          <a:p>
            <a:endParaRPr lang="pt-PT" b="1" noProof="0" dirty="0">
              <a:solidFill>
                <a:schemeClr val="accent1">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Tema 3: Intercâmbio </a:t>
            </a:r>
            <a:r>
              <a:rPr lang="pt-PT" b="1" i="1" noProof="0" dirty="0" err="1">
                <a:solidFill>
                  <a:schemeClr val="accent1">
                    <a:lumMod val="75000"/>
                  </a:schemeClr>
                </a:solidFill>
              </a:rPr>
              <a:t>intergeracional</a:t>
            </a:r>
            <a:r>
              <a:rPr lang="pt-PT" b="1" i="1" noProof="0" dirty="0">
                <a:solidFill>
                  <a:schemeClr val="accent1">
                    <a:lumMod val="75000"/>
                  </a:schemeClr>
                </a:solidFill>
              </a:rPr>
              <a:t> através de meios de comunicação criativos</a:t>
            </a:r>
          </a:p>
          <a:p>
            <a:endParaRPr lang="pt-PT" b="1" i="1" noProof="0" dirty="0">
              <a:solidFill>
                <a:schemeClr val="accent1">
                  <a:lumMod val="75000"/>
                </a:schemeClr>
              </a:solidFill>
            </a:endParaRPr>
          </a:p>
          <a:p>
            <a:r>
              <a:rPr lang="pt-PT" b="1" i="1" noProof="0" dirty="0">
                <a:solidFill>
                  <a:schemeClr val="accent1">
                    <a:lumMod val="75000"/>
                  </a:schemeClr>
                </a:solidFill>
              </a:rPr>
              <a:t> </a:t>
            </a:r>
          </a:p>
          <a:p>
            <a:endParaRPr lang="pt-PT" b="1" i="1" noProof="0" dirty="0">
              <a:solidFill>
                <a:schemeClr val="accent6">
                  <a:lumMod val="75000"/>
                </a:schemeClr>
              </a:solidFill>
            </a:endParaRPr>
          </a:p>
          <a:p>
            <a:endParaRPr lang="pt-PT" i="1" noProof="0" dirty="0"/>
          </a:p>
        </p:txBody>
      </p:sp>
      <p:pic>
        <p:nvPicPr>
          <p:cNvPr id="2" name="Content Placeholder 1">
            <a:extLst>
              <a:ext uri="{FF2B5EF4-FFF2-40B4-BE49-F238E27FC236}">
                <a16:creationId xmlns:a16="http://schemas.microsoft.com/office/drawing/2014/main" id="{040923B6-E9E2-D9ED-C9FC-1B0F22652B3D}"/>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C184F81-411D-2DF1-9142-4722E2874371}"/>
              </a:ext>
            </a:extLst>
          </p:cNvPr>
          <p:cNvSpPr txBox="1"/>
          <p:nvPr/>
        </p:nvSpPr>
        <p:spPr>
          <a:xfrm>
            <a:off x="97970" y="1563010"/>
            <a:ext cx="10957957" cy="4440318"/>
          </a:xfrm>
          <a:prstGeom prst="rect">
            <a:avLst/>
          </a:prstGeom>
          <a:noFill/>
        </p:spPr>
        <p:txBody>
          <a:bodyPr wrap="square">
            <a:spAutoFit/>
          </a:bodyPr>
          <a:lstStyle/>
          <a:p>
            <a:pPr algn="ctr"/>
            <a:r>
              <a:rPr lang="pt-PT" sz="2400" b="1" noProof="0" dirty="0">
                <a:solidFill>
                  <a:schemeClr val="accent4">
                    <a:lumMod val="75000"/>
                  </a:schemeClr>
                </a:solidFill>
              </a:rPr>
              <a:t>Atividade: O Cartão da Sabedoria (Parte 1)</a:t>
            </a:r>
            <a:endParaRPr lang="pt-PT" sz="2400" noProof="0" dirty="0">
              <a:solidFill>
                <a:schemeClr val="accent4">
                  <a:lumMod val="75000"/>
                </a:schemeClr>
              </a:solidFill>
            </a:endParaRPr>
          </a:p>
          <a:p>
            <a:pPr lvl="0" algn="ctr"/>
            <a:endParaRPr lang="pt-PT" sz="2400" noProof="0" dirty="0"/>
          </a:p>
          <a:p>
            <a:pPr lvl="0" algn="ctr"/>
            <a:r>
              <a:rPr lang="pt-PT" sz="2400" noProof="0" dirty="0"/>
              <a:t>Capturar os segredos da vida</a:t>
            </a:r>
          </a:p>
          <a:p>
            <a:pPr lvl="0" algn="ctr"/>
            <a:r>
              <a:rPr lang="pt-PT" sz="2400" noProof="0" dirty="0"/>
              <a:t>Sente-se com o seu par mais jovem e partilhe um «segredo para uma vida boa» </a:t>
            </a:r>
          </a:p>
          <a:p>
            <a:pPr lvl="0" algn="ctr"/>
            <a:r>
              <a:rPr lang="pt-PT" sz="2400" noProof="0" dirty="0"/>
              <a:t>antes de usar as Três Regras para fotografar um objeto significativo nas proximidades.</a:t>
            </a:r>
          </a:p>
          <a:p>
            <a:pPr lvl="0" algn="ctr"/>
            <a:endParaRPr lang="pt-PT" sz="2400" noProof="0" dirty="0"/>
          </a:p>
          <a:p>
            <a:pPr lvl="0" algn="ctr"/>
            <a:r>
              <a:rPr lang="pt-PT" sz="2400" b="1" noProof="0" dirty="0"/>
              <a:t>Ponto-chave: </a:t>
            </a:r>
            <a:r>
              <a:rPr lang="pt-PT" sz="2400" noProof="0" dirty="0"/>
              <a:t>Concentre-se primeiro na ligação humana </a:t>
            </a:r>
          </a:p>
          <a:p>
            <a:pPr lvl="0" algn="ctr"/>
            <a:r>
              <a:rPr lang="pt-PT" sz="2400" noProof="0" dirty="0"/>
              <a:t>depois use a câmara para capturar um símbolo dessa sabedoria.</a:t>
            </a:r>
          </a:p>
          <a:p>
            <a:endParaRPr lang="pt-PT"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093637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4DF5C-4C2E-966D-BAB4-EFEBF346BBB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E529A670-0C8A-BC4D-9571-6CD3D75F11D7}"/>
              </a:ext>
            </a:extLst>
          </p:cNvPr>
          <p:cNvSpPr>
            <a:spLocks noGrp="1"/>
          </p:cNvSpPr>
          <p:nvPr>
            <p:ph type="title"/>
          </p:nvPr>
        </p:nvSpPr>
        <p:spPr/>
        <p:txBody>
          <a:bodyPr lIns="91440"/>
          <a:lstStyle/>
          <a:p>
            <a:br>
              <a:rPr lang="pt-PT" sz="2400" i="1" noProof="0" dirty="0"/>
            </a:br>
            <a:r>
              <a:rPr lang="pt-PT" sz="2400" i="1" noProof="0" dirty="0"/>
              <a:t>Módulo 6 (idosos): Narração digital </a:t>
            </a:r>
            <a:r>
              <a:rPr lang="pt-PT" sz="2400" i="1" noProof="0" dirty="0" err="1"/>
              <a:t>intergeracional</a:t>
            </a:r>
            <a:r>
              <a:rPr lang="pt-PT" sz="2400" i="1" noProof="0" dirty="0"/>
              <a:t> </a:t>
            </a:r>
            <a:br>
              <a:rPr lang="pt-PT" sz="2000" noProof="0" dirty="0"/>
            </a:br>
            <a:br>
              <a:rPr lang="pt-PT" sz="1600" noProof="0" dirty="0"/>
            </a:br>
            <a:r>
              <a:rPr lang="pt-PT" sz="2400" i="1" noProof="0" dirty="0"/>
              <a:t> </a:t>
            </a:r>
            <a:endParaRPr lang="pt-PT" sz="2400" noProof="0" dirty="0"/>
          </a:p>
        </p:txBody>
      </p:sp>
      <p:sp>
        <p:nvSpPr>
          <p:cNvPr id="6" name="Text Placeholder 5">
            <a:extLst>
              <a:ext uri="{FF2B5EF4-FFF2-40B4-BE49-F238E27FC236}">
                <a16:creationId xmlns:a16="http://schemas.microsoft.com/office/drawing/2014/main" id="{D76D4205-9B7D-9718-44F2-C62D1204A452}"/>
              </a:ext>
            </a:extLst>
          </p:cNvPr>
          <p:cNvSpPr>
            <a:spLocks noGrp="1"/>
          </p:cNvSpPr>
          <p:nvPr>
            <p:ph type="body" sz="quarter" idx="10"/>
          </p:nvPr>
        </p:nvSpPr>
        <p:spPr/>
        <p:txBody>
          <a:bodyPr/>
          <a:lstStyle/>
          <a:p>
            <a:endParaRPr lang="pt-PT" b="1" noProof="0" dirty="0">
              <a:solidFill>
                <a:schemeClr val="accent6">
                  <a:lumMod val="75000"/>
                </a:schemeClr>
              </a:solidFill>
            </a:endParaRPr>
          </a:p>
          <a:p>
            <a:endParaRPr lang="pt-PT" b="1" i="1" noProof="0" dirty="0">
              <a:solidFill>
                <a:schemeClr val="accent6">
                  <a:lumMod val="75000"/>
                </a:schemeClr>
              </a:solidFill>
            </a:endParaRPr>
          </a:p>
          <a:p>
            <a:endParaRPr lang="pt-PT" b="1" noProof="0" dirty="0">
              <a:solidFill>
                <a:schemeClr val="accent1">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Tema 3: Intercâmbio </a:t>
            </a:r>
            <a:r>
              <a:rPr lang="pt-PT" b="1" i="1" noProof="0" dirty="0" err="1">
                <a:solidFill>
                  <a:schemeClr val="accent1">
                    <a:lumMod val="75000"/>
                  </a:schemeClr>
                </a:solidFill>
              </a:rPr>
              <a:t>intergeracional</a:t>
            </a:r>
            <a:r>
              <a:rPr lang="pt-PT" b="1" i="1" noProof="0" dirty="0">
                <a:solidFill>
                  <a:schemeClr val="accent1">
                    <a:lumMod val="75000"/>
                  </a:schemeClr>
                </a:solidFill>
              </a:rPr>
              <a:t> através de meios de comunicação criativos</a:t>
            </a:r>
          </a:p>
          <a:p>
            <a:endParaRPr lang="pt-PT" b="1" i="1" noProof="0" dirty="0">
              <a:solidFill>
                <a:schemeClr val="accent1">
                  <a:lumMod val="75000"/>
                </a:schemeClr>
              </a:solidFill>
            </a:endParaRPr>
          </a:p>
          <a:p>
            <a:r>
              <a:rPr lang="pt-PT" b="1" i="1" noProof="0" dirty="0">
                <a:solidFill>
                  <a:schemeClr val="accent1">
                    <a:lumMod val="75000"/>
                  </a:schemeClr>
                </a:solidFill>
              </a:rPr>
              <a:t> </a:t>
            </a:r>
          </a:p>
          <a:p>
            <a:endParaRPr lang="pt-PT" b="1" i="1" noProof="0" dirty="0">
              <a:solidFill>
                <a:schemeClr val="accent6">
                  <a:lumMod val="75000"/>
                </a:schemeClr>
              </a:solidFill>
            </a:endParaRPr>
          </a:p>
          <a:p>
            <a:endParaRPr lang="pt-PT" i="1" noProof="0" dirty="0"/>
          </a:p>
        </p:txBody>
      </p:sp>
      <p:pic>
        <p:nvPicPr>
          <p:cNvPr id="2" name="Content Placeholder 1">
            <a:extLst>
              <a:ext uri="{FF2B5EF4-FFF2-40B4-BE49-F238E27FC236}">
                <a16:creationId xmlns:a16="http://schemas.microsoft.com/office/drawing/2014/main" id="{3477C3B2-E684-4EEF-E8CF-FE51FFEE94FE}"/>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62BCA75C-E868-3166-B668-4018BCB9C433}"/>
              </a:ext>
            </a:extLst>
          </p:cNvPr>
          <p:cNvSpPr txBox="1"/>
          <p:nvPr/>
        </p:nvSpPr>
        <p:spPr>
          <a:xfrm>
            <a:off x="97970" y="1563010"/>
            <a:ext cx="10957957" cy="4901983"/>
          </a:xfrm>
          <a:prstGeom prst="rect">
            <a:avLst/>
          </a:prstGeom>
          <a:noFill/>
        </p:spPr>
        <p:txBody>
          <a:bodyPr wrap="square">
            <a:spAutoFit/>
          </a:bodyPr>
          <a:lstStyle/>
          <a:p>
            <a:pPr algn="ctr"/>
            <a:r>
              <a:rPr lang="pt-PT" sz="2400" b="1" noProof="0" dirty="0">
                <a:solidFill>
                  <a:schemeClr val="accent4">
                    <a:lumMod val="75000"/>
                  </a:schemeClr>
                </a:solidFill>
              </a:rPr>
              <a:t>Atividade: O Cartão da Sabedoria (Parte 2)</a:t>
            </a:r>
            <a:endParaRPr lang="pt-PT" sz="2400" noProof="0" dirty="0">
              <a:solidFill>
                <a:schemeClr val="accent4">
                  <a:lumMod val="75000"/>
                </a:schemeClr>
              </a:solidFill>
            </a:endParaRPr>
          </a:p>
          <a:p>
            <a:pPr lvl="0" algn="ctr"/>
            <a:endParaRPr lang="pt-PT" sz="2400" noProof="0" dirty="0"/>
          </a:p>
          <a:p>
            <a:pPr lvl="0" algn="ctr"/>
            <a:r>
              <a:rPr lang="pt-PT" sz="2400" noProof="0" dirty="0"/>
              <a:t>O Momento «Enviar»</a:t>
            </a:r>
          </a:p>
          <a:p>
            <a:pPr lvl="0" algn="ctr"/>
            <a:endParaRPr lang="pt-PT" sz="2400" noProof="0" dirty="0"/>
          </a:p>
          <a:p>
            <a:pPr lvl="0" algn="ctr"/>
            <a:r>
              <a:rPr lang="pt-PT" sz="2400" noProof="0" dirty="0"/>
              <a:t>Trabalhe com o seu par no </a:t>
            </a:r>
            <a:r>
              <a:rPr lang="pt-PT" sz="2400" noProof="0" dirty="0" err="1"/>
              <a:t>Canva</a:t>
            </a:r>
            <a:r>
              <a:rPr lang="pt-PT" sz="2400" noProof="0" dirty="0"/>
              <a:t> para criar o seu cartão, </a:t>
            </a:r>
          </a:p>
          <a:p>
            <a:pPr lvl="0" algn="ctr"/>
            <a:r>
              <a:rPr lang="pt-PT" sz="2400" noProof="0" dirty="0"/>
              <a:t>depois clique em «Enviar» para um ente querido e esperem juntos pela resposta.</a:t>
            </a:r>
          </a:p>
          <a:p>
            <a:pPr lvl="0" algn="ctr"/>
            <a:endParaRPr lang="pt-PT" sz="2400" noProof="0" dirty="0"/>
          </a:p>
          <a:p>
            <a:pPr lvl="0" algn="ctr"/>
            <a:r>
              <a:rPr lang="pt-PT" sz="2400" b="1" noProof="0" dirty="0"/>
              <a:t>Ponto-chave: </a:t>
            </a:r>
            <a:r>
              <a:rPr lang="pt-PT" sz="2400" noProof="0" dirty="0"/>
              <a:t>Experimentar a alegria imediata de ver a sua sabedoria </a:t>
            </a:r>
          </a:p>
          <a:p>
            <a:pPr lvl="0" algn="ctr"/>
            <a:r>
              <a:rPr lang="pt-PT" sz="2400" noProof="0" dirty="0"/>
              <a:t>chegar a alguém de quem gostas.</a:t>
            </a:r>
          </a:p>
          <a:p>
            <a:pPr algn="ctr"/>
            <a:endParaRPr lang="pt-PT" sz="2400"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5679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br>
              <a:rPr lang="pt-PT" sz="2800" b="0" i="1" noProof="0" dirty="0">
                <a:latin typeface="+mj-lt"/>
              </a:rPr>
            </a:br>
            <a:r>
              <a:rPr lang="pt-PT" sz="2700" b="0" i="1" noProof="0" dirty="0"/>
              <a:t>Módulo 6 (idosos)</a:t>
            </a:r>
            <a:br>
              <a:rPr lang="pt-PT" sz="2700" b="0" i="1" noProof="0" dirty="0"/>
            </a:br>
            <a:r>
              <a:rPr lang="pt-PT" sz="2700" b="0" i="1" noProof="0" dirty="0"/>
              <a:t>Narração digital </a:t>
            </a:r>
            <a:r>
              <a:rPr lang="pt-PT" sz="2700" b="0" i="1" noProof="0" dirty="0" err="1"/>
              <a:t>intergeracional</a:t>
            </a:r>
            <a:br>
              <a:rPr lang="pt-PT" sz="2400" noProof="0" dirty="0"/>
            </a:br>
            <a:br>
              <a:rPr lang="pt-PT" sz="1800" noProof="0" dirty="0"/>
            </a:b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pt-PT" sz="2400" b="1" noProof="0" dirty="0">
                <a:solidFill>
                  <a:schemeClr val="accent1">
                    <a:lumMod val="75000"/>
                  </a:schemeClr>
                </a:solidFill>
              </a:rPr>
              <a:t>Tema 1: Comunicação entre gerações</a:t>
            </a:r>
          </a:p>
          <a:p>
            <a:r>
              <a:rPr lang="pt-PT" sz="2400" b="1" noProof="0" dirty="0">
                <a:solidFill>
                  <a:schemeClr val="accent1">
                    <a:lumMod val="75000"/>
                  </a:schemeClr>
                </a:solidFill>
              </a:rPr>
              <a:t> </a:t>
            </a:r>
            <a:endParaRPr lang="pt-PT" sz="2400" noProof="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normAutofit fontScale="90000"/>
          </a:bodyPr>
          <a:lstStyle/>
          <a:p>
            <a:r>
              <a:rPr lang="pt-PT" sz="2200" b="0" i="1" noProof="0" dirty="0"/>
              <a:t>Módulo 6 (idosos)</a:t>
            </a:r>
            <a:br>
              <a:rPr lang="pt-PT" sz="2200" b="0" i="1" noProof="0" dirty="0"/>
            </a:br>
            <a:r>
              <a:rPr lang="pt-PT" sz="2200" b="0" i="1" noProof="0" dirty="0"/>
              <a:t>Narração digital </a:t>
            </a:r>
            <a:r>
              <a:rPr lang="pt-PT" sz="2200" b="0" i="1" noProof="0" dirty="0" err="1"/>
              <a:t>intergeracional</a:t>
            </a:r>
            <a:r>
              <a:rPr lang="pt-PT" sz="2200" b="0" i="1" noProof="0" dirty="0"/>
              <a:t> </a:t>
            </a:r>
            <a:br>
              <a:rPr lang="pt-PT" sz="2200" noProof="0" dirty="0"/>
            </a:br>
            <a:br>
              <a:rPr lang="pt-PT" sz="1400" noProof="0" dirty="0"/>
            </a:br>
            <a:br>
              <a:rPr lang="pt-PT" noProof="0" dirty="0"/>
            </a:br>
            <a:endParaRPr lang="pt-PT" b="0" noProof="0"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br>
              <a:rPr lang="pt-PT" sz="2400" i="1" noProof="0" dirty="0"/>
            </a:br>
            <a:r>
              <a:rPr lang="pt-PT" sz="2400" i="1" noProof="0" dirty="0"/>
              <a:t>Módulo 6 (idosos): Narração digital </a:t>
            </a:r>
            <a:r>
              <a:rPr lang="pt-PT" sz="2400" i="1" noProof="0" dirty="0" err="1"/>
              <a:t>intergeracional</a:t>
            </a:r>
            <a:br>
              <a:rPr lang="pt-PT" sz="2000" noProof="0" dirty="0"/>
            </a:br>
            <a:br>
              <a:rPr lang="pt-PT" sz="1600" noProof="0" dirty="0"/>
            </a:br>
            <a:r>
              <a:rPr lang="pt-PT" sz="2400" i="1" noProof="0" dirty="0"/>
              <a:t> </a:t>
            </a:r>
            <a:endParaRPr lang="pt-PT" sz="2400" noProof="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endParaRPr lang="pt-PT" b="1" i="1" noProof="0" dirty="0">
              <a:solidFill>
                <a:schemeClr val="accent1">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Tema 1: Comunicação entre gerações</a:t>
            </a:r>
          </a:p>
          <a:p>
            <a:endParaRPr lang="pt-PT" b="1" i="1" noProof="0" dirty="0">
              <a:solidFill>
                <a:schemeClr val="accent1">
                  <a:lumMod val="75000"/>
                </a:schemeClr>
              </a:solidFill>
            </a:endParaRP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49679" y="1405534"/>
            <a:ext cx="11336483" cy="5178982"/>
          </a:xfrm>
          <a:prstGeom prst="rect">
            <a:avLst/>
          </a:prstGeom>
          <a:noFill/>
        </p:spPr>
        <p:txBody>
          <a:bodyPr wrap="square">
            <a:spAutoFit/>
          </a:bodyPr>
          <a:lstStyle/>
          <a:p>
            <a:r>
              <a:rPr lang="pt-PT" b="1" noProof="0" dirty="0"/>
              <a:t> </a:t>
            </a:r>
            <a:r>
              <a:rPr lang="pt-PT" sz="2400" b="1" noProof="0" dirty="0"/>
              <a:t>Construir a ponte digital</a:t>
            </a:r>
          </a:p>
          <a:p>
            <a:pPr algn="ctr"/>
            <a:endParaRPr lang="pt-PT" sz="2400" noProof="0" dirty="0"/>
          </a:p>
          <a:p>
            <a:pPr algn="ctr" fontAlgn="base"/>
            <a:r>
              <a:rPr lang="pt-PT" sz="2400" noProof="0" dirty="0"/>
              <a:t>Ligando os nossos mundos</a:t>
            </a:r>
          </a:p>
          <a:p>
            <a:pPr algn="ctr" fontAlgn="base"/>
            <a:endParaRPr lang="pt-PT" sz="2400" noProof="0" dirty="0"/>
          </a:p>
          <a:p>
            <a:pPr algn="ctr" fontAlgn="base"/>
            <a:r>
              <a:rPr lang="pt-PT" sz="2400" noProof="0" dirty="0"/>
              <a:t>A comunicação digital é uma ponte que o mantém ligado </a:t>
            </a:r>
          </a:p>
          <a:p>
            <a:pPr algn="ctr" fontAlgn="base"/>
            <a:r>
              <a:rPr lang="pt-PT" sz="2400" noProof="0" dirty="0"/>
              <a:t>à família e aos amigos, independentemente da distância. </a:t>
            </a:r>
          </a:p>
          <a:p>
            <a:pPr algn="ctr" fontAlgn="base"/>
            <a:endParaRPr lang="pt-PT" sz="2400" noProof="0" dirty="0"/>
          </a:p>
          <a:p>
            <a:pPr algn="ctr" fontAlgn="base"/>
            <a:r>
              <a:rPr lang="pt-PT" sz="2400" noProof="0" dirty="0"/>
              <a:t>Trata-se de partilhar a vida à medida que ela acontece.</a:t>
            </a:r>
          </a:p>
          <a:p>
            <a:pPr algn="ctr" fontAlgn="base"/>
            <a:endParaRPr lang="pt-PT" sz="2400" noProof="0" dirty="0"/>
          </a:p>
          <a:p>
            <a:pPr algn="ctr" fontAlgn="base"/>
            <a:r>
              <a:rPr lang="pt-PT" sz="2400" b="1" noProof="0" dirty="0"/>
              <a:t>Ponto-chave: </a:t>
            </a:r>
            <a:r>
              <a:rPr lang="pt-PT" sz="2400" noProof="0" dirty="0"/>
              <a:t>Reconectar-se com os netos e manter-se envolvido no mundo digital.</a:t>
            </a:r>
          </a:p>
          <a:p>
            <a:pPr lvl="0"/>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C29A0-F91F-FB75-CCCF-187524E963E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60F3ECD-0955-0584-A03E-384611871217}"/>
              </a:ext>
            </a:extLst>
          </p:cNvPr>
          <p:cNvSpPr>
            <a:spLocks noGrp="1"/>
          </p:cNvSpPr>
          <p:nvPr>
            <p:ph type="title"/>
          </p:nvPr>
        </p:nvSpPr>
        <p:spPr/>
        <p:txBody>
          <a:bodyPr lIns="91440"/>
          <a:lstStyle/>
          <a:p>
            <a:br>
              <a:rPr lang="pt-PT" sz="2400" i="1" noProof="0" dirty="0"/>
            </a:br>
            <a:r>
              <a:rPr lang="pt-PT" sz="2400" i="1" noProof="0" dirty="0"/>
              <a:t>Módulo 6 (idosos): Narração digital </a:t>
            </a:r>
            <a:r>
              <a:rPr lang="pt-PT" sz="2400" i="1" noProof="0" dirty="0" err="1"/>
              <a:t>intergeracional</a:t>
            </a:r>
            <a:br>
              <a:rPr lang="pt-PT" sz="2000" noProof="0" dirty="0"/>
            </a:br>
            <a:br>
              <a:rPr lang="pt-PT" sz="1600" noProof="0" dirty="0"/>
            </a:br>
            <a:r>
              <a:rPr lang="pt-PT" sz="2400" i="1" noProof="0" dirty="0"/>
              <a:t> </a:t>
            </a:r>
            <a:endParaRPr lang="pt-PT" sz="2400" noProof="0" dirty="0"/>
          </a:p>
        </p:txBody>
      </p:sp>
      <p:sp>
        <p:nvSpPr>
          <p:cNvPr id="6" name="Text Placeholder 5">
            <a:extLst>
              <a:ext uri="{FF2B5EF4-FFF2-40B4-BE49-F238E27FC236}">
                <a16:creationId xmlns:a16="http://schemas.microsoft.com/office/drawing/2014/main" id="{7DD3F754-E2A1-5770-E161-0C63DC25F5BC}"/>
              </a:ext>
            </a:extLst>
          </p:cNvPr>
          <p:cNvSpPr>
            <a:spLocks noGrp="1"/>
          </p:cNvSpPr>
          <p:nvPr>
            <p:ph type="body" sz="quarter" idx="10"/>
          </p:nvPr>
        </p:nvSpPr>
        <p:spPr/>
        <p:txBody>
          <a:bodyPr/>
          <a:lstStyle/>
          <a:p>
            <a:endParaRPr lang="pt-PT" b="1" i="1" noProof="0" dirty="0">
              <a:solidFill>
                <a:schemeClr val="accent1">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Tema 1: Comunicação entre gerações</a:t>
            </a:r>
          </a:p>
          <a:p>
            <a:endParaRPr lang="pt-PT" b="1" i="1" noProof="0" dirty="0">
              <a:solidFill>
                <a:schemeClr val="accent1">
                  <a:lumMod val="75000"/>
                </a:schemeClr>
              </a:solidFill>
            </a:endParaRP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BC4005B9-AF7F-ACC8-207A-3F6CD6A75F8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F53E6B6D-4E91-31D9-B268-42F7602106BC}"/>
              </a:ext>
            </a:extLst>
          </p:cNvPr>
          <p:cNvSpPr txBox="1"/>
          <p:nvPr/>
        </p:nvSpPr>
        <p:spPr>
          <a:xfrm>
            <a:off x="149679" y="1405534"/>
            <a:ext cx="11336483" cy="4440318"/>
          </a:xfrm>
          <a:prstGeom prst="rect">
            <a:avLst/>
          </a:prstGeom>
          <a:noFill/>
        </p:spPr>
        <p:txBody>
          <a:bodyPr wrap="square">
            <a:spAutoFit/>
          </a:bodyPr>
          <a:lstStyle/>
          <a:p>
            <a:r>
              <a:rPr lang="pt-PT" b="1" noProof="0" dirty="0"/>
              <a:t> </a:t>
            </a:r>
            <a:r>
              <a:rPr lang="pt-PT" sz="2400" b="1" noProof="0" dirty="0"/>
              <a:t>Por que a conexão digital é importante</a:t>
            </a:r>
          </a:p>
          <a:p>
            <a:pPr algn="ctr" fontAlgn="base"/>
            <a:endParaRPr lang="pt-PT" sz="2400" noProof="0" dirty="0"/>
          </a:p>
          <a:p>
            <a:pPr algn="ctr" fontAlgn="base"/>
            <a:r>
              <a:rPr lang="pt-PT" sz="2400" noProof="0" dirty="0"/>
              <a:t>Confiança e conexão</a:t>
            </a:r>
          </a:p>
          <a:p>
            <a:pPr algn="ctr" fontAlgn="base"/>
            <a:endParaRPr lang="pt-PT" sz="2400" noProof="0" dirty="0"/>
          </a:p>
          <a:p>
            <a:pPr algn="ctr" fontAlgn="base"/>
            <a:r>
              <a:rPr lang="pt-PT" sz="2400" noProof="0" dirty="0"/>
              <a:t>Aprender a usar ferramentas digitais é mais do que apenas tecnologia; </a:t>
            </a:r>
          </a:p>
          <a:p>
            <a:pPr algn="ctr" fontAlgn="base"/>
            <a:r>
              <a:rPr lang="pt-PT" sz="2400" noProof="0" dirty="0"/>
              <a:t>tem a ver com a sua independência e bem-estar emocional.</a:t>
            </a:r>
          </a:p>
          <a:p>
            <a:pPr algn="ctr" fontAlgn="base"/>
            <a:endParaRPr lang="pt-PT" sz="2400" noProof="0" dirty="0"/>
          </a:p>
          <a:p>
            <a:pPr algn="ctr" fontAlgn="base"/>
            <a:r>
              <a:rPr lang="pt-PT" sz="2400" b="1" noProof="0" dirty="0"/>
              <a:t>Ponto-chave: </a:t>
            </a:r>
            <a:r>
              <a:rPr lang="pt-PT" sz="2400" noProof="0" dirty="0"/>
              <a:t>Reduzir o isolamento mantendo-se em contacto nos seus próprios termos</a:t>
            </a:r>
            <a:r>
              <a:rPr lang="pt-PT" noProof="0" dirty="0"/>
              <a:t>.</a:t>
            </a:r>
          </a:p>
          <a:p>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84958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4FC0A-949C-7A6A-3302-A76B1D6E9EC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C4154EA-BE37-13D0-A783-1A387AC06893}"/>
              </a:ext>
            </a:extLst>
          </p:cNvPr>
          <p:cNvSpPr>
            <a:spLocks noGrp="1"/>
          </p:cNvSpPr>
          <p:nvPr>
            <p:ph type="title"/>
          </p:nvPr>
        </p:nvSpPr>
        <p:spPr/>
        <p:txBody>
          <a:bodyPr lIns="91440"/>
          <a:lstStyle/>
          <a:p>
            <a:br>
              <a:rPr lang="pt-PT" sz="2400" i="1" noProof="0" dirty="0"/>
            </a:br>
            <a:r>
              <a:rPr lang="pt-PT" sz="2400" i="1" noProof="0" dirty="0"/>
              <a:t>Módulo 6 (idosos): Narração digital </a:t>
            </a:r>
            <a:r>
              <a:rPr lang="pt-PT" sz="2400" i="1" noProof="0" dirty="0" err="1"/>
              <a:t>intergeracional</a:t>
            </a:r>
            <a:br>
              <a:rPr lang="pt-PT" sz="2000" noProof="0" dirty="0"/>
            </a:br>
            <a:br>
              <a:rPr lang="pt-PT" sz="1600" noProof="0" dirty="0"/>
            </a:br>
            <a:r>
              <a:rPr lang="pt-PT" sz="2400" i="1" noProof="0" dirty="0"/>
              <a:t> </a:t>
            </a:r>
            <a:endParaRPr lang="pt-PT" sz="2400" noProof="0" dirty="0"/>
          </a:p>
        </p:txBody>
      </p:sp>
      <p:sp>
        <p:nvSpPr>
          <p:cNvPr id="6" name="Text Placeholder 5">
            <a:extLst>
              <a:ext uri="{FF2B5EF4-FFF2-40B4-BE49-F238E27FC236}">
                <a16:creationId xmlns:a16="http://schemas.microsoft.com/office/drawing/2014/main" id="{56C138E3-34B3-72C0-B60E-44F5B78D5F58}"/>
              </a:ext>
            </a:extLst>
          </p:cNvPr>
          <p:cNvSpPr>
            <a:spLocks noGrp="1"/>
          </p:cNvSpPr>
          <p:nvPr>
            <p:ph type="body" sz="quarter" idx="10"/>
          </p:nvPr>
        </p:nvSpPr>
        <p:spPr/>
        <p:txBody>
          <a:bodyPr/>
          <a:lstStyle/>
          <a:p>
            <a:endParaRPr lang="pt-PT" b="1" i="1" noProof="0" dirty="0">
              <a:solidFill>
                <a:schemeClr val="accent1">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Tema 1: Comunicação entre gerações</a:t>
            </a:r>
          </a:p>
          <a:p>
            <a:endParaRPr lang="pt-PT" b="1" i="1" noProof="0" dirty="0">
              <a:solidFill>
                <a:schemeClr val="accent1">
                  <a:lumMod val="75000"/>
                </a:schemeClr>
              </a:solidFill>
            </a:endParaRP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D5D9950F-B341-C2D9-6288-FFEFF964491D}"/>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09CD83B8-D898-FB31-3FB0-2DCAD3733CCC}"/>
              </a:ext>
            </a:extLst>
          </p:cNvPr>
          <p:cNvSpPr txBox="1"/>
          <p:nvPr/>
        </p:nvSpPr>
        <p:spPr>
          <a:xfrm>
            <a:off x="149679" y="1405534"/>
            <a:ext cx="11336483" cy="4809650"/>
          </a:xfrm>
          <a:prstGeom prst="rect">
            <a:avLst/>
          </a:prstGeom>
          <a:noFill/>
        </p:spPr>
        <p:txBody>
          <a:bodyPr wrap="square">
            <a:spAutoFit/>
          </a:bodyPr>
          <a:lstStyle/>
          <a:p>
            <a:r>
              <a:rPr lang="pt-PT" sz="2400" b="1" noProof="0" dirty="0"/>
              <a:t>Superar as barreiras</a:t>
            </a:r>
            <a:endParaRPr lang="pt-PT" sz="2400" noProof="0" dirty="0"/>
          </a:p>
          <a:p>
            <a:pPr algn="ctr" fontAlgn="base"/>
            <a:endParaRPr lang="pt-PT" sz="2400" noProof="0" dirty="0"/>
          </a:p>
          <a:p>
            <a:pPr algn="ctr" fontAlgn="base"/>
            <a:r>
              <a:rPr lang="pt-PT" sz="2400" noProof="0" dirty="0"/>
              <a:t>Ultrapassar a hesitação</a:t>
            </a:r>
          </a:p>
          <a:p>
            <a:pPr algn="ctr" fontAlgn="base"/>
            <a:endParaRPr lang="pt-PT" sz="2400" noProof="0" dirty="0"/>
          </a:p>
          <a:p>
            <a:pPr algn="ctr" fontAlgn="base"/>
            <a:r>
              <a:rPr lang="pt-PT" sz="2400" noProof="0" dirty="0"/>
              <a:t>É normal sentir-se inseguro em relação a novos ícones ou botões, </a:t>
            </a:r>
          </a:p>
          <a:p>
            <a:pPr algn="ctr" fontAlgn="base"/>
            <a:r>
              <a:rPr lang="pt-PT" sz="2400" noProof="0" dirty="0"/>
              <a:t>mas não se pode «quebrar» o mundo digital ao explorá-lo.</a:t>
            </a:r>
          </a:p>
          <a:p>
            <a:pPr algn="ctr" fontAlgn="base"/>
            <a:endParaRPr lang="pt-PT" sz="2400" noProof="0" dirty="0"/>
          </a:p>
          <a:p>
            <a:pPr algn="ctr" fontAlgn="base"/>
            <a:r>
              <a:rPr lang="pt-PT" sz="2400" b="1" noProof="0" dirty="0"/>
              <a:t>Ponto-chave: </a:t>
            </a:r>
            <a:r>
              <a:rPr lang="pt-PT" sz="2400" noProof="0" dirty="0"/>
              <a:t>Transformar a complexidade técnica na alegria de clicar com sucesso «Enviar».</a:t>
            </a:r>
          </a:p>
          <a:p>
            <a:pPr algn="ctr"/>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0009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7DFC-ACD6-6FF9-1B28-B91008442DB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73AADF1-BBB9-BC9B-F94B-DBB47BDAD565}"/>
              </a:ext>
            </a:extLst>
          </p:cNvPr>
          <p:cNvSpPr>
            <a:spLocks noGrp="1"/>
          </p:cNvSpPr>
          <p:nvPr>
            <p:ph type="title"/>
          </p:nvPr>
        </p:nvSpPr>
        <p:spPr/>
        <p:txBody>
          <a:bodyPr lIns="91440"/>
          <a:lstStyle/>
          <a:p>
            <a:br>
              <a:rPr lang="pt-PT" sz="2400" i="1" noProof="0" dirty="0"/>
            </a:br>
            <a:r>
              <a:rPr lang="pt-PT" sz="2400" i="1" noProof="0" dirty="0"/>
              <a:t>Módulo 6 (idosos): Narração digital </a:t>
            </a:r>
            <a:r>
              <a:rPr lang="pt-PT" sz="2400" i="1" noProof="0" dirty="0" err="1"/>
              <a:t>intergeracional</a:t>
            </a:r>
            <a:r>
              <a:rPr lang="pt-PT" sz="2400" i="1" noProof="0" dirty="0"/>
              <a:t> </a:t>
            </a:r>
            <a:br>
              <a:rPr lang="pt-PT" sz="2000" noProof="0" dirty="0"/>
            </a:br>
            <a:br>
              <a:rPr lang="pt-PT" sz="1600" noProof="0" dirty="0"/>
            </a:br>
            <a:r>
              <a:rPr lang="pt-PT" sz="2400" i="1" noProof="0" dirty="0"/>
              <a:t> </a:t>
            </a:r>
            <a:endParaRPr lang="pt-PT" sz="2400" noProof="0" dirty="0"/>
          </a:p>
        </p:txBody>
      </p:sp>
      <p:sp>
        <p:nvSpPr>
          <p:cNvPr id="6" name="Text Placeholder 5">
            <a:extLst>
              <a:ext uri="{FF2B5EF4-FFF2-40B4-BE49-F238E27FC236}">
                <a16:creationId xmlns:a16="http://schemas.microsoft.com/office/drawing/2014/main" id="{C5FBF975-4F4A-5839-2B7B-D667113964C6}"/>
              </a:ext>
            </a:extLst>
          </p:cNvPr>
          <p:cNvSpPr>
            <a:spLocks noGrp="1"/>
          </p:cNvSpPr>
          <p:nvPr>
            <p:ph type="body" sz="quarter" idx="10"/>
          </p:nvPr>
        </p:nvSpPr>
        <p:spPr/>
        <p:txBody>
          <a:bodyPr/>
          <a:lstStyle/>
          <a:p>
            <a:endParaRPr lang="pt-PT" b="1" noProof="0" dirty="0">
              <a:solidFill>
                <a:schemeClr val="accent6">
                  <a:lumMod val="75000"/>
                </a:schemeClr>
              </a:solidFill>
            </a:endParaRPr>
          </a:p>
          <a:p>
            <a:endParaRPr lang="pt-PT" b="1" i="1" noProof="0" dirty="0">
              <a:solidFill>
                <a:schemeClr val="accent6">
                  <a:lumMod val="75000"/>
                </a:schemeClr>
              </a:solidFill>
            </a:endParaRPr>
          </a:p>
          <a:p>
            <a:endParaRPr lang="pt-PT" b="1" noProof="0" dirty="0">
              <a:solidFill>
                <a:schemeClr val="accent1">
                  <a:lumMod val="75000"/>
                </a:schemeClr>
              </a:solidFill>
            </a:endParaRPr>
          </a:p>
          <a:p>
            <a:r>
              <a:rPr lang="pt-PT" b="1" i="1" noProof="0" dirty="0">
                <a:solidFill>
                  <a:schemeClr val="accent1">
                    <a:lumMod val="75000"/>
                  </a:schemeClr>
                </a:solidFill>
              </a:rPr>
              <a:t>Tema 1: Comunicação entre gerações</a:t>
            </a:r>
          </a:p>
          <a:p>
            <a:r>
              <a:rPr lang="pt-PT" b="1" i="1" noProof="0" dirty="0">
                <a:solidFill>
                  <a:schemeClr val="accent1">
                    <a:lumMod val="75000"/>
                  </a:schemeClr>
                </a:solidFill>
              </a:rPr>
              <a:t> </a:t>
            </a:r>
          </a:p>
          <a:p>
            <a:endParaRPr lang="pt-PT" b="1" i="1" noProof="0" dirty="0">
              <a:solidFill>
                <a:schemeClr val="accent6">
                  <a:lumMod val="75000"/>
                </a:schemeClr>
              </a:solidFill>
            </a:endParaRPr>
          </a:p>
          <a:p>
            <a:endParaRPr lang="pt-PT" i="1" noProof="0" dirty="0"/>
          </a:p>
        </p:txBody>
      </p:sp>
      <p:pic>
        <p:nvPicPr>
          <p:cNvPr id="2" name="Content Placeholder 1">
            <a:extLst>
              <a:ext uri="{FF2B5EF4-FFF2-40B4-BE49-F238E27FC236}">
                <a16:creationId xmlns:a16="http://schemas.microsoft.com/office/drawing/2014/main" id="{07751000-5DFE-6A85-1D53-61EF6D39A3B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7FBA441-5D3A-A2E8-22FB-326479CB645B}"/>
              </a:ext>
            </a:extLst>
          </p:cNvPr>
          <p:cNvSpPr txBox="1"/>
          <p:nvPr/>
        </p:nvSpPr>
        <p:spPr>
          <a:xfrm>
            <a:off x="97970" y="1563010"/>
            <a:ext cx="10957957" cy="5178982"/>
          </a:xfrm>
          <a:prstGeom prst="rect">
            <a:avLst/>
          </a:prstGeom>
          <a:noFill/>
        </p:spPr>
        <p:txBody>
          <a:bodyPr wrap="square">
            <a:spAutoFit/>
          </a:bodyPr>
          <a:lstStyle/>
          <a:p>
            <a:pPr algn="ctr"/>
            <a:r>
              <a:rPr lang="pt-PT" sz="2400" b="1" noProof="0" dirty="0">
                <a:solidFill>
                  <a:schemeClr val="accent4">
                    <a:lumMod val="75000"/>
                  </a:schemeClr>
                </a:solidFill>
              </a:rPr>
              <a:t>Atividade: O cerne da mensagem (Fase 1)</a:t>
            </a:r>
            <a:endParaRPr lang="pt-PT" sz="2400" noProof="0" dirty="0">
              <a:solidFill>
                <a:schemeClr val="accent4">
                  <a:lumMod val="75000"/>
                </a:schemeClr>
              </a:solidFill>
            </a:endParaRPr>
          </a:p>
          <a:p>
            <a:pPr algn="ctr" fontAlgn="base"/>
            <a:endParaRPr lang="pt-PT" sz="2400" noProof="0" dirty="0"/>
          </a:p>
          <a:p>
            <a:pPr algn="ctr" fontAlgn="base"/>
            <a:r>
              <a:rPr lang="pt-PT" sz="2400" noProof="0" dirty="0"/>
              <a:t>O que quer dizer?</a:t>
            </a:r>
          </a:p>
          <a:p>
            <a:pPr algn="ctr" fontAlgn="base"/>
            <a:endParaRPr lang="pt-PT" sz="2400" noProof="0" dirty="0"/>
          </a:p>
          <a:p>
            <a:pPr algn="ctr" fontAlgn="base"/>
            <a:r>
              <a:rPr lang="pt-PT" sz="2400" noProof="0" dirty="0"/>
              <a:t>Pense em alguém mais jovem de quem gosta. </a:t>
            </a:r>
          </a:p>
          <a:p>
            <a:pPr algn="ctr" fontAlgn="base"/>
            <a:r>
              <a:rPr lang="pt-PT" sz="2400" noProof="0" dirty="0"/>
              <a:t>Qual é a mensagem, a memória ou a foto que adoraria partilhar com essa pessoa?</a:t>
            </a:r>
          </a:p>
          <a:p>
            <a:pPr algn="ctr" fontAlgn="base"/>
            <a:endParaRPr lang="pt-PT" sz="2400" noProof="0" dirty="0"/>
          </a:p>
          <a:p>
            <a:pPr algn="ctr" fontAlgn="base"/>
            <a:r>
              <a:rPr lang="pt-PT" sz="2400" b="1" noProof="0" dirty="0"/>
              <a:t>Ponto-chave: </a:t>
            </a:r>
            <a:r>
              <a:rPr lang="pt-PT" sz="2400" noProof="0" dirty="0"/>
              <a:t>Reflita sobre o significado por trás da sua história antes de escolher uma ferramenta.</a:t>
            </a:r>
          </a:p>
          <a:p>
            <a:pPr algn="ctr"/>
            <a:endParaRPr lang="pt-PT" sz="2400" b="1" noProof="0" dirty="0">
              <a:solidFill>
                <a:schemeClr val="accent4">
                  <a:lumMod val="75000"/>
                </a:schemeClr>
              </a:solidFill>
            </a:endParaRPr>
          </a:p>
          <a:p>
            <a:pPr algn="ctr"/>
            <a:endParaRPr lang="pt-PT"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6851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52F7A-D4AA-B43B-2DCC-3A023B062D9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12BF2B69-F4C1-B4C5-C9EB-662E41E627B7}"/>
              </a:ext>
            </a:extLst>
          </p:cNvPr>
          <p:cNvSpPr>
            <a:spLocks noGrp="1"/>
          </p:cNvSpPr>
          <p:nvPr>
            <p:ph type="title"/>
          </p:nvPr>
        </p:nvSpPr>
        <p:spPr/>
        <p:txBody>
          <a:bodyPr lIns="91440"/>
          <a:lstStyle/>
          <a:p>
            <a:br>
              <a:rPr lang="pt-PT" sz="2400" i="1" noProof="0" dirty="0"/>
            </a:br>
            <a:r>
              <a:rPr lang="pt-PT" sz="2400" i="1" noProof="0" dirty="0"/>
              <a:t>Módulo 6 (idosos): Narração digital </a:t>
            </a:r>
            <a:r>
              <a:rPr lang="pt-PT" sz="2400" i="1" noProof="0" dirty="0" err="1"/>
              <a:t>intergeracional</a:t>
            </a:r>
            <a:r>
              <a:rPr lang="pt-PT" sz="2400" i="1" noProof="0" dirty="0"/>
              <a:t> </a:t>
            </a:r>
            <a:br>
              <a:rPr lang="pt-PT" sz="2000" noProof="0" dirty="0"/>
            </a:br>
            <a:br>
              <a:rPr lang="pt-PT" sz="1600" noProof="0" dirty="0"/>
            </a:br>
            <a:r>
              <a:rPr lang="pt-PT" sz="2400" i="1" noProof="0" dirty="0"/>
              <a:t> </a:t>
            </a:r>
            <a:endParaRPr lang="pt-PT" sz="2400" noProof="0" dirty="0"/>
          </a:p>
        </p:txBody>
      </p:sp>
      <p:sp>
        <p:nvSpPr>
          <p:cNvPr id="6" name="Text Placeholder 5">
            <a:extLst>
              <a:ext uri="{FF2B5EF4-FFF2-40B4-BE49-F238E27FC236}">
                <a16:creationId xmlns:a16="http://schemas.microsoft.com/office/drawing/2014/main" id="{3A503F86-DA01-3768-AC94-728B5AE3F23F}"/>
              </a:ext>
            </a:extLst>
          </p:cNvPr>
          <p:cNvSpPr>
            <a:spLocks noGrp="1"/>
          </p:cNvSpPr>
          <p:nvPr>
            <p:ph type="body" sz="quarter" idx="10"/>
          </p:nvPr>
        </p:nvSpPr>
        <p:spPr/>
        <p:txBody>
          <a:bodyPr/>
          <a:lstStyle/>
          <a:p>
            <a:endParaRPr lang="pt-PT" b="1" noProof="0" dirty="0">
              <a:solidFill>
                <a:schemeClr val="accent6">
                  <a:lumMod val="75000"/>
                </a:schemeClr>
              </a:solidFill>
            </a:endParaRPr>
          </a:p>
          <a:p>
            <a:endParaRPr lang="pt-PT" b="1" i="1" noProof="0" dirty="0">
              <a:solidFill>
                <a:schemeClr val="accent6">
                  <a:lumMod val="75000"/>
                </a:schemeClr>
              </a:solidFill>
            </a:endParaRPr>
          </a:p>
          <a:p>
            <a:endParaRPr lang="pt-PT" b="1" noProof="0" dirty="0">
              <a:solidFill>
                <a:schemeClr val="accent1">
                  <a:lumMod val="75000"/>
                </a:schemeClr>
              </a:solidFill>
            </a:endParaRPr>
          </a:p>
          <a:p>
            <a:r>
              <a:rPr lang="pt-PT" b="1" i="1" noProof="0" dirty="0">
                <a:solidFill>
                  <a:schemeClr val="accent1">
                    <a:lumMod val="75000"/>
                  </a:schemeClr>
                </a:solidFill>
              </a:rPr>
              <a:t>Tema 1: Comunicação entre gerações</a:t>
            </a:r>
          </a:p>
          <a:p>
            <a:r>
              <a:rPr lang="pt-PT" b="1" i="1" noProof="0" dirty="0">
                <a:solidFill>
                  <a:schemeClr val="accent1">
                    <a:lumMod val="75000"/>
                  </a:schemeClr>
                </a:solidFill>
              </a:rPr>
              <a:t> </a:t>
            </a:r>
          </a:p>
          <a:p>
            <a:endParaRPr lang="pt-PT" b="1" i="1" noProof="0" dirty="0">
              <a:solidFill>
                <a:schemeClr val="accent6">
                  <a:lumMod val="75000"/>
                </a:schemeClr>
              </a:solidFill>
            </a:endParaRPr>
          </a:p>
          <a:p>
            <a:endParaRPr lang="pt-PT" i="1" noProof="0" dirty="0"/>
          </a:p>
        </p:txBody>
      </p:sp>
      <p:pic>
        <p:nvPicPr>
          <p:cNvPr id="2" name="Content Placeholder 1">
            <a:extLst>
              <a:ext uri="{FF2B5EF4-FFF2-40B4-BE49-F238E27FC236}">
                <a16:creationId xmlns:a16="http://schemas.microsoft.com/office/drawing/2014/main" id="{4C33ACD0-9029-B74E-58C4-16FFBB4C42CE}"/>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15537D4C-E761-4D0B-24D0-B2F19EB53013}"/>
              </a:ext>
            </a:extLst>
          </p:cNvPr>
          <p:cNvSpPr txBox="1"/>
          <p:nvPr/>
        </p:nvSpPr>
        <p:spPr>
          <a:xfrm>
            <a:off x="97970" y="1563010"/>
            <a:ext cx="10957957" cy="5548314"/>
          </a:xfrm>
          <a:prstGeom prst="rect">
            <a:avLst/>
          </a:prstGeom>
          <a:noFill/>
        </p:spPr>
        <p:txBody>
          <a:bodyPr wrap="square">
            <a:spAutoFit/>
          </a:bodyPr>
          <a:lstStyle/>
          <a:p>
            <a:pPr algn="ctr"/>
            <a:r>
              <a:rPr lang="pt-PT" sz="2400" b="1" noProof="0" dirty="0">
                <a:solidFill>
                  <a:schemeClr val="accent4">
                    <a:lumMod val="75000"/>
                  </a:schemeClr>
                </a:solidFill>
              </a:rPr>
              <a:t>Atividade: O Coração da Mensagem (Fase 2)</a:t>
            </a:r>
            <a:endParaRPr lang="pt-PT" sz="2400" noProof="0" dirty="0">
              <a:solidFill>
                <a:schemeClr val="accent4">
                  <a:lumMod val="75000"/>
                </a:schemeClr>
              </a:solidFill>
            </a:endParaRPr>
          </a:p>
          <a:p>
            <a:pPr algn="ctr" fontAlgn="base"/>
            <a:endParaRPr lang="pt-PT" sz="2400" noProof="0" dirty="0"/>
          </a:p>
          <a:p>
            <a:pPr algn="ctr" fontAlgn="base"/>
            <a:r>
              <a:rPr lang="pt-PT" sz="2400" noProof="0" dirty="0"/>
              <a:t>Escolha o seu ponto de partida</a:t>
            </a:r>
          </a:p>
          <a:p>
            <a:pPr algn="ctr" fontAlgn="base"/>
            <a:endParaRPr lang="pt-PT" sz="2400" noProof="0" dirty="0"/>
          </a:p>
          <a:p>
            <a:pPr algn="ctr" fontAlgn="base"/>
            <a:r>
              <a:rPr lang="pt-PT" sz="2400" noProof="0" dirty="0"/>
              <a:t>Cada mensagem tem o seu lugar. </a:t>
            </a:r>
          </a:p>
          <a:p>
            <a:pPr algn="ctr" fontAlgn="base"/>
            <a:endParaRPr lang="pt-PT" sz="2400" noProof="0" dirty="0"/>
          </a:p>
          <a:p>
            <a:pPr algn="ctr" fontAlgn="base"/>
            <a:r>
              <a:rPr lang="pt-PT" sz="2400" noProof="0" dirty="0"/>
              <a:t>Algumas histórias ficam melhor numa foto rápida, </a:t>
            </a:r>
          </a:p>
          <a:p>
            <a:pPr algn="ctr" fontAlgn="base"/>
            <a:r>
              <a:rPr lang="pt-PT" sz="2400" noProof="0" dirty="0"/>
              <a:t>enquanto outras se adequam melhor a um e-mail ou a uma videochamada.</a:t>
            </a:r>
          </a:p>
          <a:p>
            <a:pPr algn="ctr" fontAlgn="base"/>
            <a:endParaRPr lang="pt-PT" sz="2400" noProof="0" dirty="0"/>
          </a:p>
          <a:p>
            <a:pPr algn="ctr" fontAlgn="base"/>
            <a:r>
              <a:rPr lang="pt-PT" sz="2400" b="1" noProof="0" dirty="0"/>
              <a:t>Ponto-chave: </a:t>
            </a:r>
            <a:r>
              <a:rPr lang="pt-PT" sz="2400" noProof="0" dirty="0"/>
              <a:t>Identifique a ferramenta digital que lhe parece mais fácil de usar hoje</a:t>
            </a:r>
            <a:r>
              <a:rPr lang="pt-PT" sz="2400" b="1" noProof="0" dirty="0"/>
              <a:t>.</a:t>
            </a:r>
          </a:p>
          <a:p>
            <a:pPr algn="ctr"/>
            <a:endParaRPr lang="pt-PT" sz="2400" b="1" noProof="0" dirty="0">
              <a:solidFill>
                <a:schemeClr val="accent4">
                  <a:lumMod val="75000"/>
                </a:schemeClr>
              </a:solidFill>
            </a:endParaRPr>
          </a:p>
          <a:p>
            <a:pPr algn="ctr"/>
            <a:endParaRPr lang="pt-PT"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6544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07F24-E0F5-7DB7-481B-7134726DE1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8E2C73-5718-9558-00C8-269F2475FDFF}"/>
              </a:ext>
            </a:extLst>
          </p:cNvPr>
          <p:cNvSpPr>
            <a:spLocks noGrp="1"/>
          </p:cNvSpPr>
          <p:nvPr>
            <p:ph type="ctrTitle"/>
          </p:nvPr>
        </p:nvSpPr>
        <p:spPr/>
        <p:txBody>
          <a:bodyPr>
            <a:normAutofit fontScale="90000"/>
          </a:bodyPr>
          <a:lstStyle/>
          <a:p>
            <a:br>
              <a:rPr lang="pt-PT" sz="2800" b="0" i="1" noProof="0" dirty="0">
                <a:latin typeface="+mj-lt"/>
              </a:rPr>
            </a:br>
            <a:r>
              <a:rPr lang="pt-PT" sz="2700" b="0" i="1" noProof="0" dirty="0"/>
              <a:t>Módulo 6 (idosos)</a:t>
            </a:r>
            <a:br>
              <a:rPr lang="pt-PT" sz="2700" b="0" i="1" noProof="0" dirty="0"/>
            </a:br>
            <a:r>
              <a:rPr lang="pt-PT" sz="2700" b="0" i="1" noProof="0" dirty="0"/>
              <a:t>Narração digital </a:t>
            </a:r>
            <a:r>
              <a:rPr lang="pt-PT" sz="2700" b="0" i="1" noProof="0" dirty="0" err="1"/>
              <a:t>intergeracional</a:t>
            </a:r>
            <a:br>
              <a:rPr lang="pt-PT" sz="2400" noProof="0" dirty="0"/>
            </a:br>
            <a:br>
              <a:rPr lang="pt-PT" sz="1800" noProof="0" dirty="0"/>
            </a:b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A4D677C7-83B1-E8BA-B1C0-78BF675921F5}"/>
              </a:ext>
            </a:extLst>
          </p:cNvPr>
          <p:cNvSpPr>
            <a:spLocks noGrp="1"/>
          </p:cNvSpPr>
          <p:nvPr>
            <p:ph type="subTitle" idx="1"/>
          </p:nvPr>
        </p:nvSpPr>
        <p:spPr>
          <a:xfrm>
            <a:off x="374726" y="3662221"/>
            <a:ext cx="7391858" cy="1292830"/>
          </a:xfrm>
        </p:spPr>
        <p:txBody>
          <a:bodyPr>
            <a:normAutofit/>
          </a:bodyPr>
          <a:lstStyle/>
          <a:p>
            <a:r>
              <a:rPr lang="pt-PT" sz="2400" b="1" noProof="0" dirty="0">
                <a:solidFill>
                  <a:schemeClr val="accent1">
                    <a:lumMod val="75000"/>
                  </a:schemeClr>
                </a:solidFill>
              </a:rPr>
              <a:t>Tema 2: Competências de narrativa digital</a:t>
            </a:r>
          </a:p>
          <a:p>
            <a:r>
              <a:rPr lang="pt-PT" sz="2400" b="1" noProof="0" dirty="0">
                <a:solidFill>
                  <a:schemeClr val="accent1">
                    <a:lumMod val="75000"/>
                  </a:schemeClr>
                </a:solidFill>
              </a:rPr>
              <a:t> </a:t>
            </a:r>
            <a:endParaRPr lang="pt-PT" sz="2400" noProof="0" dirty="0"/>
          </a:p>
        </p:txBody>
      </p:sp>
    </p:spTree>
    <p:extLst>
      <p:ext uri="{BB962C8B-B14F-4D97-AF65-F5344CB8AC3E}">
        <p14:creationId xmlns:p14="http://schemas.microsoft.com/office/powerpoint/2010/main" val="4090990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597A0-8CF2-F119-1712-2A4F15F2107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D7F2C91-2EF5-E654-899E-F73720F714AD}"/>
              </a:ext>
            </a:extLst>
          </p:cNvPr>
          <p:cNvSpPr>
            <a:spLocks noGrp="1"/>
          </p:cNvSpPr>
          <p:nvPr>
            <p:ph type="title"/>
          </p:nvPr>
        </p:nvSpPr>
        <p:spPr/>
        <p:txBody>
          <a:bodyPr lIns="91440"/>
          <a:lstStyle/>
          <a:p>
            <a:br>
              <a:rPr lang="pt-PT" sz="2400" i="1" noProof="0" dirty="0"/>
            </a:br>
            <a:r>
              <a:rPr lang="pt-PT" sz="2400" i="1" noProof="0" dirty="0"/>
              <a:t>Módulo 6 (idosos): Narração digital </a:t>
            </a:r>
            <a:r>
              <a:rPr lang="pt-PT" sz="2400" i="1" noProof="0" dirty="0" err="1"/>
              <a:t>intergeracional</a:t>
            </a:r>
            <a:br>
              <a:rPr lang="pt-PT" sz="2000" noProof="0" dirty="0"/>
            </a:br>
            <a:br>
              <a:rPr lang="pt-PT" sz="1600" noProof="0" dirty="0"/>
            </a:br>
            <a:r>
              <a:rPr lang="pt-PT" sz="2400" i="1" noProof="0" dirty="0"/>
              <a:t> </a:t>
            </a:r>
            <a:endParaRPr lang="pt-PT" sz="2400" noProof="0" dirty="0"/>
          </a:p>
        </p:txBody>
      </p:sp>
      <p:sp>
        <p:nvSpPr>
          <p:cNvPr id="6" name="Text Placeholder 5">
            <a:extLst>
              <a:ext uri="{FF2B5EF4-FFF2-40B4-BE49-F238E27FC236}">
                <a16:creationId xmlns:a16="http://schemas.microsoft.com/office/drawing/2014/main" id="{892E7587-8EA8-3339-16F9-5DED9A0EED23}"/>
              </a:ext>
            </a:extLst>
          </p:cNvPr>
          <p:cNvSpPr>
            <a:spLocks noGrp="1"/>
          </p:cNvSpPr>
          <p:nvPr>
            <p:ph type="body" sz="quarter" idx="10"/>
          </p:nvPr>
        </p:nvSpPr>
        <p:spPr/>
        <p:txBody>
          <a:bodyPr/>
          <a:lstStyle/>
          <a:p>
            <a:endParaRPr lang="pt-PT" b="1" i="1" noProof="0" dirty="0">
              <a:solidFill>
                <a:schemeClr val="accent1">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Tema 2: Competências de narrativa digital</a:t>
            </a:r>
          </a:p>
          <a:p>
            <a:endParaRPr lang="pt-PT" b="1" i="1" noProof="0" dirty="0">
              <a:solidFill>
                <a:schemeClr val="accent1">
                  <a:lumMod val="75000"/>
                </a:schemeClr>
              </a:solidFill>
            </a:endParaRP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38C55F23-631A-96C5-E1F1-720CDF618DA4}"/>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C962A759-E61D-7C20-9912-8197B6CD4591}"/>
              </a:ext>
            </a:extLst>
          </p:cNvPr>
          <p:cNvSpPr txBox="1"/>
          <p:nvPr/>
        </p:nvSpPr>
        <p:spPr>
          <a:xfrm>
            <a:off x="149679" y="1405534"/>
            <a:ext cx="11336483" cy="4717317"/>
          </a:xfrm>
          <a:prstGeom prst="rect">
            <a:avLst/>
          </a:prstGeom>
          <a:noFill/>
        </p:spPr>
        <p:txBody>
          <a:bodyPr wrap="square">
            <a:spAutoFit/>
          </a:bodyPr>
          <a:lstStyle/>
          <a:p>
            <a:r>
              <a:rPr lang="pt-PT" sz="2400" b="1" noProof="0" dirty="0"/>
              <a:t>O poder da narrativa digital</a:t>
            </a:r>
          </a:p>
          <a:p>
            <a:endParaRPr lang="pt-PT" sz="2400" noProof="0" dirty="0"/>
          </a:p>
          <a:p>
            <a:pPr lvl="0" algn="ctr"/>
            <a:r>
              <a:rPr lang="pt-PT" sz="2400" noProof="0" dirty="0"/>
              <a:t>Partilhar o seu legado visualmente</a:t>
            </a:r>
          </a:p>
          <a:p>
            <a:pPr lvl="0" algn="ctr"/>
            <a:endParaRPr lang="pt-PT" sz="2400" noProof="0" dirty="0"/>
          </a:p>
          <a:p>
            <a:pPr lvl="0" algn="ctr"/>
            <a:r>
              <a:rPr lang="pt-PT" sz="2400" noProof="0" dirty="0"/>
              <a:t>A narrativa digital utiliza fotografias e ferramentas criativas simples </a:t>
            </a:r>
          </a:p>
          <a:p>
            <a:pPr lvl="0" algn="ctr"/>
            <a:r>
              <a:rPr lang="pt-PT" sz="2400" noProof="0" dirty="0"/>
              <a:t>para transformar as suas memórias numa linguagem com a qual as gerações mais jovens adoram interagir.</a:t>
            </a:r>
          </a:p>
          <a:p>
            <a:pPr lvl="0" algn="ctr"/>
            <a:endParaRPr lang="pt-PT" sz="2400" noProof="0" dirty="0"/>
          </a:p>
          <a:p>
            <a:pPr lvl="0" algn="ctr"/>
            <a:r>
              <a:rPr lang="pt-PT" sz="2400" b="1" noProof="0" dirty="0"/>
              <a:t>Ponto-chave: </a:t>
            </a:r>
            <a:r>
              <a:rPr lang="pt-PT" sz="2400" noProof="0" dirty="0"/>
              <a:t>Utilizar imagens e textos curtos para dar vida às suas lições de vida e à sua história.</a:t>
            </a:r>
          </a:p>
          <a:p>
            <a:endParaRPr lang="pt-PT" noProof="0" dirty="0"/>
          </a:p>
          <a:p>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773703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4133</TotalTime>
  <Words>2002</Words>
  <Application>Microsoft Office PowerPoint</Application>
  <PresentationFormat>Widescreen</PresentationFormat>
  <Paragraphs>303</Paragraphs>
  <Slides>20</Slides>
  <Notes>15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Arial</vt:lpstr>
      <vt:lpstr>Calibri</vt:lpstr>
      <vt:lpstr>Open Sans</vt:lpstr>
      <vt:lpstr>CARDET Course template</vt:lpstr>
      <vt:lpstr>CARDET Course template - Cover page</vt:lpstr>
      <vt:lpstr>WP3 - Material didático para idosos </vt:lpstr>
      <vt:lpstr> Módulo 6 (idosos) Narração digital intergeracional      </vt:lpstr>
      <vt:lpstr> Módulo 6 (idosos): Narração digital intergeracional   </vt:lpstr>
      <vt:lpstr> Módulo 6 (idosos): Narração digital intergeracional   </vt:lpstr>
      <vt:lpstr> Módulo 6 (idosos): Narração digital intergeracional   </vt:lpstr>
      <vt:lpstr> Módulo 6 (idosos): Narração digital intergeracional    </vt:lpstr>
      <vt:lpstr> Módulo 6 (idosos): Narração digital intergeracional    </vt:lpstr>
      <vt:lpstr> Módulo 6 (idosos) Narração digital intergeracional      </vt:lpstr>
      <vt:lpstr> Módulo 6 (idosos): Narração digital intergeracional   </vt:lpstr>
      <vt:lpstr> Módulo 6 (idosos): Narração digital intergeracional   </vt:lpstr>
      <vt:lpstr> Módulo 6 (idosos): Narração digital intergeracional   </vt:lpstr>
      <vt:lpstr> Módulo 6 (idosos): Narração digital intergeracional    </vt:lpstr>
      <vt:lpstr> Módulo 6 (idosos): Narração digital intergeracional    </vt:lpstr>
      <vt:lpstr> Módulo 6 (idosos) Narração digital intergeracional      </vt:lpstr>
      <vt:lpstr> Módulo 6 (idosos): Narração digital intergeracional   </vt:lpstr>
      <vt:lpstr> Módulo 6 (idosos): Narração digital intergeracional   </vt:lpstr>
      <vt:lpstr> Módulo 6 (idosos): Narração digital intergeracional   </vt:lpstr>
      <vt:lpstr> Módulo 6 (idosos): Narração digital intergeracional    </vt:lpstr>
      <vt:lpstr> Módulo 6 (idosos): Narração digital intergeracional    </vt:lpstr>
      <vt:lpstr>Módulo 6 (idosos) Narração digital intergeracional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docId:0F642030041392BF1F5CE6DD58624087</cp:keywords>
  <cp:lastModifiedBy>Filipa Baptista - Rightchallenge</cp:lastModifiedBy>
  <cp:revision>210</cp:revision>
  <cp:lastPrinted>2018-07-25T11:23:29Z</cp:lastPrinted>
  <dcterms:created xsi:type="dcterms:W3CDTF">2014-07-11T09:12:14Z</dcterms:created>
  <dcterms:modified xsi:type="dcterms:W3CDTF">2026-05-19T14:54:17Z</dcterms:modified>
</cp:coreProperties>
</file>