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 id="214748365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embeddedFontLs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308DFBB-FECD-4DAC-B1BF-BDEF79D1F444}">
  <a:tblStyle styleId="{5308DFBB-FECD-4DAC-B1BF-BDEF79D1F444}"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AF9FF"/>
          </a:solidFill>
        </a:fill>
      </a:tcStyle>
    </a:wholeTbl>
    <a:band1H>
      <a:tcTxStyle/>
      <a:tcStyle>
        <a:fill>
          <a:solidFill>
            <a:srgbClr val="D1F2FF"/>
          </a:solidFill>
        </a:fill>
      </a:tcStyle>
    </a:band1H>
    <a:band2H>
      <a:tcTxStyle/>
    </a:band2H>
    <a:band1V>
      <a:tcTxStyle/>
      <a:tcStyle>
        <a:fill>
          <a:solidFill>
            <a:srgbClr val="D1F2F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OpenSans-bold.fntdata"/><Relationship Id="rId12" Type="http://schemas.openxmlformats.org/officeDocument/2006/relationships/slide" Target="slides/slide6.xml"/><Relationship Id="rId34" Type="http://schemas.openxmlformats.org/officeDocument/2006/relationships/font" Target="fonts/OpenSans-regular.fntdata"/><Relationship Id="rId15" Type="http://schemas.openxmlformats.org/officeDocument/2006/relationships/slide" Target="slides/slide9.xml"/><Relationship Id="rId37" Type="http://schemas.openxmlformats.org/officeDocument/2006/relationships/font" Target="fonts/OpenSans-boldItalic.fntdata"/><Relationship Id="rId14" Type="http://schemas.openxmlformats.org/officeDocument/2006/relationships/slide" Target="slides/slide8.xml"/><Relationship Id="rId36" Type="http://schemas.openxmlformats.org/officeDocument/2006/relationships/font" Target="fonts/OpenSans-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 name="Google Shape;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GB" sz="1200">
                <a:solidFill>
                  <a:schemeClr val="dk1"/>
                </a:solidFill>
                <a:latin typeface="Calibri"/>
                <a:ea typeface="Calibri"/>
                <a:cs typeface="Calibri"/>
                <a:sym typeface="Calibri"/>
              </a:rPr>
              <a:t>„Pojďme si to vyzkoušet hned teď. Vzpomeňte si na to, když jste naposledy byli u obrazovky – možná dnes ráno nebo včera večer. Co jste dělali? A teď ta nejdůležitější část: jak jste se cítili PŘEDTÍM, než jste začali? Nudili jste se? Byli jste zvědaví? Ve stresu? A jak jste se cítili POTOM? Nabití energií? Unavení? Provinile? Šťastní? Tohle propojení mezi aktivitami a pocity je hrozně důležité. Chtěl by se někdo podělit o to, čeho si všiml?“</a:t>
            </a:r>
            <a:endParaRPr b="0"/>
          </a:p>
        </p:txBody>
      </p:sp>
      <p:sp>
        <p:nvSpPr>
          <p:cNvPr id="138" name="Google Shape;13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„A teď se na to podíváme z vašeho osobního pohledu. Chci, abyste si vytvořili svůj vlastní Plán digitální výživy.Za prvé: napište si jednu aktivitu na obrazovce, které chcete dělat VÍCE – něco, po čem se cítíte dobře.Za druhé: jednu aktivitu, které chcete dělat MÉNĚ – něco, co vás jen okrádá o čas nebo po čem se cítíte hůř.Za třetí: vymyslete si svou osobní kontrolní otázku – něco, co se sami sebe zeptáte pokaždé, než sáhnete po telefonu.Mějte tento plán někde, kde ho budete mít stále na očích!“</a:t>
            </a:r>
            <a:endParaRPr/>
          </a:p>
        </p:txBody>
      </p:sp>
      <p:sp>
        <p:nvSpPr>
          <p:cNvPr id="147" name="Google Shape;14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„Tady je jedna věc, kterou je opravdu důležité pochopit. Často nesaháme po obrazovkách proto, že bychom je skutečně chtěli používat. Saháme po nich, protože se cítíme nějak nepříjemně – nudíme se, jsme ve stresu, cítíme se osamělí nebo máme úzkost. Obrazovka pak působí jako rychlá náplast. Ale věc se má tak: ten pocit to ve skutečnosti nevyřeší. Většinou se po tom nekonečném projíždění displeje cítíme ÚPLNĚ STEJNĚ, nebo dokonce JEŠTĚ HŮŘ. Zní to někomu z vás povědomě?“</a:t>
            </a:r>
            <a:endParaRPr/>
          </a:p>
        </p:txBody>
      </p:sp>
      <p:sp>
        <p:nvSpPr>
          <p:cNvPr id="162" name="Google Shape;16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„Naučím vás teď jednu jednoduchou techniku, která se jmenuje Tříkrokový restart. Až příště ucítíte to silné nutkání sáhnout po obrazovce, zkuste tohle.</a:t>
            </a:r>
            <a:endParaRPr/>
          </a:p>
          <a:p>
            <a:pPr indent="0" lvl="0" marL="0" rtl="0" algn="l">
              <a:spcBef>
                <a:spcPts val="0"/>
              </a:spcBef>
              <a:spcAft>
                <a:spcPts val="0"/>
              </a:spcAft>
              <a:buNone/>
            </a:pPr>
            <a:r>
              <a:rPr lang="en-GB"/>
              <a:t>Krok 1: </a:t>
            </a:r>
            <a:r>
              <a:rPr b="1" lang="en-GB"/>
              <a:t>ZASTAVTE SE</a:t>
            </a:r>
            <a:r>
              <a:rPr lang="en-GB"/>
              <a:t> – počkejte a telefon ještě neberte do ruky. Krok 2: </a:t>
            </a:r>
            <a:r>
              <a:rPr b="1" lang="en-GB"/>
              <a:t>ZEPTEJTE SE sami sebe</a:t>
            </a:r>
            <a:r>
              <a:rPr lang="en-GB"/>
              <a:t> – ‚Co teď vlastně cítím? Co opravdu potřebuju?‘ Krok 3: </a:t>
            </a:r>
            <a:r>
              <a:rPr b="1" lang="en-GB"/>
              <a:t>ZVOLTE SI vědomě</a:t>
            </a:r>
            <a:r>
              <a:rPr lang="en-GB"/>
              <a:t> – možná zjistíte, že čas u obrazovky teď vážně potřebujete, ale možná potřebujete něco úplně jiného.</a:t>
            </a:r>
            <a:endParaRPr/>
          </a:p>
          <a:p>
            <a:pPr indent="0" lvl="0" marL="0" rtl="0" algn="l">
              <a:spcBef>
                <a:spcPts val="0"/>
              </a:spcBef>
              <a:spcAft>
                <a:spcPts val="0"/>
              </a:spcAft>
              <a:buNone/>
            </a:pPr>
            <a:r>
              <a:rPr lang="en-GB"/>
              <a:t>Tohle kratičké zastavení dává sílu rozhodnout se VÁM, místo abyste jednali automaticky.“</a:t>
            </a:r>
            <a:endParaRPr/>
          </a:p>
        </p:txBody>
      </p:sp>
      <p:sp>
        <p:nvSpPr>
          <p:cNvPr id="171" name="Google Shape;17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„Pojďme naplnit vaši ‚krabičku první pomoci pro uklidnění‘ strategiemi, které opravdu fungují.</a:t>
            </a:r>
            <a:endParaRPr/>
          </a:p>
          <a:p>
            <a:pPr indent="0" lvl="0" marL="0" rtl="0" algn="l">
              <a:spcBef>
                <a:spcPts val="0"/>
              </a:spcBef>
              <a:spcAft>
                <a:spcPts val="0"/>
              </a:spcAft>
              <a:buNone/>
            </a:pPr>
            <a:r>
              <a:rPr b="1" lang="en-GB"/>
              <a:t>Hluboké dýchání</a:t>
            </a:r>
            <a:r>
              <a:rPr lang="en-GB"/>
              <a:t> – stačí jen pět pomalých nádechů a výdechů, které zklidní váš nervový systém.</a:t>
            </a:r>
            <a:endParaRPr/>
          </a:p>
          <a:p>
            <a:pPr indent="0" lvl="0" marL="0" rtl="0" algn="l">
              <a:spcBef>
                <a:spcPts val="0"/>
              </a:spcBef>
              <a:spcAft>
                <a:spcPts val="0"/>
              </a:spcAft>
              <a:buNone/>
            </a:pPr>
            <a:r>
              <a:rPr b="1" lang="en-GB"/>
              <a:t>Pauza od obrazovky</a:t>
            </a:r>
            <a:r>
              <a:rPr lang="en-GB"/>
              <a:t> – vstaňte a jděte na deset minut fyzicky pryč.</a:t>
            </a:r>
            <a:endParaRPr/>
          </a:p>
          <a:p>
            <a:pPr indent="0" lvl="0" marL="0" rtl="0" algn="l">
              <a:spcBef>
                <a:spcPts val="0"/>
              </a:spcBef>
              <a:spcAft>
                <a:spcPts val="0"/>
              </a:spcAft>
              <a:buNone/>
            </a:pPr>
            <a:r>
              <a:rPr b="1" lang="en-GB"/>
              <a:t>Napište to</a:t>
            </a:r>
            <a:r>
              <a:rPr lang="en-GB"/>
              <a:t> – dostat své pocity na papír pomáhá k jejich zpracování.</a:t>
            </a:r>
            <a:endParaRPr/>
          </a:p>
          <a:p>
            <a:pPr indent="0" lvl="0" marL="0" rtl="0" algn="l">
              <a:spcBef>
                <a:spcPts val="0"/>
              </a:spcBef>
              <a:spcAft>
                <a:spcPts val="0"/>
              </a:spcAft>
              <a:buNone/>
            </a:pPr>
            <a:r>
              <a:rPr b="1" lang="en-GB"/>
              <a:t>Promluvte si o tom</a:t>
            </a:r>
            <a:r>
              <a:rPr lang="en-GB"/>
              <a:t> – když se svěříte někomu, komu věříte, uleví se vám.</a:t>
            </a:r>
            <a:endParaRPr/>
          </a:p>
          <a:p>
            <a:pPr indent="0" lvl="0" marL="0" rtl="0" algn="l">
              <a:spcBef>
                <a:spcPts val="0"/>
              </a:spcBef>
              <a:spcAft>
                <a:spcPts val="0"/>
              </a:spcAft>
              <a:buNone/>
            </a:pPr>
            <a:r>
              <a:rPr b="1" lang="en-GB"/>
              <a:t>Nastavte si hranice</a:t>
            </a:r>
            <a:r>
              <a:rPr lang="en-GB"/>
              <a:t> – například žádné obrazovky 30 minut před spaním.</a:t>
            </a:r>
            <a:endParaRPr/>
          </a:p>
          <a:p>
            <a:pPr indent="0" lvl="0" marL="0" rtl="0" algn="l">
              <a:spcBef>
                <a:spcPts val="0"/>
              </a:spcBef>
              <a:spcAft>
                <a:spcPts val="0"/>
              </a:spcAft>
              <a:buNone/>
            </a:pPr>
            <a:r>
              <a:rPr lang="en-GB"/>
              <a:t>Která z těchto věcí by mohla fungovat právě vám?“</a:t>
            </a:r>
            <a:endParaRPr/>
          </a:p>
        </p:txBody>
      </p:sp>
      <p:sp>
        <p:nvSpPr>
          <p:cNvPr id="180" name="Google Shape;18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„Pojďme si to hned teď vyzkoušet. Zavřete oči a představte si tohle: Právě jste přišli domů ze školy. Jste unavení, možná trochu ve stresu. Bez přemýšlení už natahujete ruku po telefonu... ČEKEJTE. Tohle je ten váš moment pro zastavení. Dejte si teď se mnou tři pomalé, hluboké nádechy a výdechy. A teď se zeptejte sami sebe: Co teď doopravdy cítím? Co ve skutečnosti potřebuju? Otevřete oči. Otočte se ke svému sousedovi a podělte se o to, co vás napadlo.“</a:t>
            </a:r>
            <a:endParaRPr/>
          </a:p>
        </p:txBody>
      </p:sp>
      <p:sp>
        <p:nvSpPr>
          <p:cNvPr id="189" name="Google Shape;18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„Tady je něco k zamyšlení. Obrazovky nám pomáhají zůstat v kontaktu s lidmi, kteří jsou daleko – a to je úžasné! Někdy nám ale brání v kontaktu s lidmi, které máme přímo před sebou. Stalo se vám už někdy, že jste mluvili s někým, kdo se neustále díval do telefonu? Jaký je to pocit? Pro tohle chování dokonce existuje speciální slovo: ‚phubbing‘ [fabing] – což vzniklo spojením anglických slov pro telefon (</a:t>
            </a:r>
            <a:r>
              <a:rPr i="1" lang="en-GB"/>
              <a:t>phone</a:t>
            </a:r>
            <a:r>
              <a:rPr lang="en-GB"/>
              <a:t>) a ignorování (</a:t>
            </a:r>
            <a:r>
              <a:rPr i="1" lang="en-GB"/>
              <a:t>snubbing</a:t>
            </a:r>
            <a:r>
              <a:rPr lang="en-GB"/>
              <a:t>). Když někoho takhle ignorujeme kvůli telefonu, dáváme mu tím najevo, že obrazovka je pro nás důležitější než on sám.“</a:t>
            </a:r>
            <a:endParaRPr/>
          </a:p>
        </p:txBody>
      </p:sp>
      <p:sp>
        <p:nvSpPr>
          <p:cNvPr id="204" name="Google Shape;20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„Výzkumy ukazují něco opravdu zajímavého. Když vědci zkoumají, co dělá lidi nejšťastnějšími, téměř vždycky je to propojení s ostatními. A ta NEJLEPŠÍ spojení vznikají, když jsme plně přítomní – když tam s tím druhým opravdu jsme, opravdu mu nasloucháme a opravdu se vnímáme. Obrazovky nám nedokážou předat výrazy tváře, řeč těla, pocit z objetí nebo vřelost společného smíchu. Přitom právě tohle jsou věci, které si pamatujeme po celý život.“</a:t>
            </a:r>
            <a:endParaRPr/>
          </a:p>
        </p:txBody>
      </p:sp>
      <p:sp>
        <p:nvSpPr>
          <p:cNvPr id="213" name="Google Shape;21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„Jak tedy takových výjimečných chvil zažít víc? Nemusí to být vůbec složité. Zkuste nechat telefon během jídla v jiné místnosti – schválně to vyzkoušejte! Když na vás někdo mluví, dívejte se mu do očí. Naplánujte si s kamarády nebo s rodinou čas, kdy nikdo nebude používat žádná zařízení. A když už jste spolu, začněte raději mluvit, než abyste koukali do mobilu. Lidé, které máte přímo před sebou, si zaslouží vaši plnou pozornost. Váš telefon nikam uteče, počká na vás.“</a:t>
            </a:r>
            <a:endParaRPr/>
          </a:p>
        </p:txBody>
      </p:sp>
      <p:sp>
        <p:nvSpPr>
          <p:cNvPr id="222" name="Google Shape;22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„A tady je vaše výzva! Chci, abyste teď ve svých skupinkách naplánovali JEDNU aktivitu, kterou byste mohli podniknout s kamarády nebo s rodinou a při které nebudete potřebovat absolutně ŽÁDNÉ obrazovky. Mělo by to být něco, kde budete plně přítomní jeden pro druhého, užijete si zábavu a vytvoříte si společnou vzpomínku. Buďte konkrétní – co přesně budete dělat? Kdy byste to mohli podniknout? A koho pozvete? Podělte se o své plány s celou třídou. A teď ta skutečná výzva: Opravdu to tento týden vyzkoušíte?“</a:t>
            </a:r>
            <a:endParaRPr/>
          </a:p>
        </p:txBody>
      </p:sp>
      <p:sp>
        <p:nvSpPr>
          <p:cNvPr id="231" name="Google Shape;23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„Pojďme si teď popovídat o hraní her! Gaming může být super věc – pomáhá s řešením problémů, rozvíjí kreativitu, spojuje vás s kamarády a hlavně je to zábava! Ale jako všechno, co nás baví, i hraní potřebuje rovnováhu. Problém nastává tehdy, když vám hry začnou brát čas na jiné důležité věci – na spánek, domácí úkoly, kamarády v reálném světě nebo na další koníčky, které vás baví. Klíčová otázka, kterou byste si měli položit, zní: Obohacuje hraní můj život, nebo mi z něj spíš něco bere?“</a:t>
            </a:r>
            <a:endParaRPr/>
          </a:p>
        </p:txBody>
      </p:sp>
      <p:sp>
        <p:nvSpPr>
          <p:cNvPr id="246" name="Google Shape;24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„Pojďme si teď konkrétně ukázat, jak vypadá zdravé hraní a co už jsou varovné signály.</a:t>
            </a:r>
            <a:endParaRPr/>
          </a:p>
          <a:p>
            <a:pPr indent="0" lvl="0" marL="0" rtl="0" algn="l">
              <a:spcBef>
                <a:spcPts val="0"/>
              </a:spcBef>
              <a:spcAft>
                <a:spcPts val="0"/>
              </a:spcAft>
              <a:buNone/>
            </a:pPr>
            <a:r>
              <a:rPr b="1" lang="en-GB"/>
              <a:t>Zdravé hraní:</a:t>
            </a:r>
            <a:r>
              <a:rPr lang="en-GB"/>
              <a:t> dokážete přestat, když potřebujete, pořád vás baví i jiné aktivity, po dohrání se cítíte spokojeně a nijak to neovlivňuje váš spánek nebo známky.</a:t>
            </a:r>
            <a:endParaRPr/>
          </a:p>
          <a:p>
            <a:pPr indent="0" lvl="0" marL="0" rtl="0" algn="l">
              <a:spcBef>
                <a:spcPts val="0"/>
              </a:spcBef>
              <a:spcAft>
                <a:spcPts val="0"/>
              </a:spcAft>
              <a:buNone/>
            </a:pPr>
            <a:r>
              <a:rPr b="1" lang="en-GB"/>
              <a:t>Varovné signály:</a:t>
            </a:r>
            <a:r>
              <a:rPr lang="en-GB"/>
              <a:t> nedokážete přestat, i když sami chcete, cítíte vztek nebo úzkost, když hrát nemůžete, hraní vám zasahuje do jiných částí života, hrajete, abyste utekli před problémy, nebo nejste upřímní v tom, jak moc vlastně hrajete.</a:t>
            </a:r>
            <a:endParaRPr/>
          </a:p>
          <a:p>
            <a:pPr indent="0" lvl="0" marL="0" rtl="0" algn="l">
              <a:spcBef>
                <a:spcPts val="0"/>
              </a:spcBef>
              <a:spcAft>
                <a:spcPts val="0"/>
              </a:spcAft>
              <a:buNone/>
            </a:pPr>
            <a:r>
              <a:rPr lang="en-GB"/>
              <a:t>Kde v tom vidíte sami sebe?“</a:t>
            </a:r>
            <a:endParaRPr/>
          </a:p>
        </p:txBody>
      </p:sp>
      <p:sp>
        <p:nvSpPr>
          <p:cNvPr id="255" name="Google Shape;25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„Tady jsou strategie pro vyvážené hraní, které opravdu fungují.</a:t>
            </a:r>
            <a:endParaRPr/>
          </a:p>
          <a:p>
            <a:pPr indent="0" lvl="0" marL="0" rtl="0" algn="l">
              <a:spcBef>
                <a:spcPts val="0"/>
              </a:spcBef>
              <a:spcAft>
                <a:spcPts val="0"/>
              </a:spcAft>
              <a:buNone/>
            </a:pPr>
            <a:r>
              <a:rPr b="1" lang="en-GB"/>
              <a:t>Nastavte si hranice PŘEDTÍM, než začnete</a:t>
            </a:r>
            <a:r>
              <a:rPr lang="en-GB"/>
              <a:t> – rozhodněte se, jak dlouho budete hrát, a klidně si nastavte budík nebo časovač.</a:t>
            </a:r>
            <a:endParaRPr/>
          </a:p>
          <a:p>
            <a:pPr indent="0" lvl="0" marL="0" rtl="0" algn="l">
              <a:spcBef>
                <a:spcPts val="0"/>
              </a:spcBef>
              <a:spcAft>
                <a:spcPts val="0"/>
              </a:spcAft>
              <a:buNone/>
            </a:pPr>
            <a:r>
              <a:rPr b="1" lang="en-GB"/>
              <a:t>Nejdřív povinnosti</a:t>
            </a:r>
            <a:r>
              <a:rPr lang="en-GB"/>
              <a:t> – udělejte si úkoly, ukliďte si, a hraní pak berte jako odměnu.</a:t>
            </a:r>
            <a:endParaRPr/>
          </a:p>
          <a:p>
            <a:pPr indent="0" lvl="0" marL="0" rtl="0" algn="l">
              <a:spcBef>
                <a:spcPts val="0"/>
              </a:spcBef>
              <a:spcAft>
                <a:spcPts val="0"/>
              </a:spcAft>
              <a:buNone/>
            </a:pPr>
            <a:r>
              <a:rPr b="1" lang="en-GB"/>
              <a:t>Dávejte si pauzy každých 30 až 60 minut</a:t>
            </a:r>
            <a:r>
              <a:rPr lang="en-GB"/>
              <a:t> – vaše tělo i oči to nutně potřebují.</a:t>
            </a:r>
            <a:endParaRPr/>
          </a:p>
          <a:p>
            <a:pPr indent="0" lvl="0" marL="0" rtl="0" algn="l">
              <a:spcBef>
                <a:spcPts val="0"/>
              </a:spcBef>
              <a:spcAft>
                <a:spcPts val="0"/>
              </a:spcAft>
              <a:buNone/>
            </a:pPr>
            <a:r>
              <a:rPr b="1" lang="en-GB"/>
              <a:t>Nezapomínejte na jiné koníčky</a:t>
            </a:r>
            <a:r>
              <a:rPr lang="en-GB"/>
              <a:t> – hraní by nemělo být to JEDINÉ, co vás baví.</a:t>
            </a:r>
            <a:endParaRPr/>
          </a:p>
          <a:p>
            <a:pPr indent="0" lvl="0" marL="0" rtl="0" algn="l">
              <a:spcBef>
                <a:spcPts val="0"/>
              </a:spcBef>
              <a:spcAft>
                <a:spcPts val="0"/>
              </a:spcAft>
              <a:buNone/>
            </a:pPr>
            <a:r>
              <a:rPr b="1" lang="en-GB"/>
              <a:t>A to nejdůležitější: buďte k sobě upřímní.</a:t>
            </a:r>
            <a:r>
              <a:rPr lang="en-GB"/>
              <a:t> Pokud vám hraní začíná přerůstat přes hlavu a způsobuje problémy, je naprosto v pořádku říct si o pomoc.“</a:t>
            </a:r>
            <a:endParaRPr/>
          </a:p>
        </p:txBody>
      </p:sp>
      <p:sp>
        <p:nvSpPr>
          <p:cNvPr id="264" name="Google Shape;264;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„Závěrečná aktivita! Chci, abyste si vytvořili tři svá vlastní pravidla pro zdravé hraní. Jsou to sliby, které dáte sami sobě. Zamyslete se nad tím, co by pomohlo konkrétně VÁM.</a:t>
            </a:r>
            <a:endParaRPr/>
          </a:p>
          <a:p>
            <a:pPr indent="0" lvl="0" marL="0" rtl="0" algn="l">
              <a:spcBef>
                <a:spcPts val="0"/>
              </a:spcBef>
              <a:spcAft>
                <a:spcPts val="0"/>
              </a:spcAft>
              <a:buNone/>
            </a:pPr>
            <a:r>
              <a:rPr lang="en-GB"/>
              <a:t>Příklady mohou být: ‚Před začátkem si vždycky nastavím časovač,‘ ‚Každou hodinu si udělám pauzu,‘ ‚V týdnu nebudu hrát po deváté večer,‘ nebo ‚Nejdřív úkoly, potom hraní.‘</a:t>
            </a:r>
            <a:endParaRPr/>
          </a:p>
          <a:p>
            <a:pPr indent="0" lvl="0" marL="0" rtl="0" algn="l">
              <a:spcBef>
                <a:spcPts val="0"/>
              </a:spcBef>
              <a:spcAft>
                <a:spcPts val="0"/>
              </a:spcAft>
              <a:buNone/>
            </a:pPr>
            <a:r>
              <a:rPr lang="en-GB"/>
              <a:t>Napište si svá tři pravidla. Potom se o jedno z nich podělte se svým sousedem a proberte spolu dvě věci: Jak zařídíte, abyste na něj nezapomněli? A co by vám jeho dodržování mohlo ztížit? Vy to zvládnete!“</a:t>
            </a:r>
            <a:endParaRPr/>
          </a:p>
        </p:txBody>
      </p:sp>
      <p:sp>
        <p:nvSpPr>
          <p:cNvPr id="273" name="Google Shape;27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„Ahoj všichni! Dnes si budeme povídat o něčem, co všichni moc dobře znáte – o obrazovkách! Dokázal by mi někdo říct, jaká zařízení mají obrazovku? Správně – telefony, tablety, počítače, televize, herní konzole. Čas strávený u obrazovky je jednoduše čas, který strávíte díváním se na kterékoli z nich. A teď jedna zajímavá myšlenka: není čas strávený u obrazovky jako čas strávený u obrazovky. Dělání domácích úkolů online je něco úplně jiného než hodiny projíždět videa. Dnes se naučíme v tom vidět rozdíl.“</a:t>
            </a:r>
            <a:endParaRPr sz="1200"/>
          </a:p>
        </p:txBody>
      </p:sp>
      <p:sp>
        <p:nvSpPr>
          <p:cNvPr id="76" name="Google Shape;7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„Obrazovky na nás působí způsoby, kterých si ne vždycky všimneme. Vaše tělo vám možná samo něco naznačuje – unavené oči, bolesti hlavy nebo ztuhlý krk z toho, jak koukáte dolů. A vliv to může mít i na vaše nálady. Stalo se někomu z vás, že byl mrzutý poté, co strávil u obrazovky hodně času? Nebo se vám po používání telefonu špatně usínalo? To všechno jsou signály, které nám naše tělo dává. A ta dobrá zpráva? Jakmile si těchto znamení všimneme, můžeme s tím něco udělat.“</a:t>
            </a:r>
            <a:endParaRPr sz="1200"/>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„Dovolte mi představit vám pět typů času stráveného u obrazovky. </a:t>
            </a:r>
            <a:r>
              <a:rPr b="1" lang="en-GB"/>
              <a:t>Vzdělávací</a:t>
            </a:r>
            <a:r>
              <a:rPr lang="en-GB"/>
              <a:t> – to je, když se učíte něco nového. </a:t>
            </a:r>
            <a:r>
              <a:rPr b="1" lang="en-GB"/>
              <a:t>Kreativní</a:t>
            </a:r>
            <a:r>
              <a:rPr lang="en-GB"/>
              <a:t> – když sami něco vytváříte, třeba video nebo digitální umění. </a:t>
            </a:r>
            <a:r>
              <a:rPr b="1" lang="en-GB"/>
              <a:t>Sociální</a:t>
            </a:r>
            <a:r>
              <a:rPr lang="en-GB"/>
              <a:t> – když se spojujete se skutečnými lidmi, na kterých vám záleží. Pak tu máme </a:t>
            </a:r>
            <a:r>
              <a:rPr b="1" lang="en-GB"/>
              <a:t>pasivní</a:t>
            </a:r>
            <a:r>
              <a:rPr lang="en-GB"/>
              <a:t> – to je sledování bez jakéhokoli zapojení, například když se videa jen tak automaticky přehrávají jedno za druhým. A nakonec </a:t>
            </a:r>
            <a:r>
              <a:rPr b="1" lang="en-GB"/>
              <a:t>ze zvyku (návykový)</a:t>
            </a:r>
            <a:r>
              <a:rPr lang="en-GB"/>
              <a:t> – to je situace, kdy vezmete telefon do ruky a ani nevíte proč. Který typ podle vás děláte nejčastěji?“</a:t>
            </a:r>
            <a:endParaRPr sz="1200"/>
          </a:p>
        </p:txBody>
      </p:sp>
      <p:sp>
        <p:nvSpPr>
          <p:cNvPr id="94" name="Google Shape;9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„Sebemonitorování sice může znít složitě, ale ve skutečnosti je to jen o tom, že věnujete pozornost sami sobě. V současnosti spousta z nás používá obrazovky bez přemýšlení – bereme telefony do ruky automaticky, jako reflex. Jakmile si ale začnete všímat svých vlastních vzorců chování, něco se změní. Vy sami získáte kontrolu. Klíčové otázky znějí: Kolik času tím opravdu trávím? A co je ještě důležitější – jak se cítím předtím, během toho a potom?“</a:t>
            </a:r>
            <a:endParaRPr/>
          </a:p>
        </p:txBody>
      </p:sp>
      <p:sp>
        <p:nvSpPr>
          <p:cNvPr id="111" name="Google Shape;11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„Tady je jeden zábavný způsob, jak o tom přemýšlet – digitální výživa! Úplně stejně jako u jídla, i to, čím ‚krmíte‘ svůj mozek přes obrazovky, ovlivňuje, jak se cítíte. Některý čas u obrazovky je jako zelenina – dodá vám energii, naučí vás nové věci a pomáhá vám růst. Jiný čas u obrazovky je zase jako fast food – v danou chvíli chutná skvěle, ale nakonec se po něm cítíte prázdní nebo unavení. Cílem není úplně si zakázat sladkosti, ale zajistit, abyste svému tělu a mysli dopřávali i dostatek té správné ‚výživy‘!“</a:t>
            </a:r>
            <a:endParaRPr/>
          </a:p>
        </p:txBody>
      </p:sp>
      <p:sp>
        <p:nvSpPr>
          <p:cNvPr id="120" name="Google Shape;12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„Chcete si vybudovat lepší návyky? Všechno to začíná dvěma jednoduchými momenty: předtím a potom. PŘEDTÍM, než vezmete zařízení do ruky, se zastavte a zeptejte se sami sebe: ‚Proč to dělám? Čeho tím chci dosáhnout?‘ POTOM, co ho odložíte, se zase zkontrolujte: ‚Jak se cítím? Stálo to za můj čas?‘ Tento drobný zvyk dávat si otázky může úplně změnit váš vztah k obrazovkám. Zkuste to tento týden a uvidíte, čeho si všimnete!“</a:t>
            </a:r>
            <a:endParaRPr/>
          </a:p>
        </p:txBody>
      </p:sp>
      <p:sp>
        <p:nvSpPr>
          <p:cNvPr id="129" name="Google Shape;12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10" name="Shape 10"/>
        <p:cNvGrpSpPr/>
        <p:nvPr/>
      </p:nvGrpSpPr>
      <p:grpSpPr>
        <a:xfrm>
          <a:off x="0" y="0"/>
          <a:ext cx="0" cy="0"/>
          <a:chOff x="0" y="0"/>
          <a:chExt cx="0" cy="0"/>
        </a:xfrm>
      </p:grpSpPr>
      <p:sp>
        <p:nvSpPr>
          <p:cNvPr id="11" name="Google Shape;11;p2"/>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b="0" i="0" lang="en-GB" sz="900" u="none" cap="none" strike="noStrike">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b="0" i="0" lang="en-GB" sz="9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13" name="Google Shape;13;p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 name="Google Shape;16;p2"/>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17" name="Google Shape;17;p2"/>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18" name="Google Shape;18;p2"/>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 name="Shape 19"/>
        <p:cNvGrpSpPr/>
        <p:nvPr/>
      </p:nvGrpSpPr>
      <p:grpSpPr>
        <a:xfrm>
          <a:off x="0" y="0"/>
          <a:ext cx="0" cy="0"/>
          <a:chOff x="0" y="0"/>
          <a:chExt cx="0" cy="0"/>
        </a:xfrm>
      </p:grpSpPr>
      <p:sp>
        <p:nvSpPr>
          <p:cNvPr id="20" name="Google Shape;20;p3"/>
          <p:cNvSpPr/>
          <p:nvPr/>
        </p:nvSpPr>
        <p:spPr>
          <a:xfrm>
            <a:off x="1" y="2184266"/>
            <a:ext cx="310895" cy="13311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3" name="Google Shape;23;p3"/>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25" name="Google Shape;25;p3"/>
          <p:cNvPicPr preferRelativeResize="0"/>
          <p:nvPr/>
        </p:nvPicPr>
        <p:blipFill rotWithShape="1">
          <a:blip r:embed="rId3">
            <a:alphaModFix/>
          </a:blip>
          <a:srcRect b="0" l="0" r="0" t="0"/>
          <a:stretch/>
        </p:blipFill>
        <p:spPr>
          <a:xfrm>
            <a:off x="401324" y="377037"/>
            <a:ext cx="1984435" cy="909936"/>
          </a:xfrm>
          <a:prstGeom prst="rect">
            <a:avLst/>
          </a:prstGeom>
          <a:noFill/>
          <a:ln>
            <a:noFill/>
          </a:ln>
        </p:spPr>
      </p:pic>
      <p:pic>
        <p:nvPicPr>
          <p:cNvPr id="26" name="Google Shape;26;p3"/>
          <p:cNvPicPr preferRelativeResize="0"/>
          <p:nvPr/>
        </p:nvPicPr>
        <p:blipFill rotWithShape="1">
          <a:blip r:embed="rId4">
            <a:alphaModFix/>
          </a:blip>
          <a:srcRect b="0" l="0" r="0" t="0"/>
          <a:stretch/>
        </p:blipFill>
        <p:spPr>
          <a:xfrm>
            <a:off x="6096000" y="3515455"/>
            <a:ext cx="5702300" cy="2362200"/>
          </a:xfrm>
          <a:prstGeom prst="rect">
            <a:avLst/>
          </a:prstGeom>
          <a:noFill/>
          <a:ln>
            <a:noFill/>
          </a:ln>
        </p:spPr>
      </p:pic>
      <p:sp>
        <p:nvSpPr>
          <p:cNvPr id="27" name="Google Shape;27;p3"/>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2179865" y="2937536"/>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accent2"/>
              </a:buClr>
              <a:buSzPts val="2000"/>
              <a:buFont typeface="Arial"/>
              <a:buNone/>
              <a:defRPr b="0" i="0" sz="2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4"/>
          <p:cNvSpPr/>
          <p:nvPr/>
        </p:nvSpPr>
        <p:spPr>
          <a:xfrm flipH="1">
            <a:off x="2172707" y="2913643"/>
            <a:ext cx="7839428" cy="4571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1" name="Google Shape;31;p4"/>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2" name="Google Shape;32;p4"/>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3"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5" name="Google Shape;35;p5"/>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6" name="Google Shape;36;p5"/>
          <p:cNvPicPr preferRelativeResize="0"/>
          <p:nvPr/>
        </p:nvPicPr>
        <p:blipFill rotWithShape="1">
          <a:blip r:embed="rId3">
            <a:alphaModFix/>
          </a:blip>
          <a:srcRect b="0" l="0" r="0" t="0"/>
          <a:stretch/>
        </p:blipFill>
        <p:spPr>
          <a:xfrm>
            <a:off x="2317750" y="1447800"/>
            <a:ext cx="7556500" cy="3962400"/>
          </a:xfrm>
          <a:prstGeom prst="rect">
            <a:avLst/>
          </a:prstGeom>
          <a:noFill/>
          <a:ln>
            <a:noFill/>
          </a:ln>
        </p:spPr>
      </p:pic>
      <p:sp>
        <p:nvSpPr>
          <p:cNvPr id="37" name="Google Shape;37;p5"/>
          <p:cNvSpPr txBox="1"/>
          <p:nvPr>
            <p:ph idx="1" type="subTitle"/>
          </p:nvPr>
        </p:nvSpPr>
        <p:spPr>
          <a:xfrm>
            <a:off x="401324" y="300159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8" name="Shape 38"/>
        <p:cNvGrpSpPr/>
        <p:nvPr/>
      </p:nvGrpSpPr>
      <p:grpSpPr>
        <a:xfrm>
          <a:off x="0" y="0"/>
          <a:ext cx="0" cy="0"/>
          <a:chOff x="0" y="0"/>
          <a:chExt cx="0" cy="0"/>
        </a:xfrm>
      </p:grpSpPr>
      <p:sp>
        <p:nvSpPr>
          <p:cNvPr id="39" name="Google Shape;39;p6"/>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6"/>
          <p:cNvSpPr txBox="1"/>
          <p:nvPr>
            <p:ph type="ctrTitle"/>
          </p:nvPr>
        </p:nvSpPr>
        <p:spPr>
          <a:xfrm>
            <a:off x="2179865" y="2774849"/>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6"/>
          <p:cNvSpPr/>
          <p:nvPr/>
        </p:nvSpPr>
        <p:spPr>
          <a:xfrm flipH="1">
            <a:off x="2172708" y="2774849"/>
            <a:ext cx="7839428" cy="4571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 2col">
  <p:cSld name="Title Subtitle Content - 2col">
    <p:spTree>
      <p:nvGrpSpPr>
        <p:cNvPr id="45" name="Shape 45"/>
        <p:cNvGrpSpPr/>
        <p:nvPr/>
      </p:nvGrpSpPr>
      <p:grpSpPr>
        <a:xfrm>
          <a:off x="0" y="0"/>
          <a:ext cx="0" cy="0"/>
          <a:chOff x="0" y="0"/>
          <a:chExt cx="0" cy="0"/>
        </a:xfrm>
      </p:grpSpPr>
      <p:sp>
        <p:nvSpPr>
          <p:cNvPr id="46" name="Google Shape;46;p8"/>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8"/>
          <p:cNvSpPr txBox="1"/>
          <p:nvPr>
            <p:ph idx="2" type="body"/>
          </p:nvPr>
        </p:nvSpPr>
        <p:spPr>
          <a:xfrm>
            <a:off x="97971" y="1462685"/>
            <a:ext cx="11944350" cy="528917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 1col">
  <p:cSld name="Title Text - 1col">
    <p:spTree>
      <p:nvGrpSpPr>
        <p:cNvPr id="49" name="Shape 49"/>
        <p:cNvGrpSpPr/>
        <p:nvPr/>
      </p:nvGrpSpPr>
      <p:grpSpPr>
        <a:xfrm>
          <a:off x="0" y="0"/>
          <a:ext cx="0" cy="0"/>
          <a:chOff x="0" y="0"/>
          <a:chExt cx="0" cy="0"/>
        </a:xfrm>
      </p:grpSpPr>
      <p:sp>
        <p:nvSpPr>
          <p:cNvPr id="50" name="Google Shape;50;p9"/>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9"/>
          <p:cNvSpPr txBox="1"/>
          <p:nvPr>
            <p:ph idx="1" type="body"/>
          </p:nvPr>
        </p:nvSpPr>
        <p:spPr>
          <a:xfrm>
            <a:off x="97971" y="881743"/>
            <a:ext cx="11944350" cy="58701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 2col">
  <p:cSld name="Title Content - 2col">
    <p:spTree>
      <p:nvGrpSpPr>
        <p:cNvPr id="52" name="Shape 52"/>
        <p:cNvGrpSpPr/>
        <p:nvPr/>
      </p:nvGrpSpPr>
      <p:grpSpPr>
        <a:xfrm>
          <a:off x="0" y="0"/>
          <a:ext cx="0" cy="0"/>
          <a:chOff x="0" y="0"/>
          <a:chExt cx="0" cy="0"/>
        </a:xfrm>
      </p:grpSpPr>
      <p:sp>
        <p:nvSpPr>
          <p:cNvPr id="53" name="Google Shape;53;p10"/>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10"/>
          <p:cNvSpPr txBox="1"/>
          <p:nvPr>
            <p:ph idx="1" type="body"/>
          </p:nvPr>
        </p:nvSpPr>
        <p:spPr>
          <a:xfrm>
            <a:off x="97971"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10"/>
          <p:cNvSpPr txBox="1"/>
          <p:nvPr>
            <p:ph idx="2" type="body"/>
          </p:nvPr>
        </p:nvSpPr>
        <p:spPr>
          <a:xfrm>
            <a:off x="6131377"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 1col">
  <p:cSld name="Title Subtitle Text - 1col">
    <p:spTree>
      <p:nvGrpSpPr>
        <p:cNvPr id="56" name="Shape 56"/>
        <p:cNvGrpSpPr/>
        <p:nvPr/>
      </p:nvGrpSpPr>
      <p:grpSpPr>
        <a:xfrm>
          <a:off x="0" y="0"/>
          <a:ext cx="0" cy="0"/>
          <a:chOff x="0" y="0"/>
          <a:chExt cx="0" cy="0"/>
        </a:xfrm>
      </p:grpSpPr>
      <p:sp>
        <p:nvSpPr>
          <p:cNvPr id="57" name="Google Shape;57;p11"/>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1"/>
          <p:cNvSpPr txBox="1"/>
          <p:nvPr>
            <p:ph idx="1" type="body"/>
          </p:nvPr>
        </p:nvSpPr>
        <p:spPr>
          <a:xfrm>
            <a:off x="97971"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1"/>
          <p:cNvSpPr txBox="1"/>
          <p:nvPr>
            <p:ph idx="2" type="body"/>
          </p:nvPr>
        </p:nvSpPr>
        <p:spPr>
          <a:xfrm>
            <a:off x="6131377"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11"/>
          <p:cNvSpPr txBox="1"/>
          <p:nvPr>
            <p:ph idx="3"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50196"/>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alpha val="0"/>
          </a:schemeClr>
        </a:solidFill>
      </p:bgPr>
    </p:bg>
    <p:spTree>
      <p:nvGrpSpPr>
        <p:cNvPr id="42" name="Shape 42"/>
        <p:cNvGrpSpPr/>
        <p:nvPr/>
      </p:nvGrpSpPr>
      <p:grpSpPr>
        <a:xfrm>
          <a:off x="0" y="0"/>
          <a:ext cx="0" cy="0"/>
          <a:chOff x="0" y="0"/>
          <a:chExt cx="0" cy="0"/>
        </a:xfrm>
      </p:grpSpPr>
      <p:sp>
        <p:nvSpPr>
          <p:cNvPr id="43" name="Google Shape;43;p7"/>
          <p:cNvSpPr/>
          <p:nvPr/>
        </p:nvSpPr>
        <p:spPr>
          <a:xfrm>
            <a:off x="0" y="0"/>
            <a:ext cx="12192000" cy="797521"/>
          </a:xfrm>
          <a:prstGeom prst="rect">
            <a:avLst/>
          </a:prstGeom>
          <a:solidFill>
            <a:schemeClr val="accen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4" name="Google Shape;44;p7"/>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marR="0" rtl="0" algn="l">
              <a:lnSpc>
                <a:spcPct val="90000"/>
              </a:lnSpc>
              <a:spcBef>
                <a:spcPts val="0"/>
              </a:spcBef>
              <a:spcAft>
                <a:spcPts val="0"/>
              </a:spcAft>
              <a:buClr>
                <a:schemeClr val="dk2"/>
              </a:buClr>
              <a:buSzPts val="3800"/>
              <a:buFont typeface="Arial"/>
              <a:buNone/>
              <a:defRPr b="0" i="0" sz="38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en-GB" sz="2400"/>
              <a:t>WP3 – Vzdělávací materiály pro studenty</a:t>
            </a:r>
            <a:br>
              <a:rPr lang="en-GB" sz="1800"/>
            </a:br>
            <a:r>
              <a:rPr lang="en-GB" sz="1800"/>
              <a:t> </a:t>
            </a:r>
            <a:br>
              <a:rPr lang="en-GB" sz="1800"/>
            </a:br>
            <a:endParaRPr sz="1800"/>
          </a:p>
        </p:txBody>
      </p:sp>
      <p:sp>
        <p:nvSpPr>
          <p:cNvPr id="66" name="Google Shape;66;p12"/>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GB" sz="2800"/>
              <a:t>Modul 1</a:t>
            </a:r>
            <a:endParaRPr/>
          </a:p>
          <a:p>
            <a:pPr indent="0" lvl="0" marL="0" rtl="0" algn="l">
              <a:lnSpc>
                <a:spcPct val="90000"/>
              </a:lnSpc>
              <a:spcBef>
                <a:spcPts val="1000"/>
              </a:spcBef>
              <a:spcAft>
                <a:spcPts val="0"/>
              </a:spcAft>
              <a:buClr>
                <a:schemeClr val="dk1"/>
              </a:buClr>
              <a:buSzPts val="2800"/>
              <a:buNone/>
            </a:pPr>
            <a:r>
              <a:rPr lang="en-GB" sz="2800"/>
              <a:t>Čas u displeje</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141" name="Google Shape;141;p2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2: Sebepozorování a digitální výživa</a:t>
            </a:r>
            <a:endParaRPr sz="2800"/>
          </a:p>
          <a:p>
            <a:pPr indent="0" lvl="0" marL="0" rtl="0" algn="just">
              <a:lnSpc>
                <a:spcPct val="90000"/>
              </a:lnSpc>
              <a:spcBef>
                <a:spcPts val="1000"/>
              </a:spcBef>
              <a:spcAft>
                <a:spcPts val="0"/>
              </a:spcAft>
              <a:buClr>
                <a:schemeClr val="dk1"/>
              </a:buClr>
              <a:buSzPts val="2400"/>
              <a:buNone/>
            </a:pPr>
            <a:r>
              <a:t/>
            </a:r>
            <a:endParaRPr i="1"/>
          </a:p>
        </p:txBody>
      </p:sp>
      <p:pic>
        <p:nvPicPr>
          <p:cNvPr id="142" name="Google Shape;142;p21"/>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43" name="Google Shape;143;p21"/>
          <p:cNvSpPr txBox="1"/>
          <p:nvPr/>
        </p:nvSpPr>
        <p:spPr>
          <a:xfrm>
            <a:off x="97970" y="1563010"/>
            <a:ext cx="10957957" cy="554831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accent4"/>
                </a:solidFill>
                <a:latin typeface="Calibri"/>
                <a:ea typeface="Calibri"/>
                <a:cs typeface="Calibri"/>
                <a:sym typeface="Calibri"/>
              </a:rPr>
              <a:t>Aktivita: "Kontrola nálady a obrazovek“ (Interaktivní aktivita)</a:t>
            </a:r>
            <a:endParaRPr b="1" sz="2400">
              <a:solidFill>
                <a:schemeClr val="accent4"/>
              </a:solidFill>
              <a:latin typeface="Calibri"/>
              <a:ea typeface="Calibri"/>
              <a:cs typeface="Calibri"/>
              <a:sym typeface="Calibri"/>
            </a:endParaRPr>
          </a:p>
          <a:p>
            <a:pPr indent="0" lvl="0" marL="0" marR="0" rtl="0" algn="ctr">
              <a:spcBef>
                <a:spcPts val="0"/>
              </a:spcBef>
              <a:spcAft>
                <a:spcPts val="0"/>
              </a:spcAft>
              <a:buNone/>
            </a:pPr>
            <a:r>
              <a:t/>
            </a:r>
            <a:endParaRPr b="1" sz="18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Úkol: Propojte své pocity se svými návyky u obrazovky</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Pokyny: Vzpomeňte si na to, kdy jste byli u obrazovky NAPOSLEDY.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Odpovězte si na tyto otázky (napište si to nebo se nad tím zamyslete):</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Co přesně jste dělali? (hraní her, scrollování, úkoly, chatování)</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Jak jste se cítili PŘEDTÍM?</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Jak jste se cítili POTÉ?</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Byl to „zdravý“ čas u obrazovky, nebo spíš „digitální fast food“?</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Sdílení: Chtěl by se někdo s ostatními podělit o to, co u sebe vypozoroval?.</a:t>
            </a:r>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150" name="Google Shape;150;p2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2: Sebepozorování a digitální výživa</a:t>
            </a:r>
            <a:endParaRPr sz="2800"/>
          </a:p>
          <a:p>
            <a:pPr indent="0" lvl="0" marL="0" rtl="0" algn="just">
              <a:lnSpc>
                <a:spcPct val="90000"/>
              </a:lnSpc>
              <a:spcBef>
                <a:spcPts val="1000"/>
              </a:spcBef>
              <a:spcAft>
                <a:spcPts val="0"/>
              </a:spcAft>
              <a:buClr>
                <a:schemeClr val="dk1"/>
              </a:buClr>
              <a:buSzPts val="2400"/>
              <a:buNone/>
            </a:pPr>
            <a:r>
              <a:t/>
            </a:r>
            <a:endParaRPr i="1"/>
          </a:p>
        </p:txBody>
      </p:sp>
      <p:pic>
        <p:nvPicPr>
          <p:cNvPr id="151" name="Google Shape;151;p22"/>
          <p:cNvPicPr preferRelativeResize="0"/>
          <p:nvPr>
            <p:ph idx="2" type="body"/>
          </p:nvPr>
        </p:nvPicPr>
        <p:blipFill rotWithShape="1">
          <a:blip r:embed="rId3">
            <a:alphaModFix/>
          </a:blip>
          <a:srcRect b="0" l="0" r="0" t="0"/>
          <a:stretch/>
        </p:blipFill>
        <p:spPr>
          <a:xfrm>
            <a:off x="9611823" y="5554108"/>
            <a:ext cx="2327333" cy="1068606"/>
          </a:xfrm>
          <a:prstGeom prst="rect">
            <a:avLst/>
          </a:prstGeom>
          <a:noFill/>
          <a:ln>
            <a:noFill/>
          </a:ln>
        </p:spPr>
      </p:pic>
      <p:sp>
        <p:nvSpPr>
          <p:cNvPr id="152" name="Google Shape;152;p22"/>
          <p:cNvSpPr txBox="1"/>
          <p:nvPr/>
        </p:nvSpPr>
        <p:spPr>
          <a:xfrm>
            <a:off x="176644" y="1579418"/>
            <a:ext cx="10453255" cy="536364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accent4"/>
                </a:solidFill>
                <a:latin typeface="Calibri"/>
                <a:ea typeface="Calibri"/>
                <a:cs typeface="Calibri"/>
                <a:sym typeface="Calibri"/>
              </a:rPr>
              <a:t>Aktivita: Můj plán digitální výživy (individuální)</a:t>
            </a:r>
            <a:endParaRPr sz="2400">
              <a:solidFill>
                <a:schemeClr val="accent4"/>
              </a:solidFill>
              <a:latin typeface="Calibri"/>
              <a:ea typeface="Calibri"/>
              <a:cs typeface="Calibri"/>
              <a:sym typeface="Calibri"/>
            </a:endParaRPr>
          </a:p>
          <a:p>
            <a:pPr indent="0" lvl="0" marL="0" marR="0" rtl="0" algn="l">
              <a:spcBef>
                <a:spcPts val="0"/>
              </a:spcBef>
              <a:spcAft>
                <a:spcPts val="0"/>
              </a:spcAft>
              <a:buNone/>
            </a:pPr>
            <a:r>
              <a:t/>
            </a:r>
            <a:endParaRPr b="1" i="1" sz="12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Úkol: Vytvořte si svůj osobní plán rovnováhy u obrazovek</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Pokyny:</a:t>
            </a:r>
            <a:r>
              <a:rPr lang="en-GB" sz="2400">
                <a:solidFill>
                  <a:schemeClr val="dk1"/>
                </a:solidFill>
                <a:latin typeface="Calibri"/>
                <a:ea typeface="Calibri"/>
                <a:cs typeface="Calibri"/>
                <a:sym typeface="Calibri"/>
              </a:rPr>
              <a:t> Napište si:</a:t>
            </a:r>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Jedna aktivita u obrazovky, které chci dělat VÍCE:</a:t>
            </a:r>
            <a:r>
              <a:rPr lang="en-GB" sz="2400">
                <a:solidFill>
                  <a:schemeClr val="dk1"/>
                </a:solidFill>
                <a:latin typeface="Calibri"/>
                <a:ea typeface="Calibri"/>
                <a:cs typeface="Calibri"/>
                <a:sym typeface="Calibri"/>
              </a:rPr>
              <a:t> </a:t>
            </a:r>
            <a:r>
              <a:rPr i="1" lang="en-GB" sz="2400">
                <a:solidFill>
                  <a:schemeClr val="dk1"/>
                </a:solidFill>
                <a:latin typeface="Calibri"/>
                <a:ea typeface="Calibri"/>
                <a:cs typeface="Calibri"/>
                <a:sym typeface="Calibri"/>
              </a:rPr>
              <a:t>(Příklad: Videohovory s kamarády, výukové aplikace, kreativní projekty)</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Jedna aktivita u obrazovky, které chci dělat MÉNĚ:</a:t>
            </a:r>
            <a:r>
              <a:rPr lang="en-GB" sz="2400">
                <a:solidFill>
                  <a:schemeClr val="dk1"/>
                </a:solidFill>
                <a:latin typeface="Calibri"/>
                <a:ea typeface="Calibri"/>
                <a:cs typeface="Calibri"/>
                <a:sym typeface="Calibri"/>
              </a:rPr>
              <a:t> </a:t>
            </a:r>
            <a:r>
              <a:rPr i="1" lang="en-GB" sz="2400">
                <a:solidFill>
                  <a:schemeClr val="dk1"/>
                </a:solidFill>
                <a:latin typeface="Calibri"/>
                <a:ea typeface="Calibri"/>
                <a:cs typeface="Calibri"/>
                <a:sym typeface="Calibri"/>
              </a:rPr>
              <a:t>(Příklad: Scrollování před spaním, sledování videí s automatickým přehráváním)</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Jedna otázka, kterou si položím, než vezmu telefon do ruky:</a:t>
            </a:r>
            <a:r>
              <a:rPr lang="en-GB" sz="2400">
                <a:solidFill>
                  <a:schemeClr val="dk1"/>
                </a:solidFill>
                <a:latin typeface="Calibri"/>
                <a:ea typeface="Calibri"/>
                <a:cs typeface="Calibri"/>
                <a:sym typeface="Calibri"/>
              </a:rPr>
              <a:t> </a:t>
            </a:r>
            <a:r>
              <a:rPr i="1" lang="en-GB" sz="2400">
                <a:solidFill>
                  <a:schemeClr val="dk1"/>
                </a:solidFill>
                <a:latin typeface="Calibri"/>
                <a:ea typeface="Calibri"/>
                <a:cs typeface="Calibri"/>
                <a:sym typeface="Calibri"/>
              </a:rPr>
              <a:t>(Příklad: „Opravdu ho teď v tuhle chvíli potřebuju?“)</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Mějte tento plán někde, kde ho budete mít stále na očích!</a:t>
            </a:r>
            <a:r>
              <a:rPr lang="en-GB" sz="18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b="0" i="1" lang="en-GB" sz="2400"/>
              <a:t>Modul 1 (Studenti)</a:t>
            </a:r>
            <a:br>
              <a:rPr b="0" i="1" lang="en-GB" sz="2400"/>
            </a:br>
            <a:r>
              <a:rPr b="0" i="1" lang="en-GB" sz="2400"/>
              <a:t>Čas u displeje</a:t>
            </a:r>
            <a:endParaRPr sz="1800"/>
          </a:p>
        </p:txBody>
      </p:sp>
      <p:sp>
        <p:nvSpPr>
          <p:cNvPr id="158" name="Google Shape;158;p23"/>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800"/>
              <a:buNone/>
            </a:pPr>
            <a:r>
              <a:t/>
            </a:r>
            <a:endParaRPr b="1" sz="2800">
              <a:solidFill>
                <a:srgbClr val="09CBFD"/>
              </a:solidFill>
            </a:endParaRPr>
          </a:p>
          <a:p>
            <a:pPr indent="0" lvl="0" marL="0" rtl="0" algn="l">
              <a:lnSpc>
                <a:spcPct val="90000"/>
              </a:lnSpc>
              <a:spcBef>
                <a:spcPts val="1000"/>
              </a:spcBef>
              <a:spcAft>
                <a:spcPts val="0"/>
              </a:spcAft>
              <a:buClr>
                <a:srgbClr val="09CBFD"/>
              </a:buClr>
              <a:buSzPts val="2600"/>
              <a:buNone/>
            </a:pPr>
            <a:r>
              <a:rPr b="1" lang="en-GB" sz="2600">
                <a:solidFill>
                  <a:srgbClr val="09CBFD"/>
                </a:solidFill>
              </a:rPr>
              <a:t>Téma 3: Emoční regulace a rovnováha u obrazovek</a:t>
            </a:r>
            <a:endParaRPr b="1" sz="28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165" name="Google Shape;165;p2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3: Emoční regulace a rovnováha u obrazovek</a:t>
            </a:r>
            <a:endParaRPr b="1">
              <a:solidFill>
                <a:srgbClr val="09CBFD"/>
              </a:solidFill>
            </a:endParaRPr>
          </a:p>
        </p:txBody>
      </p:sp>
      <p:pic>
        <p:nvPicPr>
          <p:cNvPr id="166" name="Google Shape;166;p24"/>
          <p:cNvPicPr preferRelativeResize="0"/>
          <p:nvPr>
            <p:ph idx="2" type="body"/>
          </p:nvPr>
        </p:nvPicPr>
        <p:blipFill rotWithShape="1">
          <a:blip r:embed="rId3">
            <a:alphaModFix/>
          </a:blip>
          <a:srcRect b="0" l="0" r="0" t="0"/>
          <a:stretch/>
        </p:blipFill>
        <p:spPr>
          <a:xfrm>
            <a:off x="10098709" y="5741145"/>
            <a:ext cx="1943612" cy="892419"/>
          </a:xfrm>
          <a:prstGeom prst="rect">
            <a:avLst/>
          </a:prstGeom>
          <a:noFill/>
          <a:ln>
            <a:noFill/>
          </a:ln>
        </p:spPr>
      </p:pic>
      <p:sp>
        <p:nvSpPr>
          <p:cNvPr id="167" name="Google Shape;167;p24"/>
          <p:cNvSpPr txBox="1"/>
          <p:nvPr/>
        </p:nvSpPr>
        <p:spPr>
          <a:xfrm>
            <a:off x="102422" y="1405534"/>
            <a:ext cx="10267705" cy="48936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dk1"/>
                </a:solidFill>
                <a:latin typeface="Calibri"/>
                <a:ea typeface="Calibri"/>
                <a:cs typeface="Calibri"/>
                <a:sym typeface="Calibri"/>
              </a:rPr>
              <a:t>Když se obrazovky stanou únikem</a:t>
            </a:r>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Porozumějte svým spouštěčům</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Někdy po obrazovkách saháme bez přemýšlení – obzvlášť když se cítíme:</a:t>
            </a:r>
            <a:endParaRPr/>
          </a:p>
          <a:p>
            <a:pPr indent="-342900" lvl="0" marL="342900" marR="0" rtl="0" algn="ctr">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Znudění</a:t>
            </a:r>
            <a:endParaRPr/>
          </a:p>
          <a:p>
            <a:pPr indent="-342900" lvl="0" marL="342900" marR="0" rtl="0" algn="ctr">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Ve stresu</a:t>
            </a:r>
            <a:endParaRPr/>
          </a:p>
          <a:p>
            <a:pPr indent="-342900" lvl="0" marL="342900" marR="0" rtl="0" algn="ctr">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Osamělí</a:t>
            </a:r>
            <a:endParaRPr/>
          </a:p>
          <a:p>
            <a:pPr indent="-342900" lvl="0" marL="342900" marR="0" rtl="0" algn="ctr">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Úzkostní</a:t>
            </a:r>
            <a:endParaRPr/>
          </a:p>
          <a:p>
            <a:pPr indent="-342900" lvl="0" marL="342900" marR="0" rtl="0" algn="ctr">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Unavení</a:t>
            </a:r>
            <a:endParaRPr/>
          </a:p>
          <a:p>
            <a:pPr indent="-190500" lvl="0" marL="342900" marR="0" rtl="0" algn="ctr">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Problém je v tom, že používání obrazovek k úniku před pocity tyto pocity nerozpustí a neodstraní. Často se pak naopak cítíme ještě HŮŘ.</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Klíčová otázka: „Používám tuhle obrazovku proto, že opravdu chci, nebo proto, že se něčemu vyhýbám?“</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174" name="Google Shape;174;p2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3: Emoční regulace a rovnováha u obrazovek</a:t>
            </a:r>
            <a:endParaRPr b="1">
              <a:solidFill>
                <a:srgbClr val="09CBFD"/>
              </a:solidFill>
            </a:endParaRPr>
          </a:p>
        </p:txBody>
      </p:sp>
      <p:pic>
        <p:nvPicPr>
          <p:cNvPr id="175" name="Google Shape;175;p25"/>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76" name="Google Shape;176;p25"/>
          <p:cNvSpPr txBox="1"/>
          <p:nvPr/>
        </p:nvSpPr>
        <p:spPr>
          <a:xfrm>
            <a:off x="149679" y="1405534"/>
            <a:ext cx="9856521"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Tříkrokový restart</a:t>
            </a:r>
            <a:endParaRPr/>
          </a:p>
          <a:p>
            <a:pPr indent="0" lvl="0" marL="0" marR="0" rtl="0" algn="l">
              <a:spcBef>
                <a:spcPts val="0"/>
              </a:spcBef>
              <a:spcAft>
                <a:spcPts val="0"/>
              </a:spcAft>
              <a:buNone/>
            </a:pPr>
            <a:r>
              <a:rPr b="1" lang="en-GB" sz="1800">
                <a:solidFill>
                  <a:schemeClr val="dk1"/>
                </a:solidFill>
                <a:latin typeface="Calibri"/>
                <a:ea typeface="Calibri"/>
                <a:cs typeface="Calibri"/>
                <a:sym typeface="Calibri"/>
              </a:rPr>
              <a:t>Získejte kontrolu nad svým časem</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Když cítíte, že vás to k obrazovce silně táhne: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800">
                <a:solidFill>
                  <a:schemeClr val="dk1"/>
                </a:solidFill>
                <a:latin typeface="Calibri"/>
                <a:ea typeface="Calibri"/>
                <a:cs typeface="Calibri"/>
                <a:sym typeface="Calibri"/>
              </a:rPr>
              <a:t>1. krok: PAUZA</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Zastavte se. Nadechněte se. Ještě to zařízení neberte do ruky.</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800">
                <a:solidFill>
                  <a:schemeClr val="dk1"/>
                </a:solidFill>
                <a:latin typeface="Calibri"/>
                <a:ea typeface="Calibri"/>
                <a:cs typeface="Calibri"/>
                <a:sym typeface="Calibri"/>
              </a:rPr>
              <a:t>2. krok: OTÁZKA</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„Co teď v tuhle chvíli cítím?“</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„Co doopravdy potřebuju?“</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800">
                <a:solidFill>
                  <a:schemeClr val="dk1"/>
                </a:solidFill>
                <a:latin typeface="Calibri"/>
                <a:ea typeface="Calibri"/>
                <a:cs typeface="Calibri"/>
                <a:sym typeface="Calibri"/>
              </a:rPr>
              <a:t>3. krok: VOLBA</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Udělejte vědomé rozhodnutí:</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Pokud potřebujete </a:t>
            </a:r>
            <a:r>
              <a:rPr b="1" lang="en-GB" sz="1800">
                <a:solidFill>
                  <a:schemeClr val="dk1"/>
                </a:solidFill>
                <a:latin typeface="Calibri"/>
                <a:ea typeface="Calibri"/>
                <a:cs typeface="Calibri"/>
                <a:sym typeface="Calibri"/>
              </a:rPr>
              <a:t>kontakt, </a:t>
            </a:r>
            <a:r>
              <a:rPr lang="en-GB" sz="1800">
                <a:solidFill>
                  <a:schemeClr val="dk1"/>
                </a:solidFill>
                <a:latin typeface="Calibri"/>
                <a:ea typeface="Calibri"/>
                <a:cs typeface="Calibri"/>
                <a:sym typeface="Calibri"/>
              </a:rPr>
              <a:t>zavolejte kamarádovi nebo si popovídejte s rodinou</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Pokud potřebujete </a:t>
            </a:r>
            <a:r>
              <a:rPr b="1" lang="en-GB" sz="1800">
                <a:solidFill>
                  <a:schemeClr val="dk1"/>
                </a:solidFill>
                <a:latin typeface="Calibri"/>
                <a:ea typeface="Calibri"/>
                <a:cs typeface="Calibri"/>
                <a:sym typeface="Calibri"/>
              </a:rPr>
              <a:t>odpočinek, </a:t>
            </a:r>
            <a:r>
              <a:rPr lang="en-GB" sz="1800">
                <a:solidFill>
                  <a:schemeClr val="dk1"/>
                </a:solidFill>
                <a:latin typeface="Calibri"/>
                <a:ea typeface="Calibri"/>
                <a:cs typeface="Calibri"/>
                <a:sym typeface="Calibri"/>
              </a:rPr>
              <a:t>dejte si skutečnou pauzu (ne pauzu u obrazovky)</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Pokud potřebujete </a:t>
            </a:r>
            <a:r>
              <a:rPr b="1" lang="en-GB" sz="1800">
                <a:solidFill>
                  <a:schemeClr val="dk1"/>
                </a:solidFill>
                <a:latin typeface="Calibri"/>
                <a:ea typeface="Calibri"/>
                <a:cs typeface="Calibri"/>
                <a:sym typeface="Calibri"/>
              </a:rPr>
              <a:t>zábavu, </a:t>
            </a:r>
            <a:r>
              <a:rPr lang="en-GB" sz="1800">
                <a:solidFill>
                  <a:schemeClr val="dk1"/>
                </a:solidFill>
                <a:latin typeface="Calibri"/>
                <a:ea typeface="Calibri"/>
                <a:cs typeface="Calibri"/>
                <a:sym typeface="Calibri"/>
              </a:rPr>
              <a:t>vyberte si aktivitu, po které se budete cítit dobře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183" name="Google Shape;183;p2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3: Emoční regulace a rovnováha u obrazovek</a:t>
            </a:r>
            <a:endParaRPr b="1">
              <a:solidFill>
                <a:srgbClr val="09CBFD"/>
              </a:solidFill>
            </a:endParaRPr>
          </a:p>
        </p:txBody>
      </p:sp>
      <p:pic>
        <p:nvPicPr>
          <p:cNvPr id="184" name="Google Shape;184;p26"/>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85" name="Google Shape;185;p26"/>
          <p:cNvSpPr txBox="1"/>
          <p:nvPr/>
        </p:nvSpPr>
        <p:spPr>
          <a:xfrm>
            <a:off x="97971" y="1643888"/>
            <a:ext cx="9191734" cy="489364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Strategie, které pomáhají</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Vaše krabička první pomoci pro klidnou mysl</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Když máte pocit, že je toho kolem obrazovek na vás moc, vyzkoušejte tohle:</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Hluboké dýchání</a:t>
            </a:r>
            <a:r>
              <a:rPr lang="en-GB" sz="2400">
                <a:solidFill>
                  <a:schemeClr val="dk1"/>
                </a:solidFill>
                <a:latin typeface="Calibri"/>
                <a:ea typeface="Calibri"/>
                <a:cs typeface="Calibri"/>
                <a:sym typeface="Calibri"/>
              </a:rPr>
              <a:t> – 5 pomalých nádechů a výdechů pro zklidnění mozku</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Pauza od obrazovky</a:t>
            </a:r>
            <a:r>
              <a:rPr lang="en-GB" sz="2400">
                <a:solidFill>
                  <a:schemeClr val="dk1"/>
                </a:solidFill>
                <a:latin typeface="Calibri"/>
                <a:ea typeface="Calibri"/>
                <a:cs typeface="Calibri"/>
                <a:sym typeface="Calibri"/>
              </a:rPr>
              <a:t> – odejděte od ní na 10 minut pryč</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Zapište to</a:t>
            </a:r>
            <a:r>
              <a:rPr lang="en-GB" sz="2400">
                <a:solidFill>
                  <a:schemeClr val="dk1"/>
                </a:solidFill>
                <a:latin typeface="Calibri"/>
                <a:ea typeface="Calibri"/>
                <a:cs typeface="Calibri"/>
                <a:sym typeface="Calibri"/>
              </a:rPr>
              <a:t> – vypište se ze svých pocitů do deníku</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Promluvte si o tom</a:t>
            </a:r>
            <a:r>
              <a:rPr lang="en-GB" sz="2400">
                <a:solidFill>
                  <a:schemeClr val="dk1"/>
                </a:solidFill>
                <a:latin typeface="Calibri"/>
                <a:ea typeface="Calibri"/>
                <a:cs typeface="Calibri"/>
                <a:sym typeface="Calibri"/>
              </a:rPr>
              <a:t> – svěřte se někomu, komu věříte</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Nastavte si hranice</a:t>
            </a:r>
            <a:r>
              <a:rPr lang="en-GB" sz="2400">
                <a:solidFill>
                  <a:schemeClr val="dk1"/>
                </a:solidFill>
                <a:latin typeface="Calibri"/>
                <a:ea typeface="Calibri"/>
                <a:cs typeface="Calibri"/>
                <a:sym typeface="Calibri"/>
              </a:rPr>
              <a:t> – žádné obrazovky 30 minut před spaním</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Pamatujte si: Nejde o to být dokonalý. Jde o to mít po ruce nástroje, když je zrovna potřebujete.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192" name="Google Shape;192;p2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3: Emoční regulace a rovnováha u obrazovek</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93" name="Google Shape;193;p27"/>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94" name="Google Shape;194;p27"/>
          <p:cNvSpPr txBox="1"/>
          <p:nvPr/>
        </p:nvSpPr>
        <p:spPr>
          <a:xfrm>
            <a:off x="176644" y="1693718"/>
            <a:ext cx="10453255" cy="524053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Výzva s pauzou</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Úkol: Natrénujte si pauzu předtím, než zareagujete</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Pokyny: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Zavřete oči.</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Představte si: Právě jste přišli domů ze školy. Jste unavení a ve stresu.</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Vaše ruka už automaticky sahá po telefonu...</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PAUZA.</a:t>
            </a:r>
            <a:r>
              <a:rPr lang="en-GB" sz="2400">
                <a:solidFill>
                  <a:schemeClr val="dk1"/>
                </a:solidFill>
                <a:latin typeface="Calibri"/>
                <a:ea typeface="Calibri"/>
                <a:cs typeface="Calibri"/>
                <a:sym typeface="Calibri"/>
              </a:rPr>
              <a:t> Třikrát se zhluboka nadechněte a vydechněte.</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Zeptejte se sami sebe: „Co teď v tuhle chvíli doopravdy potřebuju?“</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Sdílejte ve dvojici:</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Jaký pocit se objevil?</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Co byste možná potřebovali namísto času u obrazovky?</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Co byste mohli udělat místo toho?</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8"/>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700"/>
              <a:buFont typeface="Arial"/>
              <a:buNone/>
            </a:pPr>
            <a:r>
              <a:rPr b="0" i="1" lang="en-GB" sz="2700"/>
              <a:t>Modul 1 (Studenti)</a:t>
            </a:r>
            <a:br>
              <a:rPr b="0" i="1" lang="en-GB" sz="2700"/>
            </a:br>
            <a:r>
              <a:rPr b="0" i="1" lang="en-GB" sz="2700"/>
              <a:t>Čas u displeje</a:t>
            </a:r>
            <a:endParaRPr sz="1800"/>
          </a:p>
        </p:txBody>
      </p:sp>
      <p:sp>
        <p:nvSpPr>
          <p:cNvPr id="200" name="Google Shape;200;p28"/>
          <p:cNvSpPr txBox="1"/>
          <p:nvPr>
            <p:ph idx="1" type="subTitle"/>
          </p:nvPr>
        </p:nvSpPr>
        <p:spPr>
          <a:xfrm>
            <a:off x="374726" y="3755739"/>
            <a:ext cx="7391858" cy="1292830"/>
          </a:xfrm>
          <a:prstGeom prst="rect">
            <a:avLst/>
          </a:prstGeom>
          <a:noFill/>
          <a:ln>
            <a:noFill/>
          </a:ln>
        </p:spPr>
        <p:txBody>
          <a:bodyPr anchorCtr="0" anchor="ctr"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rgbClr val="09CBFD"/>
              </a:buClr>
              <a:buSzPct val="100000"/>
              <a:buNone/>
            </a:pPr>
            <a:r>
              <a:rPr b="1" lang="en-GB" sz="3400">
                <a:solidFill>
                  <a:srgbClr val="09CBFD"/>
                </a:solidFill>
              </a:rPr>
              <a:t>Téma 4: Sociální vztahy a osobní kontakt</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sz="28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207" name="Google Shape;207;p2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4: Sociální vztahy a osobní kontakt</a:t>
            </a:r>
            <a:endParaRPr b="1" sz="1800">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08" name="Google Shape;208;p29"/>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09" name="Google Shape;209;p29"/>
          <p:cNvSpPr txBox="1"/>
          <p:nvPr/>
        </p:nvSpPr>
        <p:spPr>
          <a:xfrm>
            <a:off x="149679" y="1225689"/>
            <a:ext cx="11296405" cy="56323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alibri"/>
                <a:ea typeface="Calibri"/>
                <a:cs typeface="Calibri"/>
                <a:sym typeface="Calibri"/>
              </a:rPr>
              <a:t>Obrazovky a vaše vztahy</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Jste opravdu „ve spojení“?</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Být dobrým digitálním občanem znamená chovat se eticky, bezpečně a s respektem. Každé vaše kliknutí spoluvytváří vaši pověst.</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Obrazovky nám sice pomáhají zůstat v kontaktu, ale mohou také stát v cestě skutečnému lidskému spojení.</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„Phubbing“</a:t>
            </a:r>
            <a:r>
              <a:rPr lang="en-GB" sz="2400">
                <a:solidFill>
                  <a:schemeClr val="dk1"/>
                </a:solidFill>
                <a:latin typeface="Calibri"/>
                <a:ea typeface="Calibri"/>
                <a:cs typeface="Calibri"/>
                <a:sym typeface="Calibri"/>
              </a:rPr>
              <a:t> = Phone (telefon) + Snubbing (přehlížení) = ignorování lidí kolem vás kvůli koukání do telefonu.</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Co obrazovkám chybí:</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Výrazy tváře a řeč těla</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Pocit, že jste s někým opravdu „tady a teď“</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Společné zážitky a vzpomínky</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Hřejivost fyzické přítomnosti</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Otázka k zamyšlení:</a:t>
            </a:r>
            <a:r>
              <a:rPr lang="en-GB" sz="2400">
                <a:solidFill>
                  <a:schemeClr val="dk1"/>
                </a:solidFill>
                <a:latin typeface="Calibri"/>
                <a:ea typeface="Calibri"/>
                <a:cs typeface="Calibri"/>
                <a:sym typeface="Calibri"/>
              </a:rPr>
              <a:t> Kdy naposledy jste si s někým povídali, aniž byste u toho zkontrolovali telefon?</a:t>
            </a:r>
            <a:endParaRPr sz="24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216" name="Google Shape;216;p3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4: Sociální vztahy a osobní kontakt</a:t>
            </a:r>
            <a:endParaRPr b="1" sz="1800">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i="1"/>
          </a:p>
        </p:txBody>
      </p:sp>
      <p:pic>
        <p:nvPicPr>
          <p:cNvPr id="217" name="Google Shape;217;p30"/>
          <p:cNvPicPr preferRelativeResize="0"/>
          <p:nvPr>
            <p:ph idx="2" type="body"/>
          </p:nvPr>
        </p:nvPicPr>
        <p:blipFill rotWithShape="1">
          <a:blip r:embed="rId3">
            <a:alphaModFix/>
          </a:blip>
          <a:srcRect b="0" l="0" r="0" t="0"/>
          <a:stretch/>
        </p:blipFill>
        <p:spPr>
          <a:xfrm>
            <a:off x="9902769" y="5798262"/>
            <a:ext cx="2005214" cy="920704"/>
          </a:xfrm>
          <a:prstGeom prst="rect">
            <a:avLst/>
          </a:prstGeom>
          <a:noFill/>
          <a:ln>
            <a:noFill/>
          </a:ln>
        </p:spPr>
      </p:pic>
      <p:sp>
        <p:nvSpPr>
          <p:cNvPr id="218" name="Google Shape;218;p30"/>
          <p:cNvSpPr txBox="1"/>
          <p:nvPr/>
        </p:nvSpPr>
        <p:spPr>
          <a:xfrm>
            <a:off x="133595" y="1462685"/>
            <a:ext cx="10288487"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Síla přítomného okamžiku</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Skutečné spojení je nejlepší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Výzkumy ukazují, že naše nejšťastnější vzpomínky jsou obvykle spojeny s tím, když jsme byli s ostatními </a:t>
            </a:r>
            <a:r>
              <a:rPr b="1" lang="en-GB" sz="2400">
                <a:solidFill>
                  <a:schemeClr val="dk1"/>
                </a:solidFill>
                <a:latin typeface="Calibri"/>
                <a:ea typeface="Calibri"/>
                <a:cs typeface="Calibri"/>
                <a:sym typeface="Calibri"/>
              </a:rPr>
              <a:t>plně přítomni v daném okamžiku</a:t>
            </a:r>
            <a:r>
              <a:rPr lang="en-GB" sz="2400">
                <a:solidFill>
                  <a:schemeClr val="dk1"/>
                </a:solidFill>
                <a:latin typeface="Calibri"/>
                <a:ea typeface="Calibri"/>
                <a:cs typeface="Calibri"/>
                <a:sym typeface="Calibri"/>
              </a:rPr>
              <a:t> – NE když jsme se dívali do obrazovek.</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Být přítomen znamená:</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Odložit telefon úplně pryč (ne ho jen otočit displejem dolů)</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Udržovat oční kontakt</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Skutečně a pozorně naslouchat</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Prožívat věci a zážitky společně</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Odměna:</a:t>
            </a:r>
            <a:r>
              <a:rPr lang="en-GB" sz="2400">
                <a:solidFill>
                  <a:schemeClr val="dk1"/>
                </a:solidFill>
                <a:latin typeface="Calibri"/>
                <a:ea typeface="Calibri"/>
                <a:cs typeface="Calibri"/>
                <a:sym typeface="Calibri"/>
              </a:rPr>
              <a:t> Hlubší přátelství, pocit, že vám druhý opravdu rozumí, a vzpomínky, které vám zůstanou na celý život.</a:t>
            </a:r>
            <a:endParaRPr sz="24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0" i="1" lang="en-GB" sz="2800">
                <a:latin typeface="Calibri"/>
                <a:ea typeface="Calibri"/>
                <a:cs typeface="Calibri"/>
                <a:sym typeface="Calibri"/>
              </a:rPr>
            </a:br>
            <a:r>
              <a:rPr b="0" i="1" lang="en-GB" sz="2700"/>
              <a:t>Modul 1 (Studenti)</a:t>
            </a:r>
            <a:br>
              <a:rPr b="0" i="1" lang="en-GB" sz="2700"/>
            </a:br>
            <a:r>
              <a:rPr b="0" i="1" lang="en-GB" sz="2700"/>
              <a:t>Čas u displeje</a:t>
            </a:r>
            <a:br>
              <a:rPr lang="en-GB" sz="1800"/>
            </a:br>
            <a:r>
              <a:rPr lang="en-GB" sz="1800"/>
              <a:t> </a:t>
            </a:r>
            <a:br>
              <a:rPr lang="en-GB" sz="1800"/>
            </a:br>
            <a:endParaRPr sz="1800"/>
          </a:p>
        </p:txBody>
      </p:sp>
      <p:sp>
        <p:nvSpPr>
          <p:cNvPr id="72" name="Google Shape;72;p13"/>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1: Porozumění času u obrazovky</a:t>
            </a:r>
            <a:endParaRPr b="1" sz="24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225" name="Google Shape;225;p3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4: Sociální vztahy a osobní kontakt</a:t>
            </a:r>
            <a:endParaRPr b="1" sz="1800">
              <a:solidFill>
                <a:srgbClr val="09CBFD"/>
              </a:solidFill>
            </a:endParaRPr>
          </a:p>
        </p:txBody>
      </p:sp>
      <p:pic>
        <p:nvPicPr>
          <p:cNvPr id="226" name="Google Shape;226;p31"/>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27" name="Google Shape;227;p31"/>
          <p:cNvSpPr txBox="1"/>
          <p:nvPr/>
        </p:nvSpPr>
        <p:spPr>
          <a:xfrm>
            <a:off x="60858" y="1405534"/>
            <a:ext cx="8680371"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Vytváření chvil bez technologií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Jednoduché způsoby, jak se více propojit s ostatními</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Vyzkoušejte tyto nápady:</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Během jídla nechte telefon v jiné místnosti.</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Když s vámi někdo mluví, udržujte oční kontakt.</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Trávíte-li čas s přáteli nebo rodinou, vyhraďte si čas úplně bez obrazovek.</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Když jste spolu, začněte raději konverzaci, místo abyste scrollovali na telefonu.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Pamatujte si: Lidé, kteří stojí přímo před vámi, si zaslouží vaši plnou pozornost. Váš telefon počká…</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234" name="Google Shape;234;p3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4: Sociální vztahy a osobní kontakt</a:t>
            </a:r>
            <a:endParaRPr b="1" sz="1800">
              <a:solidFill>
                <a:srgbClr val="09CBFD"/>
              </a:solidFill>
            </a:endParaRPr>
          </a:p>
        </p:txBody>
      </p:sp>
      <p:pic>
        <p:nvPicPr>
          <p:cNvPr id="235" name="Google Shape;235;p32"/>
          <p:cNvPicPr preferRelativeResize="0"/>
          <p:nvPr>
            <p:ph idx="2" type="body"/>
          </p:nvPr>
        </p:nvPicPr>
        <p:blipFill rotWithShape="1">
          <a:blip r:embed="rId3">
            <a:alphaModFix/>
          </a:blip>
          <a:srcRect b="0" l="0" r="0" t="0"/>
          <a:stretch/>
        </p:blipFill>
        <p:spPr>
          <a:xfrm>
            <a:off x="9601431" y="5469025"/>
            <a:ext cx="2327333" cy="1068606"/>
          </a:xfrm>
          <a:prstGeom prst="rect">
            <a:avLst/>
          </a:prstGeom>
          <a:noFill/>
          <a:ln>
            <a:noFill/>
          </a:ln>
        </p:spPr>
      </p:pic>
      <p:sp>
        <p:nvSpPr>
          <p:cNvPr id="236" name="Google Shape;236;p32"/>
          <p:cNvSpPr txBox="1"/>
          <p:nvPr/>
        </p:nvSpPr>
        <p:spPr>
          <a:xfrm>
            <a:off x="467590" y="1304387"/>
            <a:ext cx="10918867" cy="64716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Výzva pro skutečné propojení (Skupinová práce)</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Úkol: Naplánujte si aktivitu bez technologií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Pokyny:</a:t>
            </a:r>
            <a:r>
              <a:rPr lang="en-GB" sz="2400">
                <a:solidFill>
                  <a:schemeClr val="dk1"/>
                </a:solidFill>
                <a:latin typeface="Calibri"/>
                <a:ea typeface="Calibri"/>
                <a:cs typeface="Calibri"/>
                <a:sym typeface="Calibri"/>
              </a:rPr>
              <a:t> V malých skupinkách naplánujte JEDNU aktivitu, kterou byste mohli podniknout s kamarády nebo rodinou a která splňuje tyto podmínky:</a:t>
            </a:r>
            <a:endParaRPr/>
          </a:p>
          <a:p>
            <a:pPr indent="-342900" lvl="0" marL="342900" marR="0" rtl="0" algn="l">
              <a:spcBef>
                <a:spcPts val="0"/>
              </a:spcBef>
              <a:spcAft>
                <a:spcPts val="0"/>
              </a:spcAft>
              <a:buClr>
                <a:schemeClr val="dk1"/>
              </a:buClr>
              <a:buSzPts val="2400"/>
              <a:buFont typeface="Arial"/>
              <a:buChar char="•"/>
            </a:pPr>
            <a:r>
              <a:rPr b="1" lang="en-GB" sz="2400">
                <a:solidFill>
                  <a:schemeClr val="dk1"/>
                </a:solidFill>
                <a:latin typeface="Calibri"/>
                <a:ea typeface="Calibri"/>
                <a:cs typeface="Calibri"/>
                <a:sym typeface="Calibri"/>
              </a:rPr>
              <a:t>ŽÁDNÉ</a:t>
            </a:r>
            <a:r>
              <a:rPr lang="en-GB" sz="2400">
                <a:solidFill>
                  <a:schemeClr val="dk1"/>
                </a:solidFill>
                <a:latin typeface="Calibri"/>
                <a:ea typeface="Calibri"/>
                <a:cs typeface="Calibri"/>
                <a:sym typeface="Calibri"/>
              </a:rPr>
              <a:t> obrazovky</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Společný čas prožitý </a:t>
            </a:r>
            <a:r>
              <a:rPr b="1" lang="en-GB" sz="2400">
                <a:solidFill>
                  <a:schemeClr val="dk1"/>
                </a:solidFill>
                <a:latin typeface="Calibri"/>
                <a:ea typeface="Calibri"/>
                <a:cs typeface="Calibri"/>
                <a:sym typeface="Calibri"/>
              </a:rPr>
              <a:t>plně v přítomnosti</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Vytvoření společné </a:t>
            </a:r>
            <a:r>
              <a:rPr b="1" lang="en-GB" sz="2400">
                <a:solidFill>
                  <a:schemeClr val="dk1"/>
                </a:solidFill>
                <a:latin typeface="Calibri"/>
                <a:ea typeface="Calibri"/>
                <a:cs typeface="Calibri"/>
                <a:sym typeface="Calibri"/>
              </a:rPr>
              <a:t>vzpomínky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Příklady:</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Večer deskových her</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Společné vaření</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Jít na procházku</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Sportování / hraní nějakého sportu</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Skutečný, hluboký rozhovor</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Podělte se o svůj plán se třídou. Vyzkoušíte ho už tento týden?</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700"/>
              <a:buFont typeface="Arial"/>
              <a:buNone/>
            </a:pPr>
            <a:r>
              <a:rPr b="0" i="1" lang="en-GB" sz="2700"/>
              <a:t>Modul 1 (Studenti)</a:t>
            </a:r>
            <a:br>
              <a:rPr b="0" i="1" lang="en-GB" sz="2700"/>
            </a:br>
            <a:r>
              <a:rPr b="0" i="1" lang="en-GB" sz="2700"/>
              <a:t>Čas u displeje</a:t>
            </a:r>
            <a:endParaRPr sz="1800"/>
          </a:p>
        </p:txBody>
      </p:sp>
      <p:sp>
        <p:nvSpPr>
          <p:cNvPr id="242" name="Google Shape;242;p33"/>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rgbClr val="09CBFD"/>
              </a:buClr>
              <a:buSzPct val="100000"/>
              <a:buNone/>
            </a:pPr>
            <a:r>
              <a:rPr b="1" lang="en-GB" sz="2600">
                <a:solidFill>
                  <a:srgbClr val="09CBFD"/>
                </a:solidFill>
              </a:rPr>
              <a:t>Téma 5: Hraní her a zdravý přístup k hraní</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sz="28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249" name="Google Shape;249;p3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5: Hraní her a zdravý přístup k hraní</a:t>
            </a:r>
            <a:endParaRPr b="1">
              <a:solidFill>
                <a:srgbClr val="09CBFD"/>
              </a:solidFill>
            </a:endParaRPr>
          </a:p>
        </p:txBody>
      </p:sp>
      <p:pic>
        <p:nvPicPr>
          <p:cNvPr id="250" name="Google Shape;250;p34"/>
          <p:cNvPicPr preferRelativeResize="0"/>
          <p:nvPr>
            <p:ph idx="2" type="body"/>
          </p:nvPr>
        </p:nvPicPr>
        <p:blipFill rotWithShape="1">
          <a:blip r:embed="rId3">
            <a:alphaModFix/>
          </a:blip>
          <a:srcRect b="0" l="0" r="0" t="0"/>
          <a:stretch/>
        </p:blipFill>
        <p:spPr>
          <a:xfrm>
            <a:off x="9235275" y="2480379"/>
            <a:ext cx="2327333" cy="1068606"/>
          </a:xfrm>
          <a:prstGeom prst="rect">
            <a:avLst/>
          </a:prstGeom>
          <a:noFill/>
          <a:ln>
            <a:noFill/>
          </a:ln>
        </p:spPr>
      </p:pic>
      <p:sp>
        <p:nvSpPr>
          <p:cNvPr id="251" name="Google Shape;251;p34"/>
          <p:cNvSpPr txBox="1"/>
          <p:nvPr/>
        </p:nvSpPr>
        <p:spPr>
          <a:xfrm>
            <a:off x="352794" y="1462685"/>
            <a:ext cx="9856521" cy="489364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Jak porozumět svým herním návykům</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Hraní her může být skvělé – když je v rovnováze</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Hraní her má své přínosy:</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Rozvoj logického myšlení a strategie</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Kreativita a představivost</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Spojení a kontakt s kamarády</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Relaxace a zábava</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Hraní ale potřebuje rovnováhu:</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Nemělo by nahrazovat spánek, domácí úkoly nebo přátelství v reálném životě.</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Neměla by to být TA JEDINÁ věc, která vás činí šťastnými.</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Neměli byste po něm mít pocit vzteku, prázdnoty nebo vyčerpání.</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Klíčová otázka:</a:t>
            </a:r>
            <a:r>
              <a:rPr lang="en-GB" sz="2400">
                <a:solidFill>
                  <a:schemeClr val="dk1"/>
                </a:solidFill>
                <a:latin typeface="Calibri"/>
                <a:ea typeface="Calibri"/>
                <a:cs typeface="Calibri"/>
                <a:sym typeface="Calibri"/>
              </a:rPr>
              <a:t> Přináší mi hraní her do života něco navíc, nebo mi z něj spíš ubírá?</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258" name="Google Shape;258;p3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5: Hraní her a zdravý přístup k hraní</a:t>
            </a:r>
            <a:endParaRPr b="1">
              <a:solidFill>
                <a:srgbClr val="09CBFD"/>
              </a:solidFill>
            </a:endParaRPr>
          </a:p>
        </p:txBody>
      </p:sp>
      <p:pic>
        <p:nvPicPr>
          <p:cNvPr id="259" name="Google Shape;259;p35"/>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60" name="Google Shape;260;p35"/>
          <p:cNvSpPr txBox="1"/>
          <p:nvPr/>
        </p:nvSpPr>
        <p:spPr>
          <a:xfrm>
            <a:off x="149679" y="1405534"/>
            <a:ext cx="9856521" cy="52629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Zdravé vs. nezdravé hraní her</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Poznejte ten rozdíl</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 Zdravé hraní: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Dokážete přestat, když je potřeba.</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Pořád vás baví i jiné aktivity.</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Po hraní se cítíte spokojení.</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Hraní nemá negativní vliv na váš spánek ani na známky.</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Jste upřímní v tom, jak moc hrajete.</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 Varovné signály: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Nedokážete přestat, i když sami chcete.</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Když nemůžete hrát, cítíte vztek nebo úzkost.</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Hraní začíná narušovat váš spánek, školu nebo přátelství.</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Hrajete proto, abyste utekli před problémy.</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Lžete o tom, jak moc času u hraní trávíte.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267" name="Google Shape;267;p3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5: Hraní her a zdravý přístup k hraní</a:t>
            </a:r>
            <a:endParaRPr b="1">
              <a:solidFill>
                <a:srgbClr val="09CBFD"/>
              </a:solidFill>
            </a:endParaRPr>
          </a:p>
        </p:txBody>
      </p:sp>
      <p:pic>
        <p:nvPicPr>
          <p:cNvPr id="268" name="Google Shape;268;p36"/>
          <p:cNvPicPr preferRelativeResize="0"/>
          <p:nvPr>
            <p:ph idx="2" type="body"/>
          </p:nvPr>
        </p:nvPicPr>
        <p:blipFill rotWithShape="1">
          <a:blip r:embed="rId3">
            <a:alphaModFix/>
          </a:blip>
          <a:srcRect b="0" l="0" r="0" t="0"/>
          <a:stretch/>
        </p:blipFill>
        <p:spPr>
          <a:xfrm>
            <a:off x="9320760" y="4444865"/>
            <a:ext cx="2327333" cy="1068606"/>
          </a:xfrm>
          <a:prstGeom prst="rect">
            <a:avLst/>
          </a:prstGeom>
          <a:noFill/>
          <a:ln>
            <a:noFill/>
          </a:ln>
        </p:spPr>
      </p:pic>
      <p:sp>
        <p:nvSpPr>
          <p:cNvPr id="269" name="Google Shape;269;p36"/>
          <p:cNvSpPr txBox="1"/>
          <p:nvPr/>
        </p:nvSpPr>
        <p:spPr>
          <a:xfrm>
            <a:off x="123204" y="1462685"/>
            <a:ext cx="10361223" cy="52629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Strategie pro vyvážené hraní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Užijte si hraní her, aniž byste ztratili rovnováhu</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Nastavte si hranice:</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Rozhodněte se, jak dlouho budete hrát, ještě </a:t>
            </a:r>
            <a:r>
              <a:rPr b="1" lang="en-GB" sz="2400">
                <a:solidFill>
                  <a:schemeClr val="dk1"/>
                </a:solidFill>
                <a:latin typeface="Calibri"/>
                <a:ea typeface="Calibri"/>
                <a:cs typeface="Calibri"/>
                <a:sym typeface="Calibri"/>
              </a:rPr>
              <a:t>PŘEDTÍM</a:t>
            </a:r>
            <a:r>
              <a:rPr lang="en-GB" sz="2400">
                <a:solidFill>
                  <a:schemeClr val="dk1"/>
                </a:solidFill>
                <a:latin typeface="Calibri"/>
                <a:ea typeface="Calibri"/>
                <a:cs typeface="Calibri"/>
                <a:sym typeface="Calibri"/>
              </a:rPr>
              <a:t>, než hru zapnete.</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Používejte časovače nebo limity aplikací.</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Žádné hraní, dokud nemáte hotové úkoly.</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Přestaňte hrát 30 minut před spaním.</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Udržujte rovnováhu:</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Mějte kromě hraní her i jiné koníčky.</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Udělejte si čas na kamarády v reálném životě.</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Každých 30–60 minut si dejte pauzu.</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Sledujte, jak se po hraní cítíte.</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Buďte k sobě upřímní:</a:t>
            </a:r>
            <a:r>
              <a:rPr lang="en-GB" sz="2400">
                <a:solidFill>
                  <a:schemeClr val="dk1"/>
                </a:solidFill>
                <a:latin typeface="Calibri"/>
                <a:ea typeface="Calibri"/>
                <a:cs typeface="Calibri"/>
                <a:sym typeface="Calibri"/>
              </a:rPr>
              <a:t> Pokud vám hraní začíná způsobovat problémy, je naprosto v pořádku požádat o pomoc.</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276" name="Google Shape;276;p3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5: Hraní her a zdravý přístup k hraní</a:t>
            </a:r>
            <a:endParaRPr b="1">
              <a:solidFill>
                <a:srgbClr val="09CBFD"/>
              </a:solidFill>
            </a:endParaRPr>
          </a:p>
        </p:txBody>
      </p:sp>
      <p:pic>
        <p:nvPicPr>
          <p:cNvPr id="277" name="Google Shape;277;p37"/>
          <p:cNvPicPr preferRelativeResize="0"/>
          <p:nvPr>
            <p:ph idx="2" type="body"/>
          </p:nvPr>
        </p:nvPicPr>
        <p:blipFill rotWithShape="1">
          <a:blip r:embed="rId3">
            <a:alphaModFix/>
          </a:blip>
          <a:srcRect b="0" l="0" r="0" t="0"/>
          <a:stretch/>
        </p:blipFill>
        <p:spPr>
          <a:xfrm>
            <a:off x="9518304" y="3829592"/>
            <a:ext cx="2327333" cy="1068606"/>
          </a:xfrm>
          <a:prstGeom prst="rect">
            <a:avLst/>
          </a:prstGeom>
          <a:noFill/>
          <a:ln>
            <a:noFill/>
          </a:ln>
        </p:spPr>
      </p:pic>
      <p:sp>
        <p:nvSpPr>
          <p:cNvPr id="278" name="Google Shape;278;p37"/>
          <p:cNvSpPr txBox="1"/>
          <p:nvPr/>
        </p:nvSpPr>
        <p:spPr>
          <a:xfrm>
            <a:off x="97970" y="1405534"/>
            <a:ext cx="11944351" cy="545598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Moje pravidla pro hraní her</a:t>
            </a:r>
            <a:endParaRPr/>
          </a:p>
          <a:p>
            <a:pPr indent="0" lvl="0" marL="0" marR="0" rtl="0" algn="ctr">
              <a:spcBef>
                <a:spcPts val="0"/>
              </a:spcBef>
              <a:spcAft>
                <a:spcPts val="0"/>
              </a:spcAft>
              <a:buNone/>
            </a:pPr>
            <a:r>
              <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Úkol: Vytvořte si svá vlastní herní pravidla</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Pokyny:</a:t>
            </a:r>
            <a:r>
              <a:rPr lang="en-GB" sz="2400">
                <a:solidFill>
                  <a:schemeClr val="dk1"/>
                </a:solidFill>
                <a:latin typeface="Calibri"/>
                <a:ea typeface="Calibri"/>
                <a:cs typeface="Calibri"/>
                <a:sym typeface="Calibri"/>
              </a:rPr>
              <a:t> Napište si 3 zásady pro své vlastní zdravé hraní:</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Příklady: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i="1" lang="en-GB" sz="2400">
                <a:solidFill>
                  <a:schemeClr val="dk1"/>
                </a:solidFill>
                <a:latin typeface="Calibri"/>
                <a:ea typeface="Calibri"/>
                <a:cs typeface="Calibri"/>
                <a:sym typeface="Calibri"/>
              </a:rPr>
              <a:t>„Než začnu hrát, nastavím si časovač.“</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i="1" lang="en-GB" sz="2400">
                <a:solidFill>
                  <a:schemeClr val="dk1"/>
                </a:solidFill>
                <a:latin typeface="Calibri"/>
                <a:ea typeface="Calibri"/>
                <a:cs typeface="Calibri"/>
                <a:sym typeface="Calibri"/>
              </a:rPr>
              <a:t>„Každou hodinu si dám 10 minut pauzu.“</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i="1" lang="en-GB" sz="2400">
                <a:solidFill>
                  <a:schemeClr val="dk1"/>
                </a:solidFill>
                <a:latin typeface="Calibri"/>
                <a:ea typeface="Calibri"/>
                <a:cs typeface="Calibri"/>
                <a:sym typeface="Calibri"/>
              </a:rPr>
              <a:t>„Ve školní dny nebudu hrát po 21:00.“</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i="1" lang="en-GB" sz="2400">
                <a:solidFill>
                  <a:schemeClr val="dk1"/>
                </a:solidFill>
                <a:latin typeface="Calibri"/>
                <a:ea typeface="Calibri"/>
                <a:cs typeface="Calibri"/>
                <a:sym typeface="Calibri"/>
              </a:rPr>
              <a:t>„Nejdřív udělám úkoly, až pak budu hrát.“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i="1" lang="en-GB" sz="2400">
                <a:solidFill>
                  <a:schemeClr val="dk1"/>
                </a:solidFill>
                <a:latin typeface="Calibri"/>
                <a:ea typeface="Calibri"/>
                <a:cs typeface="Calibri"/>
                <a:sym typeface="Calibri"/>
              </a:rPr>
              <a:t>„Když si všimnu, že začínám být frustrovaný, hru vypnu.“</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Moje 3 zásady: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Sdílejte jednu ze svých zásad se spolužákem/parťákem. Jak zařídíte, abyste na ni nezapomněli a opravdu ji dodrželi?</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8"/>
          <p:cNvSpPr txBox="1"/>
          <p:nvPr>
            <p:ph type="ctrTitle"/>
          </p:nvPr>
        </p:nvSpPr>
        <p:spPr>
          <a:xfrm>
            <a:off x="405246" y="1768632"/>
            <a:ext cx="6821956"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Arial"/>
              <a:buNone/>
            </a:pPr>
            <a:r>
              <a:rPr b="0" i="1" lang="en-GB"/>
              <a:t>Konec modulu 1 (Studenti): </a:t>
            </a:r>
            <a:br>
              <a:rPr b="0" i="1" lang="en-GB"/>
            </a:br>
            <a:r>
              <a:rPr b="0" i="1" lang="en-GB"/>
              <a:t>Čas u displeje</a:t>
            </a:r>
            <a:br>
              <a:rPr lang="en-GB"/>
            </a:br>
            <a:endParaRPr/>
          </a:p>
        </p:txBody>
      </p:sp>
      <p:pic>
        <p:nvPicPr>
          <p:cNvPr id="284" name="Google Shape;284;p38"/>
          <p:cNvPicPr preferRelativeResize="0"/>
          <p:nvPr/>
        </p:nvPicPr>
        <p:blipFill rotWithShape="1">
          <a:blip r:embed="rId3">
            <a:alphaModFix/>
          </a:blip>
          <a:srcRect b="0" l="0" r="0" t="0"/>
          <a:stretch/>
        </p:blipFill>
        <p:spPr>
          <a:xfrm>
            <a:off x="825461" y="2940275"/>
            <a:ext cx="5270539" cy="27634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79" name="Google Shape;79;p1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1: Porozumění času u obrazovky</a:t>
            </a:r>
            <a:endParaRPr b="1">
              <a:solidFill>
                <a:srgbClr val="09CBFD"/>
              </a:solidFill>
            </a:endParaRPr>
          </a:p>
        </p:txBody>
      </p:sp>
      <p:pic>
        <p:nvPicPr>
          <p:cNvPr id="80" name="Google Shape;80;p14"/>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81" name="Google Shape;81;p14"/>
          <p:cNvSpPr txBox="1"/>
          <p:nvPr/>
        </p:nvSpPr>
        <p:spPr>
          <a:xfrm>
            <a:off x="266020" y="1631372"/>
            <a:ext cx="11336483"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Co je to čas u obrazovky?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Počítání času stráveného u obrazovky</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Čas strávený u obrazovky (screen time) je jakýkoli čas, který strávíte díváním se do obrazovky – ať už jde o telefony, tablety, počítače, televize nebo herní konzole. Zahrnuje sledování videí, hraní her, chatování s přáteli, psaní domácích úkolů online i procházení sociálních sítí.</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Ne každý čas strávený u obrazovky má stejný přínos – některý nám pomáhá se učit, jiný slouží jen k zabití času.</a:t>
            </a:r>
            <a:endParaRPr b="0" i="0" sz="2400" u="none" cap="none" strike="noStrike">
              <a:solidFill>
                <a:srgbClr val="08030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88" name="Google Shape;88;p1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1: Porozumění času u obrazovky</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89" name="Google Shape;89;p15"/>
          <p:cNvPicPr preferRelativeResize="0"/>
          <p:nvPr>
            <p:ph idx="2" type="body"/>
          </p:nvPr>
        </p:nvPicPr>
        <p:blipFill rotWithShape="1">
          <a:blip r:embed="rId3">
            <a:alphaModFix/>
          </a:blip>
          <a:srcRect b="0" l="0" r="0" t="0"/>
          <a:stretch/>
        </p:blipFill>
        <p:spPr>
          <a:xfrm>
            <a:off x="9861203" y="5367073"/>
            <a:ext cx="1648460" cy="756899"/>
          </a:xfrm>
          <a:prstGeom prst="rect">
            <a:avLst/>
          </a:prstGeom>
          <a:noFill/>
          <a:ln>
            <a:noFill/>
          </a:ln>
        </p:spPr>
      </p:pic>
      <p:sp>
        <p:nvSpPr>
          <p:cNvPr id="90" name="Google Shape;90;p15"/>
          <p:cNvSpPr txBox="1"/>
          <p:nvPr/>
        </p:nvSpPr>
        <p:spPr>
          <a:xfrm>
            <a:off x="464044" y="1405534"/>
            <a:ext cx="10453255" cy="480131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Jak obrazovky ovlivňují vaše tělo a mysl</a:t>
            </a:r>
            <a:endParaRPr b="1" sz="12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Skryté dopady</a:t>
            </a:r>
            <a:endParaRPr sz="2400">
              <a:solidFill>
                <a:schemeClr val="dk1"/>
              </a:solidFill>
              <a:latin typeface="Calibri"/>
              <a:ea typeface="Calibri"/>
              <a:cs typeface="Calibri"/>
              <a:sym typeface="Calibri"/>
            </a:endParaRPr>
          </a:p>
          <a:p>
            <a:pPr indent="0" lvl="1" marL="457200" marR="0" rtl="0" algn="l">
              <a:spcBef>
                <a:spcPts val="0"/>
              </a:spcBef>
              <a:spcAft>
                <a:spcPts val="0"/>
              </a:spcAft>
              <a:buNone/>
            </a:pPr>
            <a:r>
              <a:t/>
            </a:r>
            <a:endParaRPr b="0" i="0" sz="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Vaše tělo:</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Unavené oči a bolesti hlavy</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Bolavý krk a záda</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Méně energie</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Problémy se spaním (obzvlášť kvůli obrazovkám těsně před spaním)</a:t>
            </a:r>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Vaše pocity:</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b="1" lang="en-GB" sz="2400">
                <a:solidFill>
                  <a:schemeClr val="dk1"/>
                </a:solidFill>
                <a:latin typeface="Calibri"/>
                <a:ea typeface="Calibri"/>
                <a:cs typeface="Calibri"/>
                <a:sym typeface="Calibri"/>
              </a:rPr>
              <a:t>Podrážděnost, náladovost nebo úzkost</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b="1" lang="en-GB" sz="2400">
                <a:solidFill>
                  <a:schemeClr val="dk1"/>
                </a:solidFill>
                <a:latin typeface="Calibri"/>
                <a:ea typeface="Calibri"/>
                <a:cs typeface="Calibri"/>
                <a:sym typeface="Calibri"/>
              </a:rPr>
              <a:t>Horší soustředění</a:t>
            </a:r>
            <a:r>
              <a:rPr lang="en-GB" sz="2400">
                <a:solidFill>
                  <a:schemeClr val="dk1"/>
                </a:solidFill>
                <a:latin typeface="Calibri"/>
                <a:ea typeface="Calibri"/>
                <a:cs typeface="Calibri"/>
                <a:sym typeface="Calibri"/>
              </a:rPr>
              <a:t> a neudržení pozornosti</a:t>
            </a:r>
            <a:endParaRPr/>
          </a:p>
          <a:p>
            <a:pPr indent="-342900" lvl="0" marL="342900" marR="0" rtl="0" algn="l">
              <a:spcBef>
                <a:spcPts val="0"/>
              </a:spcBef>
              <a:spcAft>
                <a:spcPts val="0"/>
              </a:spcAft>
              <a:buClr>
                <a:schemeClr val="dk1"/>
              </a:buClr>
              <a:buSzPts val="2400"/>
              <a:buFont typeface="Arial"/>
              <a:buChar char="•"/>
            </a:pPr>
            <a:r>
              <a:rPr b="1" lang="en-GB" sz="2400">
                <a:solidFill>
                  <a:schemeClr val="dk1"/>
                </a:solidFill>
                <a:latin typeface="Calibri"/>
                <a:ea typeface="Calibri"/>
                <a:cs typeface="Calibri"/>
                <a:sym typeface="Calibri"/>
              </a:rPr>
              <a:t>Srovnávání se s ostatními</a:t>
            </a:r>
            <a:r>
              <a:rPr lang="en-GB" sz="2400">
                <a:solidFill>
                  <a:schemeClr val="dk1"/>
                </a:solidFill>
                <a:latin typeface="Calibri"/>
                <a:ea typeface="Calibri"/>
                <a:cs typeface="Calibri"/>
                <a:sym typeface="Calibri"/>
              </a:rPr>
              <a:t> na internetu</a:t>
            </a:r>
            <a:endParaRPr/>
          </a:p>
          <a:p>
            <a:pPr indent="-342900" lvl="0" marL="342900" marR="0" rtl="0" algn="l">
              <a:spcBef>
                <a:spcPts val="0"/>
              </a:spcBef>
              <a:spcAft>
                <a:spcPts val="0"/>
              </a:spcAft>
              <a:buClr>
                <a:schemeClr val="dk1"/>
              </a:buClr>
              <a:buSzPts val="2400"/>
              <a:buFont typeface="Arial"/>
              <a:buChar char="•"/>
            </a:pPr>
            <a:r>
              <a:rPr b="1" lang="en-GB" sz="2400">
                <a:solidFill>
                  <a:schemeClr val="dk1"/>
                </a:solidFill>
                <a:latin typeface="Calibri"/>
                <a:ea typeface="Calibri"/>
                <a:cs typeface="Calibri"/>
                <a:sym typeface="Calibri"/>
              </a:rPr>
              <a:t>Menší zájem</a:t>
            </a:r>
            <a:r>
              <a:rPr lang="en-GB" sz="2400">
                <a:solidFill>
                  <a:schemeClr val="dk1"/>
                </a:solidFill>
                <a:latin typeface="Calibri"/>
                <a:ea typeface="Calibri"/>
                <a:cs typeface="Calibri"/>
                <a:sym typeface="Calibri"/>
              </a:rPr>
              <a:t> o aktivity v reálném světě</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97" name="Google Shape;97;p1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1: Porozumění času u obrazovky</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98" name="Google Shape;98;p16"/>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99" name="Google Shape;99;p16"/>
          <p:cNvSpPr txBox="1"/>
          <p:nvPr/>
        </p:nvSpPr>
        <p:spPr>
          <a:xfrm>
            <a:off x="97970" y="1462685"/>
            <a:ext cx="1045325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Typy času u obrazovky</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Jaký typ uživatele obrazovek jsi?</a:t>
            </a:r>
            <a:endParaRPr sz="2400">
              <a:solidFill>
                <a:srgbClr val="080301"/>
              </a:solidFill>
              <a:latin typeface="Calibri"/>
              <a:ea typeface="Calibri"/>
              <a:cs typeface="Calibri"/>
              <a:sym typeface="Calibri"/>
            </a:endParaRPr>
          </a:p>
        </p:txBody>
      </p:sp>
      <p:graphicFrame>
        <p:nvGraphicFramePr>
          <p:cNvPr id="100" name="Google Shape;100;p16"/>
          <p:cNvGraphicFramePr/>
          <p:nvPr/>
        </p:nvGraphicFramePr>
        <p:xfrm>
          <a:off x="945574" y="2288514"/>
          <a:ext cx="3000000" cy="3000000"/>
        </p:xfrm>
        <a:graphic>
          <a:graphicData uri="http://schemas.openxmlformats.org/drawingml/2006/table">
            <a:tbl>
              <a:tblPr bandRow="1" firstCol="1" firstRow="1">
                <a:noFill/>
                <a:tableStyleId>{5308DFBB-FECD-4DAC-B1BF-BDEF79D1F444}</a:tableStyleId>
              </a:tblPr>
              <a:tblGrid>
                <a:gridCol w="1638450"/>
                <a:gridCol w="2975450"/>
                <a:gridCol w="3824000"/>
              </a:tblGrid>
              <a:tr h="254000">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Typ</a:t>
                      </a:r>
                      <a:endParaRPr sz="2000" u="none" cap="none" strike="noStrike">
                        <a:solidFill>
                          <a:srgbClr val="080301"/>
                        </a:solidFill>
                        <a:latin typeface="Calibri"/>
                        <a:ea typeface="Calibri"/>
                        <a:cs typeface="Calibri"/>
                        <a:sym typeface="Calibri"/>
                      </a:endParaRPr>
                    </a:p>
                  </a:txBody>
                  <a:tcPr marT="9525"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Co to znamená</a:t>
                      </a:r>
                      <a:endParaRPr sz="2000" u="none" cap="none" strike="noStrike">
                        <a:solidFill>
                          <a:srgbClr val="080301"/>
                        </a:solidFill>
                        <a:latin typeface="Calibri"/>
                        <a:ea typeface="Calibri"/>
                        <a:cs typeface="Calibri"/>
                        <a:sym typeface="Calibri"/>
                      </a:endParaRPr>
                    </a:p>
                  </a:txBody>
                  <a:tcPr marT="9525" marB="101600" marR="9525" marL="9525" anchor="b"/>
                </a:tc>
                <a:tc>
                  <a:txBody>
                    <a:bodyPr/>
                    <a:lstStyle/>
                    <a:p>
                      <a:pPr indent="0" lvl="0" marL="0" marR="0" rtl="0" algn="just">
                        <a:lnSpc>
                          <a:spcPct val="115000"/>
                        </a:lnSpc>
                        <a:spcBef>
                          <a:spcPts val="0"/>
                        </a:spcBef>
                        <a:spcAft>
                          <a:spcPts val="0"/>
                        </a:spcAft>
                        <a:buClr>
                          <a:srgbClr val="080301"/>
                        </a:buClr>
                        <a:buSzPts val="2000"/>
                        <a:buFont typeface="Calibri"/>
                        <a:buNone/>
                      </a:pPr>
                      <a:r>
                        <a:rPr lang="en-GB" sz="2000" u="none" cap="none" strike="noStrike">
                          <a:solidFill>
                            <a:srgbClr val="080301"/>
                          </a:solidFill>
                          <a:latin typeface="Calibri"/>
                          <a:ea typeface="Calibri"/>
                          <a:cs typeface="Calibri"/>
                          <a:sym typeface="Calibri"/>
                        </a:rPr>
                        <a:t>Příklad</a:t>
                      </a:r>
                      <a:endParaRPr sz="2000" u="none" cap="none" strike="noStrike">
                        <a:solidFill>
                          <a:srgbClr val="080301"/>
                        </a:solidFill>
                        <a:latin typeface="Calibri"/>
                        <a:ea typeface="Calibri"/>
                        <a:cs typeface="Calibri"/>
                        <a:sym typeface="Calibri"/>
                      </a:endParaRPr>
                    </a:p>
                  </a:txBody>
                  <a:tcPr marT="9525" marB="101600" marR="9525" marL="9525" anchor="b"/>
                </a:tc>
              </a:tr>
              <a:tr h="254000">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Vzdělávací</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rgbClr val="080301"/>
                        </a:buClr>
                        <a:buSzPts val="2000"/>
                        <a:buFont typeface="Calibri"/>
                        <a:buNone/>
                      </a:pPr>
                      <a:r>
                        <a:rPr lang="en-GB" sz="2000" u="none" cap="none" strike="noStrike">
                          <a:solidFill>
                            <a:srgbClr val="080301"/>
                          </a:solidFill>
                          <a:latin typeface="Calibri"/>
                          <a:ea typeface="Calibri"/>
                          <a:cs typeface="Calibri"/>
                          <a:sym typeface="Calibri"/>
                        </a:rPr>
                        <a:t>Učení se novým věcem</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Aplikace na domácí úkoly, vyhledávání informací</a:t>
                      </a:r>
                      <a:endParaRPr sz="2000" u="none" cap="none" strike="noStrike">
                        <a:solidFill>
                          <a:srgbClr val="080301"/>
                        </a:solidFill>
                        <a:latin typeface="Calibri"/>
                        <a:ea typeface="Calibri"/>
                        <a:cs typeface="Calibri"/>
                        <a:sym typeface="Calibri"/>
                      </a:endParaRPr>
                    </a:p>
                  </a:txBody>
                  <a:tcPr marT="101600" marB="101600" marR="9525" marL="9525" anchor="b"/>
                </a:tc>
              </a:tr>
              <a:tr h="254000">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Kreativní</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Vytváření něčeho nového</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Kreslicí aplikace, střih videa</a:t>
                      </a:r>
                      <a:endParaRPr sz="2000" u="none" cap="none" strike="noStrike">
                        <a:solidFill>
                          <a:srgbClr val="080301"/>
                        </a:solidFill>
                        <a:latin typeface="Calibri"/>
                        <a:ea typeface="Calibri"/>
                        <a:cs typeface="Calibri"/>
                        <a:sym typeface="Calibri"/>
                      </a:endParaRPr>
                    </a:p>
                  </a:txBody>
                  <a:tcPr marT="101600" marB="101600" marR="9525" marL="9525" anchor="b"/>
                </a:tc>
              </a:tr>
              <a:tr h="254000">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Sociální</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Spojení s lidmi</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Videohovory, psaní zpráv s kamarády</a:t>
                      </a:r>
                      <a:endParaRPr sz="2000" u="none" cap="none" strike="noStrike">
                        <a:solidFill>
                          <a:srgbClr val="080301"/>
                        </a:solidFill>
                        <a:latin typeface="Calibri"/>
                        <a:ea typeface="Calibri"/>
                        <a:cs typeface="Calibri"/>
                        <a:sym typeface="Calibri"/>
                      </a:endParaRPr>
                    </a:p>
                  </a:txBody>
                  <a:tcPr marT="101600" marB="101600" marR="9525" marL="9525" anchor="b"/>
                </a:tc>
              </a:tr>
              <a:tr h="254000">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Pasivní</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Sledování bez přemýšlení</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Nekonečné scrollování, automatické přehrávání videí</a:t>
                      </a:r>
                      <a:endParaRPr sz="2000" u="none" cap="none" strike="noStrike">
                        <a:solidFill>
                          <a:srgbClr val="080301"/>
                        </a:solidFill>
                        <a:latin typeface="Calibri"/>
                        <a:ea typeface="Calibri"/>
                        <a:cs typeface="Calibri"/>
                        <a:sym typeface="Calibri"/>
                      </a:endParaRPr>
                    </a:p>
                  </a:txBody>
                  <a:tcPr marT="101600" marB="101600" marR="9525" marL="9525" anchor="b"/>
                </a:tc>
              </a:tr>
              <a:tr h="254000">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Ze zvyku</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Používání obrazovek z nudy</a:t>
                      </a:r>
                      <a:endParaRPr sz="2000" u="none" cap="none" strike="noStrike">
                        <a:solidFill>
                          <a:srgbClr val="080301"/>
                        </a:solidFill>
                        <a:latin typeface="Calibri"/>
                        <a:ea typeface="Calibri"/>
                        <a:cs typeface="Calibri"/>
                        <a:sym typeface="Calibri"/>
                      </a:endParaRPr>
                    </a:p>
                  </a:txBody>
                  <a:tcPr marT="101600" marB="101600" marR="9525" marL="9525" anchor="b"/>
                </a:tc>
                <a:tc>
                  <a:txBody>
                    <a:bodyPr/>
                    <a:lstStyle/>
                    <a:p>
                      <a:pPr indent="0" lvl="0" marL="0" marR="0" rtl="0" algn="just">
                        <a:lnSpc>
                          <a:spcPct val="115000"/>
                        </a:lnSpc>
                        <a:spcBef>
                          <a:spcPts val="0"/>
                        </a:spcBef>
                        <a:spcAft>
                          <a:spcPts val="0"/>
                        </a:spcAft>
                        <a:buClr>
                          <a:schemeClr val="dk1"/>
                        </a:buClr>
                        <a:buSzPts val="2000"/>
                        <a:buFont typeface="Calibri"/>
                        <a:buNone/>
                      </a:pPr>
                      <a:r>
                        <a:rPr lang="en-GB" sz="2000" u="none" cap="none" strike="noStrike"/>
                        <a:t>Neustálá kontrola telefonu</a:t>
                      </a:r>
                      <a:endParaRPr sz="2000" u="none" cap="none" strike="noStrike">
                        <a:solidFill>
                          <a:srgbClr val="080301"/>
                        </a:solidFill>
                        <a:latin typeface="Calibri"/>
                        <a:ea typeface="Calibri"/>
                        <a:cs typeface="Calibri"/>
                        <a:sym typeface="Calibri"/>
                      </a:endParaRPr>
                    </a:p>
                  </a:txBody>
                  <a:tcPr marT="101600" marB="101600" marR="9525" marL="9525" anchor="b"/>
                </a:tc>
              </a:tr>
            </a:tbl>
          </a:graphicData>
        </a:graphic>
      </p:graphicFrame>
      <p:sp>
        <p:nvSpPr>
          <p:cNvPr id="101" name="Google Shape;101;p16"/>
          <p:cNvSpPr txBox="1"/>
          <p:nvPr/>
        </p:nvSpPr>
        <p:spPr>
          <a:xfrm>
            <a:off x="1557516" y="6365878"/>
            <a:ext cx="8000999" cy="392159"/>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None/>
            </a:pPr>
            <a:r>
              <a:rPr lang="en-GB" sz="1800">
                <a:solidFill>
                  <a:schemeClr val="dk1"/>
                </a:solidFill>
                <a:latin typeface="Calibri"/>
                <a:ea typeface="Calibri"/>
                <a:cs typeface="Calibri"/>
                <a:sym typeface="Calibri"/>
              </a:rPr>
              <a:t>Zeptejte se sami sebe: Pomáhá mi tento čas u obrazovky, nebo jím jen zabíjím čas?</a:t>
            </a:r>
            <a:endParaRPr sz="1800">
              <a:solidFill>
                <a:srgbClr val="08030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7"/>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700"/>
              <a:buFont typeface="Arial"/>
              <a:buNone/>
            </a:pPr>
            <a:r>
              <a:rPr b="0" i="1" lang="en-GB" sz="2700"/>
              <a:t>Modul 1 (Studenti)</a:t>
            </a:r>
            <a:br>
              <a:rPr b="0" i="1" lang="en-GB" sz="2700"/>
            </a:br>
            <a:r>
              <a:rPr b="0" i="1" lang="en-GB" sz="2700"/>
              <a:t>Čas u displeje</a:t>
            </a:r>
            <a:endParaRPr sz="1800"/>
          </a:p>
        </p:txBody>
      </p:sp>
      <p:sp>
        <p:nvSpPr>
          <p:cNvPr id="107" name="Google Shape;107;p17"/>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2: Sebepozorování a digitální výživa</a:t>
            </a:r>
            <a:endParaRPr sz="2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114" name="Google Shape;114;p1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2: Sebepozorování a digitální výživa</a:t>
            </a:r>
            <a:endParaRPr sz="2800"/>
          </a:p>
          <a:p>
            <a:pPr indent="0" lvl="0" marL="0" rtl="0" algn="just">
              <a:lnSpc>
                <a:spcPct val="90000"/>
              </a:lnSpc>
              <a:spcBef>
                <a:spcPts val="1000"/>
              </a:spcBef>
              <a:spcAft>
                <a:spcPts val="0"/>
              </a:spcAft>
              <a:buClr>
                <a:schemeClr val="dk1"/>
              </a:buClr>
              <a:buSzPts val="2400"/>
              <a:buNone/>
            </a:pPr>
            <a:r>
              <a:t/>
            </a:r>
            <a:endParaRPr i="1"/>
          </a:p>
        </p:txBody>
      </p:sp>
      <p:pic>
        <p:nvPicPr>
          <p:cNvPr id="115" name="Google Shape;115;p18"/>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16" name="Google Shape;116;p18"/>
          <p:cNvSpPr txBox="1"/>
          <p:nvPr/>
        </p:nvSpPr>
        <p:spPr>
          <a:xfrm>
            <a:off x="97970" y="1558636"/>
            <a:ext cx="9285253" cy="452431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dk1"/>
                </a:solidFill>
                <a:latin typeface="Calibri"/>
                <a:ea typeface="Calibri"/>
                <a:cs typeface="Calibri"/>
                <a:sym typeface="Calibri"/>
              </a:rPr>
              <a:t>Uvědomte si své návyky</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Nemůžete změnit to, co nevnímáte</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Sebepozorování znamená sledovat své vlastní chování a všímat si vzorců, které se opakují.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Zeptejte se sami sebe:</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Kolik času ve skutečnosti trávím u obrazovek?</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Jak se cítím PŘEDTÍM, než vezmu zařízení do ruky?</a:t>
            </a:r>
            <a:endParaRPr/>
          </a:p>
          <a:p>
            <a:pPr indent="-342900" lvl="0" marL="342900" marR="0" rtl="0" algn="l">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Jak se cítím POTÉ, co ho použiju?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Proč na tom záleží: Když začnete věnovat pozornost svým návykům, vezmete si kontrolu zpět do SVÝCH rukou.</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123" name="Google Shape;123;p1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2: Sebepozorování a digitální výživa</a:t>
            </a:r>
            <a:endParaRPr sz="2800"/>
          </a:p>
        </p:txBody>
      </p:sp>
      <p:pic>
        <p:nvPicPr>
          <p:cNvPr id="124" name="Google Shape;124;p19"/>
          <p:cNvPicPr preferRelativeResize="0"/>
          <p:nvPr>
            <p:ph idx="2" type="body"/>
          </p:nvPr>
        </p:nvPicPr>
        <p:blipFill rotWithShape="1">
          <a:blip r:embed="rId3">
            <a:alphaModFix/>
          </a:blip>
          <a:srcRect b="0" l="0" r="0" t="0"/>
          <a:stretch/>
        </p:blipFill>
        <p:spPr>
          <a:xfrm>
            <a:off x="9902028" y="5781481"/>
            <a:ext cx="2016346" cy="925815"/>
          </a:xfrm>
          <a:prstGeom prst="rect">
            <a:avLst/>
          </a:prstGeom>
          <a:noFill/>
          <a:ln>
            <a:noFill/>
          </a:ln>
        </p:spPr>
      </p:pic>
      <p:sp>
        <p:nvSpPr>
          <p:cNvPr id="125" name="Google Shape;125;p19"/>
          <p:cNvSpPr txBox="1"/>
          <p:nvPr/>
        </p:nvSpPr>
        <p:spPr>
          <a:xfrm>
            <a:off x="97970" y="1558636"/>
            <a:ext cx="11581412" cy="452431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dk1"/>
                </a:solidFill>
                <a:latin typeface="Calibri"/>
                <a:ea typeface="Calibri"/>
                <a:cs typeface="Calibri"/>
                <a:sym typeface="Calibri"/>
              </a:rPr>
              <a:t>Co je to „digitální výživa“?</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Krmte svou mysl s rozumem</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Přemýšlejte o čase u obrazovky jako o jídle:</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„Zdravý“ čas u obrazovky = učení se novým věcem, tvoření, smysluplný kontakt s lidmi</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Máte po něm pocit, že máte dost energie a jste spokojení.</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„Nezdravý“ čas u obrazovky (digitální fast food) = nekonečné scrollování, bezmyšlenkovité sledování</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Máte po něm pocit únavy, nudy nebo prázdnoty.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Cíl: Víc „zeleniny“, méně „sladkostí“ – ale občas si zamlsat je úplně v pořádku!</a:t>
            </a:r>
            <a:endParaRPr sz="2400">
              <a:solidFill>
                <a:srgbClr val="08030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1 (Studenti): Čas u displeje</a:t>
            </a:r>
            <a:endParaRPr sz="2400"/>
          </a:p>
        </p:txBody>
      </p:sp>
      <p:sp>
        <p:nvSpPr>
          <p:cNvPr id="132" name="Google Shape;132;p2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GB">
                <a:solidFill>
                  <a:srgbClr val="09CBFD"/>
                </a:solidFill>
              </a:rPr>
              <a:t>Téma 2: Sebepozorování a digitální výživa</a:t>
            </a:r>
            <a:endParaRPr sz="2800"/>
          </a:p>
        </p:txBody>
      </p:sp>
      <p:pic>
        <p:nvPicPr>
          <p:cNvPr id="133" name="Google Shape;133;p20"/>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34" name="Google Shape;134;p20"/>
          <p:cNvSpPr txBox="1"/>
          <p:nvPr/>
        </p:nvSpPr>
        <p:spPr>
          <a:xfrm>
            <a:off x="97969" y="1568298"/>
            <a:ext cx="9440885" cy="48936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dk1"/>
                </a:solidFill>
                <a:latin typeface="Calibri"/>
                <a:ea typeface="Calibri"/>
                <a:cs typeface="Calibri"/>
                <a:sym typeface="Calibri"/>
              </a:rPr>
              <a:t>Budování lepších návyků</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Malé změny, velké výsledky</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Předtím, než vezmete zařízení do ruky, se zeptejte:</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„Proč tohle zařízení vlastně beru do ruky?</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„Co chci teď dělat?“</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Poté, co obrazovku odložíte, se zeptejte:</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„Jak se cítím teď?“</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„Stálo to za můj čas?“</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Zkuste tohle: Když děláte úkoly nebo se učíte, nechte telefon v jiné místnosti. Sledujte, o kolik snazší je se najednou soustředit!</a:t>
            </a:r>
            <a:endParaRPr sz="2400">
              <a:solidFill>
                <a:srgbClr val="08030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