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6" r:id="rId2"/>
  </p:sldMasterIdLst>
  <p:notesMasterIdLst>
    <p:notesMasterId r:id="rId30"/>
  </p:notesMasterIdLst>
  <p:handoutMasterIdLst>
    <p:handoutMasterId r:id="rId31"/>
  </p:handoutMasterIdLst>
  <p:sldIdLst>
    <p:sldId id="256" r:id="rId3"/>
    <p:sldId id="272" r:id="rId4"/>
    <p:sldId id="277" r:id="rId5"/>
    <p:sldId id="278" r:id="rId6"/>
    <p:sldId id="279" r:id="rId7"/>
    <p:sldId id="274" r:id="rId8"/>
    <p:sldId id="264" r:id="rId9"/>
    <p:sldId id="288" r:id="rId10"/>
    <p:sldId id="284" r:id="rId11"/>
    <p:sldId id="286" r:id="rId12"/>
    <p:sldId id="285" r:id="rId13"/>
    <p:sldId id="273" r:id="rId14"/>
    <p:sldId id="287" r:id="rId15"/>
    <p:sldId id="292" r:id="rId16"/>
    <p:sldId id="293" r:id="rId17"/>
    <p:sldId id="294" r:id="rId18"/>
    <p:sldId id="275" r:id="rId19"/>
    <p:sldId id="296" r:id="rId20"/>
    <p:sldId id="301" r:id="rId21"/>
    <p:sldId id="302" r:id="rId22"/>
    <p:sldId id="295" r:id="rId23"/>
    <p:sldId id="303" r:id="rId24"/>
    <p:sldId id="304" r:id="rId25"/>
    <p:sldId id="305" r:id="rId26"/>
    <p:sldId id="306" r:id="rId27"/>
    <p:sldId id="307" r:id="rId28"/>
    <p:sldId id="300" r:id="rId29"/>
  </p:sldIdLst>
  <p:sldSz cx="12192000" cy="6858000"/>
  <p:notesSz cx="6858000" cy="9144000"/>
  <p:custDataLst>
    <p:tags r:id="rId32"/>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AE6E8"/>
    <a:srgbClr val="1F4E83"/>
    <a:srgbClr val="1F4E79"/>
    <a:srgbClr val="F9F9F9"/>
    <a:srgbClr val="A2D2D6"/>
    <a:srgbClr val="00ADBB"/>
    <a:srgbClr val="DDEFBF"/>
    <a:srgbClr val="CBE69E"/>
    <a:srgbClr val="BDF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09" autoAdjust="0"/>
    <p:restoredTop sz="88571" autoAdjust="0"/>
  </p:normalViewPr>
  <p:slideViewPr>
    <p:cSldViewPr snapToGrid="0">
      <p:cViewPr varScale="1">
        <p:scale>
          <a:sx n="88" d="100"/>
          <a:sy n="88" d="100"/>
        </p:scale>
        <p:origin x="586" y="72"/>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126" d="100"/>
          <a:sy n="126" d="100"/>
        </p:scale>
        <p:origin x="4320"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9516AB9-92E1-44AF-8FCB-F4272161EA9C}" type="datetimeFigureOut">
              <a:rPr lang="el-GR" smtClean="0"/>
              <a:t>12/5/2026</a:t>
            </a:fld>
            <a:endParaRPr lang="el-G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24A4BF-87CB-4287-95AF-AD449D8A410F}" type="slidenum">
              <a:rPr lang="el-GR" smtClean="0"/>
              <a:t>‹Nº›</a:t>
            </a:fld>
            <a:endParaRPr lang="el-GR"/>
          </a:p>
        </p:txBody>
      </p:sp>
    </p:spTree>
    <p:extLst>
      <p:ext uri="{BB962C8B-B14F-4D97-AF65-F5344CB8AC3E}">
        <p14:creationId xmlns:p14="http://schemas.microsoft.com/office/powerpoint/2010/main" val="203511658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2EFE5-E9F2-43A5-8AF8-83A578357172}" type="datetimeFigureOut">
              <a:rPr lang="el-GR" smtClean="0"/>
              <a:t>12/5/2026</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Haga clic para editar los estilos de texto principales</a:t>
            </a:r>
          </a:p>
          <a:p>
            <a:pPr lvl="1"/>
            <a:r>
              <a:rPr lang="en-US"/>
              <a:t>Segundo nivel</a:t>
            </a:r>
          </a:p>
          <a:p>
            <a:pPr lvl="2"/>
            <a:r>
              <a:rPr lang="en-US"/>
              <a:t>Tercer nivel</a:t>
            </a:r>
          </a:p>
          <a:p>
            <a:pPr lvl="3"/>
            <a:r>
              <a:rPr lang="en-US"/>
              <a:t>Cuarto nivel</a:t>
            </a:r>
          </a:p>
          <a:p>
            <a:pPr lvl="4"/>
            <a:r>
              <a:rPr lang="en-US"/>
              <a:t>Quinto nivel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F91B0-25AB-4DFA-B184-293DD156034C}" type="slidenum">
              <a:rPr lang="el-GR" smtClean="0"/>
              <a:t>‹Nº›</a:t>
            </a:fld>
            <a:endParaRPr lang="el-GR"/>
          </a:p>
        </p:txBody>
      </p:sp>
    </p:spTree>
    <p:extLst>
      <p:ext uri="{BB962C8B-B14F-4D97-AF65-F5344CB8AC3E}">
        <p14:creationId xmlns:p14="http://schemas.microsoft.com/office/powerpoint/2010/main" val="3693281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«¡Hola a todos! Hoy vamos a hablar de algo que todos conocéis muy bien: ¡las pantallas! ¿Alguien sabe qué dispositivos tienen pantallas? Exacto: teléfonos, tabletas, ordenadores, televisores y consolas de videojuegos. El tiempo frente a la pantalla es simplemente el tiempo que pasamos mirando cualquiera de estos dispositivos. Ahora bien, aquí va una reflexión interesante: no todo el tiempo frente a la pantalla es igual. Hacer los deberes en línea es diferente a pasar horas viendo vídeos. Hoy aprenderemos a distinguir la diferencia».</a:t>
            </a:r>
          </a:p>
          <a:p>
            <a:endParaRPr lang="LID4096"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3</a:t>
            </a:fld>
            <a:endParaRPr lang="el-GR"/>
          </a:p>
        </p:txBody>
      </p:sp>
    </p:spTree>
    <p:extLst>
      <p:ext uri="{BB962C8B-B14F-4D97-AF65-F5344CB8AC3E}">
        <p14:creationId xmlns:p14="http://schemas.microsoft.com/office/powerpoint/2010/main" val="3512708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«Te voy a enseñar una técnica sencilla llamada "Reinicio en tres pasos". Cuando sientas esa tentación de mirar la pantalla, prueba esto. Paso 1: HAZ UNA PAUSA: detente, no la cojas todavía. Paso 2: PREGÚNTATE: «¿Qué estoy sintiendo realmente? ¿Qué es lo que realmente necesito?». Paso 3: ELIGE a propósito: quizá sí necesites un rato frente a la pantalla, pero quizá necesites algo completamente diferente. Esta pausa te da a TI el poder de decidir, en lugar de actuar de forma automática».</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14</a:t>
            </a:fld>
            <a:endParaRPr lang="el-GR"/>
          </a:p>
        </p:txBody>
      </p:sp>
    </p:spTree>
    <p:extLst>
      <p:ext uri="{BB962C8B-B14F-4D97-AF65-F5344CB8AC3E}">
        <p14:creationId xmlns:p14="http://schemas.microsoft.com/office/powerpoint/2010/main" val="14873891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«Llenemos tu caja de herramientas para la calma con estrategias que realmente funcionan. Respiración profunda: con solo cinco respiraciones lentas puedes calmar tu sistema nervioso. Descanso de las pantallas: aléjate físicamente durante diez minutos. Ponlo por escrito: plasmar los sentimientos en el papel ayuda a procesarlos. Habla de ello: compartirlo con alguien de confianza aligera la carga. Y establece límites: por ejemplo, nada de pantallas 30 minutos antes de acostarte. ¿Cuál de estas estrategias te podría funcionar?»</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15</a:t>
            </a:fld>
            <a:endParaRPr lang="el-GR"/>
          </a:p>
        </p:txBody>
      </p:sp>
    </p:spTree>
    <p:extLst>
      <p:ext uri="{BB962C8B-B14F-4D97-AF65-F5344CB8AC3E}">
        <p14:creationId xmlns:p14="http://schemas.microsoft.com/office/powerpoint/2010/main" val="24770952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«Practiquemos ahora mismo. Cierra los ojos e imagina lo siguiente: acabas de llegar a casa del colegio. Estás cansado, quizá un poco estresado. Sin pensarlo, tu mano se dirige hacia el móvil... ESPERA. Este es tu momento de pausa. Respira tres veces, lenta y profundamente, conmigo. Ahora pregúntate: ¿qué estoy sintiendo realmente? ¿Qué es lo que realmente necesito? Abre los ojos. Dirígete a un compañero y comparte lo que te ha venido a la mente».</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16</a:t>
            </a:fld>
            <a:endParaRPr lang="el-GR"/>
          </a:p>
        </p:txBody>
      </p:sp>
    </p:spTree>
    <p:extLst>
      <p:ext uri="{BB962C8B-B14F-4D97-AF65-F5344CB8AC3E}">
        <p14:creationId xmlns:p14="http://schemas.microsoft.com/office/powerpoint/2010/main" val="19506275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31AFA-94C2-BB33-23E9-57A494859B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789597-C1BC-4999-292C-2D40FA0387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8BDEB8-9C0D-197B-9F83-A8CBE1CAAF39}"/>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«He aquí algo en lo que pensar. Las pantallas nos ayudan a estar en contacto con personas que están lejos, ¡y eso es maravilloso! Pero a veces las pantallas nos impiden conectar con las personas que tenemos justo delante. ¿Alguna vez has estado hablando con alguien que no deja de mirar su teléfono? ¿Cómo te sientes? De hecho, hay una palabra para esto: «phubbing», una combinación de «teléfono» y «despreciar». Cuando hacemos «phubbing» a alguien, le estamos transmitiendo el mensaje de que nuestra pantalla es más importante que esa persona».</a:t>
            </a:r>
            <a:endParaRPr lang="LID4096" dirty="0"/>
          </a:p>
        </p:txBody>
      </p:sp>
      <p:sp>
        <p:nvSpPr>
          <p:cNvPr id="4" name="Slide Number Placeholder 3">
            <a:extLst>
              <a:ext uri="{FF2B5EF4-FFF2-40B4-BE49-F238E27FC236}">
                <a16:creationId xmlns:a16="http://schemas.microsoft.com/office/drawing/2014/main" id="{9DF5E8C0-86A9-2AE9-7E41-1E5F94CFDA3B}"/>
              </a:ext>
            </a:extLst>
          </p:cNvPr>
          <p:cNvSpPr>
            <a:spLocks noGrp="1"/>
          </p:cNvSpPr>
          <p:nvPr>
            <p:ph type="sldNum" sz="quarter" idx="5"/>
          </p:nvPr>
        </p:nvSpPr>
        <p:spPr/>
        <p:txBody>
          <a:bodyPr/>
          <a:lstStyle/>
          <a:p>
            <a:fld id="{C6CF91B0-25AB-4DFA-B184-293DD156034C}" type="slidenum">
              <a:rPr lang="el-GR" smtClean="0"/>
              <a:t>18</a:t>
            </a:fld>
            <a:endParaRPr lang="el-GR"/>
          </a:p>
        </p:txBody>
      </p:sp>
    </p:spTree>
    <p:extLst>
      <p:ext uri="{BB962C8B-B14F-4D97-AF65-F5344CB8AC3E}">
        <p14:creationId xmlns:p14="http://schemas.microsoft.com/office/powerpoint/2010/main" val="11339902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43812-340B-2B24-FA62-F6597A75D5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5959BC-FF85-8A92-4499-CEA53F064D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4714DC-5B7C-5E41-BE89-FCB9DA067EF3}"/>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«Las investigaciones revelan algo realmente interesante. Cuando los científicos estudian qué es lo que hace más felices a las personas, casi siempre se trata de la conexión con los demás. Y las MEJORES conexiones se producen cuando estamos plenamente presentes: realmente ahí, escuchando de verdad, mirándonos de verdad. Las pantallas no pueden ofrecernos expresiones faciales, lenguaje corporal, la sensación de un abrazo o la calidez de una risa compartida. Estas son las cosas que recordamos toda la vida».</a:t>
            </a:r>
            <a:endParaRPr lang="LID4096" dirty="0"/>
          </a:p>
        </p:txBody>
      </p:sp>
      <p:sp>
        <p:nvSpPr>
          <p:cNvPr id="4" name="Slide Number Placeholder 3">
            <a:extLst>
              <a:ext uri="{FF2B5EF4-FFF2-40B4-BE49-F238E27FC236}">
                <a16:creationId xmlns:a16="http://schemas.microsoft.com/office/drawing/2014/main" id="{42677DBD-AA48-50E9-990D-56FC2F9533D8}"/>
              </a:ext>
            </a:extLst>
          </p:cNvPr>
          <p:cNvSpPr>
            <a:spLocks noGrp="1"/>
          </p:cNvSpPr>
          <p:nvPr>
            <p:ph type="sldNum" sz="quarter" idx="5"/>
          </p:nvPr>
        </p:nvSpPr>
        <p:spPr/>
        <p:txBody>
          <a:bodyPr/>
          <a:lstStyle/>
          <a:p>
            <a:fld id="{C6CF91B0-25AB-4DFA-B184-293DD156034C}" type="slidenum">
              <a:rPr lang="el-GR" smtClean="0"/>
              <a:t>19</a:t>
            </a:fld>
            <a:endParaRPr lang="el-GR"/>
          </a:p>
        </p:txBody>
      </p:sp>
    </p:spTree>
    <p:extLst>
      <p:ext uri="{BB962C8B-B14F-4D97-AF65-F5344CB8AC3E}">
        <p14:creationId xmlns:p14="http://schemas.microsoft.com/office/powerpoint/2010/main" val="5248342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E1AD3-9E32-D234-B328-B040678250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1AC8A8-FB12-69C3-2F90-B76AB9348A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41E9DF-936B-24F5-3360-C6CF876B905B}"/>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«Entonces, ¿cómo podemos crear más momentos especiales como esos? No tiene por qué ser complicado. Deja el móvil en otra habitación durante las comidas: ¡pruébalo! Mantén el contacto visual cuando alguien te esté hablando. Queda con amigos o familiares en momentos en los que nadie utilice dispositivos. Inicia una conversación en lugar de estar mirando el móvil cuando estéis juntos. Las personas que tienes delante se merecen toda tu atención. El móvil seguirá ahí más tarde».</a:t>
            </a:r>
            <a:endParaRPr lang="LID4096" dirty="0"/>
          </a:p>
        </p:txBody>
      </p:sp>
      <p:sp>
        <p:nvSpPr>
          <p:cNvPr id="4" name="Slide Number Placeholder 3">
            <a:extLst>
              <a:ext uri="{FF2B5EF4-FFF2-40B4-BE49-F238E27FC236}">
                <a16:creationId xmlns:a16="http://schemas.microsoft.com/office/drawing/2014/main" id="{2D2F01D7-A495-D22E-8D35-8A8127F57A90}"/>
              </a:ext>
            </a:extLst>
          </p:cNvPr>
          <p:cNvSpPr>
            <a:spLocks noGrp="1"/>
          </p:cNvSpPr>
          <p:nvPr>
            <p:ph type="sldNum" sz="quarter" idx="5"/>
          </p:nvPr>
        </p:nvSpPr>
        <p:spPr/>
        <p:txBody>
          <a:bodyPr/>
          <a:lstStyle/>
          <a:p>
            <a:fld id="{C6CF91B0-25AB-4DFA-B184-293DD156034C}" type="slidenum">
              <a:rPr lang="el-GR" smtClean="0"/>
              <a:t>20</a:t>
            </a:fld>
            <a:endParaRPr lang="el-GR"/>
          </a:p>
        </p:txBody>
      </p:sp>
    </p:spTree>
    <p:extLst>
      <p:ext uri="{BB962C8B-B14F-4D97-AF65-F5344CB8AC3E}">
        <p14:creationId xmlns:p14="http://schemas.microsoft.com/office/powerpoint/2010/main" val="4223281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1291DC-F0CC-1745-14CB-4E174D54BB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89AD5B-FFF5-E1CA-191D-6788929798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9CFCA0-8731-AB28-E1F8-F1677F53C54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«¡Este es vuestro reto! En vuestros grupos, quiero que planifiquéis UNA actividad que podáis hacer realmente con amigos o familiares y que no implique NINGÚN tipo de pantalla. Debe ser algo en lo que estéis totalmente presentes juntos, divirtiéndoos y creando un recuerdo. Sed concretos: ¿qué vais a hacer? ¿Cuándo podríais hacerlo? ¿A quién vais a invitar? Compartid vuestros planes con la clase. Y aquí está el verdadero reto: ¿lo vais a intentar de verdad esta semana?»</a:t>
            </a:r>
          </a:p>
          <a:p>
            <a:endParaRPr lang="LID4096" dirty="0"/>
          </a:p>
        </p:txBody>
      </p:sp>
      <p:sp>
        <p:nvSpPr>
          <p:cNvPr id="4" name="Slide Number Placeholder 3">
            <a:extLst>
              <a:ext uri="{FF2B5EF4-FFF2-40B4-BE49-F238E27FC236}">
                <a16:creationId xmlns:a16="http://schemas.microsoft.com/office/drawing/2014/main" id="{FA17FF55-1279-030E-E80A-07FC05A84FA6}"/>
              </a:ext>
            </a:extLst>
          </p:cNvPr>
          <p:cNvSpPr>
            <a:spLocks noGrp="1"/>
          </p:cNvSpPr>
          <p:nvPr>
            <p:ph type="sldNum" sz="quarter" idx="5"/>
          </p:nvPr>
        </p:nvSpPr>
        <p:spPr/>
        <p:txBody>
          <a:bodyPr/>
          <a:lstStyle/>
          <a:p>
            <a:fld id="{C6CF91B0-25AB-4DFA-B184-293DD156034C}" type="slidenum">
              <a:rPr lang="el-GR" smtClean="0"/>
              <a:t>21</a:t>
            </a:fld>
            <a:endParaRPr lang="el-GR"/>
          </a:p>
        </p:txBody>
      </p:sp>
    </p:spTree>
    <p:extLst>
      <p:ext uri="{BB962C8B-B14F-4D97-AF65-F5344CB8AC3E}">
        <p14:creationId xmlns:p14="http://schemas.microsoft.com/office/powerpoint/2010/main" val="3605420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74F73-786F-2C09-3EA6-79CBB37635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7A89E9-5A41-5EBC-CD44-396F68C9D6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031593-3D30-9D06-0384-E531E8DF165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«¡Hablemos de los videojuegos! Jugar a videojuegos puede ser genial: ayuda a resolver problemas, fomenta la creatividad, te permite conectar con tus amigos y, además, ¡es divertido! Pero, como todo lo que nos gusta, hay que encontrar el equilibrio. Jugar a videojuegos se convierte en un problema cuando empieza a restar tiempo a otras cosas importantes: el sueño, los deberes, las amistades de la vida real u otras aficiones que te gustan. La pregunta clave que debes hacerte es: ¿los videojuegos aportan algo a mi vida o me quitan algo?»</a:t>
            </a:r>
          </a:p>
          <a:p>
            <a:endParaRPr lang="LID4096" dirty="0"/>
          </a:p>
        </p:txBody>
      </p:sp>
      <p:sp>
        <p:nvSpPr>
          <p:cNvPr id="4" name="Slide Number Placeholder 3">
            <a:extLst>
              <a:ext uri="{FF2B5EF4-FFF2-40B4-BE49-F238E27FC236}">
                <a16:creationId xmlns:a16="http://schemas.microsoft.com/office/drawing/2014/main" id="{117CFA5C-4C1F-6B52-698E-09951E17368C}"/>
              </a:ext>
            </a:extLst>
          </p:cNvPr>
          <p:cNvSpPr>
            <a:spLocks noGrp="1"/>
          </p:cNvSpPr>
          <p:nvPr>
            <p:ph type="sldNum" sz="quarter" idx="5"/>
          </p:nvPr>
        </p:nvSpPr>
        <p:spPr/>
        <p:txBody>
          <a:bodyPr/>
          <a:lstStyle/>
          <a:p>
            <a:fld id="{C6CF91B0-25AB-4DFA-B184-293DD156034C}" type="slidenum">
              <a:rPr lang="el-GR" smtClean="0"/>
              <a:t>23</a:t>
            </a:fld>
            <a:endParaRPr lang="el-GR"/>
          </a:p>
        </p:txBody>
      </p:sp>
    </p:spTree>
    <p:extLst>
      <p:ext uri="{BB962C8B-B14F-4D97-AF65-F5344CB8AC3E}">
        <p14:creationId xmlns:p14="http://schemas.microsoft.com/office/powerpoint/2010/main" val="30316601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3BD2B-DDF6-6FC3-E734-05FE8CE128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B8870F-A579-1F7D-11B9-62B954C5C3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D50182-DD86-037C-C9FB-DC2EDC4902A2}"/>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«Veamos con detalle en qué consiste el uso saludable de los videojuegos y cuáles son las señales de alerta. Juego saludable: puedes parar cuando lo necesitas, sigues disfrutando de otras actividades, te sientes satisfecho después de jugar y no afecta a tu sueño ni a tus notas. Señales de alerta: no puedes parar aunque quieras, te sientes enfadado o ansioso cuando no puedes jugar, el juego está afectando a otras partes de tu vida, juegas para escapar de los problemas o no eres sincero sobre cuánto juegas. ¿En qué situación te ves?»</a:t>
            </a:r>
            <a:endParaRPr lang="LID4096" dirty="0"/>
          </a:p>
        </p:txBody>
      </p:sp>
      <p:sp>
        <p:nvSpPr>
          <p:cNvPr id="4" name="Slide Number Placeholder 3">
            <a:extLst>
              <a:ext uri="{FF2B5EF4-FFF2-40B4-BE49-F238E27FC236}">
                <a16:creationId xmlns:a16="http://schemas.microsoft.com/office/drawing/2014/main" id="{B7AE83DD-DF4D-C296-18DE-2465E939BB65}"/>
              </a:ext>
            </a:extLst>
          </p:cNvPr>
          <p:cNvSpPr>
            <a:spLocks noGrp="1"/>
          </p:cNvSpPr>
          <p:nvPr>
            <p:ph type="sldNum" sz="quarter" idx="5"/>
          </p:nvPr>
        </p:nvSpPr>
        <p:spPr/>
        <p:txBody>
          <a:bodyPr/>
          <a:lstStyle/>
          <a:p>
            <a:fld id="{C6CF91B0-25AB-4DFA-B184-293DD156034C}" type="slidenum">
              <a:rPr lang="el-GR" smtClean="0"/>
              <a:t>24</a:t>
            </a:fld>
            <a:endParaRPr lang="el-GR"/>
          </a:p>
        </p:txBody>
      </p:sp>
    </p:spTree>
    <p:extLst>
      <p:ext uri="{BB962C8B-B14F-4D97-AF65-F5344CB8AC3E}">
        <p14:creationId xmlns:p14="http://schemas.microsoft.com/office/powerpoint/2010/main" val="33654940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13E62-7719-9369-11C7-BD9DD40385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07850C-20D4-1AF3-E38E-D6B9F2E102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A0A279-2F1B-7F2F-10C1-EE42AD4D398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«Aquí tienes algunas estrategias que realmente funcionan para jugar de forma equilibrada. Establece límites ANTES de empezar: decide cuánto tiempo vas a jugar y utiliza un temporizador. Cumple primero con tus obligaciones: los deberes, las tareas domésticas... y luego juega como recompensa. Tómate descansos cada 30-60 minutos: tu cuerpo y tus ojos lo necesitan. Mantén otras aficiones: los videojuegos no deberían ser lo ÚNICO que disfrutes. Y lo más importante, sé honesto contigo mismo. Si los videojuegos te están causando problemas, no pasa nada por pedir ayuda».</a:t>
            </a:r>
          </a:p>
          <a:p>
            <a:endParaRPr lang="LID4096" dirty="0"/>
          </a:p>
        </p:txBody>
      </p:sp>
      <p:sp>
        <p:nvSpPr>
          <p:cNvPr id="4" name="Slide Number Placeholder 3">
            <a:extLst>
              <a:ext uri="{FF2B5EF4-FFF2-40B4-BE49-F238E27FC236}">
                <a16:creationId xmlns:a16="http://schemas.microsoft.com/office/drawing/2014/main" id="{A81B259F-593D-F55C-88EB-09074CB0DB33}"/>
              </a:ext>
            </a:extLst>
          </p:cNvPr>
          <p:cNvSpPr>
            <a:spLocks noGrp="1"/>
          </p:cNvSpPr>
          <p:nvPr>
            <p:ph type="sldNum" sz="quarter" idx="5"/>
          </p:nvPr>
        </p:nvSpPr>
        <p:spPr/>
        <p:txBody>
          <a:bodyPr/>
          <a:lstStyle/>
          <a:p>
            <a:fld id="{C6CF91B0-25AB-4DFA-B184-293DD156034C}" type="slidenum">
              <a:rPr lang="el-GR" smtClean="0"/>
              <a:t>25</a:t>
            </a:fld>
            <a:endParaRPr lang="el-GR"/>
          </a:p>
        </p:txBody>
      </p:sp>
    </p:spTree>
    <p:extLst>
      <p:ext uri="{BB962C8B-B14F-4D97-AF65-F5344CB8AC3E}">
        <p14:creationId xmlns:p14="http://schemas.microsoft.com/office/powerpoint/2010/main" val="11927794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A0DBB-5BCC-A831-6A22-8DE7A7AB93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F483CC-0026-68EC-522F-EB093398B4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0933B7-2609-C76F-C842-D6945971C8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«Las pantallas nos afectan de formas que no siempre percibimos. Es posible que tu cuerpo te esté enviando señales: ojos cansados, dolores de cabeza o dolor de cuello por mirar hacia abajo. Y tus emociones también pueden verse afectadas. ¿Alguna vez te has sentido de mal humor después de pasar mucho tiempo frente a una pantalla? ¿O te ha costado conciliar el sueño tras usar el móvil? Estas son señales que nos envía nuestro cuerpo. ¿La buena noticia? Una vez que detectamos estas señales, podemos hacer algo al respecto».</a:t>
            </a:r>
          </a:p>
          <a:p>
            <a:endParaRPr lang="LID4096" sz="1200" dirty="0"/>
          </a:p>
        </p:txBody>
      </p:sp>
      <p:sp>
        <p:nvSpPr>
          <p:cNvPr id="4" name="Slide Number Placeholder 3">
            <a:extLst>
              <a:ext uri="{FF2B5EF4-FFF2-40B4-BE49-F238E27FC236}">
                <a16:creationId xmlns:a16="http://schemas.microsoft.com/office/drawing/2014/main" id="{6446DE97-5675-B591-D5BC-05B9E4D9F94C}"/>
              </a:ext>
            </a:extLst>
          </p:cNvPr>
          <p:cNvSpPr>
            <a:spLocks noGrp="1"/>
          </p:cNvSpPr>
          <p:nvPr>
            <p:ph type="sldNum" sz="quarter" idx="5"/>
          </p:nvPr>
        </p:nvSpPr>
        <p:spPr/>
        <p:txBody>
          <a:bodyPr/>
          <a:lstStyle/>
          <a:p>
            <a:fld id="{C6CF91B0-25AB-4DFA-B184-293DD156034C}" type="slidenum">
              <a:rPr lang="el-GR" smtClean="0"/>
              <a:t>4</a:t>
            </a:fld>
            <a:endParaRPr lang="el-GR"/>
          </a:p>
        </p:txBody>
      </p:sp>
    </p:spTree>
    <p:extLst>
      <p:ext uri="{BB962C8B-B14F-4D97-AF65-F5344CB8AC3E}">
        <p14:creationId xmlns:p14="http://schemas.microsoft.com/office/powerpoint/2010/main" val="39530316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556319-D2ED-90D9-26AC-1238EED44F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C44108-5B47-EDC7-7E0F-95C9CCD81A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4A9E83-89F8-E4B7-98AD-239EF214862D}"/>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«¡Actividad final! Quiero que elabores tres pautas personales para jugar de forma saludable. Son promesas que te haces a ti mismo. Pensad en lo que os ayudaría a VOSOTROS específicamente. Ejemplos: «Pondré un temporizador antes de empezar», «Me tomaré un descanso cada hora», «No jugaré después de las 21:00 h los días de colegio», «Los deberes son lo primero». Escribid vuestras tres pautas. Ahora compartid una con un compañero y comentad: ¿Cómo os acordaréis de cumplirla? ¿Qué podría dificultarlo? ¡Lo tenéis controlado!</a:t>
            </a:r>
            <a:endParaRPr lang="LID4096" dirty="0"/>
          </a:p>
        </p:txBody>
      </p:sp>
      <p:sp>
        <p:nvSpPr>
          <p:cNvPr id="4" name="Slide Number Placeholder 3">
            <a:extLst>
              <a:ext uri="{FF2B5EF4-FFF2-40B4-BE49-F238E27FC236}">
                <a16:creationId xmlns:a16="http://schemas.microsoft.com/office/drawing/2014/main" id="{A65F6430-6A82-8880-90D4-D35118A26079}"/>
              </a:ext>
            </a:extLst>
          </p:cNvPr>
          <p:cNvSpPr>
            <a:spLocks noGrp="1"/>
          </p:cNvSpPr>
          <p:nvPr>
            <p:ph type="sldNum" sz="quarter" idx="5"/>
          </p:nvPr>
        </p:nvSpPr>
        <p:spPr/>
        <p:txBody>
          <a:bodyPr/>
          <a:lstStyle/>
          <a:p>
            <a:fld id="{C6CF91B0-25AB-4DFA-B184-293DD156034C}" type="slidenum">
              <a:rPr lang="el-GR" smtClean="0"/>
              <a:t>26</a:t>
            </a:fld>
            <a:endParaRPr lang="el-GR"/>
          </a:p>
        </p:txBody>
      </p:sp>
    </p:spTree>
    <p:extLst>
      <p:ext uri="{BB962C8B-B14F-4D97-AF65-F5344CB8AC3E}">
        <p14:creationId xmlns:p14="http://schemas.microsoft.com/office/powerpoint/2010/main" val="7554350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763B6-8E0F-325E-3034-14452C1C39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6CD451-D339-4637-E32F-FF54D0EC32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030356-C78C-0902-8D18-74CD4940CC4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«Te voy a presentar cinco tipos de uso de pantallas. Educativo: es cuando estás aprendiendo algo nuevo. Creativo: cuando estás creando algo, como un vídeo o arte digital. Social: conectar con personas reales que te importan. Ahora, pasivo: esto es mirar sin participar realmente, como cuando los vídeos no paran de reproducirse. Y habitual: es cuando coges el móvil sin saber siquiera por qué. ¿Qué tipos crees que practicas más?»</a:t>
            </a:r>
          </a:p>
          <a:p>
            <a:endParaRPr lang="LID4096" sz="1200" dirty="0"/>
          </a:p>
        </p:txBody>
      </p:sp>
      <p:sp>
        <p:nvSpPr>
          <p:cNvPr id="4" name="Slide Number Placeholder 3">
            <a:extLst>
              <a:ext uri="{FF2B5EF4-FFF2-40B4-BE49-F238E27FC236}">
                <a16:creationId xmlns:a16="http://schemas.microsoft.com/office/drawing/2014/main" id="{FA6993F2-EE77-FADC-82CB-95A8B859B875}"/>
              </a:ext>
            </a:extLst>
          </p:cNvPr>
          <p:cNvSpPr>
            <a:spLocks noGrp="1"/>
          </p:cNvSpPr>
          <p:nvPr>
            <p:ph type="sldNum" sz="quarter" idx="5"/>
          </p:nvPr>
        </p:nvSpPr>
        <p:spPr/>
        <p:txBody>
          <a:bodyPr/>
          <a:lstStyle/>
          <a:p>
            <a:fld id="{C6CF91B0-25AB-4DFA-B184-293DD156034C}" type="slidenum">
              <a:rPr lang="el-GR" smtClean="0"/>
              <a:t>5</a:t>
            </a:fld>
            <a:endParaRPr lang="el-GR"/>
          </a:p>
        </p:txBody>
      </p:sp>
    </p:spTree>
    <p:extLst>
      <p:ext uri="{BB962C8B-B14F-4D97-AF65-F5344CB8AC3E}">
        <p14:creationId xmlns:p14="http://schemas.microsoft.com/office/powerpoint/2010/main" val="24086438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«El autocontrol puede parecer complicado, pero en realidad solo consiste en prestarse atención a uno mismo. Hoy en día, muchos de nosotros utilizamos las pantallas sin pensar: cogemos el móvil de forma automática, como por reflejo. Pero cuando empiezas a darte cuenta de tus hábitos, algo cambia. Eres tú quien toma el control. Las preguntas clave son: ¿Cuánto tiempo dedico realmente? Y, lo que es más importante, ¿cómo me siento antes, durante y después?»</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7</a:t>
            </a:fld>
            <a:endParaRPr lang="el-GR"/>
          </a:p>
        </p:txBody>
      </p:sp>
    </p:spTree>
    <p:extLst>
      <p:ext uri="{BB962C8B-B14F-4D97-AF65-F5344CB8AC3E}">
        <p14:creationId xmlns:p14="http://schemas.microsoft.com/office/powerpoint/2010/main" val="33914449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t>
            </a:r>
            <a:r>
              <a:rPr lang="en-GB" sz="1200" kern="1200" dirty="0">
                <a:solidFill>
                  <a:schemeClr val="tx1"/>
                </a:solidFill>
                <a:effectLst/>
                <a:latin typeface="+mn-lt"/>
                <a:ea typeface="+mn-ea"/>
                <a:cs typeface="+mn-cs"/>
              </a:rPr>
              <a:t>He aquí una forma divertida de verlo: ¡la nutrición digital! Al igual que la comida, lo que «alimentas» a tu cerebro a través de las pantallas influye en cómo te sientes. Pasar un rato frente a la pantalla es como comer verduras: te da energía, te enseña cosas y te ayuda a crecer. Pasar otro rato frente a la pantalla es como comer comida basura: sabe bien en ese momento, pero te deja con una sensación de vacío o de cansancio. El objetivo no es no darte nunca un capricho, ¡sino asegurarte de que también obtienes suficiente «nutrición»!</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8</a:t>
            </a:fld>
            <a:endParaRPr lang="el-GR"/>
          </a:p>
        </p:txBody>
      </p:sp>
    </p:spTree>
    <p:extLst>
      <p:ext uri="{BB962C8B-B14F-4D97-AF65-F5344CB8AC3E}">
        <p14:creationId xmlns:p14="http://schemas.microsoft.com/office/powerpoint/2010/main" val="22008454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«¿Quieres adquirir mejores hábitos? Empieza por dos momentos sencillos: el antes y el después. ANTES de coger un dispositivo, haz una pausa y pregúntate: "¿Por qué estoy haciendo esto? ¿Qué quiero conseguir?". DESPUÉS de dejarlo, reflexiona: "¿Cómo me siento? ¿Ha merecido la pena dedicarle tiempo?". Este pequeño hábito de cuestionarte las cosas puede cambiar por completo tu relación con las pantallas. ¡Pruébalo esta semana y fíjate en los resultados!».</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9</a:t>
            </a:fld>
            <a:endParaRPr lang="el-GR"/>
          </a:p>
        </p:txBody>
      </p:sp>
    </p:spTree>
    <p:extLst>
      <p:ext uri="{BB962C8B-B14F-4D97-AF65-F5344CB8AC3E}">
        <p14:creationId xmlns:p14="http://schemas.microsoft.com/office/powerpoint/2010/main" val="16738620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«Probemos esto ahora mismo. Pensad en la última vez que usasteis una pantalla, quizá esta mañana o anoche. ¿Qué estabais haciendo? Ahora viene lo importante: ¿cómo os sentíais ANTES de empezar? ¿Aburridos? ¿Con curiosidad? ¿Estresados? ¿Y cómo os sentíais DESPUÉS? ¿Con energía? ¿Cansados? ¿Culpables? ¿Felices? Esta relación entre las actividades y los sentimientos es muy importante. ¿Alguien quiere compartir lo que ha notado?»</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10</a:t>
            </a:fld>
            <a:endParaRPr lang="el-GR"/>
          </a:p>
        </p:txBody>
      </p:sp>
    </p:spTree>
    <p:extLst>
      <p:ext uri="{BB962C8B-B14F-4D97-AF65-F5344CB8AC3E}">
        <p14:creationId xmlns:p14="http://schemas.microsoft.com/office/powerpoint/2010/main" val="11298251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«Ahora vamos a darle un toque personal. Quiero que elabores tu propio Plan de Nutrición Digital. Primero, escribe una actividad frente a la pantalla que quieras hacer MÁS: algo que te haga sentir bien. Segundo, una actividad que quieras hacer MENOS: algo que te haga perder el tiempo o te haga sentir peor. Tercero, crea tu pregunta personal: algo que te preguntes a ti mismo antes de coger el móvil. ¡Guarda este plan en un lugar donde lo veas a menudo!»</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11</a:t>
            </a:fld>
            <a:endParaRPr lang="el-GR"/>
          </a:p>
        </p:txBody>
      </p:sp>
    </p:spTree>
    <p:extLst>
      <p:ext uri="{BB962C8B-B14F-4D97-AF65-F5344CB8AC3E}">
        <p14:creationId xmlns:p14="http://schemas.microsoft.com/office/powerpoint/2010/main" val="2422358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«Hay algo muy importante que hay que entender. A menudo, no recurrimos a las pantallas porque realmente queramos usarlas. Lo hacemos porque sentimos algo desagradable: aburrimiento, estrés, soledad, ansiedad. La pantalla nos parece una solución rápida. Pero aquí está el quid de la cuestión: en realidad no resuelve ese sentimiento. Por lo general, nos sentimos IGUAL o PEOR después de estar un rato mirando la pantalla. ¿A alguien le suena esto?»</a:t>
            </a: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13</a:t>
            </a:fld>
            <a:endParaRPr lang="el-GR"/>
          </a:p>
        </p:txBody>
      </p:sp>
    </p:spTree>
    <p:extLst>
      <p:ext uri="{BB962C8B-B14F-4D97-AF65-F5344CB8AC3E}">
        <p14:creationId xmlns:p14="http://schemas.microsoft.com/office/powerpoint/2010/main" val="15754742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solidFill>
                  <a:schemeClr val="tx2"/>
                </a:solidFill>
                <a:latin typeface="Arial" panose="020B0604020202020204" pitchFamily="34" charset="0"/>
                <a:ea typeface="Roboto Slab Medium" pitchFamily="2" charset="0"/>
                <a:cs typeface="Arial" panose="020B0604020202020204" pitchFamily="34" charset="0"/>
              </a:defRPr>
            </a:lvl1pPr>
          </a:lstStyle>
          <a:p>
            <a:r>
              <a:rPr lang="en-US" dirty="0"/>
              <a:t>Slide title goes here</a:t>
            </a:r>
            <a:endParaRPr lang="el-GR" dirty="0"/>
          </a:p>
        </p:txBody>
      </p:sp>
      <p:sp>
        <p:nvSpPr>
          <p:cNvPr id="5" name="Content Placeholder 3"/>
          <p:cNvSpPr>
            <a:spLocks noGrp="1"/>
          </p:cNvSpPr>
          <p:nvPr>
            <p:ph sz="quarter" idx="12" hasCustomPrompt="1"/>
          </p:nvPr>
        </p:nvSpPr>
        <p:spPr>
          <a:xfrm>
            <a:off x="97971" y="881743"/>
            <a:ext cx="11944350" cy="5870121"/>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lvl="0"/>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2169850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dirty="0"/>
              <a:t>Slide title goes here</a:t>
            </a:r>
            <a:endParaRPr lang="el-GR" dirty="0"/>
          </a:p>
        </p:txBody>
      </p:sp>
      <p:sp>
        <p:nvSpPr>
          <p:cNvPr id="6"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sz="2400" b="0" baseline="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
        <p:nvSpPr>
          <p:cNvPr id="8" name="Content Placeholder 3"/>
          <p:cNvSpPr>
            <a:spLocks noGrp="1"/>
          </p:cNvSpPr>
          <p:nvPr>
            <p:ph sz="quarter" idx="12" hasCustomPrompt="1"/>
          </p:nvPr>
        </p:nvSpPr>
        <p:spPr>
          <a:xfrm>
            <a:off x="97971" y="1462685"/>
            <a:ext cx="11944350" cy="5289179"/>
          </a:xfrm>
          <a:prstGeom prst="rect">
            <a:avLst/>
          </a:prstGeom>
        </p:spPr>
        <p:txBody>
          <a:bodyPr/>
          <a:lstStyle>
            <a:lvl1pPr algn="l">
              <a:defRPr lang="en-US" sz="1800" kern="1200" dirty="0" smtClean="0">
                <a:solidFill>
                  <a:schemeClr val="tx2"/>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3928767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5" name="Content Placeholder 3"/>
          <p:cNvSpPr>
            <a:spLocks noGrp="1"/>
          </p:cNvSpPr>
          <p:nvPr>
            <p:ph sz="quarter" idx="11" hasCustomPrompt="1"/>
          </p:nvPr>
        </p:nvSpPr>
        <p:spPr>
          <a:xfrm>
            <a:off x="97971"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6545040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7" name="Content Placeholder 3"/>
          <p:cNvSpPr>
            <a:spLocks noGrp="1"/>
          </p:cNvSpPr>
          <p:nvPr>
            <p:ph sz="quarter" idx="11" hasCustomPrompt="1"/>
          </p:nvPr>
        </p:nvSpPr>
        <p:spPr>
          <a:xfrm>
            <a:off x="97971"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10"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lang="el-GR" sz="2400" b="0" kern="1200" baseline="0" dirty="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Tree>
    <p:extLst>
      <p:ext uri="{BB962C8B-B14F-4D97-AF65-F5344CB8AC3E}">
        <p14:creationId xmlns:p14="http://schemas.microsoft.com/office/powerpoint/2010/main" val="1536706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D828EC0-BF20-49B3-A8DE-833F728958E9}"/>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a:extLst>
              <a:ext uri="{FF2B5EF4-FFF2-40B4-BE49-F238E27FC236}">
                <a16:creationId xmlns:a16="http://schemas.microsoft.com/office/drawing/2014/main" id="{E4C88B47-D9EB-2A74-FD98-E0F9D2929A57}"/>
              </a:ext>
            </a:extLst>
          </p:cNvPr>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a:extLst>
              <a:ext uri="{FF2B5EF4-FFF2-40B4-BE49-F238E27FC236}">
                <a16:creationId xmlns:a16="http://schemas.microsoft.com/office/drawing/2014/main" id="{B651AE0A-A680-5D95-6DAA-04F6E821A251}"/>
              </a:ext>
            </a:extLst>
          </p:cNvPr>
          <p:cNvPicPr>
            <a:picLocks noChangeAspect="1"/>
          </p:cNvPicPr>
          <p:nvPr userDrawn="1"/>
        </p:nvPicPr>
        <p:blipFill>
          <a:blip r:embed="rId4"/>
          <a:stretch>
            <a:fillRect/>
          </a:stretch>
        </p:blipFill>
        <p:spPr>
          <a:xfrm>
            <a:off x="6889674" y="1995192"/>
            <a:ext cx="4927600" cy="4000500"/>
          </a:xfrm>
          <a:prstGeom prst="rect">
            <a:avLst/>
          </a:prstGeom>
        </p:spPr>
      </p:pic>
    </p:spTree>
    <p:extLst>
      <p:ext uri="{BB962C8B-B14F-4D97-AF65-F5344CB8AC3E}">
        <p14:creationId xmlns:p14="http://schemas.microsoft.com/office/powerpoint/2010/main" val="54702030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2"/>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DDCD6EF-8BAC-4952-C0E4-2EF4ACDC3F96}"/>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2" name="Picture 1">
            <a:extLst>
              <a:ext uri="{FF2B5EF4-FFF2-40B4-BE49-F238E27FC236}">
                <a16:creationId xmlns:a16="http://schemas.microsoft.com/office/drawing/2014/main" id="{80274D63-4B72-B854-B883-35F07AF39E24}"/>
              </a:ext>
            </a:extLst>
          </p:cNvPr>
          <p:cNvPicPr>
            <a:picLocks noChangeAspect="1"/>
          </p:cNvPicPr>
          <p:nvPr userDrawn="1"/>
        </p:nvPicPr>
        <p:blipFill>
          <a:blip r:embed="rId3"/>
          <a:stretch>
            <a:fillRect/>
          </a:stretch>
        </p:blipFill>
        <p:spPr>
          <a:xfrm>
            <a:off x="401324" y="377037"/>
            <a:ext cx="1984435" cy="909936"/>
          </a:xfrm>
          <a:prstGeom prst="rect">
            <a:avLst/>
          </a:prstGeom>
        </p:spPr>
      </p:pic>
      <p:pic>
        <p:nvPicPr>
          <p:cNvPr id="3" name="Picture 2">
            <a:extLst>
              <a:ext uri="{FF2B5EF4-FFF2-40B4-BE49-F238E27FC236}">
                <a16:creationId xmlns:a16="http://schemas.microsoft.com/office/drawing/2014/main" id="{C669CA67-9A0D-6D23-F5B3-CD3EF82E5624}"/>
              </a:ext>
            </a:extLst>
          </p:cNvPr>
          <p:cNvPicPr>
            <a:picLocks noChangeAspect="1"/>
          </p:cNvPicPr>
          <p:nvPr userDrawn="1"/>
        </p:nvPicPr>
        <p:blipFill>
          <a:blip r:embed="rId4"/>
          <a:stretch>
            <a:fillRect/>
          </a:stretch>
        </p:blipFill>
        <p:spPr>
          <a:xfrm>
            <a:off x="6096000" y="3515455"/>
            <a:ext cx="5702300" cy="2362200"/>
          </a:xfrm>
          <a:prstGeom prst="rect">
            <a:avLst/>
          </a:prstGeom>
        </p:spPr>
      </p:pic>
      <p:sp>
        <p:nvSpPr>
          <p:cNvPr id="8" name="TextBox 7">
            <a:extLst>
              <a:ext uri="{FF2B5EF4-FFF2-40B4-BE49-F238E27FC236}">
                <a16:creationId xmlns:a16="http://schemas.microsoft.com/office/drawing/2014/main" id="{02D42687-9C05-6640-36C5-A7707DA75F1A}"/>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9445815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2179865" y="2937536"/>
            <a:ext cx="7832271" cy="1600197"/>
          </a:xfrm>
          <a:prstGeom prst="rect">
            <a:avLst/>
          </a:prstGeom>
          <a:ln>
            <a:noFill/>
          </a:ln>
        </p:spPr>
        <p:txBody>
          <a:bodyPr anchor="ctr">
            <a:normAutofit/>
          </a:bodyPr>
          <a:lstStyle>
            <a:lvl1pPr algn="ctr">
              <a:defRPr sz="2000" b="0">
                <a:solidFill>
                  <a:schemeClr val="accent2"/>
                </a:solidFill>
                <a:latin typeface="Arial" panose="020B0604020202020204" pitchFamily="34" charset="0"/>
                <a:ea typeface="Roboto Slab Black" pitchFamily="2" charset="0"/>
                <a:cs typeface="Arial" panose="020B0604020202020204" pitchFamily="34" charset="0"/>
              </a:defRPr>
            </a:lvl1pPr>
          </a:lstStyle>
          <a:p>
            <a:r>
              <a:rPr lang="en-US" dirty="0"/>
              <a:t>End Slide</a:t>
            </a:r>
            <a:endParaRPr lang="el-GR" dirty="0"/>
          </a:p>
        </p:txBody>
      </p:sp>
      <p:sp>
        <p:nvSpPr>
          <p:cNvPr id="10" name="Rectangle 9"/>
          <p:cNvSpPr/>
          <p:nvPr userDrawn="1"/>
        </p:nvSpPr>
        <p:spPr>
          <a:xfrm rot="10800000" flipV="1">
            <a:off x="2172707" y="2913643"/>
            <a:ext cx="7839428"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84822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pic>
        <p:nvPicPr>
          <p:cNvPr id="6" name="Picture 5">
            <a:extLst>
              <a:ext uri="{FF2B5EF4-FFF2-40B4-BE49-F238E27FC236}">
                <a16:creationId xmlns:a16="http://schemas.microsoft.com/office/drawing/2014/main" id="{79EA4C69-9DDB-9F9F-8E98-4BCA8ED06E6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17750" y="1447800"/>
            <a:ext cx="7556500" cy="3962400"/>
          </a:xfrm>
          <a:prstGeom prst="rect">
            <a:avLst/>
          </a:prstGeom>
        </p:spPr>
      </p:pic>
      <p:sp>
        <p:nvSpPr>
          <p:cNvPr id="7" name="Subtitle 2">
            <a:extLst>
              <a:ext uri="{FF2B5EF4-FFF2-40B4-BE49-F238E27FC236}">
                <a16:creationId xmlns:a16="http://schemas.microsoft.com/office/drawing/2014/main" id="{90C4B96E-428F-61C9-6E62-394451C1F93E}"/>
              </a:ext>
            </a:extLst>
          </p:cNvPr>
          <p:cNvSpPr>
            <a:spLocks noGrp="1"/>
          </p:cNvSpPr>
          <p:nvPr>
            <p:ph type="subTitle" idx="1" hasCustomPrompt="1"/>
          </p:nvPr>
        </p:nvSpPr>
        <p:spPr>
          <a:xfrm>
            <a:off x="401324" y="300159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Project Partners:</a:t>
            </a:r>
            <a:endParaRPr lang="el-GR" dirty="0"/>
          </a:p>
        </p:txBody>
      </p:sp>
    </p:spTree>
    <p:extLst>
      <p:ext uri="{BB962C8B-B14F-4D97-AF65-F5344CB8AC3E}">
        <p14:creationId xmlns:p14="http://schemas.microsoft.com/office/powerpoint/2010/main" val="5654868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type="ctrTitle" hasCustomPrompt="1"/>
          </p:nvPr>
        </p:nvSpPr>
        <p:spPr>
          <a:xfrm>
            <a:off x="2179865" y="2774849"/>
            <a:ext cx="7832271" cy="1600197"/>
          </a:xfrm>
          <a:prstGeom prst="rect">
            <a:avLst/>
          </a:prstGeom>
        </p:spPr>
        <p:txBody>
          <a:bodyPr anchor="ctr">
            <a:normAutofit/>
          </a:bodyPr>
          <a:lstStyle>
            <a:lvl1pPr algn="ctr">
              <a:defRPr sz="2000" b="0">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Divider Slide</a:t>
            </a:r>
            <a:endParaRPr lang="el-GR" dirty="0"/>
          </a:p>
        </p:txBody>
      </p:sp>
      <p:sp>
        <p:nvSpPr>
          <p:cNvPr id="6" name="Rectangle 5"/>
          <p:cNvSpPr/>
          <p:nvPr userDrawn="1"/>
        </p:nvSpPr>
        <p:spPr>
          <a:xfrm rot="10800000" flipV="1">
            <a:off x="2172708" y="2774849"/>
            <a:ext cx="7839428"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9902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heme" Target="../theme/theme2.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alpha val="0"/>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797521"/>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Placeholder 7"/>
          <p:cNvSpPr>
            <a:spLocks noGrp="1"/>
          </p:cNvSpPr>
          <p:nvPr>
            <p:ph type="title"/>
          </p:nvPr>
        </p:nvSpPr>
        <p:spPr>
          <a:xfrm>
            <a:off x="97970" y="81642"/>
            <a:ext cx="11944351" cy="715879"/>
          </a:xfrm>
          <a:prstGeom prst="rect">
            <a:avLst/>
          </a:prstGeom>
        </p:spPr>
        <p:txBody>
          <a:bodyPr vert="horz" lIns="54000" tIns="54000" rIns="54000" bIns="54000" rtlCol="0" anchor="ctr">
            <a:noAutofit/>
          </a:bodyPr>
          <a:lstStyle/>
          <a:p>
            <a:r>
              <a:rPr lang="en-US" dirty="0"/>
              <a:t>Aquí va el título de la diapositiva</a:t>
            </a:r>
            <a:endParaRPr lang="el-GR" dirty="0"/>
          </a:p>
        </p:txBody>
      </p:sp>
    </p:spTree>
    <p:extLst>
      <p:ext uri="{BB962C8B-B14F-4D97-AF65-F5344CB8AC3E}">
        <p14:creationId xmlns:p14="http://schemas.microsoft.com/office/powerpoint/2010/main" val="1960187723"/>
      </p:ext>
    </p:extLst>
  </p:cSld>
  <p:clrMap bg1="lt1" tx1="dk1" bg2="lt2" tx2="dk2" accent1="accent1" accent2="accent2" accent3="accent3" accent4="accent4" accent5="accent5" accent6="accent6" hlink="hlink" folHlink="folHlink"/>
  <p:sldLayoutIdLst>
    <p:sldLayoutId id="2147483672" r:id="rId1"/>
    <p:sldLayoutId id="2147483669" r:id="rId2"/>
    <p:sldLayoutId id="2147483671" r:id="rId3"/>
    <p:sldLayoutId id="2147483651" r:id="rId4"/>
  </p:sldLayoutIdLst>
  <p:txStyles>
    <p:titleStyle>
      <a:lvl1pPr algn="l" defTabSz="914377" rtl="0" eaLnBrk="1" latinLnBrk="0" hangingPunct="1">
        <a:lnSpc>
          <a:spcPct val="90000"/>
        </a:lnSpc>
        <a:spcBef>
          <a:spcPct val="0"/>
        </a:spcBef>
        <a:buNone/>
        <a:defRPr sz="3800" kern="1200">
          <a:solidFill>
            <a:schemeClr val="tx2"/>
          </a:solidFill>
          <a:latin typeface="Arial" panose="020B0604020202020204" pitchFamily="34" charset="0"/>
          <a:ea typeface="Open Sans" panose="020B0606030504020204" pitchFamily="34" charset="0"/>
          <a:cs typeface="Arial" panose="020B0604020202020204" pitchFamily="34" charset="0"/>
        </a:defRPr>
      </a:lvl1pPr>
    </p:titleStyle>
    <p:bodyStyle>
      <a:lvl1pPr marL="0" indent="0" algn="just" defTabSz="914377" rtl="0" eaLnBrk="1" latinLnBrk="0" hangingPunct="1">
        <a:lnSpc>
          <a:spcPct val="90000"/>
        </a:lnSpc>
        <a:spcBef>
          <a:spcPts val="1000"/>
        </a:spcBef>
        <a:buFont typeface="Arial" panose="020B0604020202020204" pitchFamily="34" charset="0"/>
        <a:buNone/>
        <a:defRPr sz="2200" kern="1200">
          <a:solidFill>
            <a:schemeClr val="bg2"/>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alpha val="50000"/>
          </a:srgb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9144641"/>
      </p:ext>
    </p:extLst>
  </p:cSld>
  <p:clrMap bg1="lt1" tx1="dk1" bg2="lt2" tx2="dk2" accent1="accent1" accent2="accent2" accent3="accent3" accent4="accent4" accent5="accent5" accent6="accent6" hlink="hlink" folHlink="folHlink"/>
  <p:sldLayoutIdLst>
    <p:sldLayoutId id="2147483649" r:id="rId1"/>
    <p:sldLayoutId id="2147483689" r:id="rId2"/>
    <p:sldLayoutId id="2147483687" r:id="rId3"/>
    <p:sldLayoutId id="2147483690" r:id="rId4"/>
    <p:sldLayoutId id="2147483688" r:id="rId5"/>
  </p:sldLayoutIdLst>
  <p:txStyles>
    <p:titleStyle>
      <a:lvl1pPr algn="l" defTabSz="914377"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90EA3-B5A9-B1E8-C2DF-9EE276BBF240}"/>
              </a:ext>
            </a:extLst>
          </p:cNvPr>
          <p:cNvSpPr>
            <a:spLocks noGrp="1"/>
          </p:cNvSpPr>
          <p:nvPr>
            <p:ph type="ctrTitle"/>
          </p:nvPr>
        </p:nvSpPr>
        <p:spPr/>
        <p:txBody>
          <a:bodyPr>
            <a:normAutofit/>
          </a:bodyPr>
          <a:lstStyle/>
          <a:p>
            <a:r>
              <a:rPr lang="en-US" sz="2400" dirty="0"/>
              <a:t>WP3 – Material didáctico para estudiantes</a:t>
            </a:r>
            <a:r>
              <a:rPr lang="en-US" sz="1800" dirty="0"/>
              <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077FB08D-68F0-ED39-45CA-2644332A0072}"/>
              </a:ext>
            </a:extLst>
          </p:cNvPr>
          <p:cNvSpPr>
            <a:spLocks noGrp="1"/>
          </p:cNvSpPr>
          <p:nvPr>
            <p:ph type="subTitle" idx="1"/>
          </p:nvPr>
        </p:nvSpPr>
        <p:spPr>
          <a:xfrm>
            <a:off x="374726" y="3662221"/>
            <a:ext cx="7391858" cy="1292830"/>
          </a:xfrm>
        </p:spPr>
        <p:txBody>
          <a:bodyPr>
            <a:normAutofit lnSpcReduction="10000"/>
          </a:bodyPr>
          <a:lstStyle/>
          <a:p>
            <a:r>
              <a:rPr lang="en-US" sz="2800" dirty="0"/>
              <a:t>Módulo 1</a:t>
            </a:r>
          </a:p>
          <a:p>
            <a:r>
              <a:rPr lang="en-US" sz="2800" dirty="0"/>
              <a:t>Tiempo de uso y de descanso frente a la pantalla</a:t>
            </a:r>
            <a:endParaRPr lang="en-CY" sz="2800" dirty="0"/>
          </a:p>
        </p:txBody>
      </p:sp>
    </p:spTree>
    <p:extLst>
      <p:ext uri="{BB962C8B-B14F-4D97-AF65-F5344CB8AC3E}">
        <p14:creationId xmlns:p14="http://schemas.microsoft.com/office/powerpoint/2010/main" val="1203435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AB3E7-6D4A-4BDB-D66B-208ED41174C0}"/>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29E03AFC-C4D4-DDE8-585E-D5367F04826B}"/>
              </a:ext>
            </a:extLst>
          </p:cNvPr>
          <p:cNvSpPr>
            <a:spLocks noGrp="1"/>
          </p:cNvSpPr>
          <p:nvPr>
            <p:ph type="title"/>
          </p:nvPr>
        </p:nvSpPr>
        <p:spPr/>
        <p:txBody>
          <a:bodyPr lIns="91440"/>
          <a:lstStyle/>
          <a:p>
            <a:r>
              <a:rPr lang="en-US" sz="2400" i="1" dirty="0"/>
              <a:t>Módulo 1 (Estudiantes): Tiempo frente a la pantalla y tiempo sin pantalla</a:t>
            </a:r>
            <a:endParaRPr lang="el-GR" sz="2400" dirty="0"/>
          </a:p>
        </p:txBody>
      </p:sp>
      <p:sp>
        <p:nvSpPr>
          <p:cNvPr id="6" name="Text Placeholder 5">
            <a:extLst>
              <a:ext uri="{FF2B5EF4-FFF2-40B4-BE49-F238E27FC236}">
                <a16:creationId xmlns:a16="http://schemas.microsoft.com/office/drawing/2014/main" id="{7302E0DD-D589-4B42-C271-5C5C4DE91F23}"/>
              </a:ext>
            </a:extLst>
          </p:cNvPr>
          <p:cNvSpPr>
            <a:spLocks noGrp="1"/>
          </p:cNvSpPr>
          <p:nvPr>
            <p:ph type="body" sz="quarter" idx="10"/>
          </p:nvPr>
        </p:nvSpPr>
        <p:spPr/>
        <p:txBody>
          <a:bodyPr/>
          <a:lstStyle/>
          <a:p>
            <a:endParaRPr lang="en-US" b="1" dirty="0">
              <a:solidFill>
                <a:schemeClr val="accent6">
                  <a:lumMod val="75000"/>
                </a:schemeClr>
              </a:solidFill>
            </a:endParaRPr>
          </a:p>
          <a:p>
            <a:r>
              <a:rPr lang="en-US" b="1" i="1" dirty="0">
                <a:solidFill>
                  <a:schemeClr val="accent6">
                    <a:lumMod val="75000"/>
                  </a:schemeClr>
                </a:solidFill>
              </a:rPr>
              <a:t>Tema 2: </a:t>
            </a:r>
            <a:r>
              <a:rPr lang="en-GB" b="1" i="1" dirty="0">
                <a:solidFill>
                  <a:schemeClr val="accent6">
                    <a:lumMod val="75000"/>
                  </a:schemeClr>
                </a:solidFill>
              </a:rPr>
              <a:t>Autocontrol y nutrición digital</a:t>
            </a:r>
          </a:p>
          <a:p>
            <a:endParaRPr lang="en-CY" i="1" dirty="0"/>
          </a:p>
        </p:txBody>
      </p:sp>
      <p:pic>
        <p:nvPicPr>
          <p:cNvPr id="2" name="Content Placeholder 1">
            <a:extLst>
              <a:ext uri="{FF2B5EF4-FFF2-40B4-BE49-F238E27FC236}">
                <a16:creationId xmlns:a16="http://schemas.microsoft.com/office/drawing/2014/main" id="{0BB23AC0-C746-6AC0-9563-0E440486C54B}"/>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95D32110-F553-2263-18C7-E3D2B3831B29}"/>
              </a:ext>
            </a:extLst>
          </p:cNvPr>
          <p:cNvSpPr txBox="1"/>
          <p:nvPr/>
        </p:nvSpPr>
        <p:spPr>
          <a:xfrm>
            <a:off x="97970" y="1563010"/>
            <a:ext cx="10957957" cy="6119817"/>
          </a:xfrm>
          <a:prstGeom prst="rect">
            <a:avLst/>
          </a:prstGeom>
          <a:noFill/>
        </p:spPr>
        <p:txBody>
          <a:bodyPr wrap="square">
            <a:spAutoFit/>
          </a:bodyPr>
          <a:lstStyle/>
          <a:p>
            <a:pPr algn="ctr"/>
            <a:r>
              <a:rPr lang="en-GB" sz="2400" b="1" dirty="0">
                <a:solidFill>
                  <a:schemeClr val="accent4"/>
                </a:solidFill>
              </a:rPr>
              <a:t>Actividad: «Control del estado de ánimo y del uso de pantallas» (interactiva)</a:t>
            </a:r>
            <a:endParaRPr lang="en-GB" sz="2400" dirty="0">
              <a:solidFill>
                <a:schemeClr val="accent4"/>
              </a:solidFill>
            </a:endParaRPr>
          </a:p>
          <a:p>
            <a:pPr lvl="0"/>
            <a:endParaRPr lang="en-GB" b="1" dirty="0"/>
          </a:p>
          <a:p>
            <a:pPr lvl="0"/>
            <a:r>
              <a:rPr lang="en-GB" sz="2400" b="1" dirty="0"/>
              <a:t>Tarea: </a:t>
            </a:r>
            <a:r>
              <a:rPr lang="en-GB" sz="2400" dirty="0"/>
              <a:t>Relaciona tus sentimientos con tus hábitos frente a la pantalla</a:t>
            </a:r>
          </a:p>
          <a:p>
            <a:pPr lvl="0"/>
            <a:endParaRPr lang="en-GB" sz="1200" b="1" dirty="0"/>
          </a:p>
          <a:p>
            <a:pPr lvl="0"/>
            <a:r>
              <a:rPr lang="en-GB" sz="2400" b="1" dirty="0"/>
              <a:t>Instrucciones:</a:t>
            </a:r>
            <a:endParaRPr lang="en-GB" sz="2400" dirty="0"/>
          </a:p>
          <a:p>
            <a:pPr lvl="0"/>
            <a:r>
              <a:rPr lang="en-GB" sz="2400" dirty="0"/>
              <a:t>Piensa en la ÚLTIMA vez que usaste una pantalla. Responde a estas preguntas (escribe o piensa):</a:t>
            </a:r>
          </a:p>
          <a:p>
            <a:pPr marL="742950" lvl="1" indent="-285750">
              <a:buFont typeface="Wingdings" panose="05000000000000000000" pitchFamily="2" charset="2"/>
              <a:buChar char="Ø"/>
            </a:pPr>
            <a:r>
              <a:rPr lang="en-GB" sz="2400" dirty="0"/>
              <a:t>¿Qué estabas haciendo? (jugar, navegar, hacer los deberes, chatear)</a:t>
            </a:r>
          </a:p>
          <a:p>
            <a:pPr marL="742950" lvl="1" indent="-285750">
              <a:buFont typeface="Wingdings" panose="05000000000000000000" pitchFamily="2" charset="2"/>
              <a:buChar char="Ø"/>
            </a:pPr>
            <a:r>
              <a:rPr lang="en-GB" sz="2400" dirty="0"/>
              <a:t>¿Cómo te sentías ANTES?</a:t>
            </a:r>
          </a:p>
          <a:p>
            <a:pPr marL="742950" lvl="1" indent="-285750">
              <a:buFont typeface="Wingdings" panose="05000000000000000000" pitchFamily="2" charset="2"/>
              <a:buChar char="Ø"/>
            </a:pPr>
            <a:r>
              <a:rPr lang="en-GB" sz="2400" dirty="0"/>
              <a:t>¿Cómo te sentías DESPUÉS?</a:t>
            </a:r>
          </a:p>
          <a:p>
            <a:pPr marL="742950" lvl="1" indent="-285750">
              <a:buFont typeface="Wingdings" panose="05000000000000000000" pitchFamily="2" charset="2"/>
              <a:buChar char="Ø"/>
            </a:pPr>
            <a:r>
              <a:rPr lang="en-GB" sz="2400" dirty="0"/>
              <a:t>¿Fue un tiempo de pantalla «saludable» o «basura»?</a:t>
            </a:r>
          </a:p>
          <a:p>
            <a:pPr lvl="1"/>
            <a:endParaRPr lang="en-GB" sz="2400" dirty="0"/>
          </a:p>
          <a:p>
            <a:pPr algn="ctr"/>
            <a:r>
              <a:rPr lang="en-GB" sz="2400" b="1" dirty="0"/>
              <a:t>Compartir: </a:t>
            </a:r>
          </a:p>
          <a:p>
            <a:pPr algn="ctr"/>
            <a:r>
              <a:rPr lang="en-GB" sz="2400" dirty="0"/>
              <a:t>¿Alguien quiere compartir lo que ha </a:t>
            </a:r>
            <a:r>
              <a:rPr lang="en-GB" sz="2400" dirty="0" err="1"/>
              <a:t>observado</a:t>
            </a:r>
            <a:r>
              <a:rPr lang="en-GB" sz="2400" dirty="0" smtClean="0"/>
              <a:t>?</a:t>
            </a:r>
            <a:endParaRPr lang="en-GB" sz="2400"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577816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EA116-A7B3-2057-3C0B-C8A0F6906DF6}"/>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9A88C728-0F31-DAA7-0F2A-CE42B7D589BD}"/>
              </a:ext>
            </a:extLst>
          </p:cNvPr>
          <p:cNvSpPr>
            <a:spLocks noGrp="1"/>
          </p:cNvSpPr>
          <p:nvPr>
            <p:ph type="title"/>
          </p:nvPr>
        </p:nvSpPr>
        <p:spPr/>
        <p:txBody>
          <a:bodyPr lIns="91440"/>
          <a:lstStyle/>
          <a:p>
            <a:r>
              <a:rPr lang="en-US" sz="2400" i="1" dirty="0"/>
              <a:t>Módulo 1 (Estudiantes): Tiempo frente a la pantalla y tiempo sin pantalla</a:t>
            </a:r>
            <a:endParaRPr lang="el-GR" sz="2400" dirty="0"/>
          </a:p>
        </p:txBody>
      </p:sp>
      <p:sp>
        <p:nvSpPr>
          <p:cNvPr id="6" name="Text Placeholder 5">
            <a:extLst>
              <a:ext uri="{FF2B5EF4-FFF2-40B4-BE49-F238E27FC236}">
                <a16:creationId xmlns:a16="http://schemas.microsoft.com/office/drawing/2014/main" id="{8377D6D2-6461-54F6-A335-9F43CFB2257D}"/>
              </a:ext>
            </a:extLst>
          </p:cNvPr>
          <p:cNvSpPr>
            <a:spLocks noGrp="1"/>
          </p:cNvSpPr>
          <p:nvPr>
            <p:ph type="body" sz="quarter" idx="10"/>
          </p:nvPr>
        </p:nvSpPr>
        <p:spPr/>
        <p:txBody>
          <a:bodyPr/>
          <a:lstStyle/>
          <a:p>
            <a:endParaRPr lang="en-US" b="1" dirty="0">
              <a:solidFill>
                <a:schemeClr val="accent6">
                  <a:lumMod val="75000"/>
                </a:schemeClr>
              </a:solidFill>
            </a:endParaRPr>
          </a:p>
          <a:p>
            <a:r>
              <a:rPr lang="en-US" b="1" i="1" dirty="0">
                <a:solidFill>
                  <a:schemeClr val="accent6">
                    <a:lumMod val="75000"/>
                  </a:schemeClr>
                </a:solidFill>
              </a:rPr>
              <a:t>Tema 2: </a:t>
            </a:r>
            <a:r>
              <a:rPr lang="en-GB" b="1" i="1" dirty="0">
                <a:solidFill>
                  <a:schemeClr val="accent6">
                    <a:lumMod val="75000"/>
                  </a:schemeClr>
                </a:solidFill>
              </a:rPr>
              <a:t>Autocontrol y nutrición digital</a:t>
            </a:r>
          </a:p>
          <a:p>
            <a:endParaRPr lang="en-CY" i="1" dirty="0"/>
          </a:p>
        </p:txBody>
      </p:sp>
      <p:pic>
        <p:nvPicPr>
          <p:cNvPr id="2" name="Content Placeholder 1">
            <a:extLst>
              <a:ext uri="{FF2B5EF4-FFF2-40B4-BE49-F238E27FC236}">
                <a16:creationId xmlns:a16="http://schemas.microsoft.com/office/drawing/2014/main" id="{3F8E497F-1081-BFAE-84B5-50EF6922DBD8}"/>
              </a:ext>
            </a:extLst>
          </p:cNvPr>
          <p:cNvPicPr>
            <a:picLocks noGrp="1" noChangeAspect="1"/>
          </p:cNvPicPr>
          <p:nvPr>
            <p:ph sz="quarter" idx="12"/>
          </p:nvPr>
        </p:nvPicPr>
        <p:blipFill>
          <a:blip r:embed="rId3"/>
          <a:stretch>
            <a:fillRect/>
          </a:stretch>
        </p:blipFill>
        <p:spPr>
          <a:xfrm>
            <a:off x="9611823" y="5554108"/>
            <a:ext cx="2327333" cy="1068606"/>
          </a:xfrm>
          <a:prstGeom prst="rect">
            <a:avLst/>
          </a:prstGeom>
        </p:spPr>
      </p:pic>
      <p:sp>
        <p:nvSpPr>
          <p:cNvPr id="3" name="TextBox 2">
            <a:extLst>
              <a:ext uri="{FF2B5EF4-FFF2-40B4-BE49-F238E27FC236}">
                <a16:creationId xmlns:a16="http://schemas.microsoft.com/office/drawing/2014/main" id="{C2E5944F-506F-5371-25D8-AC04EAA2152A}"/>
              </a:ext>
            </a:extLst>
          </p:cNvPr>
          <p:cNvSpPr txBox="1"/>
          <p:nvPr/>
        </p:nvSpPr>
        <p:spPr>
          <a:xfrm>
            <a:off x="176644" y="1579418"/>
            <a:ext cx="10453255" cy="6335260"/>
          </a:xfrm>
          <a:prstGeom prst="rect">
            <a:avLst/>
          </a:prstGeom>
          <a:noFill/>
        </p:spPr>
        <p:txBody>
          <a:bodyPr wrap="square">
            <a:spAutoFit/>
          </a:bodyPr>
          <a:lstStyle/>
          <a:p>
            <a:pPr lvl="0" algn="ctr"/>
            <a:r>
              <a:rPr lang="en-GB" sz="2400" b="1" dirty="0">
                <a:solidFill>
                  <a:schemeClr val="accent4"/>
                </a:solidFill>
              </a:rPr>
              <a:t>Actividad: Mi plan de nutrición digital (individual)</a:t>
            </a:r>
            <a:endParaRPr lang="en-GB" sz="2400" dirty="0">
              <a:solidFill>
                <a:schemeClr val="accent4"/>
              </a:solidFill>
            </a:endParaRPr>
          </a:p>
          <a:p>
            <a:pPr lvl="0"/>
            <a:endParaRPr lang="en-GB" sz="1200" b="1" i="1" dirty="0"/>
          </a:p>
          <a:p>
            <a:pPr lvl="0" algn="ctr"/>
            <a:r>
              <a:rPr lang="en-GB" sz="2400" b="1" i="1" dirty="0"/>
              <a:t>Tarea: </a:t>
            </a:r>
            <a:r>
              <a:rPr lang="en-GB" sz="2400" i="1" dirty="0"/>
              <a:t>Crea tu plan personal de equilibrio frente a la pantalla</a:t>
            </a:r>
          </a:p>
          <a:p>
            <a:pPr lvl="0" algn="ctr"/>
            <a:endParaRPr lang="en-GB" sz="1200" b="1" i="1" dirty="0"/>
          </a:p>
          <a:p>
            <a:pPr lvl="0" algn="ctr"/>
            <a:r>
              <a:rPr lang="en-GB" sz="2400" b="1" i="1" dirty="0" err="1" smtClean="0"/>
              <a:t>Instrucciones</a:t>
            </a:r>
            <a:endParaRPr lang="en-GB" sz="2400" b="1" i="1" dirty="0"/>
          </a:p>
          <a:p>
            <a:pPr lvl="0" algn="ctr"/>
            <a:r>
              <a:rPr lang="en-GB" sz="2400" b="1" i="1" dirty="0"/>
              <a:t> </a:t>
            </a:r>
            <a:r>
              <a:rPr lang="en-GB" sz="2400" dirty="0"/>
              <a:t>Anota:</a:t>
            </a:r>
          </a:p>
          <a:p>
            <a:pPr algn="ctr"/>
            <a:r>
              <a:rPr lang="en-GB" sz="2400" b="1" dirty="0"/>
              <a:t>Una actividad frente a la pantalla que quiero hacer MÁS: </a:t>
            </a:r>
          </a:p>
          <a:p>
            <a:pPr algn="ctr"/>
            <a:r>
              <a:rPr lang="en-GB" sz="2400" b="1" dirty="0"/>
              <a:t>(</a:t>
            </a:r>
            <a:r>
              <a:rPr lang="en-GB" sz="2400" dirty="0" err="1" smtClean="0"/>
              <a:t>Ejemplo</a:t>
            </a:r>
            <a:r>
              <a:rPr lang="en-GB" sz="2400" dirty="0" smtClean="0"/>
              <a:t>: </a:t>
            </a:r>
            <a:r>
              <a:rPr lang="en-GB" sz="2400" dirty="0"/>
              <a:t>videollamadas con amigos, aplicaciones educativas, proyectos creativos)</a:t>
            </a:r>
          </a:p>
          <a:p>
            <a:pPr algn="ctr"/>
            <a:endParaRPr lang="en-GB" sz="1000" dirty="0"/>
          </a:p>
          <a:p>
            <a:pPr algn="ctr"/>
            <a:r>
              <a:rPr lang="en-GB" sz="2400" b="1" dirty="0"/>
              <a:t>Una actividad en pantalla que quiero hacer MENOS</a:t>
            </a:r>
            <a:r>
              <a:rPr lang="en-GB" sz="2400" dirty="0"/>
              <a:t>: </a:t>
            </a:r>
          </a:p>
          <a:p>
            <a:pPr algn="ctr"/>
            <a:r>
              <a:rPr lang="en-GB" sz="2400" dirty="0"/>
              <a:t>(Ejemplo: navegar por las redes sociales antes de acostarme, ver vídeos en reproducción automática)</a:t>
            </a:r>
          </a:p>
          <a:p>
            <a:pPr algn="ctr"/>
            <a:endParaRPr lang="en-GB" sz="1000" dirty="0"/>
          </a:p>
          <a:p>
            <a:pPr algn="ctr"/>
            <a:r>
              <a:rPr lang="en-GB" sz="2400" b="1" dirty="0"/>
              <a:t>Una pregunta que me haré antes de coger el móvil: </a:t>
            </a:r>
          </a:p>
          <a:p>
            <a:pPr algn="ctr"/>
            <a:r>
              <a:rPr lang="en-GB" sz="2400" dirty="0"/>
              <a:t>(Ejemplo: «¿De verdad necesito esto ahora mismo?»)</a:t>
            </a:r>
          </a:p>
          <a:p>
            <a:pPr algn="ctr"/>
            <a:endParaRPr lang="en-GB" sz="1200" b="1" dirty="0"/>
          </a:p>
          <a:p>
            <a:pPr algn="ctr"/>
            <a:r>
              <a:rPr lang="en-GB" sz="2400" b="1" dirty="0"/>
              <a:t>¡Guarda este plan en un lugar donde lo veas!</a:t>
            </a:r>
            <a:endParaRPr lang="en-GB" sz="2400" dirty="0"/>
          </a:p>
          <a:p>
            <a:pPr algn="ctr"/>
            <a:r>
              <a:rPr lang="en-GB" dirty="0"/>
              <a:t> </a:t>
            </a:r>
          </a:p>
          <a:p>
            <a:pPr lvl="0"/>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174527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9E000-07C4-0970-E278-5CB759991E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B9E0A8-86C7-0BAD-983C-8CF98D4B45D8}"/>
              </a:ext>
            </a:extLst>
          </p:cNvPr>
          <p:cNvSpPr>
            <a:spLocks noGrp="1"/>
          </p:cNvSpPr>
          <p:nvPr>
            <p:ph type="ctrTitle"/>
          </p:nvPr>
        </p:nvSpPr>
        <p:spPr/>
        <p:txBody>
          <a:bodyPr>
            <a:normAutofit fontScale="90000"/>
          </a:bodyPr>
          <a:lstStyle/>
          <a:p>
            <a:r>
              <a:rPr lang="en-US" sz="2400" b="0" i="1" dirty="0"/>
              <a:t>Módulo 1 (Estudiantes): </a:t>
            </a:r>
            <a:br>
              <a:rPr lang="en-US" sz="2400" b="0" i="1" dirty="0"/>
            </a:br>
            <a:r>
              <a:rPr lang="en-US" sz="2400" b="0" i="1" dirty="0"/>
              <a:t>Tiempo de uso y de descanso frente a la pantalla</a:t>
            </a:r>
            <a:r>
              <a:rPr lang="en-CY" sz="1800" dirty="0"/>
              <a:t/>
            </a:r>
            <a:br>
              <a:rPr lang="en-CY" sz="1800" dirty="0"/>
            </a:br>
            <a:r>
              <a:rPr lang="en-US" sz="1800" dirty="0"/>
              <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E1C0FBEE-9145-2830-DADD-42BC86B066FE}"/>
              </a:ext>
            </a:extLst>
          </p:cNvPr>
          <p:cNvSpPr>
            <a:spLocks noGrp="1"/>
          </p:cNvSpPr>
          <p:nvPr>
            <p:ph type="subTitle" idx="1"/>
          </p:nvPr>
        </p:nvSpPr>
        <p:spPr>
          <a:xfrm>
            <a:off x="374726" y="3662221"/>
            <a:ext cx="7391858" cy="1292830"/>
          </a:xfrm>
        </p:spPr>
        <p:txBody>
          <a:bodyPr>
            <a:normAutofit lnSpcReduction="10000"/>
          </a:bodyPr>
          <a:lstStyle/>
          <a:p>
            <a:endParaRPr lang="en-US" sz="2800" b="1" dirty="0">
              <a:solidFill>
                <a:schemeClr val="accent6">
                  <a:lumMod val="75000"/>
                </a:schemeClr>
              </a:solidFill>
            </a:endParaRPr>
          </a:p>
          <a:p>
            <a:r>
              <a:rPr lang="en-US" sz="2600" b="1" dirty="0">
                <a:solidFill>
                  <a:schemeClr val="accent6">
                    <a:lumMod val="75000"/>
                  </a:schemeClr>
                </a:solidFill>
              </a:rPr>
              <a:t>Tema 3: Regulación emocional y equilibrio frente a la pantalla</a:t>
            </a:r>
          </a:p>
          <a:p>
            <a:endParaRPr lang="en-US" sz="2800" b="1" dirty="0">
              <a:solidFill>
                <a:schemeClr val="accent6">
                  <a:lumMod val="75000"/>
                </a:schemeClr>
              </a:solidFill>
            </a:endParaRPr>
          </a:p>
          <a:p>
            <a:endParaRPr lang="en-CY" sz="2800" dirty="0"/>
          </a:p>
        </p:txBody>
      </p:sp>
    </p:spTree>
    <p:extLst>
      <p:ext uri="{BB962C8B-B14F-4D97-AF65-F5344CB8AC3E}">
        <p14:creationId xmlns:p14="http://schemas.microsoft.com/office/powerpoint/2010/main" val="8294925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CDC1E-AE59-7D12-6DFC-40F74B42E0AF}"/>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C756E9C-3630-07EA-97B3-3F0A0DA41D08}"/>
              </a:ext>
            </a:extLst>
          </p:cNvPr>
          <p:cNvSpPr>
            <a:spLocks noGrp="1"/>
          </p:cNvSpPr>
          <p:nvPr>
            <p:ph type="title"/>
          </p:nvPr>
        </p:nvSpPr>
        <p:spPr/>
        <p:txBody>
          <a:bodyPr lIns="91440"/>
          <a:lstStyle/>
          <a:p>
            <a:r>
              <a:rPr lang="en-US" sz="2400" i="1" dirty="0"/>
              <a:t>Módulo 1 (Estudiantes): Tiempo frente a la pantalla y tiempo sin pantalla</a:t>
            </a:r>
            <a:endParaRPr lang="el-GR" sz="2400" dirty="0"/>
          </a:p>
        </p:txBody>
      </p:sp>
      <p:sp>
        <p:nvSpPr>
          <p:cNvPr id="6" name="Text Placeholder 5">
            <a:extLst>
              <a:ext uri="{FF2B5EF4-FFF2-40B4-BE49-F238E27FC236}">
                <a16:creationId xmlns:a16="http://schemas.microsoft.com/office/drawing/2014/main" id="{4D6933A7-7FD5-EADA-EF8C-2835BD7FF988}"/>
              </a:ext>
            </a:extLst>
          </p:cNvPr>
          <p:cNvSpPr>
            <a:spLocks noGrp="1"/>
          </p:cNvSpPr>
          <p:nvPr>
            <p:ph type="body" sz="quarter" idx="10"/>
          </p:nvPr>
        </p:nvSpPr>
        <p:spPr/>
        <p:txBody>
          <a:bodyPr/>
          <a:lstStyle/>
          <a:p>
            <a:r>
              <a:rPr lang="en-US" b="1" i="1" dirty="0">
                <a:solidFill>
                  <a:schemeClr val="accent6">
                    <a:lumMod val="75000"/>
                  </a:schemeClr>
                </a:solidFill>
              </a:rPr>
              <a:t>Tema 3: Regulación emocional y equilibrio frente a la pantalla</a:t>
            </a:r>
            <a:endParaRPr lang="en-CY" i="1" dirty="0"/>
          </a:p>
        </p:txBody>
      </p:sp>
      <p:pic>
        <p:nvPicPr>
          <p:cNvPr id="2" name="Content Placeholder 1">
            <a:extLst>
              <a:ext uri="{FF2B5EF4-FFF2-40B4-BE49-F238E27FC236}">
                <a16:creationId xmlns:a16="http://schemas.microsoft.com/office/drawing/2014/main" id="{A1005BE0-AD0D-F3E3-14CA-AFD352669A26}"/>
              </a:ext>
            </a:extLst>
          </p:cNvPr>
          <p:cNvPicPr>
            <a:picLocks noGrp="1" noChangeAspect="1"/>
          </p:cNvPicPr>
          <p:nvPr>
            <p:ph sz="quarter" idx="12"/>
          </p:nvPr>
        </p:nvPicPr>
        <p:blipFill>
          <a:blip r:embed="rId3"/>
          <a:stretch>
            <a:fillRect/>
          </a:stretch>
        </p:blipFill>
        <p:spPr>
          <a:xfrm>
            <a:off x="10098709" y="5741145"/>
            <a:ext cx="1943612" cy="892419"/>
          </a:xfrm>
          <a:prstGeom prst="rect">
            <a:avLst/>
          </a:prstGeom>
        </p:spPr>
      </p:pic>
      <p:sp>
        <p:nvSpPr>
          <p:cNvPr id="4" name="TextBox 3">
            <a:extLst>
              <a:ext uri="{FF2B5EF4-FFF2-40B4-BE49-F238E27FC236}">
                <a16:creationId xmlns:a16="http://schemas.microsoft.com/office/drawing/2014/main" id="{85458BDB-F3F2-29FA-B251-1A7D0772C554}"/>
              </a:ext>
            </a:extLst>
          </p:cNvPr>
          <p:cNvSpPr txBox="1"/>
          <p:nvPr/>
        </p:nvSpPr>
        <p:spPr>
          <a:xfrm>
            <a:off x="102422" y="1405534"/>
            <a:ext cx="10156275" cy="5827429"/>
          </a:xfrm>
          <a:prstGeom prst="rect">
            <a:avLst/>
          </a:prstGeom>
          <a:noFill/>
        </p:spPr>
        <p:txBody>
          <a:bodyPr wrap="square">
            <a:spAutoFit/>
          </a:bodyPr>
          <a:lstStyle/>
          <a:p>
            <a:pPr lvl="0"/>
            <a:r>
              <a:rPr lang="en-GB" sz="2400" b="1" dirty="0"/>
              <a:t>Cuando las pantallas se convierten en un escape</a:t>
            </a:r>
          </a:p>
          <a:p>
            <a:pPr lvl="0"/>
            <a:endParaRPr lang="en-GB" sz="1200" b="1" dirty="0"/>
          </a:p>
          <a:p>
            <a:pPr lvl="0" algn="ctr"/>
            <a:r>
              <a:rPr lang="en-GB" sz="2400" dirty="0"/>
              <a:t>Comprender tus desencadenantes</a:t>
            </a:r>
          </a:p>
          <a:p>
            <a:pPr lvl="0"/>
            <a:endParaRPr lang="en-GB" sz="1000" dirty="0"/>
          </a:p>
          <a:p>
            <a:pPr lvl="0"/>
            <a:r>
              <a:rPr lang="en-GB" sz="2400" dirty="0"/>
              <a:t>A veces recurrimos a las pantallas sin pensarlo, especialmente cuando sentimos:</a:t>
            </a:r>
          </a:p>
          <a:p>
            <a:pPr marL="285750" lvl="0" indent="-285750">
              <a:buFont typeface="Wingdings" panose="05000000000000000000" pitchFamily="2" charset="2"/>
              <a:buChar char="q"/>
            </a:pPr>
            <a:r>
              <a:rPr lang="en-GB" sz="2300" dirty="0"/>
              <a:t>Aburrimiento</a:t>
            </a:r>
          </a:p>
          <a:p>
            <a:pPr marL="285750" lvl="0" indent="-285750">
              <a:buFont typeface="Wingdings" panose="05000000000000000000" pitchFamily="2" charset="2"/>
              <a:buChar char="q"/>
            </a:pPr>
            <a:r>
              <a:rPr lang="en-GB" sz="2300" dirty="0" err="1" smtClean="0"/>
              <a:t>Estres</a:t>
            </a:r>
            <a:endParaRPr lang="en-GB" sz="2300" dirty="0"/>
          </a:p>
          <a:p>
            <a:pPr marL="285750" lvl="0" indent="-285750">
              <a:buFont typeface="Wingdings" panose="05000000000000000000" pitchFamily="2" charset="2"/>
              <a:buChar char="q"/>
            </a:pPr>
            <a:r>
              <a:rPr lang="en-GB" sz="2300" dirty="0" smtClean="0"/>
              <a:t>Soledad</a:t>
            </a:r>
            <a:endParaRPr lang="en-GB" sz="2300" dirty="0"/>
          </a:p>
          <a:p>
            <a:pPr marL="285750" lvl="0" indent="-285750">
              <a:buFont typeface="Wingdings" panose="05000000000000000000" pitchFamily="2" charset="2"/>
              <a:buChar char="q"/>
            </a:pPr>
            <a:r>
              <a:rPr lang="en-GB" sz="2300" dirty="0"/>
              <a:t>Ansiedad</a:t>
            </a:r>
          </a:p>
          <a:p>
            <a:pPr marL="285750" lvl="0" indent="-285750">
              <a:buFont typeface="Wingdings" panose="05000000000000000000" pitchFamily="2" charset="2"/>
              <a:buChar char="q"/>
            </a:pPr>
            <a:r>
              <a:rPr lang="en-GB" sz="2300" dirty="0" err="1" smtClean="0"/>
              <a:t>Cansancio</a:t>
            </a:r>
            <a:endParaRPr lang="en-GB" sz="2300" dirty="0"/>
          </a:p>
          <a:p>
            <a:endParaRPr lang="en-GB" sz="1000" b="1" dirty="0"/>
          </a:p>
          <a:p>
            <a:pPr algn="ctr"/>
            <a:r>
              <a:rPr lang="en-GB" sz="2400" b="1" dirty="0"/>
              <a:t>El problema:</a:t>
            </a:r>
            <a:r>
              <a:rPr lang="en-GB" sz="2400" dirty="0"/>
              <a:t> </a:t>
            </a:r>
          </a:p>
          <a:p>
            <a:pPr algn="ctr"/>
            <a:r>
              <a:rPr lang="en-GB" sz="2400" dirty="0"/>
              <a:t>Usar las pantallas para escapar de los sentimientos no hace que estos desaparezcan. </a:t>
            </a:r>
            <a:r>
              <a:rPr lang="en-GB" sz="2400" dirty="0" smtClean="0"/>
              <a:t>A </a:t>
            </a:r>
            <a:r>
              <a:rPr lang="en-GB" sz="2400" dirty="0"/>
              <a:t>menudo, nos sentimos PEOR después.</a:t>
            </a:r>
          </a:p>
          <a:p>
            <a:pPr algn="ctr"/>
            <a:endParaRPr lang="en-GB" sz="800" b="1" dirty="0"/>
          </a:p>
          <a:p>
            <a:pPr algn="ctr"/>
            <a:r>
              <a:rPr lang="en-GB" sz="2400" b="1" dirty="0"/>
              <a:t>Pregunta clave: </a:t>
            </a:r>
          </a:p>
          <a:p>
            <a:pPr algn="ctr"/>
            <a:r>
              <a:rPr lang="en-GB" sz="2400" dirty="0"/>
              <a:t>«¿Estoy usando esta pantalla porque quiero, o porque estoy evitando algo?»</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911373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2BB0D-286B-3E45-C683-9056749B1B8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D7AB90A9-DE05-952E-F816-6349B8824CBE}"/>
              </a:ext>
            </a:extLst>
          </p:cNvPr>
          <p:cNvSpPr>
            <a:spLocks noGrp="1"/>
          </p:cNvSpPr>
          <p:nvPr>
            <p:ph type="title"/>
          </p:nvPr>
        </p:nvSpPr>
        <p:spPr/>
        <p:txBody>
          <a:bodyPr lIns="91440"/>
          <a:lstStyle/>
          <a:p>
            <a:r>
              <a:rPr lang="en-US" sz="2400" i="1" dirty="0"/>
              <a:t>Módulo 1 (Estudiantes): Tiempo frente a la pantalla y tiempo sin pantalla</a:t>
            </a:r>
            <a:endParaRPr lang="el-GR" sz="2400" dirty="0"/>
          </a:p>
        </p:txBody>
      </p:sp>
      <p:sp>
        <p:nvSpPr>
          <p:cNvPr id="6" name="Text Placeholder 5">
            <a:extLst>
              <a:ext uri="{FF2B5EF4-FFF2-40B4-BE49-F238E27FC236}">
                <a16:creationId xmlns:a16="http://schemas.microsoft.com/office/drawing/2014/main" id="{B2662878-00EE-5A1F-61A4-2D79DE119D19}"/>
              </a:ext>
            </a:extLst>
          </p:cNvPr>
          <p:cNvSpPr>
            <a:spLocks noGrp="1"/>
          </p:cNvSpPr>
          <p:nvPr>
            <p:ph type="body" sz="quarter" idx="10"/>
          </p:nvPr>
        </p:nvSpPr>
        <p:spPr/>
        <p:txBody>
          <a:bodyPr/>
          <a:lstStyle/>
          <a:p>
            <a:r>
              <a:rPr lang="en-US" b="1" i="1" dirty="0">
                <a:solidFill>
                  <a:schemeClr val="accent6">
                    <a:lumMod val="75000"/>
                  </a:schemeClr>
                </a:solidFill>
              </a:rPr>
              <a:t>Tema 3: Regulación emocional y equilibrio frente a la pantalla</a:t>
            </a:r>
            <a:endParaRPr lang="en-CY" i="1" dirty="0"/>
          </a:p>
        </p:txBody>
      </p:sp>
      <p:pic>
        <p:nvPicPr>
          <p:cNvPr id="2" name="Content Placeholder 1">
            <a:extLst>
              <a:ext uri="{FF2B5EF4-FFF2-40B4-BE49-F238E27FC236}">
                <a16:creationId xmlns:a16="http://schemas.microsoft.com/office/drawing/2014/main" id="{B645CEC8-44A4-0B08-5250-E7D99F40CC3D}"/>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AD8A0EAC-637F-6CBE-41CB-63A5F1B7CB18}"/>
              </a:ext>
            </a:extLst>
          </p:cNvPr>
          <p:cNvSpPr txBox="1"/>
          <p:nvPr/>
        </p:nvSpPr>
        <p:spPr>
          <a:xfrm>
            <a:off x="97971" y="1297578"/>
            <a:ext cx="9908230" cy="5740268"/>
          </a:xfrm>
          <a:prstGeom prst="rect">
            <a:avLst/>
          </a:prstGeom>
          <a:noFill/>
        </p:spPr>
        <p:txBody>
          <a:bodyPr wrap="square">
            <a:spAutoFit/>
          </a:bodyPr>
          <a:lstStyle/>
          <a:p>
            <a:pPr lvl="0"/>
            <a:r>
              <a:rPr lang="en-GB" sz="2400" b="1" dirty="0"/>
              <a:t>El reinicio en tres pasos</a:t>
            </a:r>
            <a:endParaRPr lang="en-GB" sz="2400" dirty="0"/>
          </a:p>
          <a:p>
            <a:pPr lvl="0" algn="ctr"/>
            <a:r>
              <a:rPr lang="en-GB" sz="2400" dirty="0"/>
              <a:t>Recuperar el </a:t>
            </a:r>
            <a:r>
              <a:rPr lang="en-GB" sz="2400" dirty="0" smtClean="0"/>
              <a:t>control</a:t>
            </a:r>
            <a:endParaRPr lang="en-GB" sz="2400" dirty="0"/>
          </a:p>
          <a:p>
            <a:r>
              <a:rPr lang="en-GB" sz="2400" dirty="0"/>
              <a:t>Cuando sientas la tentación de mirar la pantalla:</a:t>
            </a:r>
          </a:p>
          <a:p>
            <a:r>
              <a:rPr lang="en-GB" sz="2400" b="1" dirty="0"/>
              <a:t>Paso 1: PAUSA</a:t>
            </a:r>
            <a:endParaRPr lang="en-GB" sz="2400" dirty="0"/>
          </a:p>
          <a:p>
            <a:r>
              <a:rPr lang="en-GB" sz="2400" dirty="0"/>
              <a:t>Detente. Respira hondo. No cojas el dispositivo todavía.</a:t>
            </a:r>
          </a:p>
          <a:p>
            <a:endParaRPr lang="en-GB" sz="1200" b="1" dirty="0"/>
          </a:p>
          <a:p>
            <a:r>
              <a:rPr lang="en-GB" sz="2400" b="1" dirty="0"/>
              <a:t>Paso 2: PREGÚNTATE</a:t>
            </a:r>
            <a:endParaRPr lang="en-GB" sz="2400" dirty="0"/>
          </a:p>
          <a:p>
            <a:pPr lvl="0"/>
            <a:r>
              <a:rPr lang="en-GB" sz="2400" dirty="0"/>
              <a:t>«¿Qué estoy sintiendo ahora mismo?»</a:t>
            </a:r>
          </a:p>
          <a:p>
            <a:pPr lvl="0"/>
            <a:r>
              <a:rPr lang="en-GB" sz="2400" dirty="0"/>
              <a:t>«¿Qué es lo que realmente necesito?»</a:t>
            </a:r>
          </a:p>
          <a:p>
            <a:endParaRPr lang="en-GB" sz="1200" b="1" dirty="0"/>
          </a:p>
          <a:p>
            <a:r>
              <a:rPr lang="en-GB" sz="2400" b="1" dirty="0"/>
              <a:t>Paso 3: ELIGE</a:t>
            </a:r>
            <a:endParaRPr lang="en-GB" sz="2400" dirty="0"/>
          </a:p>
          <a:p>
            <a:pPr lvl="0"/>
            <a:r>
              <a:rPr lang="en-GB" sz="2400" dirty="0"/>
              <a:t>Toma una decisión a propósito:</a:t>
            </a:r>
          </a:p>
          <a:p>
            <a:pPr marL="342900" lvl="0" indent="-342900">
              <a:buFont typeface="Wingdings" panose="05000000000000000000" pitchFamily="2" charset="2"/>
              <a:buChar char="q"/>
            </a:pPr>
            <a:r>
              <a:rPr lang="en-GB" sz="2400" dirty="0"/>
              <a:t>Si necesitas conexión → llama a un amigo o habla con tu familia</a:t>
            </a:r>
          </a:p>
          <a:p>
            <a:pPr marL="342900" lvl="0" indent="-342900">
              <a:buFont typeface="Wingdings" panose="05000000000000000000" pitchFamily="2" charset="2"/>
              <a:buChar char="q"/>
            </a:pPr>
            <a:r>
              <a:rPr lang="en-GB" sz="2400" dirty="0"/>
              <a:t>Si necesitas descansar → tómate un descanso de </a:t>
            </a:r>
            <a:r>
              <a:rPr lang="en-GB" sz="2400" dirty="0" err="1" smtClean="0"/>
              <a:t>verdad</a:t>
            </a:r>
            <a:endParaRPr lang="en-GB" sz="2400" dirty="0" smtClean="0"/>
          </a:p>
          <a:p>
            <a:pPr lvl="0"/>
            <a:r>
              <a:rPr lang="en-GB" sz="2400" dirty="0"/>
              <a:t>	</a:t>
            </a:r>
            <a:r>
              <a:rPr lang="en-GB" sz="2400" dirty="0" smtClean="0"/>
              <a:t>			(no </a:t>
            </a:r>
            <a:r>
              <a:rPr lang="en-GB" sz="2400" dirty="0"/>
              <a:t>un descanso de las pantallas)</a:t>
            </a:r>
          </a:p>
          <a:p>
            <a:pPr marL="342900" lvl="0" indent="-342900">
              <a:buFont typeface="Wingdings" panose="05000000000000000000" pitchFamily="2" charset="2"/>
              <a:buChar char="q"/>
            </a:pPr>
            <a:r>
              <a:rPr lang="en-GB" sz="2400" dirty="0"/>
              <a:t>Si necesitas divertirte → elige una actividad que te haga sentir bien</a:t>
            </a:r>
          </a:p>
        </p:txBody>
      </p:sp>
    </p:spTree>
    <p:extLst>
      <p:ext uri="{BB962C8B-B14F-4D97-AF65-F5344CB8AC3E}">
        <p14:creationId xmlns:p14="http://schemas.microsoft.com/office/powerpoint/2010/main" val="35372522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8955D-7192-9252-D6AF-03A853BB9D10}"/>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FDDF933A-363B-02A3-262D-552FA7910BDF}"/>
              </a:ext>
            </a:extLst>
          </p:cNvPr>
          <p:cNvSpPr>
            <a:spLocks noGrp="1"/>
          </p:cNvSpPr>
          <p:nvPr>
            <p:ph type="title"/>
          </p:nvPr>
        </p:nvSpPr>
        <p:spPr/>
        <p:txBody>
          <a:bodyPr lIns="91440"/>
          <a:lstStyle/>
          <a:p>
            <a:r>
              <a:rPr lang="en-US" sz="2400" i="1" dirty="0"/>
              <a:t>Módulo 1 (Estudiantes): Tiempo frente a la pantalla y tiempo sin pantalla</a:t>
            </a:r>
            <a:endParaRPr lang="el-GR" sz="2400" dirty="0"/>
          </a:p>
        </p:txBody>
      </p:sp>
      <p:sp>
        <p:nvSpPr>
          <p:cNvPr id="6" name="Text Placeholder 5">
            <a:extLst>
              <a:ext uri="{FF2B5EF4-FFF2-40B4-BE49-F238E27FC236}">
                <a16:creationId xmlns:a16="http://schemas.microsoft.com/office/drawing/2014/main" id="{76E80771-0A66-E77C-809B-37C4E01D1208}"/>
              </a:ext>
            </a:extLst>
          </p:cNvPr>
          <p:cNvSpPr>
            <a:spLocks noGrp="1"/>
          </p:cNvSpPr>
          <p:nvPr>
            <p:ph type="body" sz="quarter" idx="10"/>
          </p:nvPr>
        </p:nvSpPr>
        <p:spPr/>
        <p:txBody>
          <a:bodyPr/>
          <a:lstStyle/>
          <a:p>
            <a:r>
              <a:rPr lang="en-US" b="1" i="1" dirty="0">
                <a:solidFill>
                  <a:schemeClr val="accent6">
                    <a:lumMod val="75000"/>
                  </a:schemeClr>
                </a:solidFill>
              </a:rPr>
              <a:t>Tema 3: Regulación emocional y equilibrio frente a la pantalla</a:t>
            </a:r>
            <a:endParaRPr lang="en-CY" i="1" dirty="0"/>
          </a:p>
        </p:txBody>
      </p:sp>
      <p:pic>
        <p:nvPicPr>
          <p:cNvPr id="2" name="Content Placeholder 1">
            <a:extLst>
              <a:ext uri="{FF2B5EF4-FFF2-40B4-BE49-F238E27FC236}">
                <a16:creationId xmlns:a16="http://schemas.microsoft.com/office/drawing/2014/main" id="{7D68E13D-E5D9-16DE-A77E-0C4CBD5E89E1}"/>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C078A1B9-4FFB-F7C7-921C-D5EC0753BE02}"/>
              </a:ext>
            </a:extLst>
          </p:cNvPr>
          <p:cNvSpPr txBox="1"/>
          <p:nvPr/>
        </p:nvSpPr>
        <p:spPr>
          <a:xfrm>
            <a:off x="97970" y="1643888"/>
            <a:ext cx="9856521" cy="5016758"/>
          </a:xfrm>
          <a:prstGeom prst="rect">
            <a:avLst/>
          </a:prstGeom>
          <a:noFill/>
        </p:spPr>
        <p:txBody>
          <a:bodyPr wrap="square">
            <a:spAutoFit/>
          </a:bodyPr>
          <a:lstStyle/>
          <a:p>
            <a:pPr lvl="0"/>
            <a:r>
              <a:rPr lang="en-GB" sz="2400" b="1" dirty="0"/>
              <a:t>Estrategias que ayudan</a:t>
            </a:r>
            <a:endParaRPr lang="en-GB" sz="2400" dirty="0"/>
          </a:p>
          <a:p>
            <a:pPr lvl="0" algn="ctr"/>
            <a:r>
              <a:rPr lang="en-GB" sz="2400" dirty="0"/>
              <a:t>Tu caja de herramientas para la calma</a:t>
            </a:r>
          </a:p>
          <a:p>
            <a:endParaRPr lang="en-GB" sz="1600" b="1" dirty="0"/>
          </a:p>
          <a:p>
            <a:r>
              <a:rPr lang="en-GB" sz="2400" dirty="0"/>
              <a:t>Cuando las pantallas te abrumen, prueba lo siguiente:</a:t>
            </a:r>
          </a:p>
          <a:p>
            <a:pPr marL="285750" indent="-285750">
              <a:buFont typeface="Wingdings" panose="05000000000000000000" pitchFamily="2" charset="2"/>
              <a:buChar char="ü"/>
            </a:pPr>
            <a:r>
              <a:rPr lang="en-GB" sz="2400" b="1" dirty="0"/>
              <a:t>Respiración profunda:</a:t>
            </a:r>
            <a:r>
              <a:rPr lang="en-GB" sz="2400" dirty="0"/>
              <a:t> 5 respiraciones lentas para calmar tu mente</a:t>
            </a:r>
          </a:p>
          <a:p>
            <a:pPr marL="285750" indent="-285750">
              <a:buFont typeface="Wingdings" panose="05000000000000000000" pitchFamily="2" charset="2"/>
              <a:buChar char="ü"/>
            </a:pPr>
            <a:r>
              <a:rPr lang="en-GB" sz="2400" b="1" dirty="0" err="1" smtClean="0"/>
              <a:t>Descansa</a:t>
            </a:r>
            <a:r>
              <a:rPr lang="en-GB" sz="2400" b="1" dirty="0" smtClean="0"/>
              <a:t> </a:t>
            </a:r>
            <a:r>
              <a:rPr lang="en-GB" sz="2400" b="1" dirty="0"/>
              <a:t>de las pantallas: </a:t>
            </a:r>
            <a:r>
              <a:rPr lang="en-GB" sz="2400" dirty="0"/>
              <a:t>aléjate durante 10 minutos</a:t>
            </a:r>
          </a:p>
          <a:p>
            <a:pPr marL="285750" indent="-285750">
              <a:buFont typeface="Wingdings" panose="05000000000000000000" pitchFamily="2" charset="2"/>
              <a:buChar char="ü"/>
            </a:pPr>
            <a:r>
              <a:rPr lang="en-GB" sz="2400" b="1" dirty="0"/>
              <a:t>Escríbelo: </a:t>
            </a:r>
            <a:r>
              <a:rPr lang="en-GB" sz="2400" dirty="0"/>
              <a:t>anota</a:t>
            </a:r>
            <a:r>
              <a:rPr lang="en-GB" sz="2400" b="1" dirty="0"/>
              <a:t> </a:t>
            </a:r>
            <a:r>
              <a:rPr lang="en-GB" sz="2400" dirty="0"/>
              <a:t>en un diario cómo te sientes</a:t>
            </a:r>
          </a:p>
          <a:p>
            <a:pPr marL="285750" indent="-285750">
              <a:buFont typeface="Wingdings" panose="05000000000000000000" pitchFamily="2" charset="2"/>
              <a:buChar char="ü"/>
            </a:pPr>
            <a:r>
              <a:rPr lang="en-GB" sz="2400" b="1" dirty="0"/>
              <a:t>Habla de ello: </a:t>
            </a:r>
            <a:r>
              <a:rPr lang="en-GB" sz="2400" dirty="0"/>
              <a:t>compártelo con alguien en quien confíes</a:t>
            </a:r>
          </a:p>
          <a:p>
            <a:pPr marL="285750" indent="-285750">
              <a:buFont typeface="Wingdings" panose="05000000000000000000" pitchFamily="2" charset="2"/>
              <a:buChar char="ü"/>
            </a:pPr>
            <a:r>
              <a:rPr lang="en-GB" sz="2400" b="1" dirty="0"/>
              <a:t>Establece </a:t>
            </a:r>
            <a:r>
              <a:rPr lang="en-GB" sz="2400" b="1" dirty="0" err="1"/>
              <a:t>límites</a:t>
            </a:r>
            <a:r>
              <a:rPr lang="en-GB" sz="2400" b="1" dirty="0"/>
              <a:t>: </a:t>
            </a:r>
            <a:r>
              <a:rPr lang="en-GB" sz="2400" dirty="0"/>
              <a:t>nada de pantallas 30 minutos antes de acostarte</a:t>
            </a:r>
          </a:p>
          <a:p>
            <a:endParaRPr lang="en-GB" sz="1600" b="1" dirty="0"/>
          </a:p>
          <a:p>
            <a:pPr algn="ctr"/>
            <a:r>
              <a:rPr lang="en-GB" sz="2400" b="1" dirty="0"/>
              <a:t>Recuerda:</a:t>
            </a:r>
            <a:r>
              <a:rPr lang="en-GB" sz="2400" dirty="0"/>
              <a:t> </a:t>
            </a:r>
          </a:p>
          <a:p>
            <a:pPr algn="ctr"/>
            <a:r>
              <a:rPr lang="en-GB" sz="2400" dirty="0"/>
              <a:t>No se trata de ser perfecto. </a:t>
            </a:r>
          </a:p>
          <a:p>
            <a:pPr algn="ctr"/>
            <a:r>
              <a:rPr lang="en-GB" sz="2400" dirty="0"/>
              <a:t>Se trata de tener herramientas cuando las necesites.</a:t>
            </a:r>
          </a:p>
          <a:p>
            <a:pPr lvl="0"/>
            <a:endParaRPr lang="en-GB" sz="2400" dirty="0"/>
          </a:p>
        </p:txBody>
      </p:sp>
    </p:spTree>
    <p:extLst>
      <p:ext uri="{BB962C8B-B14F-4D97-AF65-F5344CB8AC3E}">
        <p14:creationId xmlns:p14="http://schemas.microsoft.com/office/powerpoint/2010/main" val="41384154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D373D-5923-52F5-8578-743D93A28843}"/>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B5C8C8D-4E57-2217-F6BE-2676AD6054B1}"/>
              </a:ext>
            </a:extLst>
          </p:cNvPr>
          <p:cNvSpPr>
            <a:spLocks noGrp="1"/>
          </p:cNvSpPr>
          <p:nvPr>
            <p:ph type="title"/>
          </p:nvPr>
        </p:nvSpPr>
        <p:spPr/>
        <p:txBody>
          <a:bodyPr lIns="91440"/>
          <a:lstStyle/>
          <a:p>
            <a:r>
              <a:rPr lang="en-US" sz="2400" i="1" dirty="0"/>
              <a:t>Módulo 1 (Estudiantes): Tiempo frente a la pantalla y tiempo sin pantalla</a:t>
            </a:r>
            <a:endParaRPr lang="el-GR" sz="2400" dirty="0"/>
          </a:p>
        </p:txBody>
      </p:sp>
      <p:sp>
        <p:nvSpPr>
          <p:cNvPr id="6" name="Text Placeholder 5">
            <a:extLst>
              <a:ext uri="{FF2B5EF4-FFF2-40B4-BE49-F238E27FC236}">
                <a16:creationId xmlns:a16="http://schemas.microsoft.com/office/drawing/2014/main" id="{3B443A7E-6128-E7A9-8B17-6E0063A2D663}"/>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6">
                    <a:lumMod val="75000"/>
                  </a:schemeClr>
                </a:solidFill>
              </a:rPr>
              <a:t>Tema 3: Regulación emocional y equilibrio frente a la pantalla</a:t>
            </a:r>
            <a:endParaRPr lang="en-CY" i="1" dirty="0"/>
          </a:p>
          <a:p>
            <a:endParaRPr lang="en-CY" i="1" dirty="0"/>
          </a:p>
        </p:txBody>
      </p:sp>
      <p:pic>
        <p:nvPicPr>
          <p:cNvPr id="2" name="Content Placeholder 1">
            <a:extLst>
              <a:ext uri="{FF2B5EF4-FFF2-40B4-BE49-F238E27FC236}">
                <a16:creationId xmlns:a16="http://schemas.microsoft.com/office/drawing/2014/main" id="{38FC5C39-8128-B090-AB90-5EF6A09B8C3C}"/>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3" name="TextBox 2">
            <a:extLst>
              <a:ext uri="{FF2B5EF4-FFF2-40B4-BE49-F238E27FC236}">
                <a16:creationId xmlns:a16="http://schemas.microsoft.com/office/drawing/2014/main" id="{EB24FBEB-E1B3-D6CE-9553-D0E417075EDA}"/>
              </a:ext>
            </a:extLst>
          </p:cNvPr>
          <p:cNvSpPr txBox="1"/>
          <p:nvPr/>
        </p:nvSpPr>
        <p:spPr>
          <a:xfrm>
            <a:off x="176644" y="1693718"/>
            <a:ext cx="10453255" cy="5486758"/>
          </a:xfrm>
          <a:prstGeom prst="rect">
            <a:avLst/>
          </a:prstGeom>
          <a:noFill/>
        </p:spPr>
        <p:txBody>
          <a:bodyPr wrap="square">
            <a:spAutoFit/>
          </a:bodyPr>
          <a:lstStyle/>
          <a:p>
            <a:pPr lvl="0" algn="ctr"/>
            <a:r>
              <a:rPr lang="en-GB" sz="2400" b="1" dirty="0">
                <a:solidFill>
                  <a:schemeClr val="accent4">
                    <a:lumMod val="75000"/>
                  </a:schemeClr>
                </a:solidFill>
              </a:rPr>
              <a:t>Actividad: El reto de la pausa (interactivo)</a:t>
            </a:r>
            <a:endParaRPr lang="en-GB" sz="2400" dirty="0">
              <a:solidFill>
                <a:schemeClr val="accent4">
                  <a:lumMod val="75000"/>
                </a:schemeClr>
              </a:solidFill>
            </a:endParaRPr>
          </a:p>
          <a:p>
            <a:pPr lvl="1" algn="ctr"/>
            <a:endParaRPr lang="en-GB" sz="2200" b="1" dirty="0"/>
          </a:p>
          <a:p>
            <a:r>
              <a:rPr lang="en-GB" sz="2200" b="1" dirty="0"/>
              <a:t>Tarea: </a:t>
            </a:r>
            <a:r>
              <a:rPr lang="en-GB" sz="2200" dirty="0"/>
              <a:t>Practica hacer una pausa antes de reaccionar</a:t>
            </a:r>
          </a:p>
          <a:p>
            <a:endParaRPr lang="en-GB" sz="1000" b="1" dirty="0"/>
          </a:p>
          <a:p>
            <a:r>
              <a:rPr lang="en-GB" sz="2200" b="1" dirty="0"/>
              <a:t>Instrucciones:</a:t>
            </a:r>
            <a:endParaRPr lang="en-GB" sz="2200" dirty="0"/>
          </a:p>
          <a:p>
            <a:pPr marL="342900" lvl="0" indent="-342900">
              <a:buFont typeface="Wingdings" panose="05000000000000000000" pitchFamily="2" charset="2"/>
              <a:buChar char="Ø"/>
            </a:pPr>
            <a:r>
              <a:rPr lang="en-GB" sz="2200" dirty="0"/>
              <a:t>Cierra los ojos</a:t>
            </a:r>
          </a:p>
          <a:p>
            <a:pPr marL="342900" lvl="0" indent="-342900">
              <a:buFont typeface="Wingdings" panose="05000000000000000000" pitchFamily="2" charset="2"/>
              <a:buChar char="Ø"/>
            </a:pPr>
            <a:r>
              <a:rPr lang="en-GB" sz="2200" dirty="0"/>
              <a:t>Imagina: Acabas de llegar a casa del colegio. Estás cansado y estresado.</a:t>
            </a:r>
          </a:p>
          <a:p>
            <a:pPr marL="342900" lvl="0" indent="-342900">
              <a:buFont typeface="Wingdings" panose="05000000000000000000" pitchFamily="2" charset="2"/>
              <a:buChar char="Ø"/>
            </a:pPr>
            <a:r>
              <a:rPr lang="en-GB" sz="2200" dirty="0"/>
              <a:t>Tu mano se dirige hacia el teléfono...</a:t>
            </a:r>
          </a:p>
          <a:p>
            <a:pPr marL="342900" lvl="0" indent="-342900">
              <a:buFont typeface="Wingdings" panose="05000000000000000000" pitchFamily="2" charset="2"/>
              <a:buChar char="Ø"/>
            </a:pPr>
            <a:r>
              <a:rPr lang="en-GB" sz="2200" dirty="0" err="1" smtClean="0"/>
              <a:t>Haz</a:t>
            </a:r>
            <a:r>
              <a:rPr lang="en-GB" sz="2200" dirty="0" smtClean="0"/>
              <a:t> </a:t>
            </a:r>
            <a:r>
              <a:rPr lang="en-GB" sz="2200" dirty="0" err="1" smtClean="0"/>
              <a:t>una</a:t>
            </a:r>
            <a:r>
              <a:rPr lang="en-GB" sz="2200" dirty="0" smtClean="0"/>
              <a:t> </a:t>
            </a:r>
            <a:r>
              <a:rPr lang="en-GB" sz="2200" dirty="0" err="1" smtClean="0"/>
              <a:t>pausa</a:t>
            </a:r>
            <a:r>
              <a:rPr lang="en-GB" sz="2200" dirty="0" smtClean="0"/>
              <a:t>. </a:t>
            </a:r>
            <a:r>
              <a:rPr lang="en-GB" sz="2200" dirty="0" err="1" smtClean="0"/>
              <a:t>Respira</a:t>
            </a:r>
            <a:r>
              <a:rPr lang="en-GB" sz="2200" dirty="0" smtClean="0"/>
              <a:t> </a:t>
            </a:r>
            <a:r>
              <a:rPr lang="en-GB" sz="2200" dirty="0"/>
              <a:t>profundamente tres veces.</a:t>
            </a:r>
          </a:p>
          <a:p>
            <a:pPr marL="342900" lvl="0" indent="-342900">
              <a:buFont typeface="Wingdings" panose="05000000000000000000" pitchFamily="2" charset="2"/>
              <a:buChar char="Ø"/>
            </a:pPr>
            <a:r>
              <a:rPr lang="en-GB" sz="2200" dirty="0"/>
              <a:t>Pregúntate: «¿Qué es lo que realmente necesito ahora mismo?».</a:t>
            </a:r>
          </a:p>
          <a:p>
            <a:endParaRPr lang="en-GB" sz="1000" b="1" dirty="0"/>
          </a:p>
          <a:p>
            <a:r>
              <a:rPr lang="en-GB" sz="2200" b="1" dirty="0"/>
              <a:t>Comparte con un compañero:</a:t>
            </a:r>
            <a:endParaRPr lang="en-GB" sz="2200" dirty="0"/>
          </a:p>
          <a:p>
            <a:pPr marL="342900" lvl="0" indent="-342900">
              <a:buFont typeface="Wingdings" panose="05000000000000000000" pitchFamily="2" charset="2"/>
              <a:buChar char="Ø"/>
            </a:pPr>
            <a:r>
              <a:rPr lang="en-GB" sz="2200" dirty="0"/>
              <a:t>¿Qué sensación has tenido?</a:t>
            </a:r>
          </a:p>
          <a:p>
            <a:pPr marL="342900" lvl="0" indent="-342900">
              <a:buFont typeface="Wingdings" panose="05000000000000000000" pitchFamily="2" charset="2"/>
              <a:buChar char="Ø"/>
            </a:pPr>
            <a:r>
              <a:rPr lang="en-GB" sz="2200" dirty="0"/>
              <a:t>¿Qué podrías necesitar en lugar de pasar tiempo frente a la pantalla?</a:t>
            </a:r>
          </a:p>
          <a:p>
            <a:pPr marL="342900" lvl="0" indent="-342900">
              <a:buFont typeface="Wingdings" panose="05000000000000000000" pitchFamily="2" charset="2"/>
              <a:buChar char="Ø"/>
            </a:pPr>
            <a:r>
              <a:rPr lang="en-GB" sz="2200" dirty="0"/>
              <a:t>¿Qué podrías hacer en su lugar?</a:t>
            </a:r>
          </a:p>
          <a:p>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184705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B1CA0-715A-AC64-47B1-0D705E417C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F51EAD-4B7F-4CB1-E4B4-1017B6B3FADD}"/>
              </a:ext>
            </a:extLst>
          </p:cNvPr>
          <p:cNvSpPr>
            <a:spLocks noGrp="1"/>
          </p:cNvSpPr>
          <p:nvPr>
            <p:ph type="ctrTitle"/>
          </p:nvPr>
        </p:nvSpPr>
        <p:spPr>
          <a:xfrm>
            <a:off x="374726" y="2421674"/>
            <a:ext cx="6914821" cy="1334065"/>
          </a:xfrm>
        </p:spPr>
        <p:txBody>
          <a:bodyPr>
            <a:normAutofit fontScale="90000"/>
          </a:bodyPr>
          <a:lstStyle/>
          <a:p>
            <a:r>
              <a:rPr lang="en-US" sz="2200" b="0" i="1" dirty="0" err="1"/>
              <a:t>Módulo</a:t>
            </a:r>
            <a:r>
              <a:rPr lang="en-US" sz="2200" b="0" i="1" dirty="0"/>
              <a:t> 1 (</a:t>
            </a:r>
            <a:r>
              <a:rPr lang="en-US" sz="2200" b="0" i="1" dirty="0" err="1"/>
              <a:t>Estudiantes</a:t>
            </a:r>
            <a:r>
              <a:rPr lang="en-US" sz="2200" b="0" i="1" dirty="0"/>
              <a:t>): </a:t>
            </a:r>
            <a:br>
              <a:rPr lang="en-US" sz="2200" b="0" i="1" dirty="0"/>
            </a:br>
            <a:r>
              <a:rPr lang="en-US" sz="2200" b="0" i="1" dirty="0" err="1"/>
              <a:t>Tiempo</a:t>
            </a:r>
            <a:r>
              <a:rPr lang="en-US" sz="2200" b="0" i="1" dirty="0"/>
              <a:t> de </a:t>
            </a:r>
            <a:r>
              <a:rPr lang="en-US" sz="2200" b="0" i="1" dirty="0" err="1"/>
              <a:t>uso</a:t>
            </a:r>
            <a:r>
              <a:rPr lang="en-US" sz="2200" b="0" i="1" dirty="0"/>
              <a:t> y de </a:t>
            </a:r>
            <a:r>
              <a:rPr lang="en-US" sz="2200" b="0" i="1" dirty="0" err="1"/>
              <a:t>descanso</a:t>
            </a:r>
            <a:r>
              <a:rPr lang="en-US" sz="2200" b="0" i="1" dirty="0"/>
              <a:t> </a:t>
            </a:r>
            <a:r>
              <a:rPr lang="en-US" sz="2200" b="0" i="1" dirty="0" err="1"/>
              <a:t>frente</a:t>
            </a:r>
            <a:r>
              <a:rPr lang="en-US" sz="2200" b="0" i="1" dirty="0"/>
              <a:t> a la </a:t>
            </a:r>
            <a:r>
              <a:rPr lang="en-US" sz="2200" b="0" i="1" dirty="0" err="1"/>
              <a:t>pantalla</a:t>
            </a:r>
            <a:r>
              <a:rPr lang="en-CY" sz="2200" dirty="0"/>
              <a:t/>
            </a:r>
            <a:br>
              <a:rPr lang="en-CY" sz="2200" dirty="0"/>
            </a:br>
            <a:r>
              <a:rPr lang="en-US" sz="1800" dirty="0"/>
              <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7A563C95-E80A-0F47-54C8-509B944BFF7F}"/>
              </a:ext>
            </a:extLst>
          </p:cNvPr>
          <p:cNvSpPr>
            <a:spLocks noGrp="1"/>
          </p:cNvSpPr>
          <p:nvPr>
            <p:ph type="subTitle" idx="1"/>
          </p:nvPr>
        </p:nvSpPr>
        <p:spPr>
          <a:xfrm>
            <a:off x="374726" y="3755739"/>
            <a:ext cx="6496337" cy="1292830"/>
          </a:xfrm>
        </p:spPr>
        <p:txBody>
          <a:bodyPr>
            <a:normAutofit fontScale="70000" lnSpcReduction="20000"/>
          </a:bodyPr>
          <a:lstStyle/>
          <a:p>
            <a:endParaRPr lang="en-US" sz="2800" b="1" dirty="0">
              <a:solidFill>
                <a:schemeClr val="accent6">
                  <a:lumMod val="75000"/>
                </a:schemeClr>
              </a:solidFill>
            </a:endParaRPr>
          </a:p>
          <a:p>
            <a:endParaRPr lang="en-US" sz="2800" b="1" dirty="0">
              <a:solidFill>
                <a:schemeClr val="accent6">
                  <a:lumMod val="75000"/>
                </a:schemeClr>
              </a:solidFill>
            </a:endParaRPr>
          </a:p>
          <a:p>
            <a:r>
              <a:rPr lang="en-US" sz="3400" b="1" dirty="0">
                <a:solidFill>
                  <a:schemeClr val="accent6">
                    <a:lumMod val="75000"/>
                  </a:schemeClr>
                </a:solidFill>
              </a:rPr>
              <a:t>Tema 4: </a:t>
            </a:r>
            <a:r>
              <a:rPr lang="en-GB" sz="3400" b="1" dirty="0">
                <a:solidFill>
                  <a:schemeClr val="accent6">
                    <a:lumMod val="75000"/>
                  </a:schemeClr>
                </a:solidFill>
              </a:rPr>
              <a:t>Relaciones sociales y conexión cara a cara</a:t>
            </a:r>
          </a:p>
          <a:p>
            <a:endParaRPr lang="en-US" sz="2800" b="1" dirty="0">
              <a:solidFill>
                <a:schemeClr val="accent6">
                  <a:lumMod val="75000"/>
                </a:schemeClr>
              </a:solidFill>
            </a:endParaRPr>
          </a:p>
          <a:p>
            <a:endParaRPr lang="en-US" sz="2800" b="1" dirty="0">
              <a:solidFill>
                <a:schemeClr val="accent6">
                  <a:lumMod val="75000"/>
                </a:schemeClr>
              </a:solidFill>
            </a:endParaRPr>
          </a:p>
          <a:p>
            <a:endParaRPr lang="en-US" sz="2800" b="1" dirty="0">
              <a:solidFill>
                <a:schemeClr val="accent6">
                  <a:lumMod val="75000"/>
                </a:schemeClr>
              </a:solidFill>
            </a:endParaRPr>
          </a:p>
          <a:p>
            <a:endParaRPr lang="en-CY" sz="2800" dirty="0"/>
          </a:p>
        </p:txBody>
      </p:sp>
    </p:spTree>
    <p:extLst>
      <p:ext uri="{BB962C8B-B14F-4D97-AF65-F5344CB8AC3E}">
        <p14:creationId xmlns:p14="http://schemas.microsoft.com/office/powerpoint/2010/main" val="6173445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6236A-71D2-906D-231A-ADD4DCF22074}"/>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39CD20EA-1536-93E1-9884-A0864030DCC4}"/>
              </a:ext>
            </a:extLst>
          </p:cNvPr>
          <p:cNvSpPr>
            <a:spLocks noGrp="1"/>
          </p:cNvSpPr>
          <p:nvPr>
            <p:ph type="title"/>
          </p:nvPr>
        </p:nvSpPr>
        <p:spPr/>
        <p:txBody>
          <a:bodyPr lIns="91440"/>
          <a:lstStyle/>
          <a:p>
            <a:r>
              <a:rPr lang="es-ES" sz="2400" i="1" dirty="0"/>
              <a:t>Módulo 1 (Estudiantes): Tiempo frente a la pantalla y tiempo sin pantalla</a:t>
            </a:r>
            <a:endParaRPr lang="el-GR" sz="2400" dirty="0"/>
          </a:p>
        </p:txBody>
      </p:sp>
      <p:sp>
        <p:nvSpPr>
          <p:cNvPr id="6" name="Text Placeholder 5">
            <a:extLst>
              <a:ext uri="{FF2B5EF4-FFF2-40B4-BE49-F238E27FC236}">
                <a16:creationId xmlns:a16="http://schemas.microsoft.com/office/drawing/2014/main" id="{61BA7A9D-7D5A-DA6F-D0FA-3DB54D18C361}"/>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rgbClr val="00B0F0"/>
                </a:solidFill>
              </a:rPr>
              <a:t>Tema 4: </a:t>
            </a:r>
            <a:r>
              <a:rPr lang="en-GB" b="1" i="1" dirty="0">
                <a:solidFill>
                  <a:srgbClr val="00B0F0"/>
                </a:solidFill>
              </a:rPr>
              <a:t>Relaciones sociales y conexión cara a cara</a:t>
            </a:r>
          </a:p>
          <a:p>
            <a:endParaRPr lang="en-CY" i="1" dirty="0"/>
          </a:p>
        </p:txBody>
      </p:sp>
      <p:pic>
        <p:nvPicPr>
          <p:cNvPr id="2" name="Content Placeholder 1">
            <a:extLst>
              <a:ext uri="{FF2B5EF4-FFF2-40B4-BE49-F238E27FC236}">
                <a16:creationId xmlns:a16="http://schemas.microsoft.com/office/drawing/2014/main" id="{0E3AA27A-E58D-19B7-D714-5390AC7E2C56}"/>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DE549A36-F3A9-E6B0-E6BC-9508A1132972}"/>
              </a:ext>
            </a:extLst>
          </p:cNvPr>
          <p:cNvSpPr txBox="1"/>
          <p:nvPr/>
        </p:nvSpPr>
        <p:spPr>
          <a:xfrm>
            <a:off x="0" y="1306287"/>
            <a:ext cx="11617037" cy="6496596"/>
          </a:xfrm>
          <a:prstGeom prst="rect">
            <a:avLst/>
          </a:prstGeom>
          <a:noFill/>
        </p:spPr>
        <p:txBody>
          <a:bodyPr wrap="square">
            <a:spAutoFit/>
          </a:bodyPr>
          <a:lstStyle/>
          <a:p>
            <a:r>
              <a:rPr lang="en-GB" sz="2400" b="1" dirty="0"/>
              <a:t>Las pantallas y tus relaciones</a:t>
            </a:r>
          </a:p>
          <a:p>
            <a:endParaRPr lang="en-GB" sz="800" dirty="0"/>
          </a:p>
          <a:p>
            <a:pPr lvl="0" algn="ctr"/>
            <a:r>
              <a:rPr lang="en-GB" sz="2400" i="1" dirty="0"/>
              <a:t>¿</a:t>
            </a:r>
            <a:r>
              <a:rPr lang="en-GB" sz="2400" dirty="0"/>
              <a:t>Estás realmente </a:t>
            </a:r>
            <a:r>
              <a:rPr lang="en-GB" sz="2400" i="1" dirty="0"/>
              <a:t>«conectado»?</a:t>
            </a:r>
            <a:endParaRPr lang="en-GB" sz="2400" dirty="0"/>
          </a:p>
          <a:p>
            <a:pPr lvl="0" algn="ctr"/>
            <a:endParaRPr lang="en-GB" sz="800" b="1" dirty="0"/>
          </a:p>
          <a:p>
            <a:pPr lvl="0" algn="ctr"/>
            <a:r>
              <a:rPr lang="en-GB" sz="2200" dirty="0"/>
              <a:t>Ser un buen ciudadano digital significa actuar de forma ética, segura y respetuosa. </a:t>
            </a:r>
          </a:p>
          <a:p>
            <a:pPr lvl="0" algn="ctr"/>
            <a:r>
              <a:rPr lang="en-GB" sz="2200" dirty="0"/>
              <a:t>Cada clic forma parte de tu reputación.</a:t>
            </a:r>
          </a:p>
          <a:p>
            <a:pPr lvl="0" algn="ctr"/>
            <a:endParaRPr lang="en-GB" sz="800" dirty="0"/>
          </a:p>
          <a:p>
            <a:pPr algn="ctr"/>
            <a:r>
              <a:rPr lang="en-GB" sz="2200" dirty="0"/>
              <a:t>Las pantallas nos ayudan a mantenernos en contacto, pero también pueden interponerse en el camino de la conexión real.</a:t>
            </a:r>
          </a:p>
          <a:p>
            <a:pPr algn="ctr"/>
            <a:endParaRPr lang="en-GB" sz="800" dirty="0"/>
          </a:p>
          <a:p>
            <a:pPr algn="ctr"/>
            <a:r>
              <a:rPr lang="en-GB" sz="2200" b="1" dirty="0"/>
              <a:t>«Phubbing» </a:t>
            </a:r>
            <a:r>
              <a:rPr lang="en-GB" sz="2200" dirty="0"/>
              <a:t>= Teléfono + Desprecio = Ignorar a las personas que te rodean para mirar tu teléfono.</a:t>
            </a:r>
          </a:p>
          <a:p>
            <a:endParaRPr lang="en-GB" sz="1200" dirty="0"/>
          </a:p>
          <a:p>
            <a:r>
              <a:rPr lang="en-GB" sz="2200" b="1" dirty="0"/>
              <a:t>Lo que las pantallas no captan:</a:t>
            </a:r>
            <a:endParaRPr lang="en-GB" sz="2200" dirty="0"/>
          </a:p>
          <a:p>
            <a:pPr marL="285750" lvl="0" indent="-285750">
              <a:buFont typeface="Wingdings" panose="05000000000000000000" pitchFamily="2" charset="2"/>
              <a:buChar char="Ø"/>
            </a:pPr>
            <a:r>
              <a:rPr lang="en-GB" sz="2200" dirty="0"/>
              <a:t>Las expresiones faciales y el lenguaje corporal</a:t>
            </a:r>
          </a:p>
          <a:p>
            <a:pPr marL="285750" lvl="0" indent="-285750">
              <a:buFont typeface="Wingdings" panose="05000000000000000000" pitchFamily="2" charset="2"/>
              <a:buChar char="Ø"/>
            </a:pPr>
            <a:r>
              <a:rPr lang="en-GB" sz="2200" dirty="0"/>
              <a:t>La sensación de estar realmente «con» alguien</a:t>
            </a:r>
          </a:p>
          <a:p>
            <a:pPr marL="285750" lvl="0" indent="-285750">
              <a:buFont typeface="Wingdings" panose="05000000000000000000" pitchFamily="2" charset="2"/>
              <a:buChar char="Ø"/>
            </a:pPr>
            <a:r>
              <a:rPr lang="en-GB" sz="2200" dirty="0"/>
              <a:t>Las experiencias y los recuerdos compartidos</a:t>
            </a:r>
          </a:p>
          <a:p>
            <a:pPr marL="285750" lvl="0" indent="-285750">
              <a:buFont typeface="Wingdings" panose="05000000000000000000" pitchFamily="2" charset="2"/>
              <a:buChar char="Ø"/>
            </a:pPr>
            <a:r>
              <a:rPr lang="en-GB" sz="2200" dirty="0"/>
              <a:t>La calidez de la presencia física</a:t>
            </a:r>
          </a:p>
          <a:p>
            <a:pPr lvl="0"/>
            <a:endParaRPr lang="en-GB" sz="800" dirty="0"/>
          </a:p>
          <a:p>
            <a:pPr algn="ctr"/>
            <a:r>
              <a:rPr lang="en-GB" sz="2200" b="1" dirty="0"/>
              <a:t>Pregunta para reflexionar:</a:t>
            </a:r>
            <a:r>
              <a:rPr lang="en-GB" sz="2200" dirty="0"/>
              <a:t> </a:t>
            </a:r>
          </a:p>
          <a:p>
            <a:pPr algn="ctr"/>
            <a:r>
              <a:rPr lang="en-GB" sz="2200" dirty="0"/>
              <a:t>¿Cuándo fue la última vez que mantuviste una conversación sin mirar el móvil?</a:t>
            </a:r>
          </a:p>
          <a:p>
            <a:r>
              <a:rPr lang="en-GB" dirty="0"/>
              <a:t> </a:t>
            </a:r>
          </a:p>
          <a:p>
            <a:pPr lvl="0"/>
            <a:endParaRPr lang="en-GB" sz="2400" dirty="0"/>
          </a:p>
        </p:txBody>
      </p:sp>
    </p:spTree>
    <p:extLst>
      <p:ext uri="{BB962C8B-B14F-4D97-AF65-F5344CB8AC3E}">
        <p14:creationId xmlns:p14="http://schemas.microsoft.com/office/powerpoint/2010/main" val="35761325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B7051-A539-77C9-E9C6-C6F03829FC5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1EC7AB9-5108-4EBE-01ED-1F2EF716B97E}"/>
              </a:ext>
            </a:extLst>
          </p:cNvPr>
          <p:cNvSpPr>
            <a:spLocks noGrp="1"/>
          </p:cNvSpPr>
          <p:nvPr>
            <p:ph type="title"/>
          </p:nvPr>
        </p:nvSpPr>
        <p:spPr/>
        <p:txBody>
          <a:bodyPr lIns="91440"/>
          <a:lstStyle/>
          <a:p>
            <a:r>
              <a:rPr lang="es-ES" sz="2400" i="1" dirty="0"/>
              <a:t>Módulo 1 (Estudiantes): Tiempo frente a la pantalla y tiempo sin pantalla</a:t>
            </a:r>
            <a:endParaRPr lang="el-GR" sz="2400" dirty="0"/>
          </a:p>
        </p:txBody>
      </p:sp>
      <p:sp>
        <p:nvSpPr>
          <p:cNvPr id="6" name="Text Placeholder 5">
            <a:extLst>
              <a:ext uri="{FF2B5EF4-FFF2-40B4-BE49-F238E27FC236}">
                <a16:creationId xmlns:a16="http://schemas.microsoft.com/office/drawing/2014/main" id="{1C6314D8-AE0F-D472-D85B-51471E99F87A}"/>
              </a:ext>
            </a:extLst>
          </p:cNvPr>
          <p:cNvSpPr>
            <a:spLocks noGrp="1"/>
          </p:cNvSpPr>
          <p:nvPr>
            <p:ph type="body" sz="quarter" idx="10"/>
          </p:nvPr>
        </p:nvSpPr>
        <p:spPr/>
        <p:txBody>
          <a:bodyPr/>
          <a:lstStyle/>
          <a:p>
            <a:endParaRPr lang="en-US" b="1" i="1" dirty="0" smtClean="0">
              <a:solidFill>
                <a:schemeClr val="accent6">
                  <a:lumMod val="75000"/>
                </a:schemeClr>
              </a:solidFill>
            </a:endParaRPr>
          </a:p>
          <a:p>
            <a:r>
              <a:rPr lang="en-US" b="1" i="1" dirty="0" err="1" smtClean="0">
                <a:solidFill>
                  <a:schemeClr val="accent1">
                    <a:lumMod val="75000"/>
                  </a:schemeClr>
                </a:solidFill>
              </a:rPr>
              <a:t>Tema</a:t>
            </a:r>
            <a:r>
              <a:rPr lang="en-US" b="1" i="1" dirty="0" smtClean="0">
                <a:solidFill>
                  <a:schemeClr val="accent1">
                    <a:lumMod val="75000"/>
                  </a:schemeClr>
                </a:solidFill>
              </a:rPr>
              <a:t> 4: </a:t>
            </a:r>
            <a:r>
              <a:rPr lang="en-GB" b="1" i="1" dirty="0">
                <a:solidFill>
                  <a:schemeClr val="accent1">
                    <a:lumMod val="75000"/>
                  </a:schemeClr>
                </a:solidFill>
              </a:rPr>
              <a:t>Relaciones sociales y conexión cara a cara</a:t>
            </a:r>
          </a:p>
          <a:p>
            <a:r>
              <a:rPr lang="en-US" b="1" i="1" dirty="0">
                <a:solidFill>
                  <a:schemeClr val="accent6">
                    <a:lumMod val="75000"/>
                  </a:schemeClr>
                </a:solidFill>
              </a:rPr>
              <a:t> </a:t>
            </a:r>
            <a:endParaRPr lang="en-CY" i="1" dirty="0"/>
          </a:p>
        </p:txBody>
      </p:sp>
      <p:pic>
        <p:nvPicPr>
          <p:cNvPr id="2" name="Content Placeholder 1">
            <a:extLst>
              <a:ext uri="{FF2B5EF4-FFF2-40B4-BE49-F238E27FC236}">
                <a16:creationId xmlns:a16="http://schemas.microsoft.com/office/drawing/2014/main" id="{7050727B-0A41-C71C-312A-BE01574ACBC7}"/>
              </a:ext>
            </a:extLst>
          </p:cNvPr>
          <p:cNvPicPr>
            <a:picLocks noGrp="1" noChangeAspect="1"/>
          </p:cNvPicPr>
          <p:nvPr>
            <p:ph sz="quarter" idx="12"/>
          </p:nvPr>
        </p:nvPicPr>
        <p:blipFill>
          <a:blip r:embed="rId3"/>
          <a:stretch>
            <a:fillRect/>
          </a:stretch>
        </p:blipFill>
        <p:spPr>
          <a:xfrm>
            <a:off x="9902769" y="5798262"/>
            <a:ext cx="2005214" cy="920704"/>
          </a:xfrm>
          <a:prstGeom prst="rect">
            <a:avLst/>
          </a:prstGeom>
        </p:spPr>
      </p:pic>
      <p:sp>
        <p:nvSpPr>
          <p:cNvPr id="4" name="TextBox 3">
            <a:extLst>
              <a:ext uri="{FF2B5EF4-FFF2-40B4-BE49-F238E27FC236}">
                <a16:creationId xmlns:a16="http://schemas.microsoft.com/office/drawing/2014/main" id="{5EFF62B6-80F4-BEE8-C710-94B5B3D76868}"/>
              </a:ext>
            </a:extLst>
          </p:cNvPr>
          <p:cNvSpPr txBox="1"/>
          <p:nvPr/>
        </p:nvSpPr>
        <p:spPr>
          <a:xfrm>
            <a:off x="133595" y="1462685"/>
            <a:ext cx="10630199" cy="5093702"/>
          </a:xfrm>
          <a:prstGeom prst="rect">
            <a:avLst/>
          </a:prstGeom>
          <a:noFill/>
        </p:spPr>
        <p:txBody>
          <a:bodyPr wrap="square">
            <a:spAutoFit/>
          </a:bodyPr>
          <a:lstStyle/>
          <a:p>
            <a:r>
              <a:rPr lang="en-GB" sz="2300" b="1" dirty="0"/>
              <a:t>El poder de estar presente</a:t>
            </a:r>
            <a:endParaRPr lang="en-GB" sz="2300" dirty="0"/>
          </a:p>
          <a:p>
            <a:pPr lvl="1" algn="ctr"/>
            <a:endParaRPr lang="en-GB" sz="1200" dirty="0"/>
          </a:p>
          <a:p>
            <a:pPr lvl="1" algn="ctr"/>
            <a:r>
              <a:rPr lang="en-GB" sz="2300" dirty="0"/>
              <a:t>La conexión real se siente diferente</a:t>
            </a:r>
          </a:p>
          <a:p>
            <a:pPr lvl="1" algn="ctr"/>
            <a:endParaRPr lang="en-GB" sz="1200" b="1" dirty="0"/>
          </a:p>
          <a:p>
            <a:pPr lvl="1" algn="ctr"/>
            <a:r>
              <a:rPr lang="en-GB" sz="2300" dirty="0"/>
              <a:t>Las investigaciones demuestran que nuestros recuerdos más felices suelen estar relacionados con </a:t>
            </a:r>
            <a:r>
              <a:rPr lang="en-GB" sz="2300" dirty="0" err="1" smtClean="0"/>
              <a:t>estar</a:t>
            </a:r>
            <a:r>
              <a:rPr lang="en-GB" sz="2300" dirty="0" smtClean="0"/>
              <a:t> </a:t>
            </a:r>
            <a:r>
              <a:rPr lang="en-GB" sz="2300" dirty="0"/>
              <a:t>plenamente presentes con los demás, NO mirando pantallas.</a:t>
            </a:r>
          </a:p>
          <a:p>
            <a:endParaRPr lang="en-GB" sz="1200" b="1" dirty="0"/>
          </a:p>
          <a:p>
            <a:r>
              <a:rPr lang="en-GB" sz="2300" b="1" dirty="0"/>
              <a:t>Estar presente significa:</a:t>
            </a:r>
            <a:endParaRPr lang="en-GB" sz="2300" dirty="0"/>
          </a:p>
          <a:p>
            <a:pPr marL="285750" lvl="0" indent="-285750">
              <a:buFont typeface="Wingdings" panose="05000000000000000000" pitchFamily="2" charset="2"/>
              <a:buChar char="ü"/>
            </a:pPr>
            <a:r>
              <a:rPr lang="en-GB" sz="2300" dirty="0"/>
              <a:t>Guardar el teléfono (no solo ponerlo boca abajo)</a:t>
            </a:r>
          </a:p>
          <a:p>
            <a:pPr marL="285750" lvl="0" indent="-285750">
              <a:buFont typeface="Wingdings" panose="05000000000000000000" pitchFamily="2" charset="2"/>
              <a:buChar char="ü"/>
            </a:pPr>
            <a:r>
              <a:rPr lang="en-GB" sz="2300" dirty="0"/>
              <a:t>Establecer contacto visual</a:t>
            </a:r>
          </a:p>
          <a:p>
            <a:pPr marL="285750" lvl="0" indent="-285750">
              <a:buFont typeface="Wingdings" panose="05000000000000000000" pitchFamily="2" charset="2"/>
              <a:buChar char="ü"/>
            </a:pPr>
            <a:r>
              <a:rPr lang="en-GB" sz="2300" dirty="0"/>
              <a:t>Escuchar de verdad</a:t>
            </a:r>
          </a:p>
          <a:p>
            <a:pPr marL="285750" lvl="0" indent="-285750">
              <a:buFont typeface="Wingdings" panose="05000000000000000000" pitchFamily="2" charset="2"/>
              <a:buChar char="ü"/>
            </a:pPr>
            <a:r>
              <a:rPr lang="en-GB" sz="2300" dirty="0"/>
              <a:t>Compartir experiencias juntos</a:t>
            </a:r>
          </a:p>
          <a:p>
            <a:endParaRPr lang="en-GB" sz="1200" b="1" dirty="0"/>
          </a:p>
          <a:p>
            <a:r>
              <a:rPr lang="en-GB" sz="2300" b="1" dirty="0"/>
              <a:t>La recompensa: </a:t>
            </a:r>
            <a:r>
              <a:rPr lang="en-GB" sz="2300" dirty="0"/>
              <a:t>amistades más profundas, sentirse verdaderamente comprendido y recuerdos que perduran.</a:t>
            </a:r>
          </a:p>
          <a:p>
            <a:pPr lvl="0"/>
            <a:endParaRPr lang="en-GB" sz="2400" dirty="0"/>
          </a:p>
        </p:txBody>
      </p:sp>
    </p:spTree>
    <p:extLst>
      <p:ext uri="{BB962C8B-B14F-4D97-AF65-F5344CB8AC3E}">
        <p14:creationId xmlns:p14="http://schemas.microsoft.com/office/powerpoint/2010/main" val="5405259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9650E-0553-747D-EFC6-FDB953FF76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557A7A-8CCC-24C0-6FFD-E409081F3D80}"/>
              </a:ext>
            </a:extLst>
          </p:cNvPr>
          <p:cNvSpPr>
            <a:spLocks noGrp="1"/>
          </p:cNvSpPr>
          <p:nvPr>
            <p:ph type="ctrTitle"/>
          </p:nvPr>
        </p:nvSpPr>
        <p:spPr>
          <a:xfrm>
            <a:off x="374726" y="2238103"/>
            <a:ext cx="6505045" cy="1280230"/>
          </a:xfrm>
        </p:spPr>
        <p:txBody>
          <a:bodyPr>
            <a:normAutofit fontScale="90000"/>
          </a:bodyPr>
          <a:lstStyle/>
          <a:p>
            <a:r>
              <a:rPr lang="en-US" sz="2800" b="0" i="1" dirty="0">
                <a:latin typeface="+mj-lt"/>
              </a:rPr>
              <a:t/>
            </a:r>
            <a:br>
              <a:rPr lang="en-US" sz="2800" b="0" i="1" dirty="0">
                <a:latin typeface="+mj-lt"/>
              </a:rPr>
            </a:br>
            <a:r>
              <a:rPr lang="en-US" sz="2700" b="0" i="1" dirty="0"/>
              <a:t>Módulo 1 (Estudiantes)</a:t>
            </a:r>
            <a:br>
              <a:rPr lang="en-US" sz="2700" b="0" i="1" dirty="0"/>
            </a:br>
            <a:r>
              <a:rPr lang="en-US" sz="2700" b="0" i="1" dirty="0"/>
              <a:t>Tiempo de uso y de descanso frente a la pantalla</a:t>
            </a:r>
            <a:r>
              <a:rPr lang="en-CY" sz="1800" dirty="0"/>
              <a:t/>
            </a:r>
            <a:br>
              <a:rPr lang="en-CY" sz="1800" dirty="0"/>
            </a:br>
            <a:r>
              <a:rPr lang="en-CY" sz="1800" dirty="0"/>
              <a:t/>
            </a:r>
            <a:br>
              <a:rPr lang="en-CY" sz="1800" dirty="0"/>
            </a:br>
            <a:r>
              <a:rPr lang="en-US" sz="1800" dirty="0"/>
              <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490332EB-1E18-9827-5E3E-009A9EA1433C}"/>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6">
                    <a:lumMod val="75000"/>
                  </a:schemeClr>
                </a:solidFill>
              </a:rPr>
              <a:t>Tema 1: Entender el tiempo frente a la pantalla</a:t>
            </a:r>
          </a:p>
          <a:p>
            <a:endParaRPr lang="en-CY" sz="2800" dirty="0"/>
          </a:p>
        </p:txBody>
      </p:sp>
    </p:spTree>
    <p:extLst>
      <p:ext uri="{BB962C8B-B14F-4D97-AF65-F5344CB8AC3E}">
        <p14:creationId xmlns:p14="http://schemas.microsoft.com/office/powerpoint/2010/main" val="357579835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29F1F-8D21-934E-A58E-CC0B71D1A136}"/>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253A70C3-D26A-4D60-75CC-53DF4A7A3F72}"/>
              </a:ext>
            </a:extLst>
          </p:cNvPr>
          <p:cNvSpPr>
            <a:spLocks noGrp="1"/>
          </p:cNvSpPr>
          <p:nvPr>
            <p:ph type="title"/>
          </p:nvPr>
        </p:nvSpPr>
        <p:spPr/>
        <p:txBody>
          <a:bodyPr lIns="91440"/>
          <a:lstStyle/>
          <a:p>
            <a:r>
              <a:rPr lang="en-US" sz="2400" i="1" dirty="0" err="1" smtClean="0"/>
              <a:t>Módulo</a:t>
            </a:r>
            <a:r>
              <a:rPr lang="en-US" sz="2400" i="1" dirty="0" smtClean="0"/>
              <a:t> 1 (</a:t>
            </a:r>
            <a:r>
              <a:rPr lang="en-US" sz="2400" i="1" dirty="0" err="1" smtClean="0"/>
              <a:t>Estudiantes</a:t>
            </a:r>
            <a:r>
              <a:rPr lang="en-US" sz="2400" i="1" dirty="0" smtClean="0"/>
              <a:t>): </a:t>
            </a:r>
            <a:r>
              <a:rPr lang="en-US" sz="2400" i="1" dirty="0" err="1" smtClean="0"/>
              <a:t>Tiempo</a:t>
            </a:r>
            <a:r>
              <a:rPr lang="en-US" sz="2400" i="1" dirty="0" smtClean="0"/>
              <a:t> </a:t>
            </a:r>
            <a:r>
              <a:rPr lang="en-US" sz="2400" i="1" dirty="0" err="1" smtClean="0"/>
              <a:t>frente</a:t>
            </a:r>
            <a:r>
              <a:rPr lang="en-US" sz="2400" i="1" dirty="0" smtClean="0"/>
              <a:t> a la </a:t>
            </a:r>
            <a:r>
              <a:rPr lang="en-US" sz="2400" i="1" dirty="0" err="1" smtClean="0"/>
              <a:t>pantalla</a:t>
            </a:r>
            <a:r>
              <a:rPr lang="en-US" sz="2400" i="1" dirty="0" smtClean="0"/>
              <a:t> y </a:t>
            </a:r>
            <a:r>
              <a:rPr lang="en-US" sz="2400" i="1" dirty="0" err="1" smtClean="0"/>
              <a:t>tiempo</a:t>
            </a:r>
            <a:r>
              <a:rPr lang="en-US" sz="2400" i="1" dirty="0" smtClean="0"/>
              <a:t> sin </a:t>
            </a:r>
            <a:r>
              <a:rPr lang="en-US" sz="2400" i="1" dirty="0" err="1" smtClean="0"/>
              <a:t>pantalla</a:t>
            </a:r>
            <a:endParaRPr lang="el-GR" sz="2400" dirty="0"/>
          </a:p>
        </p:txBody>
      </p:sp>
      <p:sp>
        <p:nvSpPr>
          <p:cNvPr id="6" name="Text Placeholder 5">
            <a:extLst>
              <a:ext uri="{FF2B5EF4-FFF2-40B4-BE49-F238E27FC236}">
                <a16:creationId xmlns:a16="http://schemas.microsoft.com/office/drawing/2014/main" id="{A8271396-E431-2625-6400-32E98AE1489D}"/>
              </a:ext>
            </a:extLst>
          </p:cNvPr>
          <p:cNvSpPr>
            <a:spLocks noGrp="1"/>
          </p:cNvSpPr>
          <p:nvPr>
            <p:ph type="body" sz="quarter" idx="10"/>
          </p:nvPr>
        </p:nvSpPr>
        <p:spPr/>
        <p:txBody>
          <a:bodyPr/>
          <a:lstStyle/>
          <a:p>
            <a:r>
              <a:rPr lang="en-US" b="1" i="1" dirty="0">
                <a:solidFill>
                  <a:schemeClr val="accent1">
                    <a:lumMod val="75000"/>
                  </a:schemeClr>
                </a:solidFill>
              </a:rPr>
              <a:t>Tema 4: </a:t>
            </a:r>
            <a:r>
              <a:rPr lang="en-GB" b="1" i="1" dirty="0">
                <a:solidFill>
                  <a:schemeClr val="accent1">
                    <a:lumMod val="75000"/>
                  </a:schemeClr>
                </a:solidFill>
              </a:rPr>
              <a:t>Relaciones sociales y conexión cara a cara</a:t>
            </a:r>
          </a:p>
        </p:txBody>
      </p:sp>
      <p:pic>
        <p:nvPicPr>
          <p:cNvPr id="2" name="Content Placeholder 1">
            <a:extLst>
              <a:ext uri="{FF2B5EF4-FFF2-40B4-BE49-F238E27FC236}">
                <a16:creationId xmlns:a16="http://schemas.microsoft.com/office/drawing/2014/main" id="{734BC586-09CB-397E-50BF-33A33B605BDF}"/>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FB6D7178-3FC3-3B56-4F6F-822D259F1218}"/>
              </a:ext>
            </a:extLst>
          </p:cNvPr>
          <p:cNvSpPr txBox="1"/>
          <p:nvPr/>
        </p:nvSpPr>
        <p:spPr>
          <a:xfrm>
            <a:off x="60858" y="1405534"/>
            <a:ext cx="9856521" cy="4893647"/>
          </a:xfrm>
          <a:prstGeom prst="rect">
            <a:avLst/>
          </a:prstGeom>
          <a:noFill/>
        </p:spPr>
        <p:txBody>
          <a:bodyPr wrap="square">
            <a:spAutoFit/>
          </a:bodyPr>
          <a:lstStyle/>
          <a:p>
            <a:pPr lvl="0"/>
            <a:r>
              <a:rPr lang="en-GB" sz="2400" b="1" dirty="0"/>
              <a:t>Crear momentos sin dispositivos</a:t>
            </a:r>
          </a:p>
          <a:p>
            <a:pPr lvl="0"/>
            <a:endParaRPr lang="en-GB" sz="2400" dirty="0"/>
          </a:p>
          <a:p>
            <a:pPr lvl="1" algn="ctr"/>
            <a:r>
              <a:rPr lang="en-GB" sz="2400" dirty="0"/>
              <a:t>Formas sencillas de conectar más</a:t>
            </a:r>
          </a:p>
          <a:p>
            <a:endParaRPr lang="en-GB" sz="2400" b="1" dirty="0"/>
          </a:p>
          <a:p>
            <a:r>
              <a:rPr lang="en-GB" sz="2400" b="1" dirty="0"/>
              <a:t>Prueba estas ideas:</a:t>
            </a:r>
            <a:endParaRPr lang="en-GB" sz="2400" dirty="0"/>
          </a:p>
          <a:p>
            <a:pPr marL="285750" lvl="0" indent="-285750">
              <a:buFont typeface="Wingdings" panose="05000000000000000000" pitchFamily="2" charset="2"/>
              <a:buChar char="ü"/>
            </a:pPr>
            <a:r>
              <a:rPr lang="en-GB" sz="2400" dirty="0"/>
              <a:t>El teléfono se queda en otra habitación durante las comidas</a:t>
            </a:r>
          </a:p>
          <a:p>
            <a:pPr marL="285750" lvl="0" indent="-285750">
              <a:buFont typeface="Wingdings" panose="05000000000000000000" pitchFamily="2" charset="2"/>
              <a:buChar char="ü"/>
            </a:pPr>
            <a:r>
              <a:rPr lang="en-GB" sz="2400" dirty="0"/>
              <a:t>Establece contacto visual cuando alguien te hable</a:t>
            </a:r>
          </a:p>
          <a:p>
            <a:pPr marL="285750" lvl="0" indent="-285750">
              <a:buFont typeface="Wingdings" panose="05000000000000000000" pitchFamily="2" charset="2"/>
              <a:buChar char="ü"/>
            </a:pPr>
            <a:r>
              <a:rPr lang="en-GB" sz="2400" dirty="0"/>
              <a:t>Disfruta de momentos sin pantallas con amigos o familiares</a:t>
            </a:r>
          </a:p>
          <a:p>
            <a:pPr marL="285750" lvl="0" indent="-285750">
              <a:buFont typeface="Wingdings" panose="05000000000000000000" pitchFamily="2" charset="2"/>
              <a:buChar char="ü"/>
            </a:pPr>
            <a:r>
              <a:rPr lang="en-GB" sz="2400" dirty="0"/>
              <a:t>Inicia una conversación en lugar de estar mirando el móvil cuando estéis juntos</a:t>
            </a:r>
          </a:p>
          <a:p>
            <a:endParaRPr lang="en-GB" sz="2400" b="1" dirty="0"/>
          </a:p>
          <a:p>
            <a:r>
              <a:rPr lang="en-GB" sz="2400" b="1" dirty="0"/>
              <a:t>Recuerda: </a:t>
            </a:r>
            <a:r>
              <a:rPr lang="en-GB" sz="2400" dirty="0"/>
              <a:t>las personas que tienes delante merecen toda tu atención. </a:t>
            </a:r>
          </a:p>
          <a:p>
            <a:r>
              <a:rPr lang="en-GB" sz="2400" dirty="0"/>
              <a:t>Tu teléfono puede esperar…</a:t>
            </a:r>
          </a:p>
          <a:p>
            <a:pPr lvl="0"/>
            <a:endParaRPr lang="en-GB" sz="2400" dirty="0"/>
          </a:p>
        </p:txBody>
      </p:sp>
    </p:spTree>
    <p:extLst>
      <p:ext uri="{BB962C8B-B14F-4D97-AF65-F5344CB8AC3E}">
        <p14:creationId xmlns:p14="http://schemas.microsoft.com/office/powerpoint/2010/main" val="349942041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90B46-07F3-069D-9947-08DBAB5CCA31}"/>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5E512ED-1A29-4EB6-4AB7-1E4E3B37004F}"/>
              </a:ext>
            </a:extLst>
          </p:cNvPr>
          <p:cNvSpPr>
            <a:spLocks noGrp="1"/>
          </p:cNvSpPr>
          <p:nvPr>
            <p:ph type="title"/>
          </p:nvPr>
        </p:nvSpPr>
        <p:spPr/>
        <p:txBody>
          <a:bodyPr lIns="91440"/>
          <a:lstStyle/>
          <a:p>
            <a:r>
              <a:rPr lang="en-US" sz="2400" i="1" dirty="0" err="1" smtClean="0"/>
              <a:t>Módulo</a:t>
            </a:r>
            <a:r>
              <a:rPr lang="en-US" sz="2400" i="1" dirty="0" smtClean="0"/>
              <a:t> 1 (</a:t>
            </a:r>
            <a:r>
              <a:rPr lang="en-US" sz="2400" i="1" dirty="0" err="1" smtClean="0"/>
              <a:t>Estudiantes</a:t>
            </a:r>
            <a:r>
              <a:rPr lang="en-US" sz="2400" i="1" dirty="0" smtClean="0"/>
              <a:t>): </a:t>
            </a:r>
            <a:r>
              <a:rPr lang="en-US" sz="2400" i="1" dirty="0" err="1" smtClean="0"/>
              <a:t>Tiempo</a:t>
            </a:r>
            <a:r>
              <a:rPr lang="en-US" sz="2400" i="1" dirty="0" smtClean="0"/>
              <a:t> </a:t>
            </a:r>
            <a:r>
              <a:rPr lang="en-US" sz="2400" i="1" dirty="0" err="1" smtClean="0"/>
              <a:t>frente</a:t>
            </a:r>
            <a:r>
              <a:rPr lang="en-US" sz="2400" i="1" dirty="0" smtClean="0"/>
              <a:t> a la </a:t>
            </a:r>
            <a:r>
              <a:rPr lang="en-US" sz="2400" i="1" dirty="0" err="1" smtClean="0"/>
              <a:t>pantalla</a:t>
            </a:r>
            <a:r>
              <a:rPr lang="en-US" sz="2400" i="1" dirty="0" smtClean="0"/>
              <a:t> y </a:t>
            </a:r>
            <a:r>
              <a:rPr lang="en-US" sz="2400" i="1" dirty="0" err="1" smtClean="0"/>
              <a:t>tiempo</a:t>
            </a:r>
            <a:r>
              <a:rPr lang="en-US" sz="2400" i="1" dirty="0" smtClean="0"/>
              <a:t> sin </a:t>
            </a:r>
            <a:r>
              <a:rPr lang="en-US" sz="2400" i="1" dirty="0" err="1" smtClean="0"/>
              <a:t>pantalla</a:t>
            </a:r>
            <a:endParaRPr lang="el-GR" sz="2400" dirty="0"/>
          </a:p>
        </p:txBody>
      </p:sp>
      <p:sp>
        <p:nvSpPr>
          <p:cNvPr id="6" name="Text Placeholder 5">
            <a:extLst>
              <a:ext uri="{FF2B5EF4-FFF2-40B4-BE49-F238E27FC236}">
                <a16:creationId xmlns:a16="http://schemas.microsoft.com/office/drawing/2014/main" id="{4FBAE7C9-3702-87BB-6D40-B84338DC0034}"/>
              </a:ext>
            </a:extLst>
          </p:cNvPr>
          <p:cNvSpPr>
            <a:spLocks noGrp="1"/>
          </p:cNvSpPr>
          <p:nvPr>
            <p:ph type="body" sz="quarter" idx="10"/>
          </p:nvPr>
        </p:nvSpPr>
        <p:spPr/>
        <p:txBody>
          <a:bodyPr/>
          <a:lstStyle/>
          <a:p>
            <a:r>
              <a:rPr lang="en-US" b="1" i="1" dirty="0">
                <a:solidFill>
                  <a:schemeClr val="accent1">
                    <a:lumMod val="75000"/>
                  </a:schemeClr>
                </a:solidFill>
              </a:rPr>
              <a:t>Tema 4: </a:t>
            </a:r>
            <a:r>
              <a:rPr lang="en-GB" b="1" i="1" dirty="0">
                <a:solidFill>
                  <a:schemeClr val="accent1">
                    <a:lumMod val="75000"/>
                  </a:schemeClr>
                </a:solidFill>
              </a:rPr>
              <a:t>Relaciones sociales y conexión cara a cara</a:t>
            </a:r>
          </a:p>
        </p:txBody>
      </p:sp>
      <p:pic>
        <p:nvPicPr>
          <p:cNvPr id="2" name="Content Placeholder 1">
            <a:extLst>
              <a:ext uri="{FF2B5EF4-FFF2-40B4-BE49-F238E27FC236}">
                <a16:creationId xmlns:a16="http://schemas.microsoft.com/office/drawing/2014/main" id="{B40E9957-96B9-5339-75C4-8AFDCEC5B29D}"/>
              </a:ext>
            </a:extLst>
          </p:cNvPr>
          <p:cNvPicPr>
            <a:picLocks noGrp="1" noChangeAspect="1"/>
          </p:cNvPicPr>
          <p:nvPr>
            <p:ph sz="quarter" idx="12"/>
          </p:nvPr>
        </p:nvPicPr>
        <p:blipFill>
          <a:blip r:embed="rId3"/>
          <a:stretch>
            <a:fillRect/>
          </a:stretch>
        </p:blipFill>
        <p:spPr>
          <a:xfrm>
            <a:off x="9601431" y="5469025"/>
            <a:ext cx="2327333" cy="1068606"/>
          </a:xfrm>
          <a:prstGeom prst="rect">
            <a:avLst/>
          </a:prstGeom>
        </p:spPr>
      </p:pic>
      <p:sp>
        <p:nvSpPr>
          <p:cNvPr id="3" name="TextBox 2">
            <a:extLst>
              <a:ext uri="{FF2B5EF4-FFF2-40B4-BE49-F238E27FC236}">
                <a16:creationId xmlns:a16="http://schemas.microsoft.com/office/drawing/2014/main" id="{3AEF50ED-1200-A818-3685-7E09F50B03B9}"/>
              </a:ext>
            </a:extLst>
          </p:cNvPr>
          <p:cNvSpPr txBox="1"/>
          <p:nvPr/>
        </p:nvSpPr>
        <p:spPr>
          <a:xfrm>
            <a:off x="97970" y="1280160"/>
            <a:ext cx="10822875" cy="6790375"/>
          </a:xfrm>
          <a:prstGeom prst="rect">
            <a:avLst/>
          </a:prstGeom>
          <a:noFill/>
        </p:spPr>
        <p:txBody>
          <a:bodyPr wrap="square">
            <a:spAutoFit/>
          </a:bodyPr>
          <a:lstStyle/>
          <a:p>
            <a:pPr lvl="0" algn="ctr"/>
            <a:r>
              <a:rPr lang="en-GB" sz="2400" b="1" dirty="0">
                <a:solidFill>
                  <a:schemeClr val="accent4">
                    <a:lumMod val="75000"/>
                  </a:schemeClr>
                </a:solidFill>
              </a:rPr>
              <a:t>Actividad: El reto de la conexión (en grupo)</a:t>
            </a:r>
            <a:endParaRPr lang="en-GB" sz="2400" dirty="0">
              <a:solidFill>
                <a:schemeClr val="accent4">
                  <a:lumMod val="75000"/>
                </a:schemeClr>
              </a:solidFill>
            </a:endParaRPr>
          </a:p>
          <a:p>
            <a:pPr lvl="0"/>
            <a:endParaRPr lang="en-GB" sz="1200" b="1" dirty="0"/>
          </a:p>
          <a:p>
            <a:pPr lvl="0"/>
            <a:r>
              <a:rPr lang="en-GB" sz="2200" b="1" dirty="0"/>
              <a:t>Tarea: </a:t>
            </a:r>
            <a:r>
              <a:rPr lang="en-GB" sz="2200" dirty="0"/>
              <a:t>Planificar una actividad sin dispositivos</a:t>
            </a:r>
          </a:p>
          <a:p>
            <a:pPr lvl="0"/>
            <a:endParaRPr lang="en-GB" sz="1000" b="1" dirty="0"/>
          </a:p>
          <a:p>
            <a:pPr lvl="0"/>
            <a:r>
              <a:rPr lang="en-GB" sz="2200" b="1" dirty="0"/>
              <a:t>Instrucciones: </a:t>
            </a:r>
          </a:p>
          <a:p>
            <a:pPr lvl="0"/>
            <a:r>
              <a:rPr lang="en-GB" sz="2200" dirty="0"/>
              <a:t>En pequeños grupos, planificad UNA actividad que podáis realizar con amigos o familiares y que implique:</a:t>
            </a:r>
          </a:p>
          <a:p>
            <a:pPr marL="285750" indent="-285750">
              <a:buFont typeface="Wingdings" panose="05000000000000000000" pitchFamily="2" charset="2"/>
              <a:buChar char="Ø"/>
            </a:pPr>
            <a:r>
              <a:rPr lang="en-GB" sz="2200" dirty="0"/>
              <a:t>NINGUNA pantalla</a:t>
            </a:r>
          </a:p>
          <a:p>
            <a:pPr marL="285750" indent="-285750">
              <a:buFont typeface="Wingdings" panose="05000000000000000000" pitchFamily="2" charset="2"/>
              <a:buChar char="Ø"/>
            </a:pPr>
            <a:r>
              <a:rPr lang="en-GB" sz="2200" dirty="0"/>
              <a:t>Estar plenamente presentes juntos</a:t>
            </a:r>
          </a:p>
          <a:p>
            <a:pPr marL="285750" indent="-285750">
              <a:buFont typeface="Wingdings" panose="05000000000000000000" pitchFamily="2" charset="2"/>
              <a:buChar char="Ø"/>
            </a:pPr>
            <a:r>
              <a:rPr lang="en-GB" sz="2200" dirty="0"/>
              <a:t>Crear un recuerdo</a:t>
            </a:r>
          </a:p>
          <a:p>
            <a:endParaRPr lang="en-GB" sz="1000" b="1" dirty="0"/>
          </a:p>
          <a:p>
            <a:r>
              <a:rPr lang="en-GB" sz="2200" b="1" dirty="0"/>
              <a:t>Ejemplos:</a:t>
            </a:r>
            <a:endParaRPr lang="en-GB" sz="2200" dirty="0"/>
          </a:p>
          <a:p>
            <a:pPr marL="285750" lvl="0" indent="-285750">
              <a:buFont typeface="Wingdings" panose="05000000000000000000" pitchFamily="2" charset="2"/>
              <a:buChar char="ü"/>
            </a:pPr>
            <a:r>
              <a:rPr lang="en-GB" sz="2200" dirty="0"/>
              <a:t>Noche de juegos de mesa</a:t>
            </a:r>
          </a:p>
          <a:p>
            <a:pPr marL="285750" lvl="0" indent="-285750">
              <a:buFont typeface="Wingdings" panose="05000000000000000000" pitchFamily="2" charset="2"/>
              <a:buChar char="ü"/>
            </a:pPr>
            <a:r>
              <a:rPr lang="en-GB" sz="2200" dirty="0"/>
              <a:t>Cocinar juntos</a:t>
            </a:r>
          </a:p>
          <a:p>
            <a:pPr marL="285750" lvl="0" indent="-285750">
              <a:buFont typeface="Wingdings" panose="05000000000000000000" pitchFamily="2" charset="2"/>
              <a:buChar char="ü"/>
            </a:pPr>
            <a:r>
              <a:rPr lang="en-GB" sz="2200" dirty="0"/>
              <a:t>Salir a dar un paseo</a:t>
            </a:r>
          </a:p>
          <a:p>
            <a:pPr marL="285750" lvl="0" indent="-285750">
              <a:buFont typeface="Wingdings" panose="05000000000000000000" pitchFamily="2" charset="2"/>
              <a:buChar char="ü"/>
            </a:pPr>
            <a:r>
              <a:rPr lang="en-GB" sz="2200" dirty="0"/>
              <a:t>Practicar un deporte</a:t>
            </a:r>
          </a:p>
          <a:p>
            <a:pPr marL="285750" lvl="0" indent="-285750">
              <a:buFont typeface="Wingdings" panose="05000000000000000000" pitchFamily="2" charset="2"/>
              <a:buChar char="ü"/>
            </a:pPr>
            <a:r>
              <a:rPr lang="en-GB" sz="2200" dirty="0"/>
              <a:t>Tener una conversación de </a:t>
            </a:r>
            <a:r>
              <a:rPr lang="en-GB" sz="2200" dirty="0" err="1" smtClean="0"/>
              <a:t>verdad</a:t>
            </a:r>
            <a:endParaRPr lang="en-GB" sz="1000" dirty="0"/>
          </a:p>
          <a:p>
            <a:pPr algn="ctr"/>
            <a:r>
              <a:rPr lang="en-GB" sz="2400" b="1" dirty="0"/>
              <a:t>Comparte tu plan con la clase. ¿Lo vas a probar esta semana?</a:t>
            </a:r>
          </a:p>
          <a:p>
            <a:pPr lvl="0" algn="ctr"/>
            <a:endParaRPr lang="en-GB" sz="2400" dirty="0"/>
          </a:p>
          <a:p>
            <a:pPr lvl="0" algn="ctr"/>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1497536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BCA1B9-87C4-A404-BFB6-855C29F33C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3FD56A-C11E-653B-79F4-9487F1E95F00}"/>
              </a:ext>
            </a:extLst>
          </p:cNvPr>
          <p:cNvSpPr>
            <a:spLocks noGrp="1"/>
          </p:cNvSpPr>
          <p:nvPr>
            <p:ph type="ctrTitle"/>
          </p:nvPr>
        </p:nvSpPr>
        <p:spPr/>
        <p:txBody>
          <a:bodyPr>
            <a:normAutofit fontScale="90000"/>
          </a:bodyPr>
          <a:lstStyle/>
          <a:p>
            <a:r>
              <a:rPr lang="es-ES" sz="2700" b="0" i="1" dirty="0"/>
              <a:t>Módulo 1 (Estudiantes): Tiempo frente a la pantalla y tiempo sin pantalla</a:t>
            </a:r>
            <a:r>
              <a:rPr lang="en-CY" sz="1800" dirty="0"/>
              <a:t/>
            </a:r>
            <a:br>
              <a:rPr lang="en-CY" sz="1800" dirty="0"/>
            </a:br>
            <a:r>
              <a:rPr lang="en-US" sz="1800" dirty="0"/>
              <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57010B5D-99F6-FAEE-0C5A-2F308D25C10D}"/>
              </a:ext>
            </a:extLst>
          </p:cNvPr>
          <p:cNvSpPr>
            <a:spLocks noGrp="1"/>
          </p:cNvSpPr>
          <p:nvPr>
            <p:ph type="subTitle" idx="1"/>
          </p:nvPr>
        </p:nvSpPr>
        <p:spPr>
          <a:xfrm>
            <a:off x="374726" y="3662221"/>
            <a:ext cx="7391858" cy="1292830"/>
          </a:xfrm>
        </p:spPr>
        <p:txBody>
          <a:bodyPr>
            <a:normAutofit fontScale="92500" lnSpcReduction="10000"/>
          </a:bodyPr>
          <a:lstStyle/>
          <a:p>
            <a:endParaRPr lang="en-US" sz="2800" b="1" dirty="0">
              <a:solidFill>
                <a:schemeClr val="accent6">
                  <a:lumMod val="75000"/>
                </a:schemeClr>
              </a:solidFill>
            </a:endParaRPr>
          </a:p>
          <a:p>
            <a:endParaRPr lang="en-US" sz="2800" b="1" dirty="0">
              <a:solidFill>
                <a:schemeClr val="accent6">
                  <a:lumMod val="75000"/>
                </a:schemeClr>
              </a:solidFill>
            </a:endParaRPr>
          </a:p>
          <a:p>
            <a:r>
              <a:rPr lang="en-US" sz="2600" b="1" dirty="0">
                <a:solidFill>
                  <a:schemeClr val="accent6">
                    <a:lumMod val="75000"/>
                  </a:schemeClr>
                </a:solidFill>
              </a:rPr>
              <a:t>Tema 5: Los videojuegos y la salud</a:t>
            </a:r>
            <a:endParaRPr lang="en-GB" sz="2600" b="1" dirty="0">
              <a:solidFill>
                <a:schemeClr val="accent6">
                  <a:lumMod val="75000"/>
                </a:schemeClr>
              </a:solidFill>
            </a:endParaRPr>
          </a:p>
          <a:p>
            <a:endParaRPr lang="en-US" sz="2800" b="1" dirty="0">
              <a:solidFill>
                <a:schemeClr val="accent6">
                  <a:lumMod val="75000"/>
                </a:schemeClr>
              </a:solidFill>
            </a:endParaRPr>
          </a:p>
          <a:p>
            <a:endParaRPr lang="en-US" sz="2800" b="1" dirty="0">
              <a:solidFill>
                <a:schemeClr val="accent6">
                  <a:lumMod val="75000"/>
                </a:schemeClr>
              </a:solidFill>
            </a:endParaRPr>
          </a:p>
          <a:p>
            <a:endParaRPr lang="en-US" sz="2800" b="1" dirty="0">
              <a:solidFill>
                <a:schemeClr val="accent6">
                  <a:lumMod val="75000"/>
                </a:schemeClr>
              </a:solidFill>
            </a:endParaRPr>
          </a:p>
          <a:p>
            <a:endParaRPr lang="en-CY" sz="2800" dirty="0"/>
          </a:p>
        </p:txBody>
      </p:sp>
    </p:spTree>
    <p:extLst>
      <p:ext uri="{BB962C8B-B14F-4D97-AF65-F5344CB8AC3E}">
        <p14:creationId xmlns:p14="http://schemas.microsoft.com/office/powerpoint/2010/main" val="326370678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7AD2BB-AF60-4BA5-1299-2983548ECCE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D40F471F-B08C-38A2-69F2-F97F304677E4}"/>
              </a:ext>
            </a:extLst>
          </p:cNvPr>
          <p:cNvSpPr>
            <a:spLocks noGrp="1"/>
          </p:cNvSpPr>
          <p:nvPr>
            <p:ph type="title"/>
          </p:nvPr>
        </p:nvSpPr>
        <p:spPr/>
        <p:txBody>
          <a:bodyPr lIns="91440"/>
          <a:lstStyle/>
          <a:p>
            <a:r>
              <a:rPr lang="en-US" sz="2400" i="1" dirty="0" err="1" smtClean="0"/>
              <a:t>Módulo</a:t>
            </a:r>
            <a:r>
              <a:rPr lang="en-US" sz="2400" i="1" dirty="0" smtClean="0"/>
              <a:t> 1 (</a:t>
            </a:r>
            <a:r>
              <a:rPr lang="en-US" sz="2400" i="1" dirty="0" err="1" smtClean="0"/>
              <a:t>Estudiantes</a:t>
            </a:r>
            <a:r>
              <a:rPr lang="en-US" sz="2400" i="1" dirty="0" smtClean="0"/>
              <a:t>): </a:t>
            </a:r>
            <a:r>
              <a:rPr lang="en-US" sz="2400" i="1" dirty="0" err="1" smtClean="0"/>
              <a:t>Tiempo</a:t>
            </a:r>
            <a:r>
              <a:rPr lang="en-US" sz="2400" i="1" dirty="0" smtClean="0"/>
              <a:t> </a:t>
            </a:r>
            <a:r>
              <a:rPr lang="en-US" sz="2400" i="1" dirty="0" err="1" smtClean="0"/>
              <a:t>frente</a:t>
            </a:r>
            <a:r>
              <a:rPr lang="en-US" sz="2400" i="1" dirty="0" smtClean="0"/>
              <a:t> a la </a:t>
            </a:r>
            <a:r>
              <a:rPr lang="en-US" sz="2400" i="1" dirty="0" err="1" smtClean="0"/>
              <a:t>pantalla</a:t>
            </a:r>
            <a:r>
              <a:rPr lang="en-US" sz="2400" i="1" dirty="0" smtClean="0"/>
              <a:t> y </a:t>
            </a:r>
            <a:r>
              <a:rPr lang="en-US" sz="2400" i="1" dirty="0" err="1" smtClean="0"/>
              <a:t>tiempo</a:t>
            </a:r>
            <a:r>
              <a:rPr lang="en-US" sz="2400" i="1" dirty="0" smtClean="0"/>
              <a:t> sin </a:t>
            </a:r>
            <a:r>
              <a:rPr lang="en-US" sz="2400" i="1" dirty="0" err="1" smtClean="0"/>
              <a:t>pantalla</a:t>
            </a:r>
            <a:endParaRPr lang="el-GR" sz="2400" dirty="0"/>
          </a:p>
        </p:txBody>
      </p:sp>
      <p:sp>
        <p:nvSpPr>
          <p:cNvPr id="6" name="Text Placeholder 5">
            <a:extLst>
              <a:ext uri="{FF2B5EF4-FFF2-40B4-BE49-F238E27FC236}">
                <a16:creationId xmlns:a16="http://schemas.microsoft.com/office/drawing/2014/main" id="{757C5339-E951-E65B-61F7-0B2E2DB05D39}"/>
              </a:ext>
            </a:extLst>
          </p:cNvPr>
          <p:cNvSpPr>
            <a:spLocks noGrp="1"/>
          </p:cNvSpPr>
          <p:nvPr>
            <p:ph type="body" sz="quarter" idx="10"/>
          </p:nvPr>
        </p:nvSpPr>
        <p:spPr/>
        <p:txBody>
          <a:bodyPr/>
          <a:lstStyle/>
          <a:p>
            <a:r>
              <a:rPr lang="en-US" b="1" i="1" dirty="0">
                <a:solidFill>
                  <a:schemeClr val="accent6">
                    <a:lumMod val="75000"/>
                  </a:schemeClr>
                </a:solidFill>
              </a:rPr>
              <a:t>Tema 5: Los videojuegos y la salud</a:t>
            </a:r>
            <a:endParaRPr lang="en-CY" i="1" dirty="0"/>
          </a:p>
        </p:txBody>
      </p:sp>
      <p:pic>
        <p:nvPicPr>
          <p:cNvPr id="2" name="Content Placeholder 1">
            <a:extLst>
              <a:ext uri="{FF2B5EF4-FFF2-40B4-BE49-F238E27FC236}">
                <a16:creationId xmlns:a16="http://schemas.microsoft.com/office/drawing/2014/main" id="{01BA6FFD-BF5E-4FAD-882E-9683EBD16125}"/>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310FAAF2-0C8B-9A10-689F-04BB4B30580B}"/>
              </a:ext>
            </a:extLst>
          </p:cNvPr>
          <p:cNvSpPr txBox="1"/>
          <p:nvPr/>
        </p:nvSpPr>
        <p:spPr>
          <a:xfrm>
            <a:off x="102422" y="1462685"/>
            <a:ext cx="9856521" cy="5016758"/>
          </a:xfrm>
          <a:prstGeom prst="rect">
            <a:avLst/>
          </a:prstGeom>
          <a:noFill/>
        </p:spPr>
        <p:txBody>
          <a:bodyPr wrap="square">
            <a:spAutoFit/>
          </a:bodyPr>
          <a:lstStyle/>
          <a:p>
            <a:pPr lvl="0"/>
            <a:r>
              <a:rPr lang="en-GB" sz="2400" b="1" dirty="0"/>
              <a:t>Comprender tus hábitos de juego</a:t>
            </a:r>
            <a:endParaRPr lang="en-GB" sz="2400" dirty="0"/>
          </a:p>
          <a:p>
            <a:pPr lvl="0"/>
            <a:endParaRPr lang="en-GB" sz="800" dirty="0"/>
          </a:p>
          <a:p>
            <a:pPr lvl="0" algn="ctr"/>
            <a:r>
              <a:rPr lang="en-GB" sz="2400" dirty="0"/>
              <a:t>Los videojuegos pueden ser geniales, siempre con moderación</a:t>
            </a:r>
          </a:p>
          <a:p>
            <a:endParaRPr lang="en-GB" sz="800" dirty="0"/>
          </a:p>
          <a:p>
            <a:r>
              <a:rPr lang="en-GB" sz="2400" dirty="0"/>
              <a:t>Los videojuegos tienen beneficios:</a:t>
            </a:r>
          </a:p>
          <a:p>
            <a:pPr marL="285750" lvl="0" indent="-285750">
              <a:buFont typeface="Wingdings" panose="05000000000000000000" pitchFamily="2" charset="2"/>
              <a:buChar char="ü"/>
            </a:pPr>
            <a:r>
              <a:rPr lang="en-GB" sz="2400" dirty="0"/>
              <a:t>Resolución de problemas y estrategia</a:t>
            </a:r>
          </a:p>
          <a:p>
            <a:pPr marL="285750" lvl="0" indent="-285750">
              <a:buFont typeface="Wingdings" panose="05000000000000000000" pitchFamily="2" charset="2"/>
              <a:buChar char="ü"/>
            </a:pPr>
            <a:r>
              <a:rPr lang="en-GB" sz="2400" dirty="0"/>
              <a:t>Creatividad e imaginación</a:t>
            </a:r>
          </a:p>
          <a:p>
            <a:pPr marL="285750" lvl="0" indent="-285750">
              <a:buFont typeface="Wingdings" panose="05000000000000000000" pitchFamily="2" charset="2"/>
              <a:buChar char="ü"/>
            </a:pPr>
            <a:r>
              <a:rPr lang="en-GB" sz="2400" dirty="0"/>
              <a:t>Relación con los amigos</a:t>
            </a:r>
          </a:p>
          <a:p>
            <a:pPr marL="285750" lvl="0" indent="-285750">
              <a:buFont typeface="Wingdings" panose="05000000000000000000" pitchFamily="2" charset="2"/>
              <a:buChar char="ü"/>
            </a:pPr>
            <a:r>
              <a:rPr lang="en-GB" sz="2400" dirty="0"/>
              <a:t>Relajación y diversión</a:t>
            </a:r>
          </a:p>
          <a:p>
            <a:endParaRPr lang="en-GB" sz="800" dirty="0"/>
          </a:p>
          <a:p>
            <a:r>
              <a:rPr lang="en-GB" sz="2400" dirty="0"/>
              <a:t>Pero los videojuegos deben tener un equilibrio:</a:t>
            </a:r>
          </a:p>
          <a:p>
            <a:pPr marL="285750" lvl="0" indent="-285750">
              <a:buFont typeface="Wingdings" panose="05000000000000000000" pitchFamily="2" charset="2"/>
              <a:buChar char="ü"/>
            </a:pPr>
            <a:r>
              <a:rPr lang="en-GB" sz="2400" dirty="0"/>
              <a:t>No deben sustituir al sueño, a los deberes o a las amistades de la vida real</a:t>
            </a:r>
          </a:p>
          <a:p>
            <a:pPr marL="285750" lvl="0" indent="-285750">
              <a:buFont typeface="Wingdings" panose="05000000000000000000" pitchFamily="2" charset="2"/>
              <a:buChar char="ü"/>
            </a:pPr>
            <a:r>
              <a:rPr lang="en-GB" sz="2400" dirty="0"/>
              <a:t>No debería ser lo ÚNICO que te haga feliz</a:t>
            </a:r>
          </a:p>
          <a:p>
            <a:pPr marL="285750" indent="-285750">
              <a:buFont typeface="Wingdings" panose="05000000000000000000" pitchFamily="2" charset="2"/>
              <a:buChar char="ü"/>
            </a:pPr>
            <a:r>
              <a:rPr lang="en-GB" sz="2400" dirty="0"/>
              <a:t>No debería hacerte sentir enfadado, vacío o agotado</a:t>
            </a:r>
          </a:p>
          <a:p>
            <a:endParaRPr lang="en-GB" sz="800" dirty="0"/>
          </a:p>
          <a:p>
            <a:r>
              <a:rPr lang="en-GB" sz="2400" dirty="0"/>
              <a:t>Pregunta clave: ¿Los videojuegos aportan algo a mi vida o me quitan algo?</a:t>
            </a:r>
          </a:p>
        </p:txBody>
      </p:sp>
    </p:spTree>
    <p:extLst>
      <p:ext uri="{BB962C8B-B14F-4D97-AF65-F5344CB8AC3E}">
        <p14:creationId xmlns:p14="http://schemas.microsoft.com/office/powerpoint/2010/main" val="136683576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DBD95-17D7-96B4-B518-FF122B4AC4FD}"/>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24F09FC-28FC-C31F-DA4C-3D8C57075E32}"/>
              </a:ext>
            </a:extLst>
          </p:cNvPr>
          <p:cNvSpPr>
            <a:spLocks noGrp="1"/>
          </p:cNvSpPr>
          <p:nvPr>
            <p:ph type="title"/>
          </p:nvPr>
        </p:nvSpPr>
        <p:spPr/>
        <p:txBody>
          <a:bodyPr lIns="91440"/>
          <a:lstStyle/>
          <a:p>
            <a:r>
              <a:rPr lang="en-US" sz="2400" i="1" dirty="0" err="1" smtClean="0"/>
              <a:t>Módulo</a:t>
            </a:r>
            <a:r>
              <a:rPr lang="en-US" sz="2400" i="1" dirty="0" smtClean="0"/>
              <a:t> 1 (</a:t>
            </a:r>
            <a:r>
              <a:rPr lang="en-US" sz="2400" i="1" dirty="0" err="1" smtClean="0"/>
              <a:t>Estudiantes</a:t>
            </a:r>
            <a:r>
              <a:rPr lang="en-US" sz="2400" i="1" dirty="0" smtClean="0"/>
              <a:t>): </a:t>
            </a:r>
            <a:r>
              <a:rPr lang="en-US" sz="2400" i="1" dirty="0" err="1" smtClean="0"/>
              <a:t>Tiempo</a:t>
            </a:r>
            <a:r>
              <a:rPr lang="en-US" sz="2400" i="1" dirty="0" smtClean="0"/>
              <a:t> </a:t>
            </a:r>
            <a:r>
              <a:rPr lang="en-US" sz="2400" i="1" dirty="0" err="1" smtClean="0"/>
              <a:t>frente</a:t>
            </a:r>
            <a:r>
              <a:rPr lang="en-US" sz="2400" i="1" dirty="0" smtClean="0"/>
              <a:t> a la </a:t>
            </a:r>
            <a:r>
              <a:rPr lang="en-US" sz="2400" i="1" dirty="0" err="1" smtClean="0"/>
              <a:t>pantalla</a:t>
            </a:r>
            <a:r>
              <a:rPr lang="en-US" sz="2400" i="1" dirty="0" smtClean="0"/>
              <a:t> y </a:t>
            </a:r>
            <a:r>
              <a:rPr lang="en-US" sz="2400" i="1" dirty="0" err="1" smtClean="0"/>
              <a:t>tiempo</a:t>
            </a:r>
            <a:r>
              <a:rPr lang="en-US" sz="2400" i="1" dirty="0" smtClean="0"/>
              <a:t> sin </a:t>
            </a:r>
            <a:r>
              <a:rPr lang="en-US" sz="2400" i="1" dirty="0" err="1" smtClean="0"/>
              <a:t>pantalla</a:t>
            </a:r>
            <a:endParaRPr lang="el-GR" sz="2400" dirty="0"/>
          </a:p>
        </p:txBody>
      </p:sp>
      <p:sp>
        <p:nvSpPr>
          <p:cNvPr id="6" name="Text Placeholder 5">
            <a:extLst>
              <a:ext uri="{FF2B5EF4-FFF2-40B4-BE49-F238E27FC236}">
                <a16:creationId xmlns:a16="http://schemas.microsoft.com/office/drawing/2014/main" id="{64FD3060-BE0D-39CD-D8DF-8AF9C19EF8D5}"/>
              </a:ext>
            </a:extLst>
          </p:cNvPr>
          <p:cNvSpPr>
            <a:spLocks noGrp="1"/>
          </p:cNvSpPr>
          <p:nvPr>
            <p:ph type="body" sz="quarter" idx="10"/>
          </p:nvPr>
        </p:nvSpPr>
        <p:spPr/>
        <p:txBody>
          <a:bodyPr/>
          <a:lstStyle/>
          <a:p>
            <a:r>
              <a:rPr lang="en-US" b="1" i="1" dirty="0">
                <a:solidFill>
                  <a:schemeClr val="accent6">
                    <a:lumMod val="75000"/>
                  </a:schemeClr>
                </a:solidFill>
              </a:rPr>
              <a:t>Tema 5: Los videojuegos y la salud</a:t>
            </a:r>
            <a:endParaRPr lang="en-CY" i="1" dirty="0"/>
          </a:p>
        </p:txBody>
      </p:sp>
      <p:pic>
        <p:nvPicPr>
          <p:cNvPr id="2" name="Content Placeholder 1">
            <a:extLst>
              <a:ext uri="{FF2B5EF4-FFF2-40B4-BE49-F238E27FC236}">
                <a16:creationId xmlns:a16="http://schemas.microsoft.com/office/drawing/2014/main" id="{EEB0F152-E76D-1619-5897-1108E7C6F66B}"/>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A6CF27BA-568E-0972-05AE-A7B89EA80269}"/>
              </a:ext>
            </a:extLst>
          </p:cNvPr>
          <p:cNvSpPr txBox="1"/>
          <p:nvPr/>
        </p:nvSpPr>
        <p:spPr>
          <a:xfrm>
            <a:off x="149679" y="1405534"/>
            <a:ext cx="9856521" cy="5201424"/>
          </a:xfrm>
          <a:prstGeom prst="rect">
            <a:avLst/>
          </a:prstGeom>
          <a:noFill/>
        </p:spPr>
        <p:txBody>
          <a:bodyPr wrap="square">
            <a:spAutoFit/>
          </a:bodyPr>
          <a:lstStyle/>
          <a:p>
            <a:pPr lvl="0"/>
            <a:r>
              <a:rPr lang="en-GB" sz="2400" b="1" dirty="0"/>
              <a:t>Juegos saludables frente a juegos poco saludables</a:t>
            </a:r>
          </a:p>
          <a:p>
            <a:pPr lvl="0"/>
            <a:endParaRPr lang="en-GB" sz="800" b="1" dirty="0"/>
          </a:p>
          <a:p>
            <a:pPr lvl="0" algn="ctr"/>
            <a:r>
              <a:rPr lang="en-GB" sz="2400" dirty="0"/>
              <a:t>Conoce la diferencia</a:t>
            </a:r>
          </a:p>
          <a:p>
            <a:r>
              <a:rPr lang="en-GB" sz="2400" b="1" dirty="0"/>
              <a:t>✅ </a:t>
            </a:r>
            <a:r>
              <a:rPr lang="en-GB" sz="2400" u="sng" dirty="0"/>
              <a:t>Juego saludable:</a:t>
            </a:r>
          </a:p>
          <a:p>
            <a:pPr marL="285750" lvl="0" indent="-285750">
              <a:buFont typeface="Wingdings" panose="05000000000000000000" pitchFamily="2" charset="2"/>
              <a:buChar char="ü"/>
            </a:pPr>
            <a:r>
              <a:rPr lang="en-GB" sz="2200" dirty="0"/>
              <a:t>Puedes parar cuando lo necesites</a:t>
            </a:r>
          </a:p>
          <a:p>
            <a:pPr marL="285750" lvl="0" indent="-285750">
              <a:buFont typeface="Wingdings" panose="05000000000000000000" pitchFamily="2" charset="2"/>
              <a:buChar char="ü"/>
            </a:pPr>
            <a:r>
              <a:rPr lang="en-GB" sz="2200" dirty="0"/>
              <a:t>Sigues disfrutando de otras actividades</a:t>
            </a:r>
          </a:p>
          <a:p>
            <a:pPr marL="285750" lvl="0" indent="-285750">
              <a:buFont typeface="Wingdings" panose="05000000000000000000" pitchFamily="2" charset="2"/>
              <a:buChar char="ü"/>
            </a:pPr>
            <a:r>
              <a:rPr lang="en-GB" sz="2200" dirty="0"/>
              <a:t>Te sientes satisfecho después de jugar</a:t>
            </a:r>
          </a:p>
          <a:p>
            <a:pPr marL="285750" lvl="0" indent="-285750">
              <a:buFont typeface="Wingdings" panose="05000000000000000000" pitchFamily="2" charset="2"/>
              <a:buChar char="ü"/>
            </a:pPr>
            <a:r>
              <a:rPr lang="en-GB" sz="2200" dirty="0"/>
              <a:t>Los videojuegos no afectan a tu sueño ni a tus notas</a:t>
            </a:r>
          </a:p>
          <a:p>
            <a:pPr marL="285750" lvl="0" indent="-285750">
              <a:buFont typeface="Wingdings" panose="05000000000000000000" pitchFamily="2" charset="2"/>
              <a:buChar char="ü"/>
            </a:pPr>
            <a:r>
              <a:rPr lang="en-GB" sz="2200" dirty="0"/>
              <a:t>Eres sincero sobre cuánto juegas</a:t>
            </a:r>
          </a:p>
          <a:p>
            <a:pPr lvl="0"/>
            <a:endParaRPr lang="en-GB" sz="800" dirty="0"/>
          </a:p>
          <a:p>
            <a:r>
              <a:rPr lang="en-GB" sz="2400" dirty="0"/>
              <a:t>⚠️ </a:t>
            </a:r>
            <a:r>
              <a:rPr lang="en-GB" sz="2400" u="sng" dirty="0"/>
              <a:t>Señales de alerta:</a:t>
            </a:r>
          </a:p>
          <a:p>
            <a:pPr marL="285750" lvl="0" indent="-285750">
              <a:buFont typeface="Wingdings" panose="05000000000000000000" pitchFamily="2" charset="2"/>
              <a:buChar char="ü"/>
            </a:pPr>
            <a:r>
              <a:rPr lang="en-GB" sz="2200" dirty="0"/>
              <a:t>No puedes parar aunque quieras</a:t>
            </a:r>
          </a:p>
          <a:p>
            <a:pPr marL="285750" lvl="0" indent="-285750">
              <a:buFont typeface="Wingdings" panose="05000000000000000000" pitchFamily="2" charset="2"/>
              <a:buChar char="ü"/>
            </a:pPr>
            <a:r>
              <a:rPr lang="en-GB" sz="2200" dirty="0"/>
              <a:t>Te sientes enfadado o ansioso cuando no puedes jugar</a:t>
            </a:r>
          </a:p>
          <a:p>
            <a:pPr marL="285750" lvl="0" indent="-285750">
              <a:buFont typeface="Wingdings" panose="05000000000000000000" pitchFamily="2" charset="2"/>
              <a:buChar char="ü"/>
            </a:pPr>
            <a:r>
              <a:rPr lang="en-GB" sz="2200" dirty="0"/>
              <a:t>Los videojuegos están afectando a tu sueño, tus estudios o tus amistades</a:t>
            </a:r>
          </a:p>
          <a:p>
            <a:pPr marL="285750" lvl="0" indent="-285750">
              <a:buFont typeface="Wingdings" panose="05000000000000000000" pitchFamily="2" charset="2"/>
              <a:buChar char="ü"/>
            </a:pPr>
            <a:r>
              <a:rPr lang="en-GB" sz="2200" dirty="0"/>
              <a:t>Juegas para escapar de los problemas</a:t>
            </a:r>
          </a:p>
          <a:p>
            <a:pPr marL="285750" lvl="0" indent="-285750">
              <a:buFont typeface="Wingdings" panose="05000000000000000000" pitchFamily="2" charset="2"/>
              <a:buChar char="ü"/>
            </a:pPr>
            <a:r>
              <a:rPr lang="en-GB" sz="2200" dirty="0"/>
              <a:t>Mientes sobre cuánto juegas</a:t>
            </a:r>
          </a:p>
        </p:txBody>
      </p:sp>
    </p:spTree>
    <p:extLst>
      <p:ext uri="{BB962C8B-B14F-4D97-AF65-F5344CB8AC3E}">
        <p14:creationId xmlns:p14="http://schemas.microsoft.com/office/powerpoint/2010/main" val="15325661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BC596-CDC3-94C8-7F8C-8368932EA48B}"/>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27F7C05C-57DA-6DBA-9B0F-410B70242E41}"/>
              </a:ext>
            </a:extLst>
          </p:cNvPr>
          <p:cNvSpPr>
            <a:spLocks noGrp="1"/>
          </p:cNvSpPr>
          <p:nvPr>
            <p:ph type="title"/>
          </p:nvPr>
        </p:nvSpPr>
        <p:spPr/>
        <p:txBody>
          <a:bodyPr lIns="91440"/>
          <a:lstStyle/>
          <a:p>
            <a:r>
              <a:rPr lang="en-US" sz="2400" i="1" dirty="0" err="1" smtClean="0"/>
              <a:t>Módulo</a:t>
            </a:r>
            <a:r>
              <a:rPr lang="en-US" sz="2400" i="1" dirty="0" smtClean="0"/>
              <a:t> 1 (</a:t>
            </a:r>
            <a:r>
              <a:rPr lang="en-US" sz="2400" i="1" dirty="0" err="1" smtClean="0"/>
              <a:t>Estudiantes</a:t>
            </a:r>
            <a:r>
              <a:rPr lang="en-US" sz="2400" i="1" dirty="0" smtClean="0"/>
              <a:t>): </a:t>
            </a:r>
            <a:r>
              <a:rPr lang="en-US" sz="2400" i="1" dirty="0" err="1" smtClean="0"/>
              <a:t>Tiempo</a:t>
            </a:r>
            <a:r>
              <a:rPr lang="en-US" sz="2400" i="1" dirty="0" smtClean="0"/>
              <a:t> </a:t>
            </a:r>
            <a:r>
              <a:rPr lang="en-US" sz="2400" i="1" dirty="0" err="1" smtClean="0"/>
              <a:t>frente</a:t>
            </a:r>
            <a:r>
              <a:rPr lang="en-US" sz="2400" i="1" dirty="0" smtClean="0"/>
              <a:t> a la </a:t>
            </a:r>
            <a:r>
              <a:rPr lang="en-US" sz="2400" i="1" dirty="0" err="1" smtClean="0"/>
              <a:t>pantalla</a:t>
            </a:r>
            <a:r>
              <a:rPr lang="en-US" sz="2400" i="1" dirty="0" smtClean="0"/>
              <a:t> y </a:t>
            </a:r>
            <a:r>
              <a:rPr lang="en-US" sz="2400" i="1" dirty="0" err="1" smtClean="0"/>
              <a:t>tiempo</a:t>
            </a:r>
            <a:r>
              <a:rPr lang="en-US" sz="2400" i="1" dirty="0" smtClean="0"/>
              <a:t> sin </a:t>
            </a:r>
            <a:r>
              <a:rPr lang="en-US" sz="2400" i="1" dirty="0" err="1" smtClean="0"/>
              <a:t>pantalla</a:t>
            </a:r>
            <a:endParaRPr lang="el-GR" sz="2400" dirty="0"/>
          </a:p>
        </p:txBody>
      </p:sp>
      <p:sp>
        <p:nvSpPr>
          <p:cNvPr id="6" name="Text Placeholder 5">
            <a:extLst>
              <a:ext uri="{FF2B5EF4-FFF2-40B4-BE49-F238E27FC236}">
                <a16:creationId xmlns:a16="http://schemas.microsoft.com/office/drawing/2014/main" id="{94C7A9AA-75AD-832B-4539-229F66A200E3}"/>
              </a:ext>
            </a:extLst>
          </p:cNvPr>
          <p:cNvSpPr>
            <a:spLocks noGrp="1"/>
          </p:cNvSpPr>
          <p:nvPr>
            <p:ph type="body" sz="quarter" idx="10"/>
          </p:nvPr>
        </p:nvSpPr>
        <p:spPr/>
        <p:txBody>
          <a:bodyPr/>
          <a:lstStyle/>
          <a:p>
            <a:r>
              <a:rPr lang="en-US" b="1" i="1" dirty="0">
                <a:solidFill>
                  <a:schemeClr val="accent6">
                    <a:lumMod val="75000"/>
                  </a:schemeClr>
                </a:solidFill>
              </a:rPr>
              <a:t>Tema 5: Los videojuegos y la salud</a:t>
            </a:r>
            <a:endParaRPr lang="en-CY" i="1" dirty="0"/>
          </a:p>
        </p:txBody>
      </p:sp>
      <p:pic>
        <p:nvPicPr>
          <p:cNvPr id="2" name="Content Placeholder 1">
            <a:extLst>
              <a:ext uri="{FF2B5EF4-FFF2-40B4-BE49-F238E27FC236}">
                <a16:creationId xmlns:a16="http://schemas.microsoft.com/office/drawing/2014/main" id="{CF36DDBE-4717-0AF3-413F-66007F4B0BBC}"/>
              </a:ext>
            </a:extLst>
          </p:cNvPr>
          <p:cNvPicPr>
            <a:picLocks noGrp="1" noChangeAspect="1"/>
          </p:cNvPicPr>
          <p:nvPr>
            <p:ph sz="quarter" idx="12"/>
          </p:nvPr>
        </p:nvPicPr>
        <p:blipFill>
          <a:blip r:embed="rId3"/>
          <a:stretch>
            <a:fillRect/>
          </a:stretch>
        </p:blipFill>
        <p:spPr>
          <a:xfrm>
            <a:off x="9580650" y="4934722"/>
            <a:ext cx="2327333" cy="1068606"/>
          </a:xfrm>
          <a:prstGeom prst="rect">
            <a:avLst/>
          </a:prstGeom>
        </p:spPr>
      </p:pic>
      <p:sp>
        <p:nvSpPr>
          <p:cNvPr id="4" name="TextBox 3">
            <a:extLst>
              <a:ext uri="{FF2B5EF4-FFF2-40B4-BE49-F238E27FC236}">
                <a16:creationId xmlns:a16="http://schemas.microsoft.com/office/drawing/2014/main" id="{F68C53D9-04E9-4F48-7DE7-5B0A1F5C7B09}"/>
              </a:ext>
            </a:extLst>
          </p:cNvPr>
          <p:cNvSpPr txBox="1"/>
          <p:nvPr/>
        </p:nvSpPr>
        <p:spPr>
          <a:xfrm>
            <a:off x="123204" y="1462685"/>
            <a:ext cx="10361223" cy="5509200"/>
          </a:xfrm>
          <a:prstGeom prst="rect">
            <a:avLst/>
          </a:prstGeom>
          <a:noFill/>
        </p:spPr>
        <p:txBody>
          <a:bodyPr wrap="square">
            <a:spAutoFit/>
          </a:bodyPr>
          <a:lstStyle/>
          <a:p>
            <a:pPr lvl="0"/>
            <a:r>
              <a:rPr lang="en-GB" sz="2400" b="1" dirty="0"/>
              <a:t>Estrategias para un uso equilibrado de los videojuegos</a:t>
            </a:r>
            <a:endParaRPr lang="en-GB" sz="2400" dirty="0"/>
          </a:p>
          <a:p>
            <a:pPr lvl="0" algn="ctr"/>
            <a:endParaRPr lang="en-GB" sz="800" dirty="0"/>
          </a:p>
          <a:p>
            <a:pPr lvl="0" algn="ctr"/>
            <a:r>
              <a:rPr lang="en-GB" sz="2400" dirty="0"/>
              <a:t>Disfrutar de los videojuegos sin perder el equilibrio</a:t>
            </a:r>
          </a:p>
          <a:p>
            <a:r>
              <a:rPr lang="en-GB" sz="2400" u="sng" dirty="0"/>
              <a:t>Establece límites:</a:t>
            </a:r>
          </a:p>
          <a:p>
            <a:pPr marL="285750" lvl="0" indent="-285750">
              <a:buFont typeface="Wingdings" panose="05000000000000000000" pitchFamily="2" charset="2"/>
              <a:buChar char="ü"/>
            </a:pPr>
            <a:r>
              <a:rPr lang="en-GB" sz="2200" dirty="0"/>
              <a:t>Decide cuánto tiempo vas a jugar ANTES de empezar</a:t>
            </a:r>
          </a:p>
          <a:p>
            <a:pPr marL="285750" lvl="0" indent="-285750">
              <a:buFont typeface="Wingdings" panose="05000000000000000000" pitchFamily="2" charset="2"/>
              <a:buChar char="ü"/>
            </a:pPr>
            <a:r>
              <a:rPr lang="en-GB" sz="2200" dirty="0"/>
              <a:t>Usa temporizadores o límites en las aplicaciones</a:t>
            </a:r>
          </a:p>
          <a:p>
            <a:pPr marL="285750" lvl="0" indent="-285750">
              <a:buFont typeface="Wingdings" panose="05000000000000000000" pitchFamily="2" charset="2"/>
              <a:buChar char="ü"/>
            </a:pPr>
            <a:r>
              <a:rPr lang="en-GB" sz="2200" dirty="0"/>
              <a:t>No jugar hasta que se hayan hecho los deberes</a:t>
            </a:r>
          </a:p>
          <a:p>
            <a:pPr marL="285750" lvl="0" indent="-285750">
              <a:buFont typeface="Wingdings" panose="05000000000000000000" pitchFamily="2" charset="2"/>
              <a:buChar char="ü"/>
            </a:pPr>
            <a:r>
              <a:rPr lang="en-GB" sz="2200" dirty="0"/>
              <a:t>Deja de jugar 30 minutos antes de acostarte</a:t>
            </a:r>
          </a:p>
          <a:p>
            <a:pPr lvl="0"/>
            <a:endParaRPr lang="en-GB" sz="1200" dirty="0"/>
          </a:p>
          <a:p>
            <a:r>
              <a:rPr lang="en-GB" sz="2400" u="sng" dirty="0"/>
              <a:t>Mantén el equilibrio:</a:t>
            </a:r>
          </a:p>
          <a:p>
            <a:pPr marL="285750" lvl="0" indent="-285750">
              <a:buFont typeface="Wingdings" panose="05000000000000000000" pitchFamily="2" charset="2"/>
              <a:buChar char="ü"/>
            </a:pPr>
            <a:r>
              <a:rPr lang="en-GB" sz="2200" dirty="0"/>
              <a:t>Ten otras aficiones además de los videojuegos</a:t>
            </a:r>
          </a:p>
          <a:p>
            <a:pPr marL="285750" lvl="0" indent="-285750">
              <a:buFont typeface="Wingdings" panose="05000000000000000000" pitchFamily="2" charset="2"/>
              <a:buChar char="ü"/>
            </a:pPr>
            <a:r>
              <a:rPr lang="en-GB" sz="2200" dirty="0"/>
              <a:t>Dedica tiempo a tus amigos en la vida real</a:t>
            </a:r>
          </a:p>
          <a:p>
            <a:pPr marL="285750" lvl="0" indent="-285750">
              <a:buFont typeface="Wingdings" panose="05000000000000000000" pitchFamily="2" charset="2"/>
              <a:buChar char="ü"/>
            </a:pPr>
            <a:r>
              <a:rPr lang="en-GB" sz="2200" dirty="0"/>
              <a:t>Tómate descansos cada 30-60 minutos</a:t>
            </a:r>
          </a:p>
          <a:p>
            <a:pPr marL="285750" lvl="0" indent="-285750">
              <a:buFont typeface="Wingdings" panose="05000000000000000000" pitchFamily="2" charset="2"/>
              <a:buChar char="ü"/>
            </a:pPr>
            <a:r>
              <a:rPr lang="en-GB" sz="2200" dirty="0"/>
              <a:t>Fíjate en cómo te sientes después de jugar</a:t>
            </a:r>
          </a:p>
          <a:p>
            <a:pPr lvl="0"/>
            <a:endParaRPr lang="en-GB" sz="1200" dirty="0"/>
          </a:p>
          <a:p>
            <a:pPr algn="ctr"/>
            <a:r>
              <a:rPr lang="en-GB" sz="2400" b="1" dirty="0"/>
              <a:t>Sé sincero contigo mismo: si los videojuegos te están causando problemas, no pasa nada por pedir ayuda.</a:t>
            </a:r>
            <a:endParaRPr lang="en-GB" sz="2400" dirty="0"/>
          </a:p>
        </p:txBody>
      </p:sp>
    </p:spTree>
    <p:extLst>
      <p:ext uri="{BB962C8B-B14F-4D97-AF65-F5344CB8AC3E}">
        <p14:creationId xmlns:p14="http://schemas.microsoft.com/office/powerpoint/2010/main" val="42537145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F1A3CB-4B8E-6FA2-224D-7314DE7D7A5F}"/>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EE4CFF45-FE6D-2C1A-52AC-6C0A251FA892}"/>
              </a:ext>
            </a:extLst>
          </p:cNvPr>
          <p:cNvSpPr>
            <a:spLocks noGrp="1"/>
          </p:cNvSpPr>
          <p:nvPr>
            <p:ph type="title"/>
          </p:nvPr>
        </p:nvSpPr>
        <p:spPr/>
        <p:txBody>
          <a:bodyPr lIns="91440"/>
          <a:lstStyle/>
          <a:p>
            <a:r>
              <a:rPr lang="en-US" sz="2400" i="1" dirty="0" err="1" smtClean="0"/>
              <a:t>Módulo</a:t>
            </a:r>
            <a:r>
              <a:rPr lang="en-US" sz="2400" i="1" dirty="0" smtClean="0"/>
              <a:t> 1 (</a:t>
            </a:r>
            <a:r>
              <a:rPr lang="en-US" sz="2400" i="1" dirty="0" err="1" smtClean="0"/>
              <a:t>Estudiantes</a:t>
            </a:r>
            <a:r>
              <a:rPr lang="en-US" sz="2400" i="1" dirty="0" smtClean="0"/>
              <a:t>): </a:t>
            </a:r>
            <a:r>
              <a:rPr lang="en-US" sz="2400" i="1" dirty="0" err="1" smtClean="0"/>
              <a:t>Tiempo</a:t>
            </a:r>
            <a:r>
              <a:rPr lang="en-US" sz="2400" i="1" dirty="0" smtClean="0"/>
              <a:t> </a:t>
            </a:r>
            <a:r>
              <a:rPr lang="en-US" sz="2400" i="1" dirty="0" err="1" smtClean="0"/>
              <a:t>frente</a:t>
            </a:r>
            <a:r>
              <a:rPr lang="en-US" sz="2400" i="1" dirty="0" smtClean="0"/>
              <a:t> a la </a:t>
            </a:r>
            <a:r>
              <a:rPr lang="en-US" sz="2400" i="1" dirty="0" err="1" smtClean="0"/>
              <a:t>pantalla</a:t>
            </a:r>
            <a:r>
              <a:rPr lang="en-US" sz="2400" i="1" dirty="0" smtClean="0"/>
              <a:t> y </a:t>
            </a:r>
            <a:r>
              <a:rPr lang="en-US" sz="2400" i="1" dirty="0" err="1" smtClean="0"/>
              <a:t>tiempo</a:t>
            </a:r>
            <a:r>
              <a:rPr lang="en-US" sz="2400" i="1" dirty="0" smtClean="0"/>
              <a:t> sin </a:t>
            </a:r>
            <a:r>
              <a:rPr lang="en-US" sz="2400" i="1" dirty="0" err="1" smtClean="0"/>
              <a:t>pantalla</a:t>
            </a:r>
            <a:endParaRPr lang="el-GR" sz="2400" dirty="0"/>
          </a:p>
        </p:txBody>
      </p:sp>
      <p:sp>
        <p:nvSpPr>
          <p:cNvPr id="6" name="Text Placeholder 5">
            <a:extLst>
              <a:ext uri="{FF2B5EF4-FFF2-40B4-BE49-F238E27FC236}">
                <a16:creationId xmlns:a16="http://schemas.microsoft.com/office/drawing/2014/main" id="{17F20E34-858D-86FA-DC3D-2D0A3D506706}"/>
              </a:ext>
            </a:extLst>
          </p:cNvPr>
          <p:cNvSpPr>
            <a:spLocks noGrp="1"/>
          </p:cNvSpPr>
          <p:nvPr>
            <p:ph type="body" sz="quarter" idx="10"/>
          </p:nvPr>
        </p:nvSpPr>
        <p:spPr/>
        <p:txBody>
          <a:bodyPr/>
          <a:lstStyle/>
          <a:p>
            <a:r>
              <a:rPr lang="en-US" b="1" i="1" dirty="0">
                <a:solidFill>
                  <a:schemeClr val="accent6">
                    <a:lumMod val="75000"/>
                  </a:schemeClr>
                </a:solidFill>
              </a:rPr>
              <a:t>Tema 5: Los videojuegos y la salud</a:t>
            </a:r>
            <a:endParaRPr lang="en-CY" i="1" dirty="0"/>
          </a:p>
        </p:txBody>
      </p:sp>
      <p:pic>
        <p:nvPicPr>
          <p:cNvPr id="2" name="Content Placeholder 1">
            <a:extLst>
              <a:ext uri="{FF2B5EF4-FFF2-40B4-BE49-F238E27FC236}">
                <a16:creationId xmlns:a16="http://schemas.microsoft.com/office/drawing/2014/main" id="{008F8AA4-0CA5-0578-0051-470EA231FDC2}"/>
              </a:ext>
            </a:extLst>
          </p:cNvPr>
          <p:cNvPicPr>
            <a:picLocks noGrp="1" noChangeAspect="1"/>
          </p:cNvPicPr>
          <p:nvPr>
            <p:ph sz="quarter" idx="12"/>
          </p:nvPr>
        </p:nvPicPr>
        <p:blipFill>
          <a:blip r:embed="rId3"/>
          <a:stretch>
            <a:fillRect/>
          </a:stretch>
        </p:blipFill>
        <p:spPr>
          <a:xfrm>
            <a:off x="9518304" y="4918163"/>
            <a:ext cx="2327333" cy="1068606"/>
          </a:xfrm>
          <a:prstGeom prst="rect">
            <a:avLst/>
          </a:prstGeom>
        </p:spPr>
      </p:pic>
      <p:sp>
        <p:nvSpPr>
          <p:cNvPr id="3" name="TextBox 2">
            <a:extLst>
              <a:ext uri="{FF2B5EF4-FFF2-40B4-BE49-F238E27FC236}">
                <a16:creationId xmlns:a16="http://schemas.microsoft.com/office/drawing/2014/main" id="{D12ACD9E-5C56-7ABE-3790-86684784B907}"/>
              </a:ext>
            </a:extLst>
          </p:cNvPr>
          <p:cNvSpPr txBox="1"/>
          <p:nvPr/>
        </p:nvSpPr>
        <p:spPr>
          <a:xfrm>
            <a:off x="97970" y="1405534"/>
            <a:ext cx="10453255" cy="6194645"/>
          </a:xfrm>
          <a:prstGeom prst="rect">
            <a:avLst/>
          </a:prstGeom>
          <a:noFill/>
        </p:spPr>
        <p:txBody>
          <a:bodyPr wrap="square">
            <a:spAutoFit/>
          </a:bodyPr>
          <a:lstStyle/>
          <a:p>
            <a:pPr lvl="0" algn="ctr"/>
            <a:r>
              <a:rPr lang="en-GB" sz="2400" b="1" dirty="0">
                <a:solidFill>
                  <a:schemeClr val="accent4">
                    <a:lumMod val="75000"/>
                  </a:schemeClr>
                </a:solidFill>
              </a:rPr>
              <a:t>Actividad: Mis normas para jugar (individual)</a:t>
            </a:r>
            <a:endParaRPr lang="en-GB" sz="2400" dirty="0">
              <a:solidFill>
                <a:schemeClr val="accent4">
                  <a:lumMod val="75000"/>
                </a:schemeClr>
              </a:solidFill>
            </a:endParaRPr>
          </a:p>
          <a:p>
            <a:pPr lvl="0"/>
            <a:endParaRPr lang="en-GB" b="1" dirty="0"/>
          </a:p>
          <a:p>
            <a:pPr lvl="0" algn="ctr"/>
            <a:r>
              <a:rPr lang="en-GB" sz="2200" b="1" dirty="0"/>
              <a:t>Tarea: </a:t>
            </a:r>
            <a:r>
              <a:rPr lang="en-GB" sz="2200" dirty="0"/>
              <a:t>Crea tus propias reglas para jugar</a:t>
            </a:r>
          </a:p>
          <a:p>
            <a:pPr lvl="0" algn="ctr"/>
            <a:endParaRPr lang="en-GB" sz="2200" b="1" dirty="0"/>
          </a:p>
          <a:p>
            <a:pPr lvl="0" algn="ctr"/>
            <a:r>
              <a:rPr lang="en-GB" sz="2200" b="1" dirty="0"/>
              <a:t>Instrucciones:</a:t>
            </a:r>
            <a:endParaRPr lang="en-GB" sz="2200" dirty="0"/>
          </a:p>
          <a:p>
            <a:pPr algn="ctr"/>
            <a:r>
              <a:rPr lang="en-GB" sz="2200" dirty="0"/>
              <a:t>Escribe tres normas para ti mismo sobre el juego saludable:</a:t>
            </a:r>
          </a:p>
          <a:p>
            <a:pPr algn="ctr"/>
            <a:endParaRPr lang="en-GB" sz="1200" dirty="0"/>
          </a:p>
          <a:p>
            <a:pPr algn="ctr"/>
            <a:r>
              <a:rPr lang="en-GB" sz="2200" dirty="0"/>
              <a:t>Ejemplos:</a:t>
            </a:r>
          </a:p>
          <a:p>
            <a:pPr lvl="0" algn="ctr"/>
            <a:r>
              <a:rPr lang="en-GB" sz="2200" dirty="0"/>
              <a:t>«Pondré un temporizador antes de empezar a jugar»</a:t>
            </a:r>
          </a:p>
          <a:p>
            <a:pPr lvl="0" algn="ctr"/>
            <a:r>
              <a:rPr lang="en-GB" sz="2200" dirty="0"/>
              <a:t>«Me tomaré un descanso de 10 minutos cada hora»</a:t>
            </a:r>
          </a:p>
          <a:p>
            <a:pPr lvl="0" algn="ctr"/>
            <a:r>
              <a:rPr lang="en-GB" sz="2200" dirty="0"/>
              <a:t>«No jugaré después de las 21:00 h los días de </a:t>
            </a:r>
            <a:r>
              <a:rPr lang="en-GB" sz="2200" dirty="0" err="1"/>
              <a:t>colegio</a:t>
            </a:r>
            <a:r>
              <a:rPr lang="en-GB" sz="2200" dirty="0" smtClean="0"/>
              <a:t>»</a:t>
            </a:r>
            <a:endParaRPr lang="en-GB" sz="2200" dirty="0"/>
          </a:p>
          <a:p>
            <a:pPr lvl="0" algn="ctr"/>
            <a:r>
              <a:rPr lang="en-GB" sz="2200" dirty="0"/>
              <a:t>«Haré los deberes antes de </a:t>
            </a:r>
            <a:r>
              <a:rPr lang="en-GB" sz="2200" dirty="0" err="1"/>
              <a:t>jugar</a:t>
            </a:r>
            <a:r>
              <a:rPr lang="en-GB" sz="2200" dirty="0" smtClean="0"/>
              <a:t>»</a:t>
            </a:r>
            <a:endParaRPr lang="en-GB" sz="2200" dirty="0"/>
          </a:p>
          <a:p>
            <a:pPr lvl="0" algn="ctr"/>
            <a:r>
              <a:rPr lang="en-GB" sz="2200" dirty="0"/>
              <a:t>«Me daré cuenta si me siento frustrado y me tomaré un </a:t>
            </a:r>
            <a:r>
              <a:rPr lang="en-GB" sz="2200" dirty="0" err="1"/>
              <a:t>descanso</a:t>
            </a:r>
            <a:r>
              <a:rPr lang="en-GB" sz="2200" dirty="0" smtClean="0"/>
              <a:t>»</a:t>
            </a:r>
            <a:endParaRPr lang="en-GB" sz="2200" dirty="0"/>
          </a:p>
          <a:p>
            <a:pPr algn="ctr"/>
            <a:endParaRPr lang="en-GB" sz="1200" dirty="0"/>
          </a:p>
          <a:p>
            <a:pPr algn="ctr"/>
            <a:r>
              <a:rPr lang="en-GB" sz="2200" dirty="0"/>
              <a:t>Mis tres reglas:</a:t>
            </a:r>
          </a:p>
          <a:p>
            <a:pPr algn="ctr"/>
            <a:r>
              <a:rPr lang="en-GB" sz="2200" dirty="0"/>
              <a:t>Comparte una pauta con un compañero. ¿Cómo te asegurarás de cumplirla?</a:t>
            </a:r>
          </a:p>
          <a:p>
            <a:pPr lvl="0" algn="ctr"/>
            <a:endParaRPr lang="en-GB" sz="2400" dirty="0"/>
          </a:p>
          <a:p>
            <a:pPr lvl="0" algn="ctr"/>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7813026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AE6D5-4BD4-EF70-9A78-C38B3735BC7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D0F0F46-1404-8612-DA0F-119FF549FBED}"/>
              </a:ext>
            </a:extLst>
          </p:cNvPr>
          <p:cNvSpPr>
            <a:spLocks noGrp="1"/>
          </p:cNvSpPr>
          <p:nvPr>
            <p:ph type="ctrTitle"/>
          </p:nvPr>
        </p:nvSpPr>
        <p:spPr>
          <a:xfrm>
            <a:off x="405246" y="1768632"/>
            <a:ext cx="6821956" cy="1334065"/>
          </a:xfrm>
        </p:spPr>
        <p:txBody>
          <a:bodyPr/>
          <a:lstStyle/>
          <a:p>
            <a:r>
              <a:rPr lang="en-US" b="0" i="1" dirty="0"/>
              <a:t>Fin del módulo 1 (Estudiantes): </a:t>
            </a:r>
            <a:br>
              <a:rPr lang="en-US" b="0" i="1" dirty="0"/>
            </a:br>
            <a:r>
              <a:rPr lang="en-US" b="0" i="1" dirty="0"/>
              <a:t>Tiempo de uso y de descanso frente a la pantalla</a:t>
            </a:r>
            <a:r>
              <a:rPr lang="en-CY" dirty="0"/>
              <a:t/>
            </a:r>
            <a:br>
              <a:rPr lang="en-CY" dirty="0"/>
            </a:br>
            <a:endParaRPr lang="LID4096" dirty="0"/>
          </a:p>
        </p:txBody>
      </p:sp>
      <p:pic>
        <p:nvPicPr>
          <p:cNvPr id="8" name="Picture 7">
            <a:extLst>
              <a:ext uri="{FF2B5EF4-FFF2-40B4-BE49-F238E27FC236}">
                <a16:creationId xmlns:a16="http://schemas.microsoft.com/office/drawing/2014/main" id="{EB5DE78C-1BD8-E47F-1854-46AC8DCEDF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461" y="2940275"/>
            <a:ext cx="5270539" cy="2763427"/>
          </a:xfrm>
          <a:prstGeom prst="rect">
            <a:avLst/>
          </a:prstGeom>
        </p:spPr>
      </p:pic>
    </p:spTree>
    <p:extLst>
      <p:ext uri="{BB962C8B-B14F-4D97-AF65-F5344CB8AC3E}">
        <p14:creationId xmlns:p14="http://schemas.microsoft.com/office/powerpoint/2010/main" val="6578956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7061E-C86D-651E-3E36-B5C1E36940D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9A16618C-B37C-7BBA-B60D-F2F1A3AEAB3E}"/>
              </a:ext>
            </a:extLst>
          </p:cNvPr>
          <p:cNvSpPr>
            <a:spLocks noGrp="1"/>
          </p:cNvSpPr>
          <p:nvPr>
            <p:ph type="title"/>
          </p:nvPr>
        </p:nvSpPr>
        <p:spPr/>
        <p:txBody>
          <a:bodyPr lIns="91440"/>
          <a:lstStyle/>
          <a:p>
            <a:r>
              <a:rPr lang="en-US" sz="2400" i="1" dirty="0"/>
              <a:t>Módulo 1 (Estudiantes): Tiempo frente a la pantalla y tiempo sin pantalla</a:t>
            </a:r>
            <a:endParaRPr lang="el-GR" sz="2400" dirty="0"/>
          </a:p>
        </p:txBody>
      </p:sp>
      <p:sp>
        <p:nvSpPr>
          <p:cNvPr id="6" name="Text Placeholder 5">
            <a:extLst>
              <a:ext uri="{FF2B5EF4-FFF2-40B4-BE49-F238E27FC236}">
                <a16:creationId xmlns:a16="http://schemas.microsoft.com/office/drawing/2014/main" id="{C7E7FAC4-7448-2ADC-CB70-39FC7D3F3AAE}"/>
              </a:ext>
            </a:extLst>
          </p:cNvPr>
          <p:cNvSpPr>
            <a:spLocks noGrp="1"/>
          </p:cNvSpPr>
          <p:nvPr>
            <p:ph type="body" sz="quarter" idx="10"/>
          </p:nvPr>
        </p:nvSpPr>
        <p:spPr/>
        <p:txBody>
          <a:bodyPr/>
          <a:lstStyle/>
          <a:p>
            <a:r>
              <a:rPr lang="en-US" b="1" i="1" dirty="0">
                <a:solidFill>
                  <a:schemeClr val="accent6">
                    <a:lumMod val="75000"/>
                  </a:schemeClr>
                </a:solidFill>
              </a:rPr>
              <a:t>Tema 1: Entender el tiempo frente a la pantalla</a:t>
            </a:r>
          </a:p>
        </p:txBody>
      </p:sp>
      <p:pic>
        <p:nvPicPr>
          <p:cNvPr id="3" name="Content Placeholder 1">
            <a:extLst>
              <a:ext uri="{FF2B5EF4-FFF2-40B4-BE49-F238E27FC236}">
                <a16:creationId xmlns:a16="http://schemas.microsoft.com/office/drawing/2014/main" id="{3CC66ED3-CDF8-5D92-CC54-5149A01B92CC}"/>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23251F34-C4B2-9B7F-DE60-29070D54B430}"/>
              </a:ext>
            </a:extLst>
          </p:cNvPr>
          <p:cNvSpPr txBox="1"/>
          <p:nvPr/>
        </p:nvSpPr>
        <p:spPr>
          <a:xfrm>
            <a:off x="176644" y="1631373"/>
            <a:ext cx="11336483" cy="4827155"/>
          </a:xfrm>
          <a:prstGeom prst="rect">
            <a:avLst/>
          </a:prstGeom>
          <a:noFill/>
        </p:spPr>
        <p:txBody>
          <a:bodyPr wrap="square">
            <a:spAutoFit/>
          </a:bodyPr>
          <a:lstStyle/>
          <a:p>
            <a:pPr lvl="0"/>
            <a:r>
              <a:rPr lang="en-GB" sz="2400" b="1" dirty="0"/>
              <a:t>¿Qué es el tiempo frente a la pantalla?</a:t>
            </a:r>
          </a:p>
          <a:p>
            <a:pPr lvl="0"/>
            <a:endParaRPr lang="en-GB" sz="2400" dirty="0"/>
          </a:p>
          <a:p>
            <a:pPr lvl="1" algn="ctr"/>
            <a:r>
              <a:rPr lang="en-GB" sz="2400" dirty="0"/>
              <a:t>Cómo contabilizar tus horas digitales</a:t>
            </a:r>
          </a:p>
          <a:p>
            <a:pPr lvl="1" algn="ctr"/>
            <a:endParaRPr lang="en-GB" sz="2400" dirty="0"/>
          </a:p>
          <a:p>
            <a:pPr lvl="1" algn="ctr"/>
            <a:r>
              <a:rPr lang="en-GB" sz="2400" dirty="0"/>
              <a:t>El tiempo frente a la pantalla es cualquier tiempo que pases mirando una pantalla: teléfonos, </a:t>
            </a:r>
            <a:r>
              <a:rPr lang="en-GB" sz="2400" dirty="0" err="1" smtClean="0"/>
              <a:t>tabletas</a:t>
            </a:r>
            <a:r>
              <a:rPr lang="en-GB" sz="2400" dirty="0"/>
              <a:t>, ordenadores, televisores o consolas de videojuegos. </a:t>
            </a:r>
          </a:p>
          <a:p>
            <a:pPr lvl="1" algn="ctr"/>
            <a:r>
              <a:rPr lang="en-GB" sz="2400" dirty="0"/>
              <a:t>Incluye ver vídeos, jugar, chatear con amigos, </a:t>
            </a:r>
          </a:p>
          <a:p>
            <a:pPr lvl="1" algn="ctr"/>
            <a:r>
              <a:rPr lang="en-GB" sz="2400" dirty="0"/>
              <a:t>hacer los deberes en línea y navegar por las redes sociales.</a:t>
            </a:r>
          </a:p>
          <a:p>
            <a:pPr lvl="1" algn="ctr"/>
            <a:endParaRPr lang="en-GB" sz="2400" dirty="0"/>
          </a:p>
          <a:p>
            <a:pPr lvl="1" algn="ctr"/>
            <a:r>
              <a:rPr lang="en-GB" sz="2400" dirty="0"/>
              <a:t>No todo el tiempo frente a la pantalla es igual: </a:t>
            </a:r>
            <a:r>
              <a:rPr lang="en-GB" sz="2400" dirty="0" err="1" smtClean="0"/>
              <a:t>una</a:t>
            </a:r>
            <a:r>
              <a:rPr lang="en-GB" sz="2400" dirty="0" smtClean="0"/>
              <a:t> parte </a:t>
            </a:r>
            <a:r>
              <a:rPr lang="en-GB" sz="2400" dirty="0"/>
              <a:t>nos ayuda a </a:t>
            </a:r>
            <a:r>
              <a:rPr lang="en-GB" sz="2400" dirty="0" err="1"/>
              <a:t>aprender</a:t>
            </a:r>
            <a:r>
              <a:rPr lang="en-GB" sz="2400" dirty="0" smtClean="0"/>
              <a:t>,</a:t>
            </a:r>
          </a:p>
          <a:p>
            <a:pPr lvl="1" algn="ctr"/>
            <a:r>
              <a:rPr lang="en-GB" sz="2400" dirty="0" err="1" smtClean="0"/>
              <a:t>otra</a:t>
            </a:r>
            <a:r>
              <a:rPr lang="en-GB" sz="2400" dirty="0" smtClean="0"/>
              <a:t> </a:t>
            </a:r>
            <a:r>
              <a:rPr lang="en-GB" sz="2400" dirty="0"/>
              <a:t>parte simplemente nos hace pasar el rato.</a:t>
            </a:r>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859871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3AB995-4B6A-ED92-3D9D-5CC49CFD9FB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F356F851-1086-1D2B-9019-E3DAA9A03ABB}"/>
              </a:ext>
            </a:extLst>
          </p:cNvPr>
          <p:cNvSpPr>
            <a:spLocks noGrp="1"/>
          </p:cNvSpPr>
          <p:nvPr>
            <p:ph type="title"/>
          </p:nvPr>
        </p:nvSpPr>
        <p:spPr/>
        <p:txBody>
          <a:bodyPr lIns="91440"/>
          <a:lstStyle/>
          <a:p>
            <a:r>
              <a:rPr lang="en-US" sz="2400" i="1" dirty="0"/>
              <a:t>Módulo 1 (Estudiantes): Tiempo frente a la pantalla y tiempo sin pantalla</a:t>
            </a:r>
            <a:endParaRPr lang="el-GR" sz="2400" dirty="0"/>
          </a:p>
        </p:txBody>
      </p:sp>
      <p:sp>
        <p:nvSpPr>
          <p:cNvPr id="6" name="Text Placeholder 5">
            <a:extLst>
              <a:ext uri="{FF2B5EF4-FFF2-40B4-BE49-F238E27FC236}">
                <a16:creationId xmlns:a16="http://schemas.microsoft.com/office/drawing/2014/main" id="{BE00D98A-C89D-69BD-6ED9-A845AB5973DD}"/>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6">
                    <a:lumMod val="75000"/>
                  </a:schemeClr>
                </a:solidFill>
              </a:rPr>
              <a:t>Tema 1: Entender el tiempo frente a la pantalla</a:t>
            </a:r>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70B39196-1EE7-9405-83A6-60B7814E4187}"/>
              </a:ext>
            </a:extLst>
          </p:cNvPr>
          <p:cNvPicPr>
            <a:picLocks noGrp="1" noChangeAspect="1"/>
          </p:cNvPicPr>
          <p:nvPr>
            <p:ph sz="quarter" idx="12"/>
          </p:nvPr>
        </p:nvPicPr>
        <p:blipFill>
          <a:blip r:embed="rId3"/>
          <a:stretch>
            <a:fillRect/>
          </a:stretch>
        </p:blipFill>
        <p:spPr>
          <a:xfrm>
            <a:off x="9861203" y="5367073"/>
            <a:ext cx="1648460" cy="756899"/>
          </a:xfrm>
          <a:prstGeom prst="rect">
            <a:avLst/>
          </a:prstGeom>
        </p:spPr>
      </p:pic>
      <p:sp>
        <p:nvSpPr>
          <p:cNvPr id="5" name="TextBox 4">
            <a:extLst>
              <a:ext uri="{FF2B5EF4-FFF2-40B4-BE49-F238E27FC236}">
                <a16:creationId xmlns:a16="http://schemas.microsoft.com/office/drawing/2014/main" id="{4FC9AA94-0D9D-0993-916F-AC7F1D11265F}"/>
              </a:ext>
            </a:extLst>
          </p:cNvPr>
          <p:cNvSpPr txBox="1"/>
          <p:nvPr/>
        </p:nvSpPr>
        <p:spPr>
          <a:xfrm>
            <a:off x="232178" y="1462685"/>
            <a:ext cx="10453255" cy="5917646"/>
          </a:xfrm>
          <a:prstGeom prst="rect">
            <a:avLst/>
          </a:prstGeom>
          <a:noFill/>
        </p:spPr>
        <p:txBody>
          <a:bodyPr wrap="square">
            <a:spAutoFit/>
          </a:bodyPr>
          <a:lstStyle/>
          <a:p>
            <a:pPr lvl="0"/>
            <a:r>
              <a:rPr lang="en-GB" sz="2400" b="1" dirty="0"/>
              <a:t>Cómo afectan las pantallas a tu cuerpo y tu mente</a:t>
            </a:r>
          </a:p>
          <a:p>
            <a:pPr lvl="0"/>
            <a:endParaRPr lang="en-GB" sz="1200" b="1" dirty="0"/>
          </a:p>
          <a:p>
            <a:pPr lvl="0" algn="ctr"/>
            <a:r>
              <a:rPr lang="en-GB" sz="2400" dirty="0"/>
              <a:t>Los efectos ocultos</a:t>
            </a:r>
          </a:p>
          <a:p>
            <a:pPr lvl="1"/>
            <a:endParaRPr lang="en-GB" sz="600" dirty="0"/>
          </a:p>
          <a:p>
            <a:r>
              <a:rPr lang="en-GB" sz="2400" b="1" dirty="0"/>
              <a:t>Tu cuerpo:</a:t>
            </a:r>
            <a:endParaRPr lang="en-GB" sz="2400" dirty="0"/>
          </a:p>
          <a:p>
            <a:pPr marL="342900" lvl="0" indent="-342900">
              <a:buFont typeface="Wingdings" panose="05000000000000000000" pitchFamily="2" charset="2"/>
              <a:buChar char="ü"/>
            </a:pPr>
            <a:r>
              <a:rPr lang="en-GB" sz="2400" dirty="0"/>
              <a:t>Ojos cansados y dolores de cabeza</a:t>
            </a:r>
          </a:p>
          <a:p>
            <a:pPr marL="342900" lvl="0" indent="-342900">
              <a:buFont typeface="Wingdings" panose="05000000000000000000" pitchFamily="2" charset="2"/>
              <a:buChar char="ü"/>
            </a:pPr>
            <a:r>
              <a:rPr lang="en-GB" sz="2400" dirty="0"/>
              <a:t>Dolor de cuello y espalda</a:t>
            </a:r>
          </a:p>
          <a:p>
            <a:pPr marL="342900" lvl="0" indent="-342900">
              <a:buFont typeface="Wingdings" panose="05000000000000000000" pitchFamily="2" charset="2"/>
              <a:buChar char="ü"/>
            </a:pPr>
            <a:r>
              <a:rPr lang="en-GB" sz="2400" dirty="0"/>
              <a:t>Menos energía para moverse y jugar</a:t>
            </a:r>
          </a:p>
          <a:p>
            <a:pPr marL="342900" lvl="0" indent="-342900">
              <a:buFont typeface="Wingdings" panose="05000000000000000000" pitchFamily="2" charset="2"/>
              <a:buChar char="ü"/>
            </a:pPr>
            <a:r>
              <a:rPr lang="en-GB" sz="2400" dirty="0"/>
              <a:t>Dificultad para dormir (especialmente por el uso de pantallas antes de acostarse)</a:t>
            </a:r>
          </a:p>
          <a:p>
            <a:endParaRPr lang="en-GB" sz="1200" b="1" dirty="0"/>
          </a:p>
          <a:p>
            <a:r>
              <a:rPr lang="en-GB" sz="2400" b="1" dirty="0"/>
              <a:t>Tus sentimientos:</a:t>
            </a:r>
            <a:endParaRPr lang="en-GB" sz="2400" dirty="0"/>
          </a:p>
          <a:p>
            <a:pPr marL="342900" lvl="0" indent="-342900">
              <a:buFont typeface="Wingdings" panose="05000000000000000000" pitchFamily="2" charset="2"/>
              <a:buChar char="ü"/>
            </a:pPr>
            <a:r>
              <a:rPr lang="en-GB" sz="2400" dirty="0"/>
              <a:t>Te sientes de mal humor o ansioso</a:t>
            </a:r>
          </a:p>
          <a:p>
            <a:pPr marL="342900" lvl="0" indent="-342900">
              <a:buFont typeface="Wingdings" panose="05000000000000000000" pitchFamily="2" charset="2"/>
              <a:buChar char="ü"/>
            </a:pPr>
            <a:r>
              <a:rPr lang="en-GB" sz="2400" dirty="0"/>
              <a:t>Más dificultad para concentrarte</a:t>
            </a:r>
          </a:p>
          <a:p>
            <a:pPr marL="342900" lvl="0" indent="-342900">
              <a:buFont typeface="Wingdings" panose="05000000000000000000" pitchFamily="2" charset="2"/>
              <a:buChar char="ü"/>
            </a:pPr>
            <a:r>
              <a:rPr lang="en-GB" sz="2400" dirty="0"/>
              <a:t>Compararte con los demás en Internet</a:t>
            </a:r>
          </a:p>
          <a:p>
            <a:pPr marL="342900" lvl="0" indent="-342900">
              <a:buFont typeface="Wingdings" panose="05000000000000000000" pitchFamily="2" charset="2"/>
              <a:buChar char="ü"/>
            </a:pPr>
            <a:r>
              <a:rPr lang="en-GB" sz="2400" dirty="0"/>
              <a:t>Menos interés en las actividades fuera de Internet</a:t>
            </a:r>
          </a:p>
          <a:p>
            <a:r>
              <a:rPr lang="en-GB" sz="2400"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792271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52CA0-9974-F78D-B9C8-634A57E90BA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BBF6C448-8795-9D0C-8015-7C3D9DF495B1}"/>
              </a:ext>
            </a:extLst>
          </p:cNvPr>
          <p:cNvSpPr>
            <a:spLocks noGrp="1"/>
          </p:cNvSpPr>
          <p:nvPr>
            <p:ph type="title"/>
          </p:nvPr>
        </p:nvSpPr>
        <p:spPr/>
        <p:txBody>
          <a:bodyPr lIns="91440"/>
          <a:lstStyle/>
          <a:p>
            <a:r>
              <a:rPr lang="en-US" sz="2400" i="1" dirty="0"/>
              <a:t>Módulo 1 (Estudiantes): Tiempo frente a la pantalla y tiempo sin pantalla</a:t>
            </a:r>
            <a:endParaRPr lang="el-GR" sz="2400" dirty="0"/>
          </a:p>
        </p:txBody>
      </p:sp>
      <p:sp>
        <p:nvSpPr>
          <p:cNvPr id="6" name="Text Placeholder 5">
            <a:extLst>
              <a:ext uri="{FF2B5EF4-FFF2-40B4-BE49-F238E27FC236}">
                <a16:creationId xmlns:a16="http://schemas.microsoft.com/office/drawing/2014/main" id="{9CA9F4BC-050C-D1E8-077A-49FF67E98168}"/>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6">
                    <a:lumMod val="75000"/>
                  </a:schemeClr>
                </a:solidFill>
              </a:rPr>
              <a:t>Tema 1: Entender el tiempo frente a la pantalla</a:t>
            </a:r>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CEF9C920-2EF8-2618-4E68-6625325F33E6}"/>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a:extLst>
              <a:ext uri="{FF2B5EF4-FFF2-40B4-BE49-F238E27FC236}">
                <a16:creationId xmlns:a16="http://schemas.microsoft.com/office/drawing/2014/main" id="{161C0D6B-3D61-CE1E-2D2C-D5520DF383A9}"/>
              </a:ext>
            </a:extLst>
          </p:cNvPr>
          <p:cNvSpPr txBox="1"/>
          <p:nvPr/>
        </p:nvSpPr>
        <p:spPr>
          <a:xfrm>
            <a:off x="97972" y="1323703"/>
            <a:ext cx="9373458" cy="830997"/>
          </a:xfrm>
          <a:prstGeom prst="rect">
            <a:avLst/>
          </a:prstGeom>
          <a:noFill/>
        </p:spPr>
        <p:txBody>
          <a:bodyPr wrap="square">
            <a:spAutoFit/>
          </a:bodyPr>
          <a:lstStyle/>
          <a:p>
            <a:pPr lvl="0"/>
            <a:r>
              <a:rPr lang="en-GB" sz="2400" b="1" dirty="0"/>
              <a:t>Tipos de tiempo frente a la </a:t>
            </a:r>
            <a:r>
              <a:rPr lang="en-GB" sz="2400" b="1" dirty="0" err="1" smtClean="0"/>
              <a:t>pantalla</a:t>
            </a:r>
            <a:endParaRPr lang="en-GB" sz="2400" dirty="0" smtClean="0"/>
          </a:p>
          <a:p>
            <a:pPr lvl="0" algn="ctr"/>
            <a:r>
              <a:rPr lang="en-GB" sz="2400" dirty="0" smtClean="0"/>
              <a:t>¿</a:t>
            </a:r>
            <a:r>
              <a:rPr lang="en-GB" sz="2400" dirty="0" err="1" smtClean="0"/>
              <a:t>Qué</a:t>
            </a:r>
            <a:r>
              <a:rPr lang="en-GB" sz="2400" dirty="0" smtClean="0"/>
              <a:t> </a:t>
            </a:r>
            <a:r>
              <a:rPr lang="en-GB" sz="2400" dirty="0" err="1" smtClean="0"/>
              <a:t>tipo</a:t>
            </a:r>
            <a:r>
              <a:rPr lang="en-GB" sz="2400" dirty="0" smtClean="0"/>
              <a:t> de </a:t>
            </a:r>
            <a:r>
              <a:rPr lang="en-GB" sz="2400" dirty="0" err="1" smtClean="0"/>
              <a:t>usuario</a:t>
            </a:r>
            <a:r>
              <a:rPr lang="en-GB" sz="2400" dirty="0" smtClean="0"/>
              <a:t> de </a:t>
            </a:r>
            <a:r>
              <a:rPr lang="en-GB" sz="2400" dirty="0" err="1" smtClean="0"/>
              <a:t>pantallas</a:t>
            </a:r>
            <a:r>
              <a:rPr lang="en-GB" sz="2400" dirty="0" smtClean="0"/>
              <a:t> </a:t>
            </a:r>
            <a:r>
              <a:rPr lang="en-GB" sz="2400" dirty="0" err="1" smtClean="0"/>
              <a:t>eres</a:t>
            </a:r>
            <a:r>
              <a:rPr lang="en-GB" sz="2400" dirty="0" smtClean="0"/>
              <a:t>?</a:t>
            </a: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7" name="Table 6">
            <a:extLst>
              <a:ext uri="{FF2B5EF4-FFF2-40B4-BE49-F238E27FC236}">
                <a16:creationId xmlns:a16="http://schemas.microsoft.com/office/drawing/2014/main" id="{A2B50978-BC99-4C92-FB5F-FF4988212534}"/>
              </a:ext>
            </a:extLst>
          </p:cNvPr>
          <p:cNvGraphicFramePr>
            <a:graphicFrameLocks noGrp="1"/>
          </p:cNvGraphicFramePr>
          <p:nvPr>
            <p:extLst>
              <p:ext uri="{D42A27DB-BD31-4B8C-83A1-F6EECF244321}">
                <p14:modId xmlns:p14="http://schemas.microsoft.com/office/powerpoint/2010/main" val="1256785644"/>
              </p:ext>
            </p:extLst>
          </p:nvPr>
        </p:nvGraphicFramePr>
        <p:xfrm>
          <a:off x="261256" y="2064136"/>
          <a:ext cx="9370424" cy="3944742"/>
        </p:xfrm>
        <a:graphic>
          <a:graphicData uri="http://schemas.openxmlformats.org/drawingml/2006/table">
            <a:tbl>
              <a:tblPr firstRow="1" firstCol="1" bandRow="1">
                <a:tableStyleId>{5C22544A-7EE6-4342-B048-85BDC9FD1C3A}</a:tableStyleId>
              </a:tblPr>
              <a:tblGrid>
                <a:gridCol w="1875224">
                  <a:extLst>
                    <a:ext uri="{9D8B030D-6E8A-4147-A177-3AD203B41FA5}">
                      <a16:colId xmlns:a16="http://schemas.microsoft.com/office/drawing/2014/main" val="470475171"/>
                    </a:ext>
                  </a:extLst>
                </a:gridCol>
                <a:gridCol w="3405435">
                  <a:extLst>
                    <a:ext uri="{9D8B030D-6E8A-4147-A177-3AD203B41FA5}">
                      <a16:colId xmlns:a16="http://schemas.microsoft.com/office/drawing/2014/main" val="629634076"/>
                    </a:ext>
                  </a:extLst>
                </a:gridCol>
                <a:gridCol w="4089765">
                  <a:extLst>
                    <a:ext uri="{9D8B030D-6E8A-4147-A177-3AD203B41FA5}">
                      <a16:colId xmlns:a16="http://schemas.microsoft.com/office/drawing/2014/main" val="1616983408"/>
                    </a:ext>
                  </a:extLst>
                </a:gridCol>
              </a:tblGrid>
              <a:tr h="422265">
                <a:tc>
                  <a:txBody>
                    <a:bodyPr/>
                    <a:lstStyle/>
                    <a:p>
                      <a:pPr marL="0" marR="0" algn="just">
                        <a:lnSpc>
                          <a:spcPct val="115000"/>
                        </a:lnSpc>
                        <a:spcAft>
                          <a:spcPts val="800"/>
                        </a:spcAft>
                        <a:buNone/>
                      </a:pPr>
                      <a:r>
                        <a:rPr lang="en-US" sz="1800" dirty="0" err="1">
                          <a:effectLst/>
                        </a:rPr>
                        <a:t>Tipo</a:t>
                      </a:r>
                      <a:endParaRPr lang="en-US" sz="18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101600" anchor="b"/>
                </a:tc>
                <a:tc>
                  <a:txBody>
                    <a:bodyPr/>
                    <a:lstStyle/>
                    <a:p>
                      <a:pPr marL="0" marR="0" algn="just">
                        <a:lnSpc>
                          <a:spcPct val="115000"/>
                        </a:lnSpc>
                        <a:spcAft>
                          <a:spcPts val="800"/>
                        </a:spcAft>
                        <a:buNone/>
                      </a:pPr>
                      <a:r>
                        <a:rPr lang="en-US" sz="1800" dirty="0">
                          <a:effectLst/>
                        </a:rPr>
                        <a:t>Qué significa</a:t>
                      </a:r>
                      <a:endParaRPr lang="en-US" sz="18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101600" anchor="b"/>
                </a:tc>
                <a:tc>
                  <a:txBody>
                    <a:bodyPr/>
                    <a:lstStyle/>
                    <a:p>
                      <a:pPr marL="0" marR="0" algn="just">
                        <a:lnSpc>
                          <a:spcPct val="115000"/>
                        </a:lnSpc>
                        <a:spcAft>
                          <a:spcPts val="800"/>
                        </a:spcAft>
                        <a:buNone/>
                      </a:pPr>
                      <a:r>
                        <a:rPr lang="en-US" sz="1800">
                          <a:effectLst/>
                        </a:rPr>
                        <a:t>Ejemplo</a:t>
                      </a:r>
                      <a:endParaRPr lang="en-US" sz="180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101600" anchor="b"/>
                </a:tc>
                <a:extLst>
                  <a:ext uri="{0D108BD9-81ED-4DB2-BD59-A6C34878D82A}">
                    <a16:rowId xmlns:a16="http://schemas.microsoft.com/office/drawing/2014/main" val="685540737"/>
                  </a:ext>
                </a:extLst>
              </a:tr>
              <a:tr h="812541">
                <a:tc>
                  <a:txBody>
                    <a:bodyPr/>
                    <a:lstStyle/>
                    <a:p>
                      <a:pPr marL="0" marR="0" algn="just">
                        <a:lnSpc>
                          <a:spcPct val="115000"/>
                        </a:lnSpc>
                        <a:spcAft>
                          <a:spcPts val="800"/>
                        </a:spcAft>
                        <a:buNone/>
                      </a:pPr>
                      <a:r>
                        <a:rPr lang="en-US" sz="1800" dirty="0" err="1">
                          <a:effectLst/>
                        </a:rPr>
                        <a:t>Educativo</a:t>
                      </a:r>
                      <a:endParaRPr lang="en-US" sz="18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101600" marB="101600" anchor="b"/>
                </a:tc>
                <a:tc>
                  <a:txBody>
                    <a:bodyPr/>
                    <a:lstStyle/>
                    <a:p>
                      <a:pPr marL="0" marR="0" algn="just">
                        <a:lnSpc>
                          <a:spcPct val="115000"/>
                        </a:lnSpc>
                        <a:spcAft>
                          <a:spcPts val="800"/>
                        </a:spcAft>
                        <a:buNone/>
                      </a:pPr>
                      <a:r>
                        <a:rPr lang="en-US" sz="1800" dirty="0" err="1">
                          <a:effectLst/>
                        </a:rPr>
                        <a:t>Aprender</a:t>
                      </a:r>
                      <a:r>
                        <a:rPr lang="en-US" sz="1800" dirty="0">
                          <a:effectLst/>
                        </a:rPr>
                        <a:t> </a:t>
                      </a:r>
                      <a:r>
                        <a:rPr lang="en-US" sz="1800" dirty="0" err="1">
                          <a:effectLst/>
                        </a:rPr>
                        <a:t>cosas</a:t>
                      </a:r>
                      <a:r>
                        <a:rPr lang="en-US" sz="1800" dirty="0">
                          <a:effectLst/>
                        </a:rPr>
                        <a:t> </a:t>
                      </a:r>
                      <a:r>
                        <a:rPr lang="en-US" sz="1800" dirty="0" err="1">
                          <a:effectLst/>
                        </a:rPr>
                        <a:t>nuevas</a:t>
                      </a:r>
                      <a:endParaRPr lang="en-US" sz="18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101600" marB="101600" anchor="b"/>
                </a:tc>
                <a:tc>
                  <a:txBody>
                    <a:bodyPr/>
                    <a:lstStyle/>
                    <a:p>
                      <a:pPr marL="0" marR="0" algn="just">
                        <a:lnSpc>
                          <a:spcPct val="115000"/>
                        </a:lnSpc>
                        <a:spcAft>
                          <a:spcPts val="800"/>
                        </a:spcAft>
                        <a:buNone/>
                      </a:pPr>
                      <a:r>
                        <a:rPr lang="en-US" sz="1800" dirty="0" err="1">
                          <a:effectLst/>
                        </a:rPr>
                        <a:t>Aplicaciones</a:t>
                      </a:r>
                      <a:r>
                        <a:rPr lang="en-US" sz="1800" dirty="0">
                          <a:effectLst/>
                        </a:rPr>
                        <a:t> para </a:t>
                      </a:r>
                      <a:r>
                        <a:rPr lang="en-US" sz="1800" dirty="0" err="1">
                          <a:effectLst/>
                        </a:rPr>
                        <a:t>hacer</a:t>
                      </a:r>
                      <a:r>
                        <a:rPr lang="en-US" sz="1800" dirty="0">
                          <a:effectLst/>
                        </a:rPr>
                        <a:t> </a:t>
                      </a:r>
                      <a:r>
                        <a:rPr lang="en-US" sz="1800" dirty="0" err="1">
                          <a:effectLst/>
                        </a:rPr>
                        <a:t>los</a:t>
                      </a:r>
                      <a:r>
                        <a:rPr lang="en-US" sz="1800" dirty="0">
                          <a:effectLst/>
                        </a:rPr>
                        <a:t> </a:t>
                      </a:r>
                      <a:r>
                        <a:rPr lang="en-US" sz="1800" dirty="0" err="1">
                          <a:effectLst/>
                        </a:rPr>
                        <a:t>deberes</a:t>
                      </a:r>
                      <a:r>
                        <a:rPr lang="en-US" sz="1800" dirty="0">
                          <a:effectLst/>
                        </a:rPr>
                        <a:t>, </a:t>
                      </a:r>
                      <a:r>
                        <a:rPr lang="en-US" sz="1800" dirty="0" err="1">
                          <a:effectLst/>
                        </a:rPr>
                        <a:t>investigación</a:t>
                      </a:r>
                      <a:endParaRPr lang="en-US" sz="18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101600" marB="101600" anchor="b"/>
                </a:tc>
                <a:extLst>
                  <a:ext uri="{0D108BD9-81ED-4DB2-BD59-A6C34878D82A}">
                    <a16:rowId xmlns:a16="http://schemas.microsoft.com/office/drawing/2014/main" val="2607228823"/>
                  </a:ext>
                </a:extLst>
              </a:tr>
              <a:tr h="507113">
                <a:tc>
                  <a:txBody>
                    <a:bodyPr/>
                    <a:lstStyle/>
                    <a:p>
                      <a:pPr marL="0" marR="0" algn="just">
                        <a:lnSpc>
                          <a:spcPct val="115000"/>
                        </a:lnSpc>
                        <a:spcAft>
                          <a:spcPts val="800"/>
                        </a:spcAft>
                        <a:buNone/>
                      </a:pPr>
                      <a:r>
                        <a:rPr lang="en-US" sz="1800">
                          <a:effectLst/>
                        </a:rPr>
                        <a:t>Creativo</a:t>
                      </a:r>
                      <a:endParaRPr lang="en-US" sz="180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101600" marB="101600" anchor="b"/>
                </a:tc>
                <a:tc>
                  <a:txBody>
                    <a:bodyPr/>
                    <a:lstStyle/>
                    <a:p>
                      <a:pPr marL="0" marR="0" algn="just">
                        <a:lnSpc>
                          <a:spcPct val="115000"/>
                        </a:lnSpc>
                        <a:spcAft>
                          <a:spcPts val="800"/>
                        </a:spcAft>
                        <a:buNone/>
                      </a:pPr>
                      <a:r>
                        <a:rPr lang="en-US" sz="1800" dirty="0" err="1">
                          <a:effectLst/>
                        </a:rPr>
                        <a:t>Crear</a:t>
                      </a:r>
                      <a:r>
                        <a:rPr lang="en-US" sz="1800" dirty="0">
                          <a:effectLst/>
                        </a:rPr>
                        <a:t> </a:t>
                      </a:r>
                      <a:r>
                        <a:rPr lang="en-US" sz="1800" dirty="0" err="1">
                          <a:effectLst/>
                        </a:rPr>
                        <a:t>algo</a:t>
                      </a:r>
                      <a:r>
                        <a:rPr lang="en-US" sz="1800" dirty="0">
                          <a:effectLst/>
                        </a:rPr>
                        <a:t> </a:t>
                      </a:r>
                      <a:r>
                        <a:rPr lang="en-US" sz="1800" dirty="0" err="1">
                          <a:effectLst/>
                        </a:rPr>
                        <a:t>nuevo</a:t>
                      </a:r>
                      <a:endParaRPr lang="en-US" sz="18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101600" marB="101600" anchor="b"/>
                </a:tc>
                <a:tc>
                  <a:txBody>
                    <a:bodyPr/>
                    <a:lstStyle/>
                    <a:p>
                      <a:pPr marL="0" marR="0" algn="just">
                        <a:lnSpc>
                          <a:spcPct val="115000"/>
                        </a:lnSpc>
                        <a:spcAft>
                          <a:spcPts val="800"/>
                        </a:spcAft>
                        <a:buNone/>
                      </a:pPr>
                      <a:r>
                        <a:rPr lang="en-US" sz="1800">
                          <a:effectLst/>
                        </a:rPr>
                        <a:t>Aplicaciones de dibujo, edición de vídeo</a:t>
                      </a:r>
                      <a:endParaRPr lang="en-US" sz="180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101600" marB="101600" anchor="b"/>
                </a:tc>
                <a:extLst>
                  <a:ext uri="{0D108BD9-81ED-4DB2-BD59-A6C34878D82A}">
                    <a16:rowId xmlns:a16="http://schemas.microsoft.com/office/drawing/2014/main" val="497233142"/>
                  </a:ext>
                </a:extLst>
              </a:tr>
              <a:tr h="812541">
                <a:tc>
                  <a:txBody>
                    <a:bodyPr/>
                    <a:lstStyle/>
                    <a:p>
                      <a:pPr marL="0" marR="0" algn="just">
                        <a:lnSpc>
                          <a:spcPct val="115000"/>
                        </a:lnSpc>
                        <a:spcAft>
                          <a:spcPts val="800"/>
                        </a:spcAft>
                        <a:buNone/>
                      </a:pPr>
                      <a:r>
                        <a:rPr lang="en-US" sz="1800">
                          <a:effectLst/>
                        </a:rPr>
                        <a:t>Social</a:t>
                      </a:r>
                      <a:endParaRPr lang="en-US" sz="180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101600" marB="101600" anchor="b"/>
                </a:tc>
                <a:tc>
                  <a:txBody>
                    <a:bodyPr/>
                    <a:lstStyle/>
                    <a:p>
                      <a:pPr marL="0" marR="0" algn="just">
                        <a:lnSpc>
                          <a:spcPct val="115000"/>
                        </a:lnSpc>
                        <a:spcAft>
                          <a:spcPts val="800"/>
                        </a:spcAft>
                        <a:buNone/>
                      </a:pPr>
                      <a:r>
                        <a:rPr lang="en-US" sz="1800" dirty="0" err="1">
                          <a:effectLst/>
                        </a:rPr>
                        <a:t>Conectar</a:t>
                      </a:r>
                      <a:r>
                        <a:rPr lang="en-US" sz="1800" dirty="0">
                          <a:effectLst/>
                        </a:rPr>
                        <a:t> con la </a:t>
                      </a:r>
                      <a:r>
                        <a:rPr lang="en-US" sz="1800" dirty="0" err="1">
                          <a:effectLst/>
                        </a:rPr>
                        <a:t>gente</a:t>
                      </a:r>
                      <a:endParaRPr lang="en-US" sz="18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101600" marB="101600" anchor="b"/>
                </a:tc>
                <a:tc>
                  <a:txBody>
                    <a:bodyPr/>
                    <a:lstStyle/>
                    <a:p>
                      <a:pPr marL="0" marR="0" algn="just">
                        <a:lnSpc>
                          <a:spcPct val="115000"/>
                        </a:lnSpc>
                        <a:spcAft>
                          <a:spcPts val="800"/>
                        </a:spcAft>
                        <a:buNone/>
                      </a:pPr>
                      <a:r>
                        <a:rPr lang="en-US" sz="1800" dirty="0" err="1">
                          <a:effectLst/>
                        </a:rPr>
                        <a:t>Videollamadas</a:t>
                      </a:r>
                      <a:r>
                        <a:rPr lang="en-US" sz="1800" dirty="0">
                          <a:effectLst/>
                        </a:rPr>
                        <a:t>, </a:t>
                      </a:r>
                      <a:r>
                        <a:rPr lang="en-US" sz="1800" dirty="0" err="1">
                          <a:effectLst/>
                        </a:rPr>
                        <a:t>enviar</a:t>
                      </a:r>
                      <a:r>
                        <a:rPr lang="en-US" sz="1800" dirty="0">
                          <a:effectLst/>
                        </a:rPr>
                        <a:t> </a:t>
                      </a:r>
                      <a:r>
                        <a:rPr lang="en-US" sz="1800" dirty="0" err="1">
                          <a:effectLst/>
                        </a:rPr>
                        <a:t>mensajes</a:t>
                      </a:r>
                      <a:r>
                        <a:rPr lang="en-US" sz="1800" dirty="0">
                          <a:effectLst/>
                        </a:rPr>
                        <a:t> a amigos</a:t>
                      </a:r>
                      <a:endParaRPr lang="en-US" sz="18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101600" marB="101600" anchor="b"/>
                </a:tc>
                <a:extLst>
                  <a:ext uri="{0D108BD9-81ED-4DB2-BD59-A6C34878D82A}">
                    <a16:rowId xmlns:a16="http://schemas.microsoft.com/office/drawing/2014/main" val="2500512420"/>
                  </a:ext>
                </a:extLst>
              </a:tr>
              <a:tr h="812541">
                <a:tc>
                  <a:txBody>
                    <a:bodyPr/>
                    <a:lstStyle/>
                    <a:p>
                      <a:pPr marL="0" marR="0" algn="just">
                        <a:lnSpc>
                          <a:spcPct val="115000"/>
                        </a:lnSpc>
                        <a:spcAft>
                          <a:spcPts val="800"/>
                        </a:spcAft>
                        <a:buNone/>
                      </a:pPr>
                      <a:r>
                        <a:rPr lang="en-US" sz="1800">
                          <a:effectLst/>
                        </a:rPr>
                        <a:t>Pasivo</a:t>
                      </a:r>
                      <a:endParaRPr lang="en-US" sz="180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101600" marB="101600" anchor="b"/>
                </a:tc>
                <a:tc>
                  <a:txBody>
                    <a:bodyPr/>
                    <a:lstStyle/>
                    <a:p>
                      <a:pPr marL="0" marR="0" algn="just">
                        <a:lnSpc>
                          <a:spcPct val="115000"/>
                        </a:lnSpc>
                        <a:spcAft>
                          <a:spcPts val="800"/>
                        </a:spcAft>
                        <a:buNone/>
                      </a:pPr>
                      <a:r>
                        <a:rPr lang="en-US" sz="1800">
                          <a:effectLst/>
                        </a:rPr>
                        <a:t>Ver sin pensar</a:t>
                      </a:r>
                      <a:endParaRPr lang="en-US" sz="180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101600" marB="101600" anchor="b"/>
                </a:tc>
                <a:tc>
                  <a:txBody>
                    <a:bodyPr/>
                    <a:lstStyle/>
                    <a:p>
                      <a:pPr marL="0" marR="0" algn="just">
                        <a:lnSpc>
                          <a:spcPct val="115000"/>
                        </a:lnSpc>
                        <a:spcAft>
                          <a:spcPts val="800"/>
                        </a:spcAft>
                        <a:buNone/>
                      </a:pPr>
                      <a:r>
                        <a:rPr lang="en-US" sz="1800" dirty="0" err="1">
                          <a:effectLst/>
                        </a:rPr>
                        <a:t>Desplazamiento</a:t>
                      </a:r>
                      <a:r>
                        <a:rPr lang="en-US" sz="1800" dirty="0">
                          <a:effectLst/>
                        </a:rPr>
                        <a:t> sin fin, </a:t>
                      </a:r>
                      <a:r>
                        <a:rPr lang="en-US" sz="1800" dirty="0" err="1">
                          <a:effectLst/>
                        </a:rPr>
                        <a:t>reproducción</a:t>
                      </a:r>
                      <a:r>
                        <a:rPr lang="en-US" sz="1800" dirty="0">
                          <a:effectLst/>
                        </a:rPr>
                        <a:t> </a:t>
                      </a:r>
                      <a:r>
                        <a:rPr lang="en-US" sz="1800" dirty="0" err="1">
                          <a:effectLst/>
                        </a:rPr>
                        <a:t>automática</a:t>
                      </a:r>
                      <a:r>
                        <a:rPr lang="en-US" sz="1800" dirty="0">
                          <a:effectLst/>
                        </a:rPr>
                        <a:t> de </a:t>
                      </a:r>
                      <a:r>
                        <a:rPr lang="en-US" sz="1800" dirty="0" err="1">
                          <a:effectLst/>
                        </a:rPr>
                        <a:t>vídeos</a:t>
                      </a:r>
                      <a:endParaRPr lang="en-US" sz="18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101600" marB="101600" anchor="b"/>
                </a:tc>
                <a:extLst>
                  <a:ext uri="{0D108BD9-81ED-4DB2-BD59-A6C34878D82A}">
                    <a16:rowId xmlns:a16="http://schemas.microsoft.com/office/drawing/2014/main" val="2114710738"/>
                  </a:ext>
                </a:extLst>
              </a:tr>
              <a:tr h="487178">
                <a:tc>
                  <a:txBody>
                    <a:bodyPr/>
                    <a:lstStyle/>
                    <a:p>
                      <a:pPr marL="0" marR="0" algn="just">
                        <a:lnSpc>
                          <a:spcPct val="115000"/>
                        </a:lnSpc>
                        <a:spcAft>
                          <a:spcPts val="800"/>
                        </a:spcAft>
                        <a:buNone/>
                      </a:pPr>
                      <a:r>
                        <a:rPr lang="en-US" sz="1800">
                          <a:effectLst/>
                        </a:rPr>
                        <a:t>Habitual</a:t>
                      </a:r>
                      <a:endParaRPr lang="en-US" sz="180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101600" marB="101600" anchor="b"/>
                </a:tc>
                <a:tc>
                  <a:txBody>
                    <a:bodyPr/>
                    <a:lstStyle/>
                    <a:p>
                      <a:pPr marL="0" marR="0" algn="just">
                        <a:lnSpc>
                          <a:spcPct val="115000"/>
                        </a:lnSpc>
                        <a:spcAft>
                          <a:spcPts val="800"/>
                        </a:spcAft>
                        <a:buNone/>
                      </a:pPr>
                      <a:r>
                        <a:rPr lang="en-GB" sz="1800" dirty="0" err="1">
                          <a:effectLst/>
                        </a:rPr>
                        <a:t>Usar</a:t>
                      </a:r>
                      <a:r>
                        <a:rPr lang="en-GB" sz="1800" dirty="0">
                          <a:effectLst/>
                        </a:rPr>
                        <a:t> las </a:t>
                      </a:r>
                      <a:r>
                        <a:rPr lang="en-GB" sz="1800" dirty="0" err="1">
                          <a:effectLst/>
                        </a:rPr>
                        <a:t>pantallas</a:t>
                      </a:r>
                      <a:r>
                        <a:rPr lang="en-GB" sz="1800" dirty="0">
                          <a:effectLst/>
                        </a:rPr>
                        <a:t> </a:t>
                      </a:r>
                      <a:r>
                        <a:rPr lang="en-GB" sz="1800" dirty="0" err="1">
                          <a:effectLst/>
                        </a:rPr>
                        <a:t>por</a:t>
                      </a:r>
                      <a:r>
                        <a:rPr lang="en-GB" sz="1800" dirty="0">
                          <a:effectLst/>
                        </a:rPr>
                        <a:t> </a:t>
                      </a:r>
                      <a:r>
                        <a:rPr lang="en-GB" sz="1800" dirty="0" err="1">
                          <a:effectLst/>
                        </a:rPr>
                        <a:t>aburrimiento</a:t>
                      </a:r>
                      <a:endParaRPr lang="en-GB" sz="18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101600" marB="101600" anchor="b"/>
                </a:tc>
                <a:tc>
                  <a:txBody>
                    <a:bodyPr/>
                    <a:lstStyle/>
                    <a:p>
                      <a:pPr marL="0" marR="0" algn="just">
                        <a:lnSpc>
                          <a:spcPct val="115000"/>
                        </a:lnSpc>
                        <a:spcAft>
                          <a:spcPts val="800"/>
                        </a:spcAft>
                        <a:buNone/>
                      </a:pPr>
                      <a:r>
                        <a:rPr lang="en-US" sz="1800" dirty="0">
                          <a:effectLst/>
                        </a:rPr>
                        <a:t>Mirar el móvil constantemente</a:t>
                      </a:r>
                      <a:endParaRPr lang="en-US" sz="18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101600" marB="101600" anchor="b"/>
                </a:tc>
                <a:extLst>
                  <a:ext uri="{0D108BD9-81ED-4DB2-BD59-A6C34878D82A}">
                    <a16:rowId xmlns:a16="http://schemas.microsoft.com/office/drawing/2014/main" val="3395521599"/>
                  </a:ext>
                </a:extLst>
              </a:tr>
            </a:tbl>
          </a:graphicData>
        </a:graphic>
      </p:graphicFrame>
      <p:sp>
        <p:nvSpPr>
          <p:cNvPr id="9" name="TextBox 9">
            <a:extLst>
              <a:ext uri="{FF2B5EF4-FFF2-40B4-BE49-F238E27FC236}">
                <a16:creationId xmlns:a16="http://schemas.microsoft.com/office/drawing/2014/main" id="{55E234CB-19DD-AB02-7134-539F05492D4B}"/>
              </a:ext>
            </a:extLst>
          </p:cNvPr>
          <p:cNvSpPr txBox="1"/>
          <p:nvPr/>
        </p:nvSpPr>
        <p:spPr>
          <a:xfrm>
            <a:off x="0" y="6116239"/>
            <a:ext cx="11791406" cy="517065"/>
          </a:xfrm>
          <a:prstGeom prst="rect">
            <a:avLst/>
          </a:prstGeom>
          <a:noFill/>
        </p:spPr>
        <p:txBody>
          <a:bodyPr wrap="square">
            <a:spAutoFit/>
          </a:bodyPr>
          <a:lstStyle/>
          <a:p>
            <a:pPr marR="0" lvl="0" algn="just">
              <a:lnSpc>
                <a:spcPct val="115000"/>
              </a:lnSpc>
              <a:spcAft>
                <a:spcPts val="800"/>
              </a:spcAft>
              <a:buSzPts val="1000"/>
              <a:tabLst>
                <a:tab pos="72009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Pregúntate: ¿Este tiempo frente a la pantalla me ayuda o solo me sirve para matar el tiempo?</a:t>
            </a:r>
          </a:p>
        </p:txBody>
      </p:sp>
    </p:spTree>
    <p:extLst>
      <p:ext uri="{BB962C8B-B14F-4D97-AF65-F5344CB8AC3E}">
        <p14:creationId xmlns:p14="http://schemas.microsoft.com/office/powerpoint/2010/main" val="34988685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AF002-6A00-7ED7-B9D5-B0F0C6A802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5B61C5-BD98-22EA-5EEF-2FC5E8761AE5}"/>
              </a:ext>
            </a:extLst>
          </p:cNvPr>
          <p:cNvSpPr>
            <a:spLocks noGrp="1"/>
          </p:cNvSpPr>
          <p:nvPr>
            <p:ph type="ctrTitle"/>
          </p:nvPr>
        </p:nvSpPr>
        <p:spPr>
          <a:xfrm>
            <a:off x="374726" y="2184268"/>
            <a:ext cx="6348291" cy="1334065"/>
          </a:xfrm>
        </p:spPr>
        <p:txBody>
          <a:bodyPr>
            <a:normAutofit fontScale="90000"/>
          </a:bodyPr>
          <a:lstStyle/>
          <a:p>
            <a:r>
              <a:rPr lang="en-US" sz="2700" b="0" i="1" dirty="0"/>
              <a:t>Módulo 1 (Estudiantes)</a:t>
            </a:r>
            <a:br>
              <a:rPr lang="en-US" sz="2700" b="0" i="1" dirty="0"/>
            </a:br>
            <a:r>
              <a:rPr lang="en-US" sz="2700" b="0" i="1" dirty="0"/>
              <a:t>Tiempo de uso y de descanso frente a la pantalla</a:t>
            </a:r>
            <a:r>
              <a:rPr lang="en-CY" sz="1800" dirty="0"/>
              <a:t/>
            </a:r>
            <a:br>
              <a:rPr lang="en-CY" sz="1800" dirty="0"/>
            </a:br>
            <a:r>
              <a:rPr lang="en-US" sz="1800" dirty="0"/>
              <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404E309A-3CF8-C9C5-C9E3-EF57AA70DBA4}"/>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6">
                    <a:lumMod val="75000"/>
                  </a:schemeClr>
                </a:solidFill>
              </a:rPr>
              <a:t>Tema 2: </a:t>
            </a:r>
            <a:r>
              <a:rPr lang="en-GB" sz="2400" b="1" dirty="0">
                <a:solidFill>
                  <a:schemeClr val="accent6">
                    <a:lumMod val="75000"/>
                  </a:schemeClr>
                </a:solidFill>
              </a:rPr>
              <a:t>Autocontrol y nutrición digital</a:t>
            </a:r>
          </a:p>
          <a:p>
            <a:endParaRPr lang="en-CY" sz="2800" dirty="0"/>
          </a:p>
        </p:txBody>
      </p:sp>
    </p:spTree>
    <p:extLst>
      <p:ext uri="{BB962C8B-B14F-4D97-AF65-F5344CB8AC3E}">
        <p14:creationId xmlns:p14="http://schemas.microsoft.com/office/powerpoint/2010/main" val="12301245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Módulo 1 (Estudiantes): Tiempo frente a la pantalla y tiempo sin pantalla</a:t>
            </a:r>
            <a:endParaRPr lang="el-GR" sz="2400" dirty="0"/>
          </a:p>
        </p:txBody>
      </p:sp>
      <p:sp>
        <p:nvSpPr>
          <p:cNvPr id="6" name="Text Placeholder 5"/>
          <p:cNvSpPr>
            <a:spLocks noGrp="1"/>
          </p:cNvSpPr>
          <p:nvPr>
            <p:ph type="body" sz="quarter" idx="10"/>
          </p:nvPr>
        </p:nvSpPr>
        <p:spPr/>
        <p:txBody>
          <a:bodyPr/>
          <a:lstStyle/>
          <a:p>
            <a:endParaRPr lang="en-US" b="1" dirty="0">
              <a:solidFill>
                <a:schemeClr val="accent6">
                  <a:lumMod val="75000"/>
                </a:schemeClr>
              </a:solidFill>
            </a:endParaRPr>
          </a:p>
          <a:p>
            <a:r>
              <a:rPr lang="en-US" b="1" i="1" dirty="0">
                <a:solidFill>
                  <a:schemeClr val="accent6">
                    <a:lumMod val="75000"/>
                  </a:schemeClr>
                </a:solidFill>
              </a:rPr>
              <a:t>Tema 2: </a:t>
            </a:r>
            <a:r>
              <a:rPr lang="en-GB" b="1" i="1" dirty="0">
                <a:solidFill>
                  <a:schemeClr val="accent6">
                    <a:lumMod val="75000"/>
                  </a:schemeClr>
                </a:solidFill>
              </a:rPr>
              <a:t>Autocontrol y nutrición digital</a:t>
            </a:r>
          </a:p>
          <a:p>
            <a:endParaRPr lang="en-CY" i="1" dirty="0"/>
          </a:p>
        </p:txBody>
      </p:sp>
      <p:pic>
        <p:nvPicPr>
          <p:cNvPr id="2" name="Content Placeholder 1">
            <a:extLst>
              <a:ext uri="{FF2B5EF4-FFF2-40B4-BE49-F238E27FC236}">
                <a16:creationId xmlns:a16="http://schemas.microsoft.com/office/drawing/2014/main" id="{C16FF988-7FBE-BA14-547C-4DF7B4608D9A}"/>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4" name="TextBox 3">
            <a:extLst>
              <a:ext uri="{FF2B5EF4-FFF2-40B4-BE49-F238E27FC236}">
                <a16:creationId xmlns:a16="http://schemas.microsoft.com/office/drawing/2014/main" id="{57CC95C8-0421-C9B8-341C-7C9E84BC13EE}"/>
              </a:ext>
            </a:extLst>
          </p:cNvPr>
          <p:cNvSpPr txBox="1"/>
          <p:nvPr/>
        </p:nvSpPr>
        <p:spPr>
          <a:xfrm>
            <a:off x="97970" y="1558636"/>
            <a:ext cx="10261766" cy="5271315"/>
          </a:xfrm>
          <a:prstGeom prst="rect">
            <a:avLst/>
          </a:prstGeom>
          <a:noFill/>
        </p:spPr>
        <p:txBody>
          <a:bodyPr wrap="square">
            <a:spAutoFit/>
          </a:bodyPr>
          <a:lstStyle/>
          <a:p>
            <a:pPr lvl="0"/>
            <a:r>
              <a:rPr lang="en-GB" sz="2400" b="1" dirty="0"/>
              <a:t>Tomar conciencia de tus hábitos</a:t>
            </a:r>
          </a:p>
          <a:p>
            <a:pPr lvl="0"/>
            <a:endParaRPr lang="en-GB" sz="2400" b="1" dirty="0"/>
          </a:p>
          <a:p>
            <a:pPr lvl="0" algn="ctr"/>
            <a:r>
              <a:rPr lang="en-GB" sz="2400" dirty="0"/>
              <a:t>No puedes cambiar lo que no ves</a:t>
            </a:r>
          </a:p>
          <a:p>
            <a:pPr lvl="0"/>
            <a:endParaRPr lang="en-GB" sz="2400" dirty="0"/>
          </a:p>
          <a:p>
            <a:pPr lvl="0" algn="ctr"/>
            <a:r>
              <a:rPr lang="en-GB" sz="2400" dirty="0" smtClean="0"/>
              <a:t>El </a:t>
            </a:r>
            <a:r>
              <a:rPr lang="en-GB" sz="2400" dirty="0"/>
              <a:t>autocontrol significa observar tu propio comportamiento y detectar patrones.</a:t>
            </a:r>
          </a:p>
          <a:p>
            <a:endParaRPr lang="en-GB" sz="2400" b="1" dirty="0"/>
          </a:p>
          <a:p>
            <a:r>
              <a:rPr lang="en-GB" sz="2400" b="1" dirty="0"/>
              <a:t>Pregúntate:</a:t>
            </a:r>
            <a:endParaRPr lang="en-GB" sz="2400" dirty="0"/>
          </a:p>
          <a:p>
            <a:pPr marL="285750" lvl="0" indent="-285750">
              <a:buFont typeface="Wingdings" panose="05000000000000000000" pitchFamily="2" charset="2"/>
              <a:buChar char="ü"/>
            </a:pPr>
            <a:r>
              <a:rPr lang="en-GB" sz="2400" dirty="0"/>
              <a:t>¿Cuánto tiempo paso realmente frente a las pantallas?</a:t>
            </a:r>
          </a:p>
          <a:p>
            <a:pPr marL="285750" lvl="0" indent="-285750">
              <a:buFont typeface="Wingdings" panose="05000000000000000000" pitchFamily="2" charset="2"/>
              <a:buChar char="ü"/>
            </a:pPr>
            <a:r>
              <a:rPr lang="en-GB" sz="2400" dirty="0"/>
              <a:t>¿Cómo me siento ANTES de coger mi dispositivo?</a:t>
            </a:r>
          </a:p>
          <a:p>
            <a:pPr marL="285750" lvl="0" indent="-285750">
              <a:buFont typeface="Wingdings" panose="05000000000000000000" pitchFamily="2" charset="2"/>
              <a:buChar char="ü"/>
            </a:pPr>
            <a:r>
              <a:rPr lang="en-GB" sz="2400" dirty="0"/>
              <a:t>¿Cómo me siento DESPUÉS de usarlo?</a:t>
            </a:r>
          </a:p>
          <a:p>
            <a:endParaRPr lang="en-GB" sz="2400" b="1" dirty="0"/>
          </a:p>
          <a:p>
            <a:pPr algn="ctr"/>
            <a:r>
              <a:rPr lang="en-GB" sz="2400" b="1" dirty="0"/>
              <a:t>Por qué es importante: </a:t>
            </a:r>
          </a:p>
          <a:p>
            <a:pPr algn="ctr"/>
            <a:r>
              <a:rPr lang="en-GB" sz="2400" b="1" dirty="0"/>
              <a:t>Cuando prestas atención a tus hábitos, recuperas el control.</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812684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7E0FC-404C-F36F-F469-20FEB8A15643}"/>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E6C2D7B-FD17-471D-B092-085122B23135}"/>
              </a:ext>
            </a:extLst>
          </p:cNvPr>
          <p:cNvSpPr>
            <a:spLocks noGrp="1"/>
          </p:cNvSpPr>
          <p:nvPr>
            <p:ph type="title"/>
          </p:nvPr>
        </p:nvSpPr>
        <p:spPr/>
        <p:txBody>
          <a:bodyPr lIns="91440"/>
          <a:lstStyle/>
          <a:p>
            <a:r>
              <a:rPr lang="en-US" sz="2400" i="1" dirty="0"/>
              <a:t>Módulo 1 (Estudiantes): Tiempo frente a la pantalla y tiempo sin pantalla</a:t>
            </a:r>
            <a:endParaRPr lang="el-GR" sz="2400" dirty="0"/>
          </a:p>
        </p:txBody>
      </p:sp>
      <p:sp>
        <p:nvSpPr>
          <p:cNvPr id="6" name="Text Placeholder 5">
            <a:extLst>
              <a:ext uri="{FF2B5EF4-FFF2-40B4-BE49-F238E27FC236}">
                <a16:creationId xmlns:a16="http://schemas.microsoft.com/office/drawing/2014/main" id="{FE1087EE-7C99-3EEC-5FDE-D4949F1FBB5C}"/>
              </a:ext>
            </a:extLst>
          </p:cNvPr>
          <p:cNvSpPr>
            <a:spLocks noGrp="1"/>
          </p:cNvSpPr>
          <p:nvPr>
            <p:ph type="body" sz="quarter" idx="10"/>
          </p:nvPr>
        </p:nvSpPr>
        <p:spPr/>
        <p:txBody>
          <a:bodyPr/>
          <a:lstStyle/>
          <a:p>
            <a:r>
              <a:rPr lang="en-US" b="1" i="1" dirty="0">
                <a:solidFill>
                  <a:schemeClr val="accent6">
                    <a:lumMod val="75000"/>
                  </a:schemeClr>
                </a:solidFill>
              </a:rPr>
              <a:t>Tema 2: </a:t>
            </a:r>
            <a:r>
              <a:rPr lang="en-GB" b="1" i="1" dirty="0">
                <a:solidFill>
                  <a:schemeClr val="accent6">
                    <a:lumMod val="75000"/>
                  </a:schemeClr>
                </a:solidFill>
              </a:rPr>
              <a:t>Autocontrol y nutrición digital</a:t>
            </a:r>
          </a:p>
        </p:txBody>
      </p:sp>
      <p:pic>
        <p:nvPicPr>
          <p:cNvPr id="2" name="Content Placeholder 1">
            <a:extLst>
              <a:ext uri="{FF2B5EF4-FFF2-40B4-BE49-F238E27FC236}">
                <a16:creationId xmlns:a16="http://schemas.microsoft.com/office/drawing/2014/main" id="{997FD380-8B63-7793-BE47-DB7AEBA79549}"/>
              </a:ext>
            </a:extLst>
          </p:cNvPr>
          <p:cNvPicPr>
            <a:picLocks noGrp="1" noChangeAspect="1"/>
          </p:cNvPicPr>
          <p:nvPr>
            <p:ph sz="quarter" idx="12"/>
          </p:nvPr>
        </p:nvPicPr>
        <p:blipFill>
          <a:blip r:embed="rId3"/>
          <a:stretch>
            <a:fillRect/>
          </a:stretch>
        </p:blipFill>
        <p:spPr>
          <a:xfrm>
            <a:off x="9902028" y="5781481"/>
            <a:ext cx="2016346" cy="925815"/>
          </a:xfrm>
          <a:prstGeom prst="rect">
            <a:avLst/>
          </a:prstGeom>
        </p:spPr>
      </p:pic>
      <p:sp>
        <p:nvSpPr>
          <p:cNvPr id="4" name="TextBox 3">
            <a:extLst>
              <a:ext uri="{FF2B5EF4-FFF2-40B4-BE49-F238E27FC236}">
                <a16:creationId xmlns:a16="http://schemas.microsoft.com/office/drawing/2014/main" id="{31B4B55E-5F5B-9623-EA92-23B430E403BA}"/>
              </a:ext>
            </a:extLst>
          </p:cNvPr>
          <p:cNvSpPr txBox="1"/>
          <p:nvPr/>
        </p:nvSpPr>
        <p:spPr>
          <a:xfrm>
            <a:off x="97970" y="1558636"/>
            <a:ext cx="11581412" cy="4532651"/>
          </a:xfrm>
          <a:prstGeom prst="rect">
            <a:avLst/>
          </a:prstGeom>
          <a:noFill/>
        </p:spPr>
        <p:txBody>
          <a:bodyPr wrap="square">
            <a:spAutoFit/>
          </a:bodyPr>
          <a:lstStyle/>
          <a:p>
            <a:pPr lvl="0"/>
            <a:r>
              <a:rPr lang="en-GB" sz="2400" b="1" i="1" dirty="0"/>
              <a:t>¿</a:t>
            </a:r>
            <a:r>
              <a:rPr lang="en-GB" sz="2400" b="1" dirty="0"/>
              <a:t>Qué es </a:t>
            </a:r>
            <a:r>
              <a:rPr lang="en-GB" sz="2400" b="1" i="1" dirty="0"/>
              <a:t>la </a:t>
            </a:r>
            <a:r>
              <a:rPr lang="en-GB" sz="2400" b="1" dirty="0"/>
              <a:t>«</a:t>
            </a:r>
            <a:r>
              <a:rPr lang="en-GB" sz="2400" b="1" i="1" dirty="0"/>
              <a:t>nutrición digital»?</a:t>
            </a:r>
          </a:p>
          <a:p>
            <a:pPr lvl="0" algn="ctr"/>
            <a:r>
              <a:rPr lang="en-GB" sz="2400" dirty="0"/>
              <a:t>Alimenta tu mente con sensatez</a:t>
            </a:r>
          </a:p>
          <a:p>
            <a:pPr lvl="0" algn="ctr"/>
            <a:endParaRPr lang="en-GB" sz="2400" dirty="0"/>
          </a:p>
          <a:p>
            <a:pPr lvl="0" algn="ctr"/>
            <a:r>
              <a:rPr lang="en-GB" sz="2400" dirty="0"/>
              <a:t>Piensa en el tiempo frente a la pantalla como si fuera comida:</a:t>
            </a:r>
          </a:p>
          <a:p>
            <a:pPr algn="ctr"/>
            <a:r>
              <a:rPr lang="en-GB" sz="2400" b="1" dirty="0"/>
              <a:t>Tiempo </a:t>
            </a:r>
            <a:r>
              <a:rPr lang="en-GB" sz="2400" b="1" i="1" dirty="0"/>
              <a:t>«saludable» </a:t>
            </a:r>
            <a:r>
              <a:rPr lang="en-GB" sz="2400" b="1" dirty="0"/>
              <a:t>frente a la pantalla </a:t>
            </a:r>
            <a:r>
              <a:rPr lang="en-GB" sz="2400" dirty="0"/>
              <a:t>= Aprendizaje, creación, conexión significativa</a:t>
            </a:r>
          </a:p>
          <a:p>
            <a:pPr algn="ctr"/>
            <a:r>
              <a:rPr lang="en-GB" sz="2400" dirty="0"/>
              <a:t>→ Te deja con energía y satisfecho</a:t>
            </a:r>
          </a:p>
          <a:p>
            <a:pPr algn="ctr"/>
            <a:endParaRPr lang="en-GB" sz="2400" b="1" i="1" dirty="0"/>
          </a:p>
          <a:p>
            <a:pPr algn="ctr"/>
            <a:r>
              <a:rPr lang="en-GB" sz="2400" b="1" dirty="0"/>
              <a:t>Tiempo de pantalla </a:t>
            </a:r>
            <a:r>
              <a:rPr lang="en-GB" sz="2400" b="1" i="1" dirty="0"/>
              <a:t>«basura» </a:t>
            </a:r>
            <a:r>
              <a:rPr lang="en-GB" sz="2400" dirty="0"/>
              <a:t>= Desplazamiento sin fin, ver sin pensar</a:t>
            </a:r>
          </a:p>
          <a:p>
            <a:pPr algn="ctr"/>
            <a:r>
              <a:rPr lang="en-GB" sz="2400" dirty="0"/>
              <a:t>→ Te deja cansado, aburrido o vacío</a:t>
            </a:r>
          </a:p>
          <a:p>
            <a:pPr algn="ctr"/>
            <a:endParaRPr lang="en-GB" sz="2400" b="1" dirty="0"/>
          </a:p>
          <a:p>
            <a:pPr algn="ctr"/>
            <a:r>
              <a:rPr lang="en-GB" sz="2400" b="1" dirty="0"/>
              <a:t>El objetivo: </a:t>
            </a:r>
            <a:r>
              <a:rPr lang="en-GB" sz="2400" dirty="0"/>
              <a:t>más «</a:t>
            </a:r>
            <a:r>
              <a:rPr lang="en-GB" sz="2400" i="1" dirty="0"/>
              <a:t>verduras</a:t>
            </a:r>
            <a:r>
              <a:rPr lang="en-GB" sz="2400" dirty="0"/>
              <a:t>» y menos </a:t>
            </a:r>
            <a:r>
              <a:rPr lang="en-GB" sz="2400" i="1" dirty="0"/>
              <a:t>«dulces»</a:t>
            </a:r>
            <a:r>
              <a:rPr lang="en-GB" sz="2400" dirty="0"/>
              <a:t>, ¡pero no pasa nada por darse un capricho de vez en cuando!</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581812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55C83-5165-A7AF-BCCD-350751E1214B}"/>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4FFBF75-6964-6899-BE80-57268AE7F175}"/>
              </a:ext>
            </a:extLst>
          </p:cNvPr>
          <p:cNvSpPr>
            <a:spLocks noGrp="1"/>
          </p:cNvSpPr>
          <p:nvPr>
            <p:ph type="title"/>
          </p:nvPr>
        </p:nvSpPr>
        <p:spPr/>
        <p:txBody>
          <a:bodyPr lIns="91440"/>
          <a:lstStyle/>
          <a:p>
            <a:r>
              <a:rPr lang="en-US" sz="2400" i="1" dirty="0"/>
              <a:t>Módulo 1 (Estudiantes): Tiempo frente a la pantalla y tiempo sin pantalla</a:t>
            </a:r>
            <a:endParaRPr lang="el-GR" sz="2400" dirty="0"/>
          </a:p>
        </p:txBody>
      </p:sp>
      <p:sp>
        <p:nvSpPr>
          <p:cNvPr id="6" name="Text Placeholder 5">
            <a:extLst>
              <a:ext uri="{FF2B5EF4-FFF2-40B4-BE49-F238E27FC236}">
                <a16:creationId xmlns:a16="http://schemas.microsoft.com/office/drawing/2014/main" id="{E38A221E-1F19-055B-E1BD-69531DBE3C20}"/>
              </a:ext>
            </a:extLst>
          </p:cNvPr>
          <p:cNvSpPr>
            <a:spLocks noGrp="1"/>
          </p:cNvSpPr>
          <p:nvPr>
            <p:ph type="body" sz="quarter" idx="10"/>
          </p:nvPr>
        </p:nvSpPr>
        <p:spPr/>
        <p:txBody>
          <a:bodyPr/>
          <a:lstStyle/>
          <a:p>
            <a:r>
              <a:rPr lang="en-US" b="1" i="1" dirty="0">
                <a:solidFill>
                  <a:schemeClr val="accent6">
                    <a:lumMod val="75000"/>
                  </a:schemeClr>
                </a:solidFill>
              </a:rPr>
              <a:t>Tema 2: </a:t>
            </a:r>
            <a:r>
              <a:rPr lang="en-GB" b="1" i="1" dirty="0">
                <a:solidFill>
                  <a:schemeClr val="accent6">
                    <a:lumMod val="75000"/>
                  </a:schemeClr>
                </a:solidFill>
              </a:rPr>
              <a:t>Autocontrol y nutrición digital</a:t>
            </a:r>
          </a:p>
        </p:txBody>
      </p:sp>
      <p:pic>
        <p:nvPicPr>
          <p:cNvPr id="2" name="Content Placeholder 1">
            <a:extLst>
              <a:ext uri="{FF2B5EF4-FFF2-40B4-BE49-F238E27FC236}">
                <a16:creationId xmlns:a16="http://schemas.microsoft.com/office/drawing/2014/main" id="{399B014B-249E-A20A-52CD-B79D68A15D57}"/>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9" name="TextBox 8">
            <a:extLst>
              <a:ext uri="{FF2B5EF4-FFF2-40B4-BE49-F238E27FC236}">
                <a16:creationId xmlns:a16="http://schemas.microsoft.com/office/drawing/2014/main" id="{47A36257-0A3E-AC06-E251-6E6FF784A626}"/>
              </a:ext>
            </a:extLst>
          </p:cNvPr>
          <p:cNvSpPr txBox="1"/>
          <p:nvPr/>
        </p:nvSpPr>
        <p:spPr>
          <a:xfrm>
            <a:off x="97969" y="1568298"/>
            <a:ext cx="9440885" cy="5363648"/>
          </a:xfrm>
          <a:prstGeom prst="rect">
            <a:avLst/>
          </a:prstGeom>
          <a:noFill/>
        </p:spPr>
        <p:txBody>
          <a:bodyPr wrap="square">
            <a:spAutoFit/>
          </a:bodyPr>
          <a:lstStyle/>
          <a:p>
            <a:pPr lvl="0"/>
            <a:r>
              <a:rPr lang="en-GB" sz="2400" b="1" dirty="0"/>
              <a:t>Crear mejores hábitos</a:t>
            </a:r>
          </a:p>
          <a:p>
            <a:pPr lvl="0"/>
            <a:endParaRPr lang="en-GB" b="1" dirty="0"/>
          </a:p>
          <a:p>
            <a:pPr lvl="0" algn="ctr"/>
            <a:r>
              <a:rPr lang="en-GB" sz="2400" dirty="0"/>
              <a:t>Pequeños cambios, grandes resultados</a:t>
            </a:r>
          </a:p>
          <a:p>
            <a:pPr lvl="1" algn="ctr"/>
            <a:endParaRPr lang="en-GB" sz="800" b="1" dirty="0"/>
          </a:p>
          <a:p>
            <a:r>
              <a:rPr lang="en-GB" sz="2400" u="sng" dirty="0"/>
              <a:t>Antes de usar una pantalla, pregúntate:</a:t>
            </a:r>
          </a:p>
          <a:p>
            <a:pPr marL="285750" lvl="0" indent="-285750">
              <a:buFont typeface="Wingdings" panose="05000000000000000000" pitchFamily="2" charset="2"/>
              <a:buChar char="Ø"/>
            </a:pPr>
            <a:r>
              <a:rPr lang="en-GB" sz="2400" dirty="0"/>
              <a:t>«¿Por qué </a:t>
            </a:r>
            <a:r>
              <a:rPr lang="en-GB" sz="2400" dirty="0" err="1"/>
              <a:t>estoy</a:t>
            </a:r>
            <a:r>
              <a:rPr lang="en-GB" sz="2400" dirty="0"/>
              <a:t> </a:t>
            </a:r>
            <a:r>
              <a:rPr lang="en-GB" sz="2400" dirty="0" err="1" smtClean="0"/>
              <a:t>haciendo</a:t>
            </a:r>
            <a:r>
              <a:rPr lang="en-GB" sz="2400" dirty="0" smtClean="0"/>
              <a:t> </a:t>
            </a:r>
            <a:r>
              <a:rPr lang="en-GB" sz="2400" dirty="0"/>
              <a:t>esto?»</a:t>
            </a:r>
          </a:p>
          <a:p>
            <a:pPr marL="285750" lvl="0" indent="-285750">
              <a:buFont typeface="Wingdings" panose="05000000000000000000" pitchFamily="2" charset="2"/>
              <a:buChar char="Ø"/>
            </a:pPr>
            <a:r>
              <a:rPr lang="en-GB" sz="2400" dirty="0"/>
              <a:t>«¿Qué quiero hacer?»</a:t>
            </a:r>
          </a:p>
          <a:p>
            <a:pPr lvl="0"/>
            <a:endParaRPr lang="en-GB" sz="1200" dirty="0"/>
          </a:p>
          <a:p>
            <a:r>
              <a:rPr lang="en-GB" sz="2400" u="sng" dirty="0"/>
              <a:t>Después de usar una pantalla, pregúntate:</a:t>
            </a:r>
          </a:p>
          <a:p>
            <a:pPr marL="285750" lvl="0" indent="-285750">
              <a:buFont typeface="Wingdings" panose="05000000000000000000" pitchFamily="2" charset="2"/>
              <a:buChar char="Ø"/>
            </a:pPr>
            <a:r>
              <a:rPr lang="en-GB" sz="2400" dirty="0"/>
              <a:t>«¿Cómo me siento ahora?»</a:t>
            </a:r>
          </a:p>
          <a:p>
            <a:pPr marL="285750" lvl="0" indent="-285750">
              <a:buFont typeface="Wingdings" panose="05000000000000000000" pitchFamily="2" charset="2"/>
              <a:buChar char="Ø"/>
            </a:pPr>
            <a:r>
              <a:rPr lang="en-GB" sz="2400" dirty="0"/>
              <a:t>«¿Ha merecido la pena dedicarle tiempo?»</a:t>
            </a:r>
          </a:p>
          <a:p>
            <a:endParaRPr lang="en-GB" sz="1200" b="1" dirty="0"/>
          </a:p>
          <a:p>
            <a:pPr algn="ctr"/>
            <a:r>
              <a:rPr lang="en-GB" sz="2400" b="1" dirty="0"/>
              <a:t>Prueba esto:</a:t>
            </a:r>
            <a:r>
              <a:rPr lang="en-GB" sz="2400" dirty="0"/>
              <a:t> </a:t>
            </a:r>
          </a:p>
          <a:p>
            <a:pPr algn="ctr"/>
            <a:r>
              <a:rPr lang="en-GB" sz="2400" dirty="0"/>
              <a:t>Deja el móvil en otra habitación cuando hagas los deberes. </a:t>
            </a:r>
          </a:p>
          <a:p>
            <a:pPr algn="ctr"/>
            <a:r>
              <a:rPr lang="en-GB" sz="2400" dirty="0"/>
              <a:t>¡Fíjate en lo fácil que es concentrarse!</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515551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3629</TotalTime>
  <Words>4338</Words>
  <Application>Microsoft Office PowerPoint</Application>
  <PresentationFormat>Panorámica</PresentationFormat>
  <Paragraphs>418</Paragraphs>
  <Slides>27</Slides>
  <Notes>20</Notes>
  <HiddenSlides>0</HiddenSlides>
  <MMClips>0</MMClips>
  <ScaleCrop>false</ScaleCrop>
  <HeadingPairs>
    <vt:vector size="6" baseType="variant">
      <vt:variant>
        <vt:lpstr>Fuentes usadas</vt:lpstr>
      </vt:variant>
      <vt:variant>
        <vt:i4>8</vt:i4>
      </vt:variant>
      <vt:variant>
        <vt:lpstr>Tema</vt:lpstr>
      </vt:variant>
      <vt:variant>
        <vt:i4>2</vt:i4>
      </vt:variant>
      <vt:variant>
        <vt:lpstr>Títulos de diapositiva</vt:lpstr>
      </vt:variant>
      <vt:variant>
        <vt:i4>27</vt:i4>
      </vt:variant>
    </vt:vector>
  </HeadingPairs>
  <TitlesOfParts>
    <vt:vector size="37" baseType="lpstr">
      <vt:lpstr>Arial</vt:lpstr>
      <vt:lpstr>Calibri</vt:lpstr>
      <vt:lpstr>Open Sans</vt:lpstr>
      <vt:lpstr>Open Sans Light</vt:lpstr>
      <vt:lpstr>Roboto Slab Black</vt:lpstr>
      <vt:lpstr>Roboto Slab Medium</vt:lpstr>
      <vt:lpstr>Times New Roman</vt:lpstr>
      <vt:lpstr>Wingdings</vt:lpstr>
      <vt:lpstr>CARDET Course template</vt:lpstr>
      <vt:lpstr>CARDET Course template - Cover page</vt:lpstr>
      <vt:lpstr>WP3 – Material didáctico para estudiantes   </vt:lpstr>
      <vt:lpstr> Módulo 1 (Estudiantes) Tiempo de uso y de descanso frente a la pantalla     </vt:lpstr>
      <vt:lpstr>Módulo 1 (Estudiantes): Tiempo frente a la pantalla y tiempo sin pantalla</vt:lpstr>
      <vt:lpstr>Módulo 1 (Estudiantes): Tiempo frente a la pantalla y tiempo sin pantalla</vt:lpstr>
      <vt:lpstr>Módulo 1 (Estudiantes): Tiempo frente a la pantalla y tiempo sin pantalla</vt:lpstr>
      <vt:lpstr>Módulo 1 (Estudiantes) Tiempo de uso y de descanso frente a la pantalla    </vt:lpstr>
      <vt:lpstr>Módulo 1 (Estudiantes): Tiempo frente a la pantalla y tiempo sin pantalla</vt:lpstr>
      <vt:lpstr>Módulo 1 (Estudiantes): Tiempo frente a la pantalla y tiempo sin pantalla</vt:lpstr>
      <vt:lpstr>Módulo 1 (Estudiantes): Tiempo frente a la pantalla y tiempo sin pantalla</vt:lpstr>
      <vt:lpstr>Módulo 1 (Estudiantes): Tiempo frente a la pantalla y tiempo sin pantalla</vt:lpstr>
      <vt:lpstr>Módulo 1 (Estudiantes): Tiempo frente a la pantalla y tiempo sin pantalla</vt:lpstr>
      <vt:lpstr>Módulo 1 (Estudiantes):  Tiempo de uso y de descanso frente a la pantalla    </vt:lpstr>
      <vt:lpstr>Módulo 1 (Estudiantes): Tiempo frente a la pantalla y tiempo sin pantalla</vt:lpstr>
      <vt:lpstr>Módulo 1 (Estudiantes): Tiempo frente a la pantalla y tiempo sin pantalla</vt:lpstr>
      <vt:lpstr>Módulo 1 (Estudiantes): Tiempo frente a la pantalla y tiempo sin pantalla</vt:lpstr>
      <vt:lpstr>Módulo 1 (Estudiantes): Tiempo frente a la pantalla y tiempo sin pantalla</vt:lpstr>
      <vt:lpstr>Módulo 1 (Estudiantes):  Tiempo de uso y de descanso frente a la pantalla    </vt:lpstr>
      <vt:lpstr>Módulo 1 (Estudiantes): Tiempo frente a la pantalla y tiempo sin pantalla</vt:lpstr>
      <vt:lpstr>Módulo 1 (Estudiantes): Tiempo frente a la pantalla y tiempo sin pantalla</vt:lpstr>
      <vt:lpstr>Módulo 1 (Estudiantes): Tiempo frente a la pantalla y tiempo sin pantalla</vt:lpstr>
      <vt:lpstr>Módulo 1 (Estudiantes): Tiempo frente a la pantalla y tiempo sin pantalla</vt:lpstr>
      <vt:lpstr>Módulo 1 (Estudiantes): Tiempo frente a la pantalla y tiempo sin pantalla    </vt:lpstr>
      <vt:lpstr>Módulo 1 (Estudiantes): Tiempo frente a la pantalla y tiempo sin pantalla</vt:lpstr>
      <vt:lpstr>Módulo 1 (Estudiantes): Tiempo frente a la pantalla y tiempo sin pantalla</vt:lpstr>
      <vt:lpstr>Módulo 1 (Estudiantes): Tiempo frente a la pantalla y tiempo sin pantalla</vt:lpstr>
      <vt:lpstr>Módulo 1 (Estudiantes): Tiempo frente a la pantalla y tiempo sin pantalla</vt:lpstr>
      <vt:lpstr>Fin del módulo 1 (Estudiantes):  Tiempo de uso y de descanso frente a la pantalla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2Fast4u</dc:creator>
  <cp:keywords>, docId:8C6C0340F95DF91E44E501BB9E388F67</cp:keywords>
  <cp:lastModifiedBy>Fernando</cp:lastModifiedBy>
  <cp:revision>183</cp:revision>
  <cp:lastPrinted>2018-07-25T11:23:29Z</cp:lastPrinted>
  <dcterms:created xsi:type="dcterms:W3CDTF">2014-07-11T09:12:14Z</dcterms:created>
  <dcterms:modified xsi:type="dcterms:W3CDTF">2026-05-12T18:36:00Z</dcterms:modified>
</cp:coreProperties>
</file>