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30"/>
  </p:notesMasterIdLst>
  <p:handoutMasterIdLst>
    <p:handoutMasterId r:id="rId31"/>
  </p:handoutMasterIdLst>
  <p:sldIdLst>
    <p:sldId id="256" r:id="rId3"/>
    <p:sldId id="272" r:id="rId4"/>
    <p:sldId id="277" r:id="rId5"/>
    <p:sldId id="278" r:id="rId6"/>
    <p:sldId id="279" r:id="rId7"/>
    <p:sldId id="274" r:id="rId8"/>
    <p:sldId id="264" r:id="rId9"/>
    <p:sldId id="288" r:id="rId10"/>
    <p:sldId id="284" r:id="rId11"/>
    <p:sldId id="286" r:id="rId12"/>
    <p:sldId id="285" r:id="rId13"/>
    <p:sldId id="273" r:id="rId14"/>
    <p:sldId id="287" r:id="rId15"/>
    <p:sldId id="292" r:id="rId16"/>
    <p:sldId id="293" r:id="rId17"/>
    <p:sldId id="294" r:id="rId18"/>
    <p:sldId id="275" r:id="rId19"/>
    <p:sldId id="296" r:id="rId20"/>
    <p:sldId id="301" r:id="rId21"/>
    <p:sldId id="302" r:id="rId22"/>
    <p:sldId id="295" r:id="rId23"/>
    <p:sldId id="303" r:id="rId24"/>
    <p:sldId id="304" r:id="rId25"/>
    <p:sldId id="305" r:id="rId26"/>
    <p:sldId id="306" r:id="rId27"/>
    <p:sldId id="307" r:id="rId28"/>
    <p:sldId id="300" r:id="rId29"/>
  </p:sldIdLst>
  <p:sldSz cx="12192000" cy="685800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 maja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„Witam wszystkich! Dzisiaj porozmawiamy o czymś, co wszyscy dobrze znacie – ekranach! Czy ktoś z was wie, jakie urządzenia mają ekrany? Zgadza się – telefony, tablety, komputery, telewizory, konsole do gier. Czas spędzany przed ekranem to po prostu czas, który poświęcamy na patrzenie na którekolwiek z tych urządzeń. A teraz ciekawa myśl: nie każdy czas spędzany przed ekranem jest taki sam. Odrabianie zadań domowych online różni się od godzinnego przewijania filmików. Dzisiaj nauczymy się odróżniać te dwie rzeczy.”</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„Nauczę cię prostej techniki zwanej »3-stopniowym resetem«. Kiedy poczujesz, że coś cię ciągnie w stronę ekranu, spróbuj tego. Krok 1: ZATRZYMAJ SIĘ – zatrzymaj się, nie sięgaj jeszcze po urządzenie. Krok 2: ZADAJ sobie pytanie – „Co tak naprawdę czuję? Czego naprawdę potrzebuję?”. Krok 3: WYBIERZ świadomie – może faktycznie potrzebujesz trochę czasu przed ekranem, ale może potrzebujesz czegoś zupełnie innego. Ta przerwa daje CI moc decydowania, zamiast działać automatycznie”.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„Wypełnijmy Twoją skrzynkę narzędziową spokoju strategiami, które naprawdę działają. Głębokie oddychanie – już pięć powolnych oddechów może uspokoić układ nerwowy. Przerwa od ekranu – po prostu odejdź na dziesięć minut. Zapisz to – przelanie uczuć na papier pomaga je przetworzyć. Porozmawiaj o tym – podzielenie się z kimś, komu ufasz, zmniejsza ciężar. I wyznacz granice – na przykład żadnych ekranów na 30 minut przed snem. Która z tych metod może sprawdzić się w Twoim przypadku?”</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„Zróbmy teraz ćwiczenie. Zamknij oczy i wyobraź sobie następującą sytuację: właśnie wróciłeś ze szkoły. Jesteś zmęczony, może trochę zestresowany. Bez zastanowienia sięgasz ręką po telefon… ZATRZYMAJ SIĘ. To jest moment na chwilę przerwy. Weź ze mną trzy powolne, głębokie oddechy. Teraz zadaj sobie pytanie: co naprawdę czuję? Czego tak naprawdę potrzebuję? Otwórz oczy. Zwróć się do partnera i opowiedz mu, co ci przyszło do głowy.”</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„Oto coś do przemyślenia. Ekrany pomagają nam pozostawać w kontakcie z ludźmi, którzy są daleko – to wspaniałe! Ale czasami ekrany przeszkadzają nam w nawiązywaniu kontaktu z ludźmi, którzy są tuż przed nami. Czy kiedykolwiek rozmawiałeś z kimś, kto ciągle patrzy na swój telefon? Jakie to uczucie? Istnieje nawet słowo na określenie tego zjawiska: „phubbing” – połączenie słów „phone” (telefon) i „snubbing” (ignorowanie). Kiedy phubbujemy kogoś, wysyłamy komunikat, że nasz ekran jest ważniejszy od tej osoby”.</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„Badania pokazują coś naprawdę interesującego. Kiedy naukowcy analizują, co sprawia ludziom największą radość, prawie zawsze chodzi o więzi z innymi. A NAJLEPSZE relacje powstają wtedy, gdy jesteśmy w pełni obecni – naprawdę tu i teraz, naprawdę słuchamy i naprawdę widzimy siebie nawzajem. Ekrany nie są w stanie oddać wyrazu twarzy, mowy ciała, uczucia uścisku ani ciepła wspólnego śmiechu. To właśnie te rzeczy zapamiętujemy na całe życie”.</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„Jak więc stworzyć więcej takich wyjątkowych chwil? To wcale nie musi być skomplikowane. Odłóż telefon do innego pokoju podczas posiłków – spróbuj! Nawiąż kontakt wzrokowy, gdy ktoś do ciebie mówi. Umów się z przyjaciółmi lub rodziną na spotkanie, podczas którego nikt nie będzie korzystał z urządzeń elektronicznych. Kiedy jesteście razem, zamiast przewijać ekran, nawiąż rozmowę. Osoby, które masz przed sobą, zasługują na twoją pełną uwagę. Twój telefon nadal będzie na swoim miejscu, gdy wrócisz”.</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„Oto wasze zadanie! W grupach zaplanujcie JEDNĄ aktywność, którą moglibyście faktycznie zrealizować z przyjaciółmi lub rodziną i która nie wymagałaby w ogóle korzystania z ekranów. Powinno to być coś, co pozwoli wam w pełni skupić się na sobie nawzajem, dobrze się bawić i stworzyć wspólne wspomnienia. Bądźcie konkretni – co zamierzacie robić? Kiedy moglibyście to zrobić? Kogo zaprosicie? Podzielcie się swoimi planami z klasą. A oto prawdziwe wyzwanie: czy faktycznie spróbujecie tego w tym tygodniu?”</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4F73-786F-2C09-3EA6-79CBB3763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A89E9-5A41-5EBC-CD44-396F68C9D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31593-3D30-9D06-0384-E531E8DF16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„Porozmawiajmy o graniu! Granie może być naprawdę świetną zabawą – pomaga w rozwiązywaniu problemów, rozwija kreatywność, pozwala nawiązywać kontakty z przyjaciółmi i po prostu sprawia radość! Jednak, podobnie jak w przypadku każdej przyjemności, potrzebna jest tu równowaga. Granie staje się problemem, gdy zaczyna odbierać czas przeznaczony na inne ważne sprawy – sen, zadania domowe, prawdziwe przyjaźnie czy inne hobby, które sprawiają ci radość. Kluczowe pytanie, które należy sobie zadać, brzmi: czy granie wzbogaca moje życie, czy też je ubogaca?”</a:t>
            </a:r>
          </a:p>
          <a:p>
            <a:endParaRPr lang="LID4096" dirty="0"/>
          </a:p>
        </p:txBody>
      </p:sp>
      <p:sp>
        <p:nvSpPr>
          <p:cNvPr id="4" name="Slide Number Placeholder 3">
            <a:extLst>
              <a:ext uri="{FF2B5EF4-FFF2-40B4-BE49-F238E27FC236}">
                <a16:creationId xmlns:a16="http://schemas.microsoft.com/office/drawing/2014/main" id="{117CFA5C-4C1F-6B52-698E-09951E17368C}"/>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3031660114"/>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3BD2B-DDF6-6FC3-E734-05FE8CE12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8870F-A579-1F7D-11B9-62B954C5C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50182-DD86-037C-C9FB-DC2EDC4902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„Przyjrzyjmy się bliżej, jak wygląda zdrowe granie i jakie są sygnały ostrzegawcze. Zdrowe granie: potrafisz przestać, kiedy tego potrzebujesz, nadal czerpiesz radość z innych zajęć, po graniu czujesz satysfakcję, nie wpływa to na twój sen ani oceny w szkole. Sygnały ostrzegawcze: nie potrafisz przestać, nawet gdy tego chcesz, czujesz złość lub niepokój, gdy nie możesz grać, granie wpływa na inne aspekty twojego życia, grasz, aby uciec od problemów, lub nie jesteś szczery co do tego, jak często grasz. Gdzie widzisz siebie?”</a:t>
            </a:r>
            <a:endParaRPr lang="LID4096" dirty="0"/>
          </a:p>
        </p:txBody>
      </p:sp>
      <p:sp>
        <p:nvSpPr>
          <p:cNvPr id="4" name="Slide Number Placeholder 3">
            <a:extLst>
              <a:ext uri="{FF2B5EF4-FFF2-40B4-BE49-F238E27FC236}">
                <a16:creationId xmlns:a16="http://schemas.microsoft.com/office/drawing/2014/main" id="{B7AE83DD-DF4D-C296-18DE-2465E939BB65}"/>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365494016"/>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3E62-7719-9369-11C7-BD9DD4038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7850C-20D4-1AF3-E38E-D6B9F2E10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0A279-2F1B-7F2F-10C1-EE42AD4D39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„Oto sprawdzone sposoby na zrównoważone granie. Wyznacz granice, ZANIM zaczniesz – ustal, jak długo będziesz grać, i skorzystaj z minutnika. Najpierw wywiąż się z obowiązków – odrabiaj zadania domowe, wykonaj prace domowe, a dopiero potem zagraj w grę jako nagrodę. Rób przerwy co 30–60 minut – Twoje ciało i oczy tego potrzebują. Znajdź sobie inne hobby – granie nie powinno być jedyną rzeczą, która sprawia ci przyjemność. A co najważniejsze, bądź ze sobą szczery. Jeśli granie powoduje problemy, nie ma nic złego w poproszeniu o pomoc”.</a:t>
            </a:r>
          </a:p>
          <a:p>
            <a:endParaRPr lang="LID4096" dirty="0"/>
          </a:p>
        </p:txBody>
      </p:sp>
      <p:sp>
        <p:nvSpPr>
          <p:cNvPr id="4" name="Slide Number Placeholder 3">
            <a:extLst>
              <a:ext uri="{FF2B5EF4-FFF2-40B4-BE49-F238E27FC236}">
                <a16:creationId xmlns:a16="http://schemas.microsoft.com/office/drawing/2014/main" id="{A81B259F-593D-F55C-88EB-09074CB0DB33}"/>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192779462"/>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„Ekrany wpływają na nas w sposób, którego nie zawsze dostrzegamy. Twoje ciało może próbować ci coś powiedzieć – zmęczone oczy, bóle głowy, ból szyi od patrzenia w dół. Może to też wpływać na twoje samopoczucie. Czy ktoś z was czuł się kiedyś rozdrażniony po długim spędzaniu czasu przed ekranem? Albo miał trudności z zasypianiem po korzystaniu z telefonu? To sygnały, które wysyła nam nasze ciało. Dobra wiadomość? Gdy tylko zauważymy te oznaki, możemy coś z tym zrobić”.</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56319-D2ED-90D9-26AC-1238EED44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4108-5B47-EDC7-7E0F-95C9CCD81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A9E83-89F8-E4B7-98AD-239EF214862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„Ostatnie zadanie! Chciałbym, żebyście stworzyli trzy osobiste zasady dotyczące zdrowego grania. To obietnice, które składacie samym sobie. Zastanówcie się, co konkretnie pomogłoby WAM. Przykłady: „Ustawię minutnik przed rozpoczęciem”, „Będę robić przerwę co godzinę”, „Nie będę grać po 21:00 w dni szkolne”, „Zadania domowe są najważniejsze”. Zapiszcie swoje trzy zasady. Teraz podzielcie się jedną z nich z partnerem i przedyskutujcie: Jak będziecie pamiętać, aby jej przestrzegać? Co może utrudnić jej realizację? Dacie radę!”</a:t>
            </a:r>
            <a:endParaRPr lang="LID4096" dirty="0"/>
          </a:p>
        </p:txBody>
      </p:sp>
      <p:sp>
        <p:nvSpPr>
          <p:cNvPr id="4" name="Slide Number Placeholder 3">
            <a:extLst>
              <a:ext uri="{FF2B5EF4-FFF2-40B4-BE49-F238E27FC236}">
                <a16:creationId xmlns:a16="http://schemas.microsoft.com/office/drawing/2014/main" id="{A65F6430-6A82-8880-90D4-D35118A26079}"/>
              </a:ext>
            </a:extLst>
          </p:cNvPr>
          <p:cNvSpPr>
            <a:spLocks noGrp="1"/>
          </p:cNvSpPr>
          <p:nvPr>
            <p:ph type="sldNum" sz="quarter" idx="5"/>
          </p:nvPr>
        </p:nvSpPr>
        <p:spPr/>
        <p:txBody>
          <a:bodyPr/>
          <a:lstStyle/>
          <a:p>
            <a:fld id="{C6CF91B0-25AB-4DFA-B184-293DD156034C}" type="slidenum">
              <a:rPr lang="el-GR" smtClean="0"/>
              <a:t>26</a:t>
            </a:fld>
            <a:endParaRPr lang="el-GR"/>
          </a:p>
        </p:txBody>
      </p:sp>
    </p:spTree>
    <p:extLst>
      <p:ext uri="{BB962C8B-B14F-4D97-AF65-F5344CB8AC3E}">
        <p14:creationId xmlns:p14="http://schemas.microsoft.com/office/powerpoint/2010/main" val="755435031"/>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„Pozwólcie, że przedstawię wam pięć rodzajów spędzania czasu przed ekranem. Edukacyjne – to sytuacja, w której uczycie się czegoś nowego. Twórcze – kiedy coś tworzycie, na przykład film lub grafikę cyfrową. Społecznościowy – nawiązywanie kontaktu z prawdziwymi ludźmi, na których wam zależy. Teraz pasywny – to oglądanie bez prawdziwego zaangażowania, na przykład gdy filmy po prostu lecą w kółko. I nawykowy – to sytuacja, w której sięgasz po telefon, nawet nie wiedząc dlaczego. Które z tych rodzajów, jak sądzisz, praktykujesz najczęściej?”</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„Samokontrola może wydawać się skomplikowana, ale tak naprawdę polega po prostu na zwracaniu uwagi na siebie. Obecnie wielu z nas korzysta z ekranów bez zastanowienia – sięgamy po telefony automatycznie, jakby to był odruch. Ale kiedy zaczynasz dostrzegać swoje nawyki, coś się zmienia. To ty przejmujesz kontrolę. Kluczowe pytania brzmią: ile czasu naprawdę na to poświęcam? A co ważniejsze – jak się czuję przed, w trakcie i po?”</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„Oto zabawny sposób, by o tym pomyśleć – cyfrowe odżywianie! Tak jak w przypadku jedzenia, to, czym „karmisz” swój mózg przez ekrany, wpływa na to, jak się czujesz. Niektóre treści są jak warzywa – dają ci energię, uczą cię nowych rzeczy, pomagają ci się rozwijać. Inne są jak fast food – smaczne w danej chwili, ale po ich spożyciu czujesz się pusty lub zmęczony. Celem nie jest całkowite rezygnowanie z przyjemności – chodzi o to, żeby upewnić się, że dostarczasz sobie też wystarczającą ilość „odżywek”!</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„Chcesz wyrobić sobie lepsze nawyki? Zacznij od dwóch prostych momentów: przed i po. ZANIM sięgniesz po urządzenie, zatrzymaj się i zadaj sobie pytanie: »Dlaczego to robię? Co chcę osiągnąć?«. PO odłożeniu urządzenia zastanów się: »Jak się czuję? Czy było to warte mojego czasu?«. Ten drobny nawyk zadawania sobie pytań może całkowicie zmienić Twój stosunek do ekranów. Wypróbuj to w tym tygodniu i zobacz, co zauważysz!”</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„Spróbujmy to teraz. Pomyślcie o ostatnim razie, kiedy korzystaliście z ekranu – może dziś rano albo wczoraj wieczorem. Co wtedy robiliście? A teraz najważniejsze: jak się czuliście, ZANIM zaczęliście? Znudzony? Zaciekawiony? Zestresowany? A jak się czuliście PO tym? Pełen energii? Zmęczony? Z poczuciem winy? Szczęśliwy? Ten związek między czynnościami a odczuciami jest niezwykle ważny. Czy ktoś chciałby się podzielić swoimi spostrzeżeniami?”</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1129825177"/>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teraz przejdźmy do spraw osobistych. Chcę, żebyś stworzył swój własny cyfrowy plan żywieniowy. Po pierwsze, zapisz jedną czynność związaną z ekranem, którą chcesz wykonywać CZĘŚCIEJ – coś, co poprawia ci nastrój. Po drugie, jedną czynność, którą chcesz wykonywać RZADZIEJ – coś, co marnuje twój czas lub pogarsza samopoczucie. Po trzecie, wymyśl swoje osobiste pytanie – coś, co będziesz sobie zadawać, zanim sięgniesz po telefon. Trzymaj ten plan w miejscu, gdzie będziesz go widzieć!”</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„Jest coś, co naprawdę warto zrozumieć. Często sięgamy po ekrany nie dlatego, że faktycznie chcemy z nich korzystać. Sięgamy po nie, bo odczuwamy coś nieprzyjemnego – nudę, stres, samotność, niepokój. Ekran wydaje się szybkim rozwiązaniem. Ale rzecz w tym, że tak naprawdę nie usuwa tego uczucia. Zazwyczaj po przewinięciu ekranu czujemy się TAK SAMO lub NAWET GORZEJ. Czy komuś to brzmi znajomo?”</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575474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studentów</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Moduł 1</a:t>
            </a:r>
          </a:p>
          <a:p>
            <a:r>
              <a:rPr lang="en-US" sz="2800" dirty="0"/>
              <a:t>Czas spędzany przed ekranem i bez ekranu</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Moduł 1 (uczniowie): Czas spędzany przed ekranem i czas bez ekranu</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Samokontrola i cyfrowe odżywianie</a:t>
            </a: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6102312"/>
          </a:xfrm>
          <a:prstGeom prst="rect">
            <a:avLst/>
          </a:prstGeom>
          <a:noFill/>
        </p:spPr>
        <p:txBody>
          <a:bodyPr wrap="square">
            <a:spAutoFit/>
          </a:bodyPr>
          <a:lstStyle/>
          <a:p>
            <a:pPr algn="ctr"/>
            <a:r>
              <a:rPr lang="en-GB" sz="2400" b="1" dirty="0">
                <a:solidFill>
                  <a:schemeClr val="accent4"/>
                </a:solidFill>
              </a:rPr>
              <a:t>Ćwiczenie: „Sprawdź nastrój i czas spędzony przed ekranem” (interaktywne)</a:t>
            </a:r>
            <a:endParaRPr lang="en-GB" sz="2400" dirty="0">
              <a:solidFill>
                <a:schemeClr val="accent4"/>
              </a:solidFill>
            </a:endParaRPr>
          </a:p>
          <a:p>
            <a:pPr lvl="0"/>
            <a:endParaRPr lang="en-GB" b="1" dirty="0"/>
          </a:p>
          <a:p>
            <a:pPr lvl="0"/>
            <a:r>
              <a:rPr lang="en-GB" sz="2400" b="1" dirty="0"/>
              <a:t>Zadanie: </a:t>
            </a:r>
            <a:r>
              <a:rPr lang="en-GB" sz="2400" dirty="0"/>
              <a:t>Połącz swoje uczucia z nawykami związanymi z ekranem</a:t>
            </a:r>
          </a:p>
          <a:p>
            <a:pPr lvl="0"/>
            <a:endParaRPr lang="en-GB" sz="1200" b="1" dirty="0"/>
          </a:p>
          <a:p>
            <a:pPr lvl="0"/>
            <a:r>
              <a:rPr lang="en-GB" sz="2400" b="1" dirty="0"/>
              <a:t>Instrukcje:</a:t>
            </a:r>
            <a:endParaRPr lang="en-GB" sz="2400" dirty="0"/>
          </a:p>
          <a:p>
            <a:pPr lvl="0"/>
            <a:r>
              <a:rPr lang="en-GB" sz="2400" dirty="0"/>
              <a:t>Pomyśl o OSTATNIM razie, kiedy korzystałeś z ekranu. Odpowiedz na te pytania (napisz lub pomyśl):</a:t>
            </a:r>
          </a:p>
          <a:p>
            <a:pPr marL="742950" lvl="1" indent="-285750">
              <a:buFont typeface="Wingdings" panose="05000000000000000000" pitchFamily="2" charset="2"/>
              <a:buChar char="Ø"/>
            </a:pPr>
            <a:r>
              <a:rPr lang="en-GB" sz="2400" dirty="0"/>
              <a:t>Co robiłeś? (grałeś, przeglądałeś, odrabiałeś zadania domowe, rozmawiałeś na czacie)</a:t>
            </a:r>
          </a:p>
          <a:p>
            <a:pPr marL="742950" lvl="1" indent="-285750">
              <a:buFont typeface="Wingdings" panose="05000000000000000000" pitchFamily="2" charset="2"/>
              <a:buChar char="Ø"/>
            </a:pPr>
            <a:r>
              <a:rPr lang="en-GB" sz="2400" dirty="0"/>
              <a:t>Jak się czułeś PRZED?</a:t>
            </a:r>
          </a:p>
          <a:p>
            <a:pPr marL="742950" lvl="1" indent="-285750">
              <a:buFont typeface="Wingdings" panose="05000000000000000000" pitchFamily="2" charset="2"/>
              <a:buChar char="Ø"/>
            </a:pPr>
            <a:r>
              <a:rPr lang="en-GB" sz="2400" dirty="0"/>
              <a:t>Jak się czułeś PO?</a:t>
            </a:r>
          </a:p>
          <a:p>
            <a:pPr marL="742950" lvl="1" indent="-285750">
              <a:buFont typeface="Wingdings" panose="05000000000000000000" pitchFamily="2" charset="2"/>
              <a:buChar char="Ø"/>
            </a:pPr>
            <a:r>
              <a:rPr lang="en-GB" sz="2400" dirty="0"/>
              <a:t>Czy był to „zdrowy” czy „niezdrowy” czas spędzony przed ekranem?</a:t>
            </a:r>
          </a:p>
          <a:p>
            <a:pPr lvl="1"/>
            <a:endParaRPr lang="en-GB" sz="2400" dirty="0"/>
          </a:p>
          <a:p>
            <a:pPr algn="ctr"/>
            <a:r>
              <a:rPr lang="en-GB" sz="2400" b="1" dirty="0"/>
              <a:t>Dzielenie się: </a:t>
            </a:r>
          </a:p>
          <a:p>
            <a:pPr algn="ctr"/>
            <a:r>
              <a:rPr lang="en-GB" sz="2400" dirty="0"/>
              <a:t>Czy ktoś chciałby podzielić się swoimi spostrzeżeniami?</a:t>
            </a:r>
          </a:p>
          <a:p>
            <a:pPr lvl="0"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n-US" sz="2400" i="1" dirty="0"/>
              <a:t>Moduł 1 (uczniowie): Czas spędzany przed ekranem i czas bez ekranu</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Samokontrola i cyfrowe odżywianie</a:t>
            </a:r>
          </a:p>
          <a:p>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611823" y="5554108"/>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579418"/>
            <a:ext cx="10453255" cy="6133089"/>
          </a:xfrm>
          <a:prstGeom prst="rect">
            <a:avLst/>
          </a:prstGeom>
          <a:noFill/>
        </p:spPr>
        <p:txBody>
          <a:bodyPr wrap="square">
            <a:spAutoFit/>
          </a:bodyPr>
          <a:lstStyle/>
          <a:p>
            <a:pPr lvl="0" algn="ctr"/>
            <a:r>
              <a:rPr lang="en-GB" sz="2400" b="1" dirty="0">
                <a:solidFill>
                  <a:schemeClr val="accent4"/>
                </a:solidFill>
              </a:rPr>
              <a:t>Ćwiczenie: Mój plan odżywiania cyfrowego (indywidualne)</a:t>
            </a:r>
            <a:endParaRPr lang="en-GB" sz="2400" dirty="0">
              <a:solidFill>
                <a:schemeClr val="accent4"/>
              </a:solidFill>
            </a:endParaRPr>
          </a:p>
          <a:p>
            <a:pPr lvl="0"/>
            <a:endParaRPr lang="en-GB" sz="1200" b="1" i="1" dirty="0"/>
          </a:p>
          <a:p>
            <a:pPr lvl="0" algn="ctr"/>
            <a:r>
              <a:rPr lang="en-GB" sz="2400" b="1" i="1" dirty="0"/>
              <a:t>Zadanie: </a:t>
            </a:r>
            <a:r>
              <a:rPr lang="en-GB" sz="2400" i="1" dirty="0"/>
              <a:t>Stwórz swój osobisty plan równowagi ekranowej</a:t>
            </a:r>
          </a:p>
          <a:p>
            <a:pPr lvl="0" algn="ctr"/>
            <a:endParaRPr lang="en-GB" sz="1200" b="1" i="1" dirty="0"/>
          </a:p>
          <a:p>
            <a:pPr lvl="0" algn="ctr"/>
            <a:r>
              <a:rPr lang="en-GB" sz="2400" b="1" i="1" dirty="0"/>
              <a:t>Instrukcje:</a:t>
            </a:r>
          </a:p>
          <a:p>
            <a:pPr lvl="0" algn="ctr"/>
            <a:r>
              <a:rPr lang="en-GB" sz="2400" b="1" i="1" dirty="0"/>
              <a:t> </a:t>
            </a:r>
            <a:r>
              <a:rPr lang="en-GB" sz="2400" dirty="0"/>
              <a:t>Zapisz:</a:t>
            </a:r>
          </a:p>
          <a:p>
            <a:pPr algn="ctr"/>
            <a:r>
              <a:rPr lang="en-GB" sz="2400" b="1" dirty="0"/>
              <a:t>Jedną czynność związaną z ekranem, którą chcę robić CZĘŚCIEJ: </a:t>
            </a:r>
          </a:p>
          <a:p>
            <a:pPr algn="ctr"/>
            <a:r>
              <a:rPr lang="en-GB" sz="2400" b="1" dirty="0"/>
              <a:t>(</a:t>
            </a:r>
            <a:r>
              <a:rPr lang="en-GB" sz="2400" dirty="0"/>
              <a:t>Przykład: rozmowy wideo z przyjaciółmi, aplikacje edukacyjne, projekty twórcze)</a:t>
            </a:r>
          </a:p>
          <a:p>
            <a:pPr algn="ctr"/>
            <a:endParaRPr lang="en-GB" sz="1000" dirty="0"/>
          </a:p>
          <a:p>
            <a:pPr algn="ctr"/>
            <a:r>
              <a:rPr lang="en-GB" sz="2400" b="1" dirty="0"/>
              <a:t>Jedna czynność związana z ekranem, której chcę robić MNIEJ</a:t>
            </a:r>
            <a:r>
              <a:rPr lang="en-GB" sz="2400" dirty="0"/>
              <a:t>: </a:t>
            </a:r>
          </a:p>
          <a:p>
            <a:pPr algn="ctr"/>
            <a:r>
              <a:rPr lang="en-GB" sz="2400" dirty="0"/>
              <a:t>(Przykład: Przeglądanie internetu przed snem, oglądanie filmów w trybie odtwarzania automatycznego)</a:t>
            </a:r>
          </a:p>
          <a:p>
            <a:pPr algn="ctr"/>
            <a:endParaRPr lang="en-GB" sz="1000" dirty="0"/>
          </a:p>
          <a:p>
            <a:pPr algn="ctr"/>
            <a:r>
              <a:rPr lang="en-GB" sz="2400" b="1" dirty="0"/>
              <a:t>Jedno pytanie, które zadam sobie przed sięgnięciem po telefon: </a:t>
            </a:r>
          </a:p>
          <a:p>
            <a:pPr algn="ctr"/>
            <a:r>
              <a:rPr lang="en-GB" sz="2400" dirty="0"/>
              <a:t>(Przykład: „Czy naprawdę tego teraz potrzebuję?”)</a:t>
            </a:r>
          </a:p>
          <a:p>
            <a:pPr algn="ctr"/>
            <a:endParaRPr lang="en-GB" sz="1200" b="1" dirty="0"/>
          </a:p>
          <a:p>
            <a:pPr algn="ctr"/>
            <a:r>
              <a:rPr lang="en-GB" sz="2400" b="1" dirty="0"/>
              <a:t>Trzymaj ten plan w miejscu, gdzie będziesz go widzieć!</a:t>
            </a:r>
            <a:endParaRPr lang="en-GB" sz="2400" dirty="0"/>
          </a:p>
          <a:p>
            <a:pPr algn="ctr"/>
            <a:r>
              <a:rPr lang="en-GB" dirty="0"/>
              <a:t> </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Moduł 1 (uczniowie): </a:t>
            </a:r>
            <a:br>
              <a:rPr lang="en-US" sz="2400" b="0" i="1" dirty="0"/>
            </a:br>
            <a:r>
              <a:rPr lang="en-US" sz="2400" b="0" i="1" dirty="0"/>
              <a:t>Czas spędzany przed ekranem i czas bez ekranu</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lnSpcReduction="10000"/>
          </a:bodyPr>
          <a:lstStyle/>
          <a:p>
            <a:endParaRPr lang="en-US" sz="2800" b="1" dirty="0">
              <a:solidFill>
                <a:schemeClr val="accent6">
                  <a:lumMod val="75000"/>
                </a:schemeClr>
              </a:solidFill>
            </a:endParaRPr>
          </a:p>
          <a:p>
            <a:r>
              <a:rPr lang="en-US" sz="2600" b="1" dirty="0">
                <a:solidFill>
                  <a:schemeClr val="accent6">
                    <a:lumMod val="75000"/>
                  </a:schemeClr>
                </a:solidFill>
              </a:rPr>
              <a:t>Temat 3: Regulacja emocji i równowaga w korzystaniu z ekranów</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Temat 3: Regulacja emocji i równowaga w korzystaniu z ekranów</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5948423"/>
          </a:xfrm>
          <a:prstGeom prst="rect">
            <a:avLst/>
          </a:prstGeom>
          <a:noFill/>
        </p:spPr>
        <p:txBody>
          <a:bodyPr wrap="square">
            <a:spAutoFit/>
          </a:bodyPr>
          <a:lstStyle/>
          <a:p>
            <a:pPr lvl="0"/>
            <a:r>
              <a:rPr lang="en-GB" sz="2400" b="1" dirty="0"/>
              <a:t>Kiedy ekrany stają się ucieczką</a:t>
            </a:r>
          </a:p>
          <a:p>
            <a:pPr lvl="0"/>
            <a:endParaRPr lang="en-GB" sz="1200" b="1" dirty="0"/>
          </a:p>
          <a:p>
            <a:pPr lvl="0" algn="ctr"/>
            <a:r>
              <a:rPr lang="en-GB" sz="2400" dirty="0"/>
              <a:t>Zrozumienie czynników wyzwalających</a:t>
            </a:r>
          </a:p>
          <a:p>
            <a:pPr lvl="0"/>
            <a:endParaRPr lang="en-GB" sz="1000" dirty="0"/>
          </a:p>
          <a:p>
            <a:pPr lvl="0"/>
            <a:r>
              <a:rPr lang="en-GB" sz="2400" dirty="0"/>
              <a:t>Czasami sięgamy po ekrany bez zastanowienia – zwłaszcza gdy czujemy:</a:t>
            </a:r>
          </a:p>
          <a:p>
            <a:pPr marL="285750" lvl="0" indent="-285750">
              <a:buFont typeface="Wingdings" panose="05000000000000000000" pitchFamily="2" charset="2"/>
              <a:buChar char="q"/>
            </a:pPr>
            <a:r>
              <a:rPr lang="en-GB" sz="2300" dirty="0"/>
              <a:t>Nudę</a:t>
            </a:r>
          </a:p>
          <a:p>
            <a:pPr marL="285750" lvl="0" indent="-285750">
              <a:buFont typeface="Wingdings" panose="05000000000000000000" pitchFamily="2" charset="2"/>
              <a:buChar char="q"/>
            </a:pPr>
            <a:r>
              <a:rPr lang="en-GB" sz="2300" dirty="0"/>
              <a:t>Stres</a:t>
            </a:r>
          </a:p>
          <a:p>
            <a:pPr marL="285750" lvl="0" indent="-285750">
              <a:buFont typeface="Wingdings" panose="05000000000000000000" pitchFamily="2" charset="2"/>
              <a:buChar char="q"/>
            </a:pPr>
            <a:r>
              <a:rPr lang="en-GB" sz="2300" dirty="0"/>
              <a:t>Samotność</a:t>
            </a:r>
          </a:p>
          <a:p>
            <a:pPr marL="285750" lvl="0" indent="-285750">
              <a:buFont typeface="Wingdings" panose="05000000000000000000" pitchFamily="2" charset="2"/>
              <a:buChar char="q"/>
            </a:pPr>
            <a:r>
              <a:rPr lang="en-GB" sz="2300" dirty="0"/>
              <a:t>Niepokój</a:t>
            </a:r>
          </a:p>
          <a:p>
            <a:pPr marL="285750" lvl="0" indent="-285750">
              <a:buFont typeface="Wingdings" panose="05000000000000000000" pitchFamily="2" charset="2"/>
              <a:buChar char="q"/>
            </a:pPr>
            <a:r>
              <a:rPr lang="en-GB" sz="2300" dirty="0"/>
              <a:t>zmęczenie</a:t>
            </a:r>
          </a:p>
          <a:p>
            <a:endParaRPr lang="en-GB" sz="1000" b="1" dirty="0"/>
          </a:p>
          <a:p>
            <a:pPr algn="ctr"/>
            <a:r>
              <a:rPr lang="en-GB" sz="2400" b="1" dirty="0"/>
              <a:t>Problem:</a:t>
            </a:r>
            <a:r>
              <a:rPr lang="en-GB" sz="2400" dirty="0"/>
              <a:t> </a:t>
            </a:r>
          </a:p>
          <a:p>
            <a:pPr algn="ctr"/>
            <a:r>
              <a:rPr lang="en-GB" sz="2400" dirty="0"/>
              <a:t>Korzystanie z ekranów w celu ucieczki od uczuć nie sprawia, że uczucia znikają. </a:t>
            </a:r>
          </a:p>
          <a:p>
            <a:pPr algn="ctr"/>
            <a:r>
              <a:rPr lang="en-GB" sz="2400" dirty="0"/>
              <a:t>Często po tym czujemy się GORZEJ.</a:t>
            </a:r>
          </a:p>
          <a:p>
            <a:pPr algn="ctr"/>
            <a:endParaRPr lang="en-GB" sz="800" b="1" dirty="0"/>
          </a:p>
          <a:p>
            <a:pPr algn="ctr"/>
            <a:r>
              <a:rPr lang="en-GB" sz="2400" b="1" dirty="0"/>
              <a:t>Kluczowe pytanie: </a:t>
            </a:r>
          </a:p>
          <a:p>
            <a:pPr algn="ctr"/>
            <a:r>
              <a:rPr lang="en-GB" sz="2400" dirty="0"/>
              <a:t>„Czy korzystam z tego ekranu, bo tego chcę, czy dlatego, że przed czymś uciekam?”</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Temat 3: Regulacja emocji i równowaga w korzystaniu z ekranów</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9856521" cy="5262979"/>
          </a:xfrm>
          <a:prstGeom prst="rect">
            <a:avLst/>
          </a:prstGeom>
          <a:noFill/>
        </p:spPr>
        <p:txBody>
          <a:bodyPr wrap="square">
            <a:spAutoFit/>
          </a:bodyPr>
          <a:lstStyle/>
          <a:p>
            <a:pPr lvl="0"/>
            <a:r>
              <a:rPr lang="en-GB" sz="2400" b="1" dirty="0"/>
              <a:t>3-etapowe zresetowanie</a:t>
            </a:r>
            <a:endParaRPr lang="en-GB" sz="2400" dirty="0"/>
          </a:p>
          <a:p>
            <a:pPr lvl="0" algn="ctr"/>
            <a:r>
              <a:rPr lang="en-GB" sz="2400" dirty="0"/>
              <a:t>Odzyskiwanie kontroli</a:t>
            </a:r>
          </a:p>
          <a:p>
            <a:r>
              <a:rPr lang="en-GB" sz="2400" dirty="0"/>
              <a:t>Kiedy czujesz, że coś cię ciągnie do ekranu:</a:t>
            </a:r>
          </a:p>
          <a:p>
            <a:r>
              <a:rPr lang="en-GB" sz="2400" b="1" dirty="0"/>
              <a:t>Krok 1: PAUZA</a:t>
            </a:r>
            <a:endParaRPr lang="en-GB" sz="2400" dirty="0"/>
          </a:p>
          <a:p>
            <a:r>
              <a:rPr lang="en-GB" sz="2400" dirty="0"/>
              <a:t>Zatrzymaj się. Weź głęboki oddech. Nie sięgaj jeszcze po urządzenie.</a:t>
            </a:r>
          </a:p>
          <a:p>
            <a:endParaRPr lang="en-GB" sz="1200" b="1" dirty="0"/>
          </a:p>
          <a:p>
            <a:r>
              <a:rPr lang="en-GB" sz="2400" b="1" dirty="0"/>
              <a:t>Krok 2: ZAPYTAJ</a:t>
            </a:r>
            <a:endParaRPr lang="en-GB" sz="2400" dirty="0"/>
          </a:p>
          <a:p>
            <a:pPr lvl="0"/>
            <a:r>
              <a:rPr lang="en-GB" sz="2400" dirty="0"/>
              <a:t>„Co teraz czuję?”</a:t>
            </a:r>
          </a:p>
          <a:p>
            <a:pPr lvl="0"/>
            <a:r>
              <a:rPr lang="en-GB" sz="2400" dirty="0"/>
              <a:t>„Czego naprawdę potrzebuję?”</a:t>
            </a:r>
          </a:p>
          <a:p>
            <a:endParaRPr lang="en-GB" sz="1200" b="1" dirty="0"/>
          </a:p>
          <a:p>
            <a:r>
              <a:rPr lang="en-GB" sz="2400" b="1" dirty="0"/>
              <a:t>Krok 3: WYBIERZ</a:t>
            </a:r>
            <a:endParaRPr lang="en-GB" sz="2400" dirty="0"/>
          </a:p>
          <a:p>
            <a:pPr lvl="0"/>
            <a:r>
              <a:rPr lang="en-GB" sz="2400" dirty="0"/>
              <a:t>Podejmij świadomą decyzję:</a:t>
            </a:r>
          </a:p>
          <a:p>
            <a:pPr marL="342900" lvl="0" indent="-342900">
              <a:buFont typeface="Wingdings" panose="05000000000000000000" pitchFamily="2" charset="2"/>
              <a:buChar char="q"/>
            </a:pPr>
            <a:r>
              <a:rPr lang="en-GB" sz="2400" dirty="0"/>
              <a:t>Jeśli potrzebujesz kontaktu → zadzwoń do przyjaciela lub porozmawiaj z rodziną</a:t>
            </a:r>
          </a:p>
          <a:p>
            <a:pPr marL="342900" lvl="0" indent="-342900">
              <a:buFont typeface="Wingdings" panose="05000000000000000000" pitchFamily="2" charset="2"/>
              <a:buChar char="q"/>
            </a:pPr>
            <a:r>
              <a:rPr lang="en-GB" sz="2400" dirty="0"/>
              <a:t>Jeśli potrzebujesz odpoczynku → zrób sobie prawdziwą przerwę (nie tylko od ekranu)</a:t>
            </a:r>
          </a:p>
          <a:p>
            <a:pPr marL="342900" lvl="0" indent="-342900">
              <a:buFont typeface="Wingdings" panose="05000000000000000000" pitchFamily="2" charset="2"/>
              <a:buChar char="q"/>
            </a:pPr>
            <a:r>
              <a:rPr lang="en-GB" sz="2400" dirty="0"/>
              <a:t>Jeśli potrzebujesz rozrywki → wybierz aktywność, która poprawi Ci nastrój</a:t>
            </a:r>
          </a:p>
        </p:txBody>
      </p:sp>
    </p:spTree>
    <p:extLst>
      <p:ext uri="{BB962C8B-B14F-4D97-AF65-F5344CB8AC3E}">
        <p14:creationId xmlns:p14="http://schemas.microsoft.com/office/powerpoint/2010/main" val="3537252275"/>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Temat 3: Regulacja emocji i równowaga w korzystaniu z ekranów</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016758"/>
          </a:xfrm>
          <a:prstGeom prst="rect">
            <a:avLst/>
          </a:prstGeom>
          <a:noFill/>
        </p:spPr>
        <p:txBody>
          <a:bodyPr wrap="square">
            <a:spAutoFit/>
          </a:bodyPr>
          <a:lstStyle/>
          <a:p>
            <a:pPr lvl="0"/>
            <a:r>
              <a:rPr lang="en-GB" sz="2400" b="1" dirty="0"/>
              <a:t>Pomocne strategie</a:t>
            </a:r>
            <a:endParaRPr lang="en-GB" sz="2400" dirty="0"/>
          </a:p>
          <a:p>
            <a:pPr lvl="0" algn="ctr"/>
            <a:r>
              <a:rPr lang="en-GB" sz="2400" dirty="0"/>
              <a:t>Twoje narzędzia do zachowania spokoju</a:t>
            </a:r>
          </a:p>
          <a:p>
            <a:endParaRPr lang="en-GB" sz="1600" b="1" dirty="0"/>
          </a:p>
          <a:p>
            <a:r>
              <a:rPr lang="en-GB" sz="2400" dirty="0"/>
              <a:t>Gdy ekrany wydają się przytłaczające, spróbuj następujących rozwiązań:</a:t>
            </a:r>
          </a:p>
          <a:p>
            <a:pPr marL="285750" indent="-285750">
              <a:buFont typeface="Wingdings" panose="05000000000000000000" pitchFamily="2" charset="2"/>
              <a:buChar char="ü"/>
            </a:pPr>
            <a:r>
              <a:rPr lang="en-GB" sz="2400" b="1" dirty="0"/>
              <a:t>Głębokie oddychanie –</a:t>
            </a:r>
            <a:r>
              <a:rPr lang="en-GB" sz="2400" dirty="0"/>
              <a:t> 5 powolnych oddechów, aby uspokoić umysł</a:t>
            </a:r>
          </a:p>
          <a:p>
            <a:pPr marL="285750" indent="-285750">
              <a:buFont typeface="Wingdings" panose="05000000000000000000" pitchFamily="2" charset="2"/>
              <a:buChar char="ü"/>
            </a:pPr>
            <a:r>
              <a:rPr lang="en-GB" sz="2400" b="1" dirty="0"/>
              <a:t>Przerwa od ekranu – </a:t>
            </a:r>
            <a:r>
              <a:rPr lang="en-GB" sz="2400" dirty="0"/>
              <a:t>odejdź na 10 minut</a:t>
            </a:r>
          </a:p>
          <a:p>
            <a:pPr marL="285750" indent="-285750">
              <a:buFont typeface="Wingdings" panose="05000000000000000000" pitchFamily="2" charset="2"/>
              <a:buChar char="ü"/>
            </a:pPr>
            <a:r>
              <a:rPr lang="en-GB" sz="2400" b="1" dirty="0"/>
              <a:t>Zapisz to – </a:t>
            </a:r>
            <a:r>
              <a:rPr lang="en-GB" sz="2400" dirty="0"/>
              <a:t>opisz w dzienniku, jak się czujesz</a:t>
            </a:r>
          </a:p>
          <a:p>
            <a:pPr marL="285750" indent="-285750">
              <a:buFont typeface="Wingdings" panose="05000000000000000000" pitchFamily="2" charset="2"/>
              <a:buChar char="ü"/>
            </a:pPr>
            <a:r>
              <a:rPr lang="en-GB" sz="2400" b="1" dirty="0"/>
              <a:t>Porozmawiaj o tym – </a:t>
            </a:r>
            <a:r>
              <a:rPr lang="en-GB" sz="2400" dirty="0"/>
              <a:t>podziel się z kimś, komu ufasz</a:t>
            </a:r>
          </a:p>
          <a:p>
            <a:pPr marL="285750" indent="-285750">
              <a:buFont typeface="Wingdings" panose="05000000000000000000" pitchFamily="2" charset="2"/>
              <a:buChar char="ü"/>
            </a:pPr>
            <a:r>
              <a:rPr lang="en-GB" sz="2400" b="1" dirty="0"/>
              <a:t>Wyznacz </a:t>
            </a:r>
            <a:r>
              <a:rPr lang="en-GB" sz="2400" b="1" dirty="0" err="1"/>
              <a:t>granice </a:t>
            </a:r>
            <a:r>
              <a:rPr lang="en-GB" sz="2400" b="1" dirty="0"/>
              <a:t>– </a:t>
            </a:r>
            <a:r>
              <a:rPr lang="en-GB" sz="2400" dirty="0"/>
              <a:t>żadnych ekranów na 30 minut przed snem</a:t>
            </a:r>
          </a:p>
          <a:p>
            <a:endParaRPr lang="en-GB" sz="1600" b="1" dirty="0"/>
          </a:p>
          <a:p>
            <a:pPr algn="ctr"/>
            <a:r>
              <a:rPr lang="en-GB" sz="2400" b="1" dirty="0"/>
              <a:t>Pamiętaj:</a:t>
            </a:r>
            <a:r>
              <a:rPr lang="en-GB" sz="2400" dirty="0"/>
              <a:t> </a:t>
            </a:r>
          </a:p>
          <a:p>
            <a:pPr algn="ctr"/>
            <a:r>
              <a:rPr lang="en-GB" sz="2400" dirty="0"/>
              <a:t>Nie chodzi o to, by być idealnym. </a:t>
            </a:r>
          </a:p>
          <a:p>
            <a:pPr algn="ctr"/>
            <a:r>
              <a:rPr lang="en-GB" sz="2400" dirty="0"/>
              <a:t>Chodzi o to, żeby mieć narzędzia, kiedy ich potrzebujesz.</a:t>
            </a:r>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3: Regulacja emocji i równowaga w korzystaniu z ekranów</a:t>
            </a:r>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93718"/>
            <a:ext cx="10453255" cy="5486758"/>
          </a:xfrm>
          <a:prstGeom prst="rect">
            <a:avLst/>
          </a:prstGeom>
          <a:noFill/>
        </p:spPr>
        <p:txBody>
          <a:bodyPr wrap="square">
            <a:spAutoFit/>
          </a:bodyPr>
          <a:lstStyle/>
          <a:p>
            <a:pPr lvl="0" algn="ctr"/>
            <a:r>
              <a:rPr lang="en-GB" sz="2400" b="1" dirty="0">
                <a:solidFill>
                  <a:schemeClr val="accent4">
                    <a:lumMod val="75000"/>
                  </a:schemeClr>
                </a:solidFill>
              </a:rPr>
              <a:t>Ćwiczenie: Wyzwanie „Pauza” (interaktywne)</a:t>
            </a:r>
            <a:endParaRPr lang="en-GB" sz="2400" dirty="0">
              <a:solidFill>
                <a:schemeClr val="accent4">
                  <a:lumMod val="75000"/>
                </a:schemeClr>
              </a:solidFill>
            </a:endParaRPr>
          </a:p>
          <a:p>
            <a:pPr lvl="1" algn="ctr"/>
            <a:endParaRPr lang="en-GB" sz="2200" b="1" dirty="0"/>
          </a:p>
          <a:p>
            <a:r>
              <a:rPr lang="en-GB" sz="2200" b="1" dirty="0"/>
              <a:t>Zadanie:</a:t>
            </a:r>
            <a:r>
              <a:rPr lang="en-GB" sz="2200" dirty="0"/>
              <a:t> Ćwicz zatrzymywanie się przed reakcją</a:t>
            </a:r>
          </a:p>
          <a:p>
            <a:endParaRPr lang="en-GB" sz="1000" b="1" dirty="0"/>
          </a:p>
          <a:p>
            <a:r>
              <a:rPr lang="en-GB" sz="2200" b="1" dirty="0"/>
              <a:t>Instrukcje:</a:t>
            </a:r>
            <a:endParaRPr lang="en-GB" sz="2200" dirty="0"/>
          </a:p>
          <a:p>
            <a:pPr marL="342900" lvl="0" indent="-342900">
              <a:buFont typeface="Wingdings" panose="05000000000000000000" pitchFamily="2" charset="2"/>
              <a:buChar char="Ø"/>
            </a:pPr>
            <a:r>
              <a:rPr lang="en-GB" sz="2200" dirty="0"/>
              <a:t>Zamknij oczy</a:t>
            </a:r>
          </a:p>
          <a:p>
            <a:pPr marL="342900" lvl="0" indent="-342900">
              <a:buFont typeface="Wingdings" panose="05000000000000000000" pitchFamily="2" charset="2"/>
              <a:buChar char="Ø"/>
            </a:pPr>
            <a:r>
              <a:rPr lang="en-GB" sz="2200" dirty="0"/>
              <a:t>Wyobraź sobie: Właśnie wróciłeś ze szkoły. Jesteś zmęczony i zestresowany.</a:t>
            </a:r>
          </a:p>
          <a:p>
            <a:pPr marL="342900" lvl="0" indent="-342900">
              <a:buFont typeface="Wingdings" panose="05000000000000000000" pitchFamily="2" charset="2"/>
              <a:buChar char="Ø"/>
            </a:pPr>
            <a:r>
              <a:rPr lang="en-GB" sz="2200" dirty="0"/>
              <a:t>Twoja ręka sięga po telefon...</a:t>
            </a:r>
          </a:p>
          <a:p>
            <a:pPr marL="342900" lvl="0" indent="-342900">
              <a:buFont typeface="Wingdings" panose="05000000000000000000" pitchFamily="2" charset="2"/>
              <a:buChar char="Ø"/>
            </a:pPr>
            <a:r>
              <a:rPr lang="en-GB" sz="2200" dirty="0"/>
              <a:t>ZATRZYMAJ SIĘ. Weź 3 głębokie oddechy.</a:t>
            </a:r>
          </a:p>
          <a:p>
            <a:pPr marL="342900" lvl="0" indent="-342900">
              <a:buFont typeface="Wingdings" panose="05000000000000000000" pitchFamily="2" charset="2"/>
              <a:buChar char="Ø"/>
            </a:pPr>
            <a:r>
              <a:rPr lang="en-GB" sz="2200" dirty="0"/>
              <a:t>Zadaj sobie pytanie: „Czego naprawdę teraz potrzebuję?”</a:t>
            </a:r>
          </a:p>
          <a:p>
            <a:endParaRPr lang="en-GB" sz="1000" b="1" dirty="0"/>
          </a:p>
          <a:p>
            <a:r>
              <a:rPr lang="en-GB" sz="2200" b="1" dirty="0"/>
              <a:t>Podziel się z partnerem:</a:t>
            </a:r>
            <a:endParaRPr lang="en-GB" sz="2200" dirty="0"/>
          </a:p>
          <a:p>
            <a:pPr marL="342900" lvl="0" indent="-342900">
              <a:buFont typeface="Wingdings" panose="05000000000000000000" pitchFamily="2" charset="2"/>
              <a:buChar char="Ø"/>
            </a:pPr>
            <a:r>
              <a:rPr lang="en-GB" sz="2200" dirty="0"/>
              <a:t>Jakie uczucie się pojawiło?</a:t>
            </a:r>
          </a:p>
          <a:p>
            <a:pPr marL="342900" lvl="0" indent="-342900">
              <a:buFont typeface="Wingdings" panose="05000000000000000000" pitchFamily="2" charset="2"/>
              <a:buChar char="Ø"/>
            </a:pPr>
            <a:r>
              <a:rPr lang="en-GB" sz="2200" dirty="0"/>
              <a:t>Czego możesz potrzebować zamiast czasu spędzanego przed ekranem?</a:t>
            </a:r>
          </a:p>
          <a:p>
            <a:pPr marL="342900" lvl="0" indent="-342900">
              <a:buFont typeface="Wingdings" panose="05000000000000000000" pitchFamily="2" charset="2"/>
              <a:buChar char="Ø"/>
            </a:pPr>
            <a:r>
              <a:rPr lang="en-GB" sz="2200" dirty="0"/>
              <a:t>Co mógłbyś zrobić zamiast tego?</a:t>
            </a:r>
          </a:p>
          <a:p>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700" b="0" i="1" dirty="0"/>
              <a:t>Moduł 1 (Uczniowie)</a:t>
            </a:r>
            <a:br>
              <a:rPr lang="en-US" sz="2700" b="0" i="1" dirty="0"/>
            </a:br>
            <a:r>
              <a:rPr lang="en-US" sz="2700" b="0" i="1" dirty="0"/>
              <a:t>Czas spędzany przed ekranem i czas bez ekranu</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700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Temat 4: </a:t>
            </a:r>
            <a:r>
              <a:rPr lang="en-GB" sz="3400" b="1" dirty="0">
                <a:solidFill>
                  <a:schemeClr val="accent6">
                    <a:lumMod val="75000"/>
                  </a:schemeClr>
                </a:solidFill>
              </a:rPr>
              <a:t>Relacje społeczne i kontakty bezpośrednie</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Temat 4: </a:t>
            </a:r>
            <a:r>
              <a:rPr lang="en-GB" b="1" i="1" dirty="0">
                <a:solidFill>
                  <a:srgbClr val="00B0F0"/>
                </a:solidFill>
              </a:rPr>
              <a:t>Relacje społeczne i kontakty bezpośrednie</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133595" y="1462685"/>
            <a:ext cx="10428021" cy="6217087"/>
          </a:xfrm>
          <a:prstGeom prst="rect">
            <a:avLst/>
          </a:prstGeom>
          <a:noFill/>
        </p:spPr>
        <p:txBody>
          <a:bodyPr wrap="square">
            <a:spAutoFit/>
          </a:bodyPr>
          <a:lstStyle/>
          <a:p>
            <a:r>
              <a:rPr lang="en-GB" sz="2400" b="1" dirty="0"/>
              <a:t>Ekrany a Twoje relacje</a:t>
            </a:r>
          </a:p>
          <a:p>
            <a:endParaRPr lang="en-GB" sz="800" dirty="0"/>
          </a:p>
          <a:p>
            <a:pPr lvl="0" algn="ctr"/>
            <a:r>
              <a:rPr lang="en-GB" sz="2400" dirty="0"/>
              <a:t>Czy naprawdę jesteś </a:t>
            </a:r>
            <a:r>
              <a:rPr lang="en-GB" sz="2400" i="1" dirty="0"/>
              <a:t>„połączony”?</a:t>
            </a:r>
            <a:endParaRPr lang="en-GB" sz="2400" dirty="0"/>
          </a:p>
          <a:p>
            <a:pPr lvl="0" algn="ctr"/>
            <a:endParaRPr lang="en-GB" sz="800" b="1" dirty="0"/>
          </a:p>
          <a:p>
            <a:pPr lvl="0" algn="ctr"/>
            <a:r>
              <a:rPr lang="en-GB" sz="2200" dirty="0"/>
              <a:t>Bycie dobrym obywatelem cyfrowym oznacza postępowanie etyczne, bezpieczne i pełne szacunku. </a:t>
            </a:r>
          </a:p>
          <a:p>
            <a:pPr lvl="0" algn="ctr"/>
            <a:r>
              <a:rPr lang="en-GB" sz="2200" dirty="0"/>
              <a:t>Każde kliknięcie ma wpływ na Twoją reputację.</a:t>
            </a:r>
          </a:p>
          <a:p>
            <a:pPr lvl="0" algn="ctr"/>
            <a:endParaRPr lang="en-GB" sz="800" dirty="0"/>
          </a:p>
          <a:p>
            <a:pPr algn="ctr"/>
            <a:r>
              <a:rPr lang="en-GB" sz="2200" dirty="0"/>
              <a:t>Ekrany pomagają nam pozostawać w kontakcie, ale mogą również przeszkadzać w prawdziwym nawiązywaniu relacji.</a:t>
            </a:r>
          </a:p>
          <a:p>
            <a:pPr algn="ctr"/>
            <a:endParaRPr lang="en-GB" sz="800" dirty="0"/>
          </a:p>
          <a:p>
            <a:pPr algn="ctr"/>
            <a:r>
              <a:rPr lang="en-GB" sz="2200" b="1" dirty="0"/>
              <a:t>„Phubbing” </a:t>
            </a:r>
            <a:r>
              <a:rPr lang="en-GB" sz="2200" dirty="0"/>
              <a:t>= telefon + snubbing = ignorowanie ludzi wokół ciebie, żeby patrzeć na telefon.</a:t>
            </a:r>
          </a:p>
          <a:p>
            <a:endParaRPr lang="en-GB" sz="1200" dirty="0"/>
          </a:p>
          <a:p>
            <a:r>
              <a:rPr lang="en-GB" sz="2200" b="1" dirty="0"/>
              <a:t>Czego nie widać na ekranach:</a:t>
            </a:r>
            <a:endParaRPr lang="en-GB" sz="2200" dirty="0"/>
          </a:p>
          <a:p>
            <a:pPr marL="285750" lvl="0" indent="-285750">
              <a:buFont typeface="Wingdings" panose="05000000000000000000" pitchFamily="2" charset="2"/>
              <a:buChar char="Ø"/>
            </a:pPr>
            <a:r>
              <a:rPr lang="en-GB" sz="2200" dirty="0"/>
              <a:t>Mimika twarzy i mowa ciała</a:t>
            </a:r>
          </a:p>
          <a:p>
            <a:pPr marL="285750" lvl="0" indent="-285750">
              <a:buFont typeface="Wingdings" panose="05000000000000000000" pitchFamily="2" charset="2"/>
              <a:buChar char="Ø"/>
            </a:pPr>
            <a:r>
              <a:rPr lang="en-GB" sz="2200" dirty="0"/>
              <a:t>Poczucie prawdziwej „obecności” z kimś</a:t>
            </a:r>
          </a:p>
          <a:p>
            <a:pPr marL="285750" lvl="0" indent="-285750">
              <a:buFont typeface="Wingdings" panose="05000000000000000000" pitchFamily="2" charset="2"/>
              <a:buChar char="Ø"/>
            </a:pPr>
            <a:r>
              <a:rPr lang="en-GB" sz="2200" dirty="0"/>
              <a:t>Wspólne doświadczenia i wspomnienia</a:t>
            </a:r>
          </a:p>
          <a:p>
            <a:pPr marL="285750" lvl="0" indent="-285750">
              <a:buFont typeface="Wingdings" panose="05000000000000000000" pitchFamily="2" charset="2"/>
              <a:buChar char="Ø"/>
            </a:pPr>
            <a:r>
              <a:rPr lang="en-GB" sz="2200" dirty="0"/>
              <a:t>Ciepło fizycznej obecności</a:t>
            </a:r>
          </a:p>
          <a:p>
            <a:pPr lvl="0"/>
            <a:endParaRPr lang="en-GB" sz="800" dirty="0"/>
          </a:p>
          <a:p>
            <a:pPr algn="ctr"/>
            <a:r>
              <a:rPr lang="en-GB" sz="2200" b="1" dirty="0"/>
              <a:t>Pytanie do przemyślenia:</a:t>
            </a:r>
            <a:r>
              <a:rPr lang="en-GB" sz="2200" dirty="0"/>
              <a:t> </a:t>
            </a:r>
          </a:p>
          <a:p>
            <a:pPr algn="ctr"/>
            <a:r>
              <a:rPr lang="en-GB" sz="2200" dirty="0"/>
              <a:t>Kiedy ostatni raz rozmawiałeś z kimś, nie sprawdzając przy tym telefonu?</a:t>
            </a:r>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4: </a:t>
            </a:r>
            <a:r>
              <a:rPr lang="en-GB" b="1" i="1" dirty="0">
                <a:solidFill>
                  <a:schemeClr val="accent1">
                    <a:lumMod val="75000"/>
                  </a:schemeClr>
                </a:solidFill>
              </a:rPr>
              <a:t>Relacje społeczne i kontakt twarzą w twarz</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133595" y="1462685"/>
            <a:ext cx="10288487" cy="4739759"/>
          </a:xfrm>
          <a:prstGeom prst="rect">
            <a:avLst/>
          </a:prstGeom>
          <a:noFill/>
        </p:spPr>
        <p:txBody>
          <a:bodyPr wrap="square">
            <a:spAutoFit/>
          </a:bodyPr>
          <a:lstStyle/>
          <a:p>
            <a:r>
              <a:rPr lang="en-GB" sz="2300" b="1" dirty="0"/>
              <a:t>Siła bycia obecnym</a:t>
            </a:r>
            <a:endParaRPr lang="en-GB" sz="2300" dirty="0"/>
          </a:p>
          <a:p>
            <a:pPr lvl="1" algn="ctr"/>
            <a:endParaRPr lang="en-GB" sz="1200" dirty="0"/>
          </a:p>
          <a:p>
            <a:pPr lvl="1" algn="ctr"/>
            <a:r>
              <a:rPr lang="en-GB" sz="2300" dirty="0"/>
              <a:t>Prawdziwa więź jest inna</a:t>
            </a:r>
          </a:p>
          <a:p>
            <a:pPr lvl="1" algn="ctr"/>
            <a:endParaRPr lang="en-GB" sz="1200" b="1" dirty="0"/>
          </a:p>
          <a:p>
            <a:pPr lvl="1" algn="ctr"/>
            <a:r>
              <a:rPr lang="en-GB" sz="2300" dirty="0"/>
              <a:t>Badania pokazują, że nasze najszczęśliwsze wspomnienia zazwyczaj wiążą się z </a:t>
            </a:r>
          </a:p>
          <a:p>
            <a:pPr lvl="1" algn="ctr"/>
            <a:r>
              <a:rPr lang="en-GB" sz="2300" dirty="0"/>
              <a:t>pełną obecność z innymi – a NIE patrzenie na ekrany.</a:t>
            </a:r>
          </a:p>
          <a:p>
            <a:endParaRPr lang="en-GB" sz="1200" b="1" dirty="0"/>
          </a:p>
          <a:p>
            <a:r>
              <a:rPr lang="en-GB" sz="2300" b="1" dirty="0"/>
              <a:t>Bycie obecnym oznacza:</a:t>
            </a:r>
            <a:endParaRPr lang="en-GB" sz="2300" dirty="0"/>
          </a:p>
          <a:p>
            <a:pPr marL="285750" lvl="0" indent="-285750">
              <a:buFont typeface="Wingdings" panose="05000000000000000000" pitchFamily="2" charset="2"/>
              <a:buChar char="ü"/>
            </a:pPr>
            <a:r>
              <a:rPr lang="en-GB" sz="2300" dirty="0"/>
              <a:t>Odłożenie telefonu (nie tylko ekranem do dołu)</a:t>
            </a:r>
          </a:p>
          <a:p>
            <a:pPr marL="285750" lvl="0" indent="-285750">
              <a:buFont typeface="Wingdings" panose="05000000000000000000" pitchFamily="2" charset="2"/>
              <a:buChar char="ü"/>
            </a:pPr>
            <a:r>
              <a:rPr lang="en-GB" sz="2300" dirty="0"/>
              <a:t>Nawiązywanie kontaktu wzrokowego</a:t>
            </a:r>
          </a:p>
          <a:p>
            <a:pPr marL="285750" lvl="0" indent="-285750">
              <a:buFont typeface="Wingdings" panose="05000000000000000000" pitchFamily="2" charset="2"/>
              <a:buChar char="ü"/>
            </a:pPr>
            <a:r>
              <a:rPr lang="en-GB" sz="2300" dirty="0"/>
              <a:t>Naprawdę słuchanie</a:t>
            </a:r>
          </a:p>
          <a:p>
            <a:pPr marL="285750" lvl="0" indent="-285750">
              <a:buFont typeface="Wingdings" panose="05000000000000000000" pitchFamily="2" charset="2"/>
              <a:buChar char="ü"/>
            </a:pPr>
            <a:r>
              <a:rPr lang="en-GB" sz="2300" dirty="0"/>
              <a:t>Wspólne dzielenie się doświadczeniami</a:t>
            </a:r>
          </a:p>
          <a:p>
            <a:endParaRPr lang="en-GB" sz="1200" b="1" dirty="0"/>
          </a:p>
          <a:p>
            <a:r>
              <a:rPr lang="en-GB" sz="2300" b="1" dirty="0"/>
              <a:t>Nagroda: </a:t>
            </a:r>
            <a:r>
              <a:rPr lang="en-GB" sz="2300" dirty="0"/>
              <a:t>głębsze przyjaźnie, poczucie prawdziwego zrozumienia i trwałe wspomnienia.</a:t>
            </a:r>
          </a:p>
          <a:p>
            <a:pPr lvl="0"/>
            <a:endParaRPr lang="en-GB" sz="2400" dirty="0"/>
          </a:p>
        </p:txBody>
      </p:sp>
    </p:spTree>
    <p:extLst>
      <p:ext uri="{BB962C8B-B14F-4D97-AF65-F5344CB8AC3E}">
        <p14:creationId xmlns:p14="http://schemas.microsoft.com/office/powerpoint/2010/main" val="540525930"/>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1 (Uczniowie)</a:t>
            </a:r>
            <a:br>
              <a:rPr lang="en-US" sz="2700" b="0" i="1" dirty="0"/>
            </a:br>
            <a:r>
              <a:rPr lang="en-US" sz="2700" b="0" i="1" dirty="0"/>
              <a:t>Czas spędzany przed ekranem i czas bez ekranu</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Temat 1: Zrozumienie czasu spędzanego przed ekranem</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1">
                    <a:lumMod val="75000"/>
                  </a:schemeClr>
                </a:solidFill>
              </a:rPr>
              <a:t>Temat 4: </a:t>
            </a:r>
            <a:r>
              <a:rPr lang="en-GB" b="1" i="1" dirty="0">
                <a:solidFill>
                  <a:schemeClr val="accent1">
                    <a:lumMod val="75000"/>
                  </a:schemeClr>
                </a:solidFill>
              </a:rPr>
              <a:t>Relacje społeczne i kontakty bezpośrednie</a:t>
            </a: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60858" y="1405534"/>
            <a:ext cx="9856521" cy="4893647"/>
          </a:xfrm>
          <a:prstGeom prst="rect">
            <a:avLst/>
          </a:prstGeom>
          <a:noFill/>
        </p:spPr>
        <p:txBody>
          <a:bodyPr wrap="square">
            <a:spAutoFit/>
          </a:bodyPr>
          <a:lstStyle/>
          <a:p>
            <a:pPr lvl="0"/>
            <a:r>
              <a:rPr lang="en-GB" sz="2400" b="1" dirty="0"/>
              <a:t>Tworzenie chwil bez urządzeń</a:t>
            </a:r>
          </a:p>
          <a:p>
            <a:pPr lvl="0"/>
            <a:endParaRPr lang="en-GB" sz="2400" dirty="0"/>
          </a:p>
          <a:p>
            <a:pPr lvl="1" algn="ctr"/>
            <a:r>
              <a:rPr lang="en-GB" sz="2400" dirty="0"/>
              <a:t>Proste sposoby na nawiązanie bliższego kontaktu</a:t>
            </a:r>
          </a:p>
          <a:p>
            <a:endParaRPr lang="en-GB" sz="2400" b="1" dirty="0"/>
          </a:p>
          <a:p>
            <a:r>
              <a:rPr lang="en-GB" sz="2400" b="1" dirty="0"/>
              <a:t>Wypróbuj te pomysły:</a:t>
            </a:r>
            <a:endParaRPr lang="en-GB" sz="2400" dirty="0"/>
          </a:p>
          <a:p>
            <a:pPr marL="285750" lvl="0" indent="-285750">
              <a:buFont typeface="Wingdings" panose="05000000000000000000" pitchFamily="2" charset="2"/>
              <a:buChar char="ü"/>
            </a:pPr>
            <a:r>
              <a:rPr lang="en-GB" sz="2400" dirty="0"/>
              <a:t>Podczas posiłków telefon pozostaje w innym pokoju</a:t>
            </a:r>
          </a:p>
          <a:p>
            <a:pPr marL="285750" lvl="0" indent="-285750">
              <a:buFont typeface="Wingdings" panose="05000000000000000000" pitchFamily="2" charset="2"/>
              <a:buChar char="ü"/>
            </a:pPr>
            <a:r>
              <a:rPr lang="en-GB" sz="2400" dirty="0"/>
              <a:t>Nawiąż kontakt wzrokowy, gdy ktoś do Ciebie mówi</a:t>
            </a:r>
          </a:p>
          <a:p>
            <a:pPr marL="285750" lvl="0" indent="-285750">
              <a:buFont typeface="Wingdings" panose="05000000000000000000" pitchFamily="2" charset="2"/>
              <a:buChar char="ü"/>
            </a:pPr>
            <a:r>
              <a:rPr lang="en-GB" sz="2400" dirty="0"/>
              <a:t>Spędzaj czas bez ekranów z przyjaciółmi lub rodziną</a:t>
            </a:r>
          </a:p>
          <a:p>
            <a:pPr marL="285750" lvl="0" indent="-285750">
              <a:buFont typeface="Wingdings" panose="05000000000000000000" pitchFamily="2" charset="2"/>
              <a:buChar char="ü"/>
            </a:pPr>
            <a:r>
              <a:rPr lang="en-GB" sz="2400" dirty="0"/>
              <a:t>Zamiast przewijać ekran, nawiąż rozmowę, gdy jesteście razem</a:t>
            </a:r>
          </a:p>
          <a:p>
            <a:endParaRPr lang="en-GB" sz="2400" b="1" dirty="0"/>
          </a:p>
          <a:p>
            <a:r>
              <a:rPr lang="en-GB" sz="2400" b="1" dirty="0"/>
              <a:t>Pamiętaj: </a:t>
            </a:r>
            <a:r>
              <a:rPr lang="en-GB" sz="2400" dirty="0"/>
              <a:t>osoby, które są przed Tobą, zasługują na Twoją pełną uwagę. </a:t>
            </a:r>
          </a:p>
          <a:p>
            <a:r>
              <a:rPr lang="en-GB" sz="2400" dirty="0"/>
              <a:t>Telefon może poczekać…</a:t>
            </a:r>
          </a:p>
          <a:p>
            <a:pPr lvl="0"/>
            <a:endParaRPr lang="en-GB" sz="2400" dirty="0"/>
          </a:p>
        </p:txBody>
      </p:sp>
    </p:spTree>
    <p:extLst>
      <p:ext uri="{BB962C8B-B14F-4D97-AF65-F5344CB8AC3E}">
        <p14:creationId xmlns:p14="http://schemas.microsoft.com/office/powerpoint/2010/main" val="3499420414"/>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r>
              <a:rPr lang="en-US" b="1" i="1" dirty="0">
                <a:solidFill>
                  <a:schemeClr val="accent1">
                    <a:lumMod val="75000"/>
                  </a:schemeClr>
                </a:solidFill>
              </a:rPr>
              <a:t>Temat 4: </a:t>
            </a:r>
            <a:r>
              <a:rPr lang="en-GB" b="1" i="1" dirty="0">
                <a:solidFill>
                  <a:schemeClr val="accent1">
                    <a:lumMod val="75000"/>
                  </a:schemeClr>
                </a:solidFill>
              </a:rPr>
              <a:t>Relacje społeczne i kontakty bezpośrednie</a:t>
            </a: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6594754"/>
          </a:xfrm>
          <a:prstGeom prst="rect">
            <a:avLst/>
          </a:prstGeom>
          <a:noFill/>
        </p:spPr>
        <p:txBody>
          <a:bodyPr wrap="square">
            <a:spAutoFit/>
          </a:bodyPr>
          <a:lstStyle/>
          <a:p>
            <a:pPr lvl="0" algn="ctr"/>
            <a:r>
              <a:rPr lang="en-GB" sz="2400" b="1" dirty="0">
                <a:solidFill>
                  <a:schemeClr val="accent4">
                    <a:lumMod val="75000"/>
                  </a:schemeClr>
                </a:solidFill>
              </a:rPr>
              <a:t>Ćwiczenie: Wyzwanie związane z kontaktami (grupa)</a:t>
            </a:r>
            <a:endParaRPr lang="en-GB" sz="2400" dirty="0">
              <a:solidFill>
                <a:schemeClr val="accent4">
                  <a:lumMod val="75000"/>
                </a:schemeClr>
              </a:solidFill>
            </a:endParaRPr>
          </a:p>
          <a:p>
            <a:pPr lvl="0"/>
            <a:endParaRPr lang="en-GB" sz="1200" b="1" dirty="0"/>
          </a:p>
          <a:p>
            <a:pPr lvl="0"/>
            <a:r>
              <a:rPr lang="en-GB" sz="2200" b="1" dirty="0"/>
              <a:t>Zadanie: </a:t>
            </a:r>
            <a:r>
              <a:rPr lang="en-GB" sz="2200" dirty="0"/>
              <a:t>Zaplanujcie aktywność bez urządzeń</a:t>
            </a:r>
          </a:p>
          <a:p>
            <a:pPr lvl="0"/>
            <a:endParaRPr lang="en-GB" sz="1000" b="1" dirty="0"/>
          </a:p>
          <a:p>
            <a:pPr lvl="0"/>
            <a:r>
              <a:rPr lang="en-GB" sz="2200" b="1" dirty="0"/>
              <a:t>Instrukcje: </a:t>
            </a:r>
          </a:p>
          <a:p>
            <a:pPr lvl="0"/>
            <a:r>
              <a:rPr lang="en-GB" sz="2200" dirty="0"/>
              <a:t>W małych grupach zaplanujcie JEDNĄ aktywność, którą moglibyście wykonać z przyjaciółmi lub rodziną, a która obejmuje:</a:t>
            </a:r>
          </a:p>
          <a:p>
            <a:pPr marL="285750" indent="-285750">
              <a:buFont typeface="Wingdings" panose="05000000000000000000" pitchFamily="2" charset="2"/>
              <a:buChar char="Ø"/>
            </a:pPr>
            <a:r>
              <a:rPr lang="en-GB" sz="2200" dirty="0"/>
              <a:t>BRAK ekranów</a:t>
            </a:r>
          </a:p>
          <a:p>
            <a:pPr marL="285750" indent="-285750">
              <a:buFont typeface="Wingdings" panose="05000000000000000000" pitchFamily="2" charset="2"/>
              <a:buChar char="Ø"/>
            </a:pPr>
            <a:r>
              <a:rPr lang="en-GB" sz="2200" dirty="0"/>
              <a:t>Pełną obecność razem</a:t>
            </a:r>
          </a:p>
          <a:p>
            <a:pPr marL="285750" indent="-285750">
              <a:buFont typeface="Wingdings" panose="05000000000000000000" pitchFamily="2" charset="2"/>
              <a:buChar char="Ø"/>
            </a:pPr>
            <a:r>
              <a:rPr lang="en-GB" sz="2200" dirty="0"/>
              <a:t>Tworzenie wspomnień</a:t>
            </a:r>
          </a:p>
          <a:p>
            <a:endParaRPr lang="en-GB" sz="1000" b="1" dirty="0"/>
          </a:p>
          <a:p>
            <a:r>
              <a:rPr lang="en-GB" sz="2200" b="1" dirty="0"/>
              <a:t>Przykłady:</a:t>
            </a:r>
            <a:endParaRPr lang="en-GB" sz="2200" dirty="0"/>
          </a:p>
          <a:p>
            <a:pPr marL="285750" lvl="0" indent="-285750">
              <a:buFont typeface="Wingdings" panose="05000000000000000000" pitchFamily="2" charset="2"/>
              <a:buChar char="ü"/>
            </a:pPr>
            <a:r>
              <a:rPr lang="en-GB" sz="2200" dirty="0"/>
              <a:t>Wieczór z grami planszowymi</a:t>
            </a:r>
          </a:p>
          <a:p>
            <a:pPr marL="285750" lvl="0" indent="-285750">
              <a:buFont typeface="Wingdings" panose="05000000000000000000" pitchFamily="2" charset="2"/>
              <a:buChar char="ü"/>
            </a:pPr>
            <a:r>
              <a:rPr lang="en-GB" sz="2200" dirty="0"/>
              <a:t>Wspólne gotowanie</a:t>
            </a:r>
          </a:p>
          <a:p>
            <a:pPr marL="285750" lvl="0" indent="-285750">
              <a:buFont typeface="Wingdings" panose="05000000000000000000" pitchFamily="2" charset="2"/>
              <a:buChar char="ü"/>
            </a:pPr>
            <a:r>
              <a:rPr lang="en-GB" sz="2200" dirty="0"/>
              <a:t>Wybieranie się na spacer</a:t>
            </a:r>
          </a:p>
          <a:p>
            <a:pPr marL="285750" lvl="0" indent="-285750">
              <a:buFont typeface="Wingdings" panose="05000000000000000000" pitchFamily="2" charset="2"/>
              <a:buChar char="ü"/>
            </a:pPr>
            <a:r>
              <a:rPr lang="en-GB" sz="2200" dirty="0"/>
              <a:t>Uprawianie sportu</a:t>
            </a:r>
          </a:p>
          <a:p>
            <a:pPr marL="285750" lvl="0" indent="-285750">
              <a:buFont typeface="Wingdings" panose="05000000000000000000" pitchFamily="2" charset="2"/>
              <a:buChar char="ü"/>
            </a:pPr>
            <a:r>
              <a:rPr lang="en-GB" sz="2200" dirty="0"/>
              <a:t>Prowadzenie prawdziwej rozmowy</a:t>
            </a:r>
          </a:p>
          <a:p>
            <a:pPr lvl="0"/>
            <a:endParaRPr lang="en-GB" sz="1000" dirty="0"/>
          </a:p>
          <a:p>
            <a:pPr algn="ctr"/>
            <a:r>
              <a:rPr lang="en-GB" sz="2400" b="1" dirty="0"/>
              <a:t>Podziel się swoim planem z klasą. Czy spróbujesz tego w tym tygodniu?</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A1B9-87C4-A404-BFB6-855C29F33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FD56A-C11E-653B-79F4-9487F1E95F00}"/>
              </a:ext>
            </a:extLst>
          </p:cNvPr>
          <p:cNvSpPr>
            <a:spLocks noGrp="1"/>
          </p:cNvSpPr>
          <p:nvPr>
            <p:ph type="ctrTitle"/>
          </p:nvPr>
        </p:nvSpPr>
        <p:spPr/>
        <p:txBody>
          <a:bodyPr>
            <a:normAutofit fontScale="90000"/>
          </a:bodyPr>
          <a:lstStyle/>
          <a:p>
            <a:r>
              <a:rPr lang="en-US" sz="2700" b="0" i="1" dirty="0"/>
              <a:t>Moduł 1 (Uczniowie)</a:t>
            </a:r>
            <a:br>
              <a:rPr lang="en-US" sz="2700" b="0" i="1" dirty="0"/>
            </a:br>
            <a:r>
              <a:rPr lang="en-US" sz="2700" b="0" i="1" dirty="0"/>
              <a:t>Czas spędzany przed ekranem i czas bez ekranu</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7010B5D-99F6-FAEE-0C5A-2F308D25C10D}"/>
              </a:ext>
            </a:extLst>
          </p:cNvPr>
          <p:cNvSpPr>
            <a:spLocks noGrp="1"/>
          </p:cNvSpPr>
          <p:nvPr>
            <p:ph type="subTitle" idx="1"/>
          </p:nvPr>
        </p:nvSpPr>
        <p:spPr>
          <a:xfrm>
            <a:off x="374726" y="3662221"/>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6">
                    <a:lumMod val="75000"/>
                  </a:schemeClr>
                </a:solidFill>
              </a:rPr>
              <a:t>Temat 5: Gry i zdrowie</a:t>
            </a:r>
            <a:endParaRPr lang="en-GB" sz="26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3263706788"/>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AD2BB-AF60-4BA5-1299-2983548ECC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40F471F-B08C-38A2-69F2-F97F304677E4}"/>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757C5339-E951-E65B-61F7-0B2E2DB05D39}"/>
              </a:ext>
            </a:extLst>
          </p:cNvPr>
          <p:cNvSpPr>
            <a:spLocks noGrp="1"/>
          </p:cNvSpPr>
          <p:nvPr>
            <p:ph type="body" sz="quarter" idx="10"/>
          </p:nvPr>
        </p:nvSpPr>
        <p:spPr/>
        <p:txBody>
          <a:bodyPr/>
          <a:lstStyle/>
          <a:p>
            <a:r>
              <a:rPr lang="en-US" b="1" i="1" dirty="0">
                <a:solidFill>
                  <a:schemeClr val="accent6">
                    <a:lumMod val="75000"/>
                  </a:schemeClr>
                </a:solidFill>
              </a:rPr>
              <a:t>Temat 5: Gry i zdrowie</a:t>
            </a:r>
            <a:endParaRPr lang="en-CY" i="1" dirty="0"/>
          </a:p>
        </p:txBody>
      </p:sp>
      <p:pic>
        <p:nvPicPr>
          <p:cNvPr id="2" name="Content Placeholder 1">
            <a:extLst>
              <a:ext uri="{FF2B5EF4-FFF2-40B4-BE49-F238E27FC236}">
                <a16:creationId xmlns:a16="http://schemas.microsoft.com/office/drawing/2014/main" id="{01BA6FFD-BF5E-4FAD-882E-9683EBD16125}"/>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310FAAF2-0C8B-9A10-689F-04BB4B30580B}"/>
              </a:ext>
            </a:extLst>
          </p:cNvPr>
          <p:cNvSpPr txBox="1"/>
          <p:nvPr/>
        </p:nvSpPr>
        <p:spPr>
          <a:xfrm>
            <a:off x="102422" y="1462685"/>
            <a:ext cx="9856521" cy="5016758"/>
          </a:xfrm>
          <a:prstGeom prst="rect">
            <a:avLst/>
          </a:prstGeom>
          <a:noFill/>
        </p:spPr>
        <p:txBody>
          <a:bodyPr wrap="square">
            <a:spAutoFit/>
          </a:bodyPr>
          <a:lstStyle/>
          <a:p>
            <a:pPr lvl="0"/>
            <a:r>
              <a:rPr lang="en-GB" sz="2400" b="1" dirty="0"/>
              <a:t>Zrozumienie swoich nawyków związanych z grami</a:t>
            </a:r>
            <a:endParaRPr lang="en-GB" sz="2400" dirty="0"/>
          </a:p>
          <a:p>
            <a:pPr lvl="0"/>
            <a:endParaRPr lang="en-GB" sz="800" dirty="0"/>
          </a:p>
          <a:p>
            <a:pPr lvl="0" algn="ctr"/>
            <a:r>
              <a:rPr lang="en-GB" sz="2400" dirty="0"/>
              <a:t>Gry mogą być świetne – pod warunkiem zachowania równowagi</a:t>
            </a:r>
          </a:p>
          <a:p>
            <a:endParaRPr lang="en-GB" sz="800" dirty="0"/>
          </a:p>
          <a:p>
            <a:r>
              <a:rPr lang="en-GB" sz="2400" dirty="0"/>
              <a:t>Gry mają swoje zalety:</a:t>
            </a:r>
          </a:p>
          <a:p>
            <a:pPr marL="285750" lvl="0" indent="-285750">
              <a:buFont typeface="Wingdings" panose="05000000000000000000" pitchFamily="2" charset="2"/>
              <a:buChar char="ü"/>
            </a:pPr>
            <a:r>
              <a:rPr lang="en-GB" sz="2400" dirty="0"/>
              <a:t>Rozwiązywanie problemów i strategia</a:t>
            </a:r>
          </a:p>
          <a:p>
            <a:pPr marL="285750" lvl="0" indent="-285750">
              <a:buFont typeface="Wingdings" panose="05000000000000000000" pitchFamily="2" charset="2"/>
              <a:buChar char="ü"/>
            </a:pPr>
            <a:r>
              <a:rPr lang="en-GB" sz="2400" dirty="0"/>
              <a:t>Kreatywność i wyobraźnia</a:t>
            </a:r>
          </a:p>
          <a:p>
            <a:pPr marL="285750" lvl="0" indent="-285750">
              <a:buFont typeface="Wingdings" panose="05000000000000000000" pitchFamily="2" charset="2"/>
              <a:buChar char="ü"/>
            </a:pPr>
            <a:r>
              <a:rPr lang="en-GB" sz="2400" dirty="0"/>
              <a:t>Nawiązywanie kontaktów z przyjaciółmi</a:t>
            </a:r>
          </a:p>
          <a:p>
            <a:pPr marL="285750" lvl="0" indent="-285750">
              <a:buFont typeface="Wingdings" panose="05000000000000000000" pitchFamily="2" charset="2"/>
              <a:buChar char="ü"/>
            </a:pPr>
            <a:r>
              <a:rPr lang="en-GB" sz="2400" dirty="0"/>
              <a:t>Relaks i zabawa</a:t>
            </a:r>
          </a:p>
          <a:p>
            <a:endParaRPr lang="en-GB" sz="800" dirty="0"/>
          </a:p>
          <a:p>
            <a:r>
              <a:rPr lang="en-GB" sz="2400" dirty="0"/>
              <a:t>Jednak granie wymaga równowagi:</a:t>
            </a:r>
          </a:p>
          <a:p>
            <a:pPr marL="285750" lvl="0" indent="-285750">
              <a:buFont typeface="Wingdings" panose="05000000000000000000" pitchFamily="2" charset="2"/>
              <a:buChar char="ü"/>
            </a:pPr>
            <a:r>
              <a:rPr lang="en-GB" sz="2400" dirty="0"/>
              <a:t>Nie powinny zastępować snu, odrabiania lekcji ani prawdziwych przyjaźni</a:t>
            </a:r>
          </a:p>
          <a:p>
            <a:pPr marL="285750" lvl="0" indent="-285750">
              <a:buFont typeface="Wingdings" panose="05000000000000000000" pitchFamily="2" charset="2"/>
              <a:buChar char="ü"/>
            </a:pPr>
            <a:r>
              <a:rPr lang="en-GB" sz="2400" dirty="0"/>
              <a:t>Nie powinny być JEDYNĄ rzeczą, która sprawia, że jesteś szczęśliwy</a:t>
            </a:r>
          </a:p>
          <a:p>
            <a:pPr marL="285750" indent="-285750">
              <a:buFont typeface="Wingdings" panose="05000000000000000000" pitchFamily="2" charset="2"/>
              <a:buChar char="ü"/>
            </a:pPr>
            <a:r>
              <a:rPr lang="en-GB" sz="2400" dirty="0"/>
              <a:t>Nie powinny one wywoływać w tobie złości, pustki ani wyczerpania</a:t>
            </a:r>
          </a:p>
          <a:p>
            <a:endParaRPr lang="en-GB" sz="800" dirty="0"/>
          </a:p>
          <a:p>
            <a:r>
              <a:rPr lang="en-GB" sz="2400" dirty="0"/>
              <a:t>Kluczowe pytanie: Czy granie wzbogaca moje życie, czy je ubogaca?</a:t>
            </a:r>
          </a:p>
        </p:txBody>
      </p:sp>
    </p:spTree>
    <p:extLst>
      <p:ext uri="{BB962C8B-B14F-4D97-AF65-F5344CB8AC3E}">
        <p14:creationId xmlns:p14="http://schemas.microsoft.com/office/powerpoint/2010/main" val="1366835763"/>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DBD95-17D7-96B4-B518-FF122B4AC4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24F09FC-28FC-C31F-DA4C-3D8C57075E32}"/>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64FD3060-BE0D-39CD-D8DF-8AF9C19EF8D5}"/>
              </a:ext>
            </a:extLst>
          </p:cNvPr>
          <p:cNvSpPr>
            <a:spLocks noGrp="1"/>
          </p:cNvSpPr>
          <p:nvPr>
            <p:ph type="body" sz="quarter" idx="10"/>
          </p:nvPr>
        </p:nvSpPr>
        <p:spPr/>
        <p:txBody>
          <a:bodyPr/>
          <a:lstStyle/>
          <a:p>
            <a:r>
              <a:rPr lang="en-US" b="1" i="1" dirty="0">
                <a:solidFill>
                  <a:schemeClr val="accent6">
                    <a:lumMod val="75000"/>
                  </a:schemeClr>
                </a:solidFill>
              </a:rPr>
              <a:t>Temat 5: Gry i zdrowy tryb życia</a:t>
            </a:r>
            <a:endParaRPr lang="en-CY" i="1" dirty="0"/>
          </a:p>
        </p:txBody>
      </p:sp>
      <p:pic>
        <p:nvPicPr>
          <p:cNvPr id="2" name="Content Placeholder 1">
            <a:extLst>
              <a:ext uri="{FF2B5EF4-FFF2-40B4-BE49-F238E27FC236}">
                <a16:creationId xmlns:a16="http://schemas.microsoft.com/office/drawing/2014/main" id="{EEB0F152-E76D-1619-5897-1108E7C6F66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6CF27BA-568E-0972-05AE-A7B89EA80269}"/>
              </a:ext>
            </a:extLst>
          </p:cNvPr>
          <p:cNvSpPr txBox="1"/>
          <p:nvPr/>
        </p:nvSpPr>
        <p:spPr>
          <a:xfrm>
            <a:off x="149679" y="1405534"/>
            <a:ext cx="9856521" cy="5201424"/>
          </a:xfrm>
          <a:prstGeom prst="rect">
            <a:avLst/>
          </a:prstGeom>
          <a:noFill/>
        </p:spPr>
        <p:txBody>
          <a:bodyPr wrap="square">
            <a:spAutoFit/>
          </a:bodyPr>
          <a:lstStyle/>
          <a:p>
            <a:pPr lvl="0"/>
            <a:r>
              <a:rPr lang="en-GB" sz="2400" b="1" dirty="0"/>
              <a:t>Zdrowe a niezdrowe granie</a:t>
            </a:r>
          </a:p>
          <a:p>
            <a:pPr lvl="0"/>
            <a:endParaRPr lang="en-GB" sz="800" b="1" dirty="0"/>
          </a:p>
          <a:p>
            <a:pPr lvl="0" algn="ctr"/>
            <a:r>
              <a:rPr lang="en-GB" sz="2400" dirty="0"/>
              <a:t>Poznaj różnicę</a:t>
            </a:r>
          </a:p>
          <a:p>
            <a:r>
              <a:rPr lang="en-GB" sz="2400" b="1" dirty="0"/>
              <a:t>✅ </a:t>
            </a:r>
            <a:r>
              <a:rPr lang="en-GB" sz="2400" u="sng" dirty="0"/>
              <a:t>Zdrowe granie:</a:t>
            </a:r>
          </a:p>
          <a:p>
            <a:pPr marL="285750" lvl="0" indent="-285750">
              <a:buFont typeface="Wingdings" panose="05000000000000000000" pitchFamily="2" charset="2"/>
              <a:buChar char="ü"/>
            </a:pPr>
            <a:r>
              <a:rPr lang="en-GB" sz="2200" dirty="0"/>
              <a:t>Możesz przestać, kiedy chcesz</a:t>
            </a:r>
          </a:p>
          <a:p>
            <a:pPr marL="285750" lvl="0" indent="-285750">
              <a:buFont typeface="Wingdings" panose="05000000000000000000" pitchFamily="2" charset="2"/>
              <a:buChar char="ü"/>
            </a:pPr>
            <a:r>
              <a:rPr lang="en-GB" sz="2200" dirty="0"/>
              <a:t>Nadal czerpiesz radość z innych zajęć</a:t>
            </a:r>
          </a:p>
          <a:p>
            <a:pPr marL="285750" lvl="0" indent="-285750">
              <a:buFont typeface="Wingdings" panose="05000000000000000000" pitchFamily="2" charset="2"/>
              <a:buChar char="ü"/>
            </a:pPr>
            <a:r>
              <a:rPr lang="en-GB" sz="2200" dirty="0"/>
              <a:t>Po grze czujesz satysfakcję</a:t>
            </a:r>
          </a:p>
          <a:p>
            <a:pPr marL="285750" lvl="0" indent="-285750">
              <a:buFont typeface="Wingdings" panose="05000000000000000000" pitchFamily="2" charset="2"/>
              <a:buChar char="ü"/>
            </a:pPr>
            <a:r>
              <a:rPr lang="en-GB" sz="2200" dirty="0"/>
              <a:t>Granie nie wpływa na Twój sen ani oceny</a:t>
            </a:r>
          </a:p>
          <a:p>
            <a:pPr marL="285750" lvl="0" indent="-285750">
              <a:buFont typeface="Wingdings" panose="05000000000000000000" pitchFamily="2" charset="2"/>
              <a:buChar char="ü"/>
            </a:pPr>
            <a:r>
              <a:rPr lang="en-GB" sz="2200" dirty="0"/>
              <a:t>Jesteś szczery co do tego, ile grasz</a:t>
            </a:r>
          </a:p>
          <a:p>
            <a:pPr lvl="0"/>
            <a:endParaRPr lang="en-GB" sz="800" dirty="0"/>
          </a:p>
          <a:p>
            <a:r>
              <a:rPr lang="en-GB" sz="2400" dirty="0"/>
              <a:t>⚠️ </a:t>
            </a:r>
            <a:r>
              <a:rPr lang="en-GB" sz="2400" u="sng" dirty="0"/>
              <a:t>Sygnały ostrzegawcze:</a:t>
            </a:r>
          </a:p>
          <a:p>
            <a:pPr marL="285750" lvl="0" indent="-285750">
              <a:buFont typeface="Wingdings" panose="05000000000000000000" pitchFamily="2" charset="2"/>
              <a:buChar char="ü"/>
            </a:pPr>
            <a:r>
              <a:rPr lang="en-GB" sz="2200" dirty="0"/>
              <a:t>Nie możesz przestać, nawet jeśli chcesz</a:t>
            </a:r>
          </a:p>
          <a:p>
            <a:pPr marL="285750" lvl="0" indent="-285750">
              <a:buFont typeface="Wingdings" panose="05000000000000000000" pitchFamily="2" charset="2"/>
              <a:buChar char="ü"/>
            </a:pPr>
            <a:r>
              <a:rPr lang="en-GB" sz="2200" dirty="0"/>
              <a:t>Czujesz złość lub niepokój, gdy nie możesz grać</a:t>
            </a:r>
          </a:p>
          <a:p>
            <a:pPr marL="285750" lvl="0" indent="-285750">
              <a:buFont typeface="Wingdings" panose="05000000000000000000" pitchFamily="2" charset="2"/>
              <a:buChar char="ü"/>
            </a:pPr>
            <a:r>
              <a:rPr lang="en-GB" sz="2200" dirty="0"/>
              <a:t>Granie wpływa na sen, naukę lub relacje z przyjaciółmi</a:t>
            </a:r>
          </a:p>
          <a:p>
            <a:pPr marL="285750" lvl="0" indent="-285750">
              <a:buFont typeface="Wingdings" panose="05000000000000000000" pitchFamily="2" charset="2"/>
              <a:buChar char="ü"/>
            </a:pPr>
            <a:r>
              <a:rPr lang="en-GB" sz="2200" dirty="0"/>
              <a:t>Grasz, aby uciec od problemów</a:t>
            </a:r>
          </a:p>
          <a:p>
            <a:pPr marL="285750" lvl="0" indent="-285750">
              <a:buFont typeface="Wingdings" panose="05000000000000000000" pitchFamily="2" charset="2"/>
              <a:buChar char="ü"/>
            </a:pPr>
            <a:r>
              <a:rPr lang="en-GB" sz="2200" dirty="0"/>
              <a:t>Kłamiesz na temat tego, ile grasz</a:t>
            </a:r>
          </a:p>
        </p:txBody>
      </p:sp>
    </p:spTree>
    <p:extLst>
      <p:ext uri="{BB962C8B-B14F-4D97-AF65-F5344CB8AC3E}">
        <p14:creationId xmlns:p14="http://schemas.microsoft.com/office/powerpoint/2010/main" val="1532566139"/>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C596-CDC3-94C8-7F8C-8368932EA48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7F7C05C-57DA-6DBA-9B0F-410B70242E41}"/>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94C7A9AA-75AD-832B-4539-229F66A200E3}"/>
              </a:ext>
            </a:extLst>
          </p:cNvPr>
          <p:cNvSpPr>
            <a:spLocks noGrp="1"/>
          </p:cNvSpPr>
          <p:nvPr>
            <p:ph type="body" sz="quarter" idx="10"/>
          </p:nvPr>
        </p:nvSpPr>
        <p:spPr/>
        <p:txBody>
          <a:bodyPr/>
          <a:lstStyle/>
          <a:p>
            <a:r>
              <a:rPr lang="en-US" b="1" i="1" dirty="0">
                <a:solidFill>
                  <a:schemeClr val="accent6">
                    <a:lumMod val="75000"/>
                  </a:schemeClr>
                </a:solidFill>
              </a:rPr>
              <a:t>Temat 5: Gry i zdrowie</a:t>
            </a:r>
            <a:endParaRPr lang="en-CY" i="1" dirty="0"/>
          </a:p>
        </p:txBody>
      </p:sp>
      <p:pic>
        <p:nvPicPr>
          <p:cNvPr id="2" name="Content Placeholder 1">
            <a:extLst>
              <a:ext uri="{FF2B5EF4-FFF2-40B4-BE49-F238E27FC236}">
                <a16:creationId xmlns:a16="http://schemas.microsoft.com/office/drawing/2014/main" id="{CF36DDBE-4717-0AF3-413F-66007F4B0BBC}"/>
              </a:ext>
            </a:extLst>
          </p:cNvPr>
          <p:cNvPicPr>
            <a:picLocks noGrp="1" noChangeAspect="1"/>
          </p:cNvPicPr>
          <p:nvPr>
            <p:ph sz="quarter" idx="12"/>
          </p:nvPr>
        </p:nvPicPr>
        <p:blipFill>
          <a:blip r:embed="rId3"/>
          <a:stretch>
            <a:fillRect/>
          </a:stretch>
        </p:blipFill>
        <p:spPr>
          <a:xfrm>
            <a:off x="9580650" y="4934722"/>
            <a:ext cx="2327333" cy="1068606"/>
          </a:xfrm>
          <a:prstGeom prst="rect">
            <a:avLst/>
          </a:prstGeom>
        </p:spPr>
      </p:pic>
      <p:sp>
        <p:nvSpPr>
          <p:cNvPr id="4" name="TextBox 3">
            <a:extLst>
              <a:ext uri="{FF2B5EF4-FFF2-40B4-BE49-F238E27FC236}">
                <a16:creationId xmlns:a16="http://schemas.microsoft.com/office/drawing/2014/main" id="{F68C53D9-04E9-4F48-7DE7-5B0A1F5C7B09}"/>
              </a:ext>
            </a:extLst>
          </p:cNvPr>
          <p:cNvSpPr txBox="1"/>
          <p:nvPr/>
        </p:nvSpPr>
        <p:spPr>
          <a:xfrm>
            <a:off x="123204" y="1462685"/>
            <a:ext cx="10361223" cy="5109091"/>
          </a:xfrm>
          <a:prstGeom prst="rect">
            <a:avLst/>
          </a:prstGeom>
          <a:noFill/>
        </p:spPr>
        <p:txBody>
          <a:bodyPr wrap="square">
            <a:spAutoFit/>
          </a:bodyPr>
          <a:lstStyle/>
          <a:p>
            <a:pPr lvl="0"/>
            <a:r>
              <a:rPr lang="en-GB" sz="2400" b="1" dirty="0"/>
              <a:t>Strategie zrównoważonego grania</a:t>
            </a:r>
            <a:endParaRPr lang="en-GB" sz="2400" dirty="0"/>
          </a:p>
          <a:p>
            <a:pPr lvl="0" algn="ctr"/>
            <a:endParaRPr lang="en-GB" sz="800" dirty="0"/>
          </a:p>
          <a:p>
            <a:pPr lvl="0" algn="ctr"/>
            <a:r>
              <a:rPr lang="en-GB" sz="2400" dirty="0"/>
              <a:t>Ciesz się grami bez utraty równowagi</a:t>
            </a:r>
          </a:p>
          <a:p>
            <a:r>
              <a:rPr lang="en-GB" sz="2400" u="sng" dirty="0"/>
              <a:t>Wyznacz granice:</a:t>
            </a:r>
          </a:p>
          <a:p>
            <a:pPr marL="285750" lvl="0" indent="-285750">
              <a:buFont typeface="Wingdings" panose="05000000000000000000" pitchFamily="2" charset="2"/>
              <a:buChar char="ü"/>
            </a:pPr>
            <a:r>
              <a:rPr lang="en-GB" sz="2200" dirty="0"/>
              <a:t>Zdecyduj, jak długo będziesz grać, ZANIM zaczniesz</a:t>
            </a:r>
          </a:p>
          <a:p>
            <a:pPr marL="285750" lvl="0" indent="-285750">
              <a:buFont typeface="Wingdings" panose="05000000000000000000" pitchFamily="2" charset="2"/>
              <a:buChar char="ü"/>
            </a:pPr>
            <a:r>
              <a:rPr lang="en-GB" sz="2200" dirty="0"/>
              <a:t>Używaj minutników lub limitów w aplikacjach</a:t>
            </a:r>
          </a:p>
          <a:p>
            <a:pPr marL="285750" lvl="0" indent="-285750">
              <a:buFont typeface="Wingdings" panose="05000000000000000000" pitchFamily="2" charset="2"/>
              <a:buChar char="ü"/>
            </a:pPr>
            <a:r>
              <a:rPr lang="en-GB" sz="2200" dirty="0"/>
              <a:t>Nie graj, dopóki nie odrobisz lekcji</a:t>
            </a:r>
          </a:p>
          <a:p>
            <a:pPr marL="285750" lvl="0" indent="-285750">
              <a:buFont typeface="Wingdings" panose="05000000000000000000" pitchFamily="2" charset="2"/>
              <a:buChar char="ü"/>
            </a:pPr>
            <a:r>
              <a:rPr lang="en-GB" sz="2200" dirty="0"/>
              <a:t>Zakończ grę 30 minut przed snem</a:t>
            </a:r>
          </a:p>
          <a:p>
            <a:pPr lvl="0"/>
            <a:endParaRPr lang="en-GB" sz="1200" dirty="0"/>
          </a:p>
          <a:p>
            <a:r>
              <a:rPr lang="en-GB" sz="2400" u="sng" dirty="0"/>
              <a:t>Zachowaj równowagę:</a:t>
            </a:r>
          </a:p>
          <a:p>
            <a:pPr marL="285750" lvl="0" indent="-285750">
              <a:buFont typeface="Wingdings" panose="05000000000000000000" pitchFamily="2" charset="2"/>
              <a:buChar char="ü"/>
            </a:pPr>
            <a:r>
              <a:rPr lang="en-GB" sz="2200" dirty="0"/>
              <a:t>Miej inne hobby oprócz gier</a:t>
            </a:r>
          </a:p>
          <a:p>
            <a:pPr marL="285750" lvl="0" indent="-285750">
              <a:buFont typeface="Wingdings" panose="05000000000000000000" pitchFamily="2" charset="2"/>
              <a:buChar char="ü"/>
            </a:pPr>
            <a:r>
              <a:rPr lang="en-GB" sz="2200" dirty="0"/>
              <a:t>Znajdź czas na spotkania z przyjaciółmi w prawdziwym życiu</a:t>
            </a:r>
          </a:p>
          <a:p>
            <a:pPr marL="285750" lvl="0" indent="-285750">
              <a:buFont typeface="Wingdings" panose="05000000000000000000" pitchFamily="2" charset="2"/>
              <a:buChar char="ü"/>
            </a:pPr>
            <a:r>
              <a:rPr lang="en-GB" sz="2200" dirty="0"/>
              <a:t>Rób przerwy co 30–60 minut</a:t>
            </a:r>
          </a:p>
          <a:p>
            <a:pPr marL="285750" lvl="0" indent="-285750">
              <a:buFont typeface="Wingdings" panose="05000000000000000000" pitchFamily="2" charset="2"/>
              <a:buChar char="ü"/>
            </a:pPr>
            <a:r>
              <a:rPr lang="en-GB" sz="2200" b="1" dirty="0"/>
              <a:t>Zwróć uwagę na to, jak się czujesz po graniu</a:t>
            </a:r>
          </a:p>
          <a:p>
            <a:pPr lvl="0"/>
            <a:endParaRPr lang="en-GB" sz="1200" dirty="0"/>
          </a:p>
          <a:p>
            <a:pPr algn="ctr"/>
            <a:r>
              <a:rPr lang="en-GB" sz="2400" b="1" dirty="0"/>
              <a:t>Bądź ze sobą szczery: Jeśli granie powoduje problemy, nie ma nic złego w poproszeniu o pomoc.</a:t>
            </a:r>
            <a:endParaRPr lang="en-GB" sz="2400" dirty="0"/>
          </a:p>
        </p:txBody>
      </p:sp>
    </p:spTree>
    <p:extLst>
      <p:ext uri="{BB962C8B-B14F-4D97-AF65-F5344CB8AC3E}">
        <p14:creationId xmlns:p14="http://schemas.microsoft.com/office/powerpoint/2010/main" val="4253714581"/>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1A3CB-4B8E-6FA2-224D-7314DE7D7A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E4CFF45-FE6D-2C1A-52AC-6C0A251FA892}"/>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17F20E34-858D-86FA-DC3D-2D0A3D506706}"/>
              </a:ext>
            </a:extLst>
          </p:cNvPr>
          <p:cNvSpPr>
            <a:spLocks noGrp="1"/>
          </p:cNvSpPr>
          <p:nvPr>
            <p:ph type="body" sz="quarter" idx="10"/>
          </p:nvPr>
        </p:nvSpPr>
        <p:spPr/>
        <p:txBody>
          <a:bodyPr/>
          <a:lstStyle/>
          <a:p>
            <a:r>
              <a:rPr lang="en-US" b="1" i="1" dirty="0">
                <a:solidFill>
                  <a:schemeClr val="accent6">
                    <a:lumMod val="75000"/>
                  </a:schemeClr>
                </a:solidFill>
              </a:rPr>
              <a:t>Temat 5: Gry i zdrowie</a:t>
            </a:r>
            <a:endParaRPr lang="en-CY" i="1" dirty="0"/>
          </a:p>
        </p:txBody>
      </p:sp>
      <p:pic>
        <p:nvPicPr>
          <p:cNvPr id="2" name="Content Placeholder 1">
            <a:extLst>
              <a:ext uri="{FF2B5EF4-FFF2-40B4-BE49-F238E27FC236}">
                <a16:creationId xmlns:a16="http://schemas.microsoft.com/office/drawing/2014/main" id="{008F8AA4-0CA5-0578-0051-470EA231FDC2}"/>
              </a:ext>
            </a:extLst>
          </p:cNvPr>
          <p:cNvPicPr>
            <a:picLocks noGrp="1" noChangeAspect="1"/>
          </p:cNvPicPr>
          <p:nvPr>
            <p:ph sz="quarter" idx="12"/>
          </p:nvPr>
        </p:nvPicPr>
        <p:blipFill>
          <a:blip r:embed="rId3"/>
          <a:stretch>
            <a:fillRect/>
          </a:stretch>
        </p:blipFill>
        <p:spPr>
          <a:xfrm>
            <a:off x="9518304" y="4918163"/>
            <a:ext cx="2327333" cy="1068606"/>
          </a:xfrm>
          <a:prstGeom prst="rect">
            <a:avLst/>
          </a:prstGeom>
        </p:spPr>
      </p:pic>
      <p:sp>
        <p:nvSpPr>
          <p:cNvPr id="3" name="TextBox 2">
            <a:extLst>
              <a:ext uri="{FF2B5EF4-FFF2-40B4-BE49-F238E27FC236}">
                <a16:creationId xmlns:a16="http://schemas.microsoft.com/office/drawing/2014/main" id="{D12ACD9E-5C56-7ABE-3790-86684784B907}"/>
              </a:ext>
            </a:extLst>
          </p:cNvPr>
          <p:cNvSpPr txBox="1"/>
          <p:nvPr/>
        </p:nvSpPr>
        <p:spPr>
          <a:xfrm>
            <a:off x="97970" y="1405534"/>
            <a:ext cx="10453255" cy="6194645"/>
          </a:xfrm>
          <a:prstGeom prst="rect">
            <a:avLst/>
          </a:prstGeom>
          <a:noFill/>
        </p:spPr>
        <p:txBody>
          <a:bodyPr wrap="square">
            <a:spAutoFit/>
          </a:bodyPr>
          <a:lstStyle/>
          <a:p>
            <a:pPr lvl="0" algn="ctr"/>
            <a:r>
              <a:rPr lang="en-GB" sz="2400" b="1" dirty="0">
                <a:solidFill>
                  <a:schemeClr val="accent4">
                    <a:lumMod val="75000"/>
                  </a:schemeClr>
                </a:solidFill>
              </a:rPr>
              <a:t>Ćwiczenie: Moje zasady dotyczące gier (indywidualne)</a:t>
            </a:r>
            <a:endParaRPr lang="en-GB" sz="2400" dirty="0">
              <a:solidFill>
                <a:schemeClr val="accent4">
                  <a:lumMod val="75000"/>
                </a:schemeClr>
              </a:solidFill>
            </a:endParaRPr>
          </a:p>
          <a:p>
            <a:pPr lvl="0"/>
            <a:endParaRPr lang="en-GB" b="1" dirty="0"/>
          </a:p>
          <a:p>
            <a:pPr lvl="0" algn="ctr"/>
            <a:r>
              <a:rPr lang="en-GB" sz="2200" b="1" dirty="0"/>
              <a:t>Zadanie: </a:t>
            </a:r>
            <a:r>
              <a:rPr lang="en-GB" sz="2200" dirty="0"/>
              <a:t>Stwórz swoje osobiste zasady dotyczące gier</a:t>
            </a:r>
          </a:p>
          <a:p>
            <a:pPr lvl="0" algn="ctr"/>
            <a:endParaRPr lang="en-GB" sz="2200" b="1" dirty="0"/>
          </a:p>
          <a:p>
            <a:pPr lvl="0" algn="ctr"/>
            <a:r>
              <a:rPr lang="en-GB" sz="2200" b="1" dirty="0"/>
              <a:t>Instrukcje:</a:t>
            </a:r>
            <a:endParaRPr lang="en-GB" sz="2200" dirty="0"/>
          </a:p>
          <a:p>
            <a:pPr algn="ctr"/>
            <a:r>
              <a:rPr lang="en-GB" sz="2200" dirty="0"/>
              <a:t>Napisz dla siebie 3 zasady dotyczące zdrowego grania:</a:t>
            </a:r>
          </a:p>
          <a:p>
            <a:pPr algn="ctr"/>
            <a:endParaRPr lang="en-GB" sz="1200" dirty="0"/>
          </a:p>
          <a:p>
            <a:pPr algn="ctr"/>
            <a:r>
              <a:rPr lang="en-GB" sz="2200" dirty="0"/>
              <a:t>Przykłady:</a:t>
            </a:r>
          </a:p>
          <a:p>
            <a:pPr lvl="0" algn="ctr"/>
            <a:r>
              <a:rPr lang="en-GB" sz="2200" dirty="0"/>
              <a:t>„Przed rozpoczęciem gry ustawię minutnik”</a:t>
            </a:r>
          </a:p>
          <a:p>
            <a:pPr lvl="0" algn="ctr"/>
            <a:r>
              <a:rPr lang="en-GB" sz="2200" dirty="0"/>
              <a:t>„Co godzinę będę robić 10-minutową przerwę”</a:t>
            </a:r>
          </a:p>
          <a:p>
            <a:pPr lvl="0" algn="ctr"/>
            <a:r>
              <a:rPr lang="en-GB" sz="2200" dirty="0"/>
              <a:t>„Nie będę grać po 21:00 w dni szkolne”</a:t>
            </a:r>
          </a:p>
          <a:p>
            <a:pPr lvl="0" algn="ctr"/>
            <a:r>
              <a:rPr lang="en-GB" sz="2200" dirty="0"/>
              <a:t>„Zanim zacznę grać, odrobię zadania domowe”</a:t>
            </a:r>
          </a:p>
          <a:p>
            <a:pPr lvl="0" algn="ctr"/>
            <a:r>
              <a:rPr lang="en-GB" sz="2200" dirty="0"/>
              <a:t>„Zauważę, kiedy poczuję frustrację, i zrobię sobie przerwę”</a:t>
            </a:r>
          </a:p>
          <a:p>
            <a:pPr algn="ctr"/>
            <a:endParaRPr lang="en-GB" sz="1200" dirty="0"/>
          </a:p>
          <a:p>
            <a:pPr algn="ctr"/>
            <a:r>
              <a:rPr lang="en-GB" sz="2200" dirty="0"/>
              <a:t>Moje 3 zasady:</a:t>
            </a:r>
          </a:p>
          <a:p>
            <a:pPr algn="ctr"/>
            <a:r>
              <a:rPr lang="en-GB" sz="2200" dirty="0"/>
              <a:t>Podziel się jedną z zasad z partnerem. Jak zamierzasz o niej pamiętać?</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8130264"/>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1 (uczniowie): </a:t>
            </a:r>
            <a:br>
              <a:rPr lang="en-US" b="0" i="1" dirty="0"/>
            </a:br>
            <a:r>
              <a:rPr lang="en-US" b="0" i="1" dirty="0"/>
              <a:t>Czas spędzany przed ekranem i czas bez ekranu</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Temat 1: Czym jest czas spędzany przed ekranem</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1336483" cy="4440318"/>
          </a:xfrm>
          <a:prstGeom prst="rect">
            <a:avLst/>
          </a:prstGeom>
          <a:noFill/>
        </p:spPr>
        <p:txBody>
          <a:bodyPr wrap="square">
            <a:spAutoFit/>
          </a:bodyPr>
          <a:lstStyle/>
          <a:p>
            <a:pPr lvl="0"/>
            <a:r>
              <a:rPr lang="en-GB" sz="2400" b="1" dirty="0"/>
              <a:t>Czym jest czas spędzany przed ekranem?</a:t>
            </a:r>
          </a:p>
          <a:p>
            <a:pPr lvl="0"/>
            <a:endParaRPr lang="en-GB" sz="2400" dirty="0"/>
          </a:p>
          <a:p>
            <a:pPr lvl="1" algn="ctr"/>
            <a:r>
              <a:rPr lang="en-GB" sz="2400" dirty="0"/>
              <a:t>Liczenie godzin spędzonych przed ekranem</a:t>
            </a:r>
          </a:p>
          <a:p>
            <a:pPr lvl="1" algn="ctr"/>
            <a:endParaRPr lang="en-GB" sz="2400" dirty="0"/>
          </a:p>
          <a:p>
            <a:pPr lvl="1" algn="ctr"/>
            <a:r>
              <a:rPr lang="en-GB" sz="2400" dirty="0"/>
              <a:t>Czas spędzany przed ekranem to każdy moment, w którym patrzysz na ekran – telefony, </a:t>
            </a:r>
          </a:p>
          <a:p>
            <a:pPr lvl="1" algn="ctr"/>
            <a:r>
              <a:rPr lang="en-GB" sz="2400" dirty="0"/>
              <a:t>tabletów, komputerów, telewizorów lub konsol do gier. </a:t>
            </a:r>
          </a:p>
          <a:p>
            <a:pPr lvl="1" algn="ctr"/>
            <a:r>
              <a:rPr lang="en-GB" sz="2400" dirty="0"/>
              <a:t>Obejmuje to oglądanie filmów, granie w gry, rozmowy z przyjaciółmi, </a:t>
            </a:r>
          </a:p>
          <a:p>
            <a:pPr lvl="1" algn="ctr"/>
            <a:r>
              <a:rPr lang="en-GB" sz="2400" dirty="0"/>
              <a:t>odrabianie zadań domowych online oraz przeglądanie mediów społecznościowych.</a:t>
            </a:r>
          </a:p>
          <a:p>
            <a:pPr lvl="1" algn="ctr"/>
            <a:endParaRPr lang="en-GB" sz="2400" dirty="0"/>
          </a:p>
          <a:p>
            <a:pPr lvl="1" algn="ctr"/>
            <a:r>
              <a:rPr lang="en-GB" sz="2400" dirty="0"/>
              <a:t>Nie każdy czas spędzony przed ekranem jest taki sam – niektóre czynności pomagają nam się uczyć, a inne służą jedynie zabiciu czasu.</a:t>
            </a:r>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1: Zrozumienie czasu spędzanego przed ekranem</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453255" cy="5917646"/>
          </a:xfrm>
          <a:prstGeom prst="rect">
            <a:avLst/>
          </a:prstGeom>
          <a:noFill/>
        </p:spPr>
        <p:txBody>
          <a:bodyPr wrap="square">
            <a:spAutoFit/>
          </a:bodyPr>
          <a:lstStyle/>
          <a:p>
            <a:pPr lvl="0"/>
            <a:r>
              <a:rPr lang="en-GB" sz="2400" b="1" dirty="0"/>
              <a:t>Jak ekrany wpływają na Twoje ciało i umysł</a:t>
            </a:r>
          </a:p>
          <a:p>
            <a:pPr lvl="0"/>
            <a:endParaRPr lang="en-GB" sz="1200" b="1" dirty="0"/>
          </a:p>
          <a:p>
            <a:pPr lvl="0" algn="ctr"/>
            <a:r>
              <a:rPr lang="en-GB" sz="2400" dirty="0"/>
              <a:t>Ukryte skutki</a:t>
            </a:r>
          </a:p>
          <a:p>
            <a:pPr lvl="1"/>
            <a:endParaRPr lang="en-GB" sz="600" dirty="0"/>
          </a:p>
          <a:p>
            <a:r>
              <a:rPr lang="en-GB" sz="2400" b="1" dirty="0"/>
              <a:t>Twoje ciało:</a:t>
            </a:r>
            <a:endParaRPr lang="en-GB" sz="2400" dirty="0"/>
          </a:p>
          <a:p>
            <a:pPr marL="342900" lvl="0" indent="-342900">
              <a:buFont typeface="Wingdings" panose="05000000000000000000" pitchFamily="2" charset="2"/>
              <a:buChar char="ü"/>
            </a:pPr>
            <a:r>
              <a:rPr lang="en-GB" sz="2400" dirty="0"/>
              <a:t>Zmęczone oczy i bóle głowy</a:t>
            </a:r>
          </a:p>
          <a:p>
            <a:pPr marL="342900" lvl="0" indent="-342900">
              <a:buFont typeface="Wingdings" panose="05000000000000000000" pitchFamily="2" charset="2"/>
              <a:buChar char="ü"/>
            </a:pPr>
            <a:r>
              <a:rPr lang="en-GB" sz="2400" dirty="0"/>
              <a:t>Ból szyi i pleców</a:t>
            </a:r>
          </a:p>
          <a:p>
            <a:pPr marL="342900" lvl="0" indent="-342900">
              <a:buFont typeface="Wingdings" panose="05000000000000000000" pitchFamily="2" charset="2"/>
              <a:buChar char="ü"/>
            </a:pPr>
            <a:r>
              <a:rPr lang="en-GB" sz="2400" dirty="0"/>
              <a:t>Mniej energii na ruch i zabawę</a:t>
            </a:r>
          </a:p>
          <a:p>
            <a:pPr marL="342900" lvl="0" indent="-342900">
              <a:buFont typeface="Wingdings" panose="05000000000000000000" pitchFamily="2" charset="2"/>
              <a:buChar char="ü"/>
            </a:pPr>
            <a:r>
              <a:rPr lang="en-GB" sz="2400" dirty="0"/>
              <a:t>Problemy ze snem (zwłaszcza spowodowane korzystaniem z ekranów przed snem)</a:t>
            </a:r>
          </a:p>
          <a:p>
            <a:endParaRPr lang="en-GB" sz="1200" b="1" dirty="0"/>
          </a:p>
          <a:p>
            <a:r>
              <a:rPr lang="en-GB" sz="2400" b="1" dirty="0"/>
              <a:t>Twoje samopoczucie:</a:t>
            </a:r>
            <a:endParaRPr lang="en-GB" sz="2400" dirty="0"/>
          </a:p>
          <a:p>
            <a:pPr marL="342900" lvl="0" indent="-342900">
              <a:buFont typeface="Wingdings" panose="05000000000000000000" pitchFamily="2" charset="2"/>
              <a:buChar char="ü"/>
            </a:pPr>
            <a:r>
              <a:rPr lang="en-GB" sz="2400" dirty="0"/>
              <a:t>Zirytowanie lub niepokój</a:t>
            </a:r>
          </a:p>
          <a:p>
            <a:pPr marL="342900" lvl="0" indent="-342900">
              <a:buFont typeface="Wingdings" panose="05000000000000000000" pitchFamily="2" charset="2"/>
              <a:buChar char="ü"/>
            </a:pPr>
            <a:r>
              <a:rPr lang="en-GB" sz="2400" dirty="0"/>
              <a:t>Trudności z koncentracją</a:t>
            </a:r>
          </a:p>
          <a:p>
            <a:pPr marL="342900" lvl="0" indent="-342900">
              <a:buFont typeface="Wingdings" panose="05000000000000000000" pitchFamily="2" charset="2"/>
              <a:buChar char="ü"/>
            </a:pPr>
            <a:r>
              <a:rPr lang="en-GB" sz="2400" dirty="0"/>
              <a:t>Porównujesz się z innymi w sieci</a:t>
            </a:r>
          </a:p>
          <a:p>
            <a:pPr marL="342900" lvl="0" indent="-342900">
              <a:buFont typeface="Wingdings" panose="05000000000000000000" pitchFamily="2" charset="2"/>
              <a:buChar char="ü"/>
            </a:pPr>
            <a:r>
              <a:rPr lang="en-GB" sz="2400" dirty="0"/>
              <a:t>Mniejsze zainteresowanie aktywnościami poza internetem</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1: Zrozumienie czasu spędzanego przed ekranem</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97970" y="1462685"/>
            <a:ext cx="10453255" cy="1208664"/>
          </a:xfrm>
          <a:prstGeom prst="rect">
            <a:avLst/>
          </a:prstGeom>
          <a:noFill/>
        </p:spPr>
        <p:txBody>
          <a:bodyPr wrap="square">
            <a:spAutoFit/>
          </a:bodyPr>
          <a:lstStyle/>
          <a:p>
            <a:pPr lvl="0"/>
            <a:r>
              <a:rPr lang="en-GB" sz="2400" b="1" dirty="0"/>
              <a:t>Rodzaje czasu spędzanego przed ekranem</a:t>
            </a:r>
            <a:endParaRPr lang="en-GB" sz="2400" dirty="0"/>
          </a:p>
          <a:p>
            <a:pPr lvl="0" algn="ctr"/>
            <a:r>
              <a:rPr lang="en-GB" sz="2400" dirty="0"/>
              <a:t>Jakim typem użytkownika ekranu jesteś?</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A2B50978-BC99-4C92-FB5F-FF4988212534}"/>
              </a:ext>
            </a:extLst>
          </p:cNvPr>
          <p:cNvGraphicFramePr>
            <a:graphicFrameLocks noGrp="1"/>
          </p:cNvGraphicFramePr>
          <p:nvPr>
            <p:extLst>
              <p:ext uri="{D42A27DB-BD31-4B8C-83A1-F6EECF244321}">
                <p14:modId xmlns:p14="http://schemas.microsoft.com/office/powerpoint/2010/main" val="1667596886"/>
              </p:ext>
            </p:extLst>
          </p:nvPr>
        </p:nvGraphicFramePr>
        <p:xfrm>
          <a:off x="945574" y="2288514"/>
          <a:ext cx="9050712" cy="3106801"/>
        </p:xfrm>
        <a:graphic>
          <a:graphicData uri="http://schemas.openxmlformats.org/drawingml/2006/table">
            <a:tbl>
              <a:tblPr firstRow="1" firstCol="1" bandRow="1">
                <a:tableStyleId>{5C22544A-7EE6-4342-B048-85BDC9FD1C3A}</a:tableStyleId>
              </a:tblPr>
              <a:tblGrid>
                <a:gridCol w="1757449">
                  <a:extLst>
                    <a:ext uri="{9D8B030D-6E8A-4147-A177-3AD203B41FA5}">
                      <a16:colId xmlns:a16="http://schemas.microsoft.com/office/drawing/2014/main" val="470475171"/>
                    </a:ext>
                  </a:extLst>
                </a:gridCol>
                <a:gridCol w="3191552">
                  <a:extLst>
                    <a:ext uri="{9D8B030D-6E8A-4147-A177-3AD203B41FA5}">
                      <a16:colId xmlns:a16="http://schemas.microsoft.com/office/drawing/2014/main" val="629634076"/>
                    </a:ext>
                  </a:extLst>
                </a:gridCol>
                <a:gridCol w="4101711">
                  <a:extLst>
                    <a:ext uri="{9D8B030D-6E8A-4147-A177-3AD203B41FA5}">
                      <a16:colId xmlns:a16="http://schemas.microsoft.com/office/drawing/2014/main" val="1616983408"/>
                    </a:ext>
                  </a:extLst>
                </a:gridCol>
              </a:tblGrid>
              <a:tr h="0">
                <a:tc>
                  <a:txBody>
                    <a:bodyPr/>
                    <a:lstStyle/>
                    <a:p>
                      <a:pPr marL="0" marR="0" algn="just">
                        <a:lnSpc>
                          <a:spcPct val="115000"/>
                        </a:lnSpc>
                        <a:spcAft>
                          <a:spcPts val="800"/>
                        </a:spcAft>
                        <a:buNone/>
                      </a:pPr>
                      <a:r>
                        <a:rPr lang="en-US" sz="2000">
                          <a:effectLst/>
                        </a:rPr>
                        <a:t>Typ</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2000" dirty="0">
                          <a:effectLst/>
                        </a:rPr>
                        <a:t>Co to oznacza</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2000">
                          <a:effectLst/>
                        </a:rPr>
                        <a:t>Przykład</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extLst>
                  <a:ext uri="{0D108BD9-81ED-4DB2-BD59-A6C34878D82A}">
                    <a16:rowId xmlns:a16="http://schemas.microsoft.com/office/drawing/2014/main" val="685540737"/>
                  </a:ext>
                </a:extLst>
              </a:tr>
              <a:tr h="0">
                <a:tc>
                  <a:txBody>
                    <a:bodyPr/>
                    <a:lstStyle/>
                    <a:p>
                      <a:pPr marL="0" marR="0" algn="just">
                        <a:lnSpc>
                          <a:spcPct val="115000"/>
                        </a:lnSpc>
                        <a:spcAft>
                          <a:spcPts val="800"/>
                        </a:spcAft>
                        <a:buNone/>
                      </a:pPr>
                      <a:r>
                        <a:rPr lang="en-US" sz="2000">
                          <a:effectLst/>
                        </a:rPr>
                        <a:t>Edukacyjny</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Nauka nowych rzeczy</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Aplikacje do odrabiania zadań domowych, badania</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607228823"/>
                  </a:ext>
                </a:extLst>
              </a:tr>
              <a:tr h="0">
                <a:tc>
                  <a:txBody>
                    <a:bodyPr/>
                    <a:lstStyle/>
                    <a:p>
                      <a:pPr marL="0" marR="0" algn="just">
                        <a:lnSpc>
                          <a:spcPct val="115000"/>
                        </a:lnSpc>
                        <a:spcAft>
                          <a:spcPts val="800"/>
                        </a:spcAft>
                        <a:buNone/>
                      </a:pPr>
                      <a:r>
                        <a:rPr lang="en-US" sz="2000">
                          <a:effectLst/>
                        </a:rPr>
                        <a:t>Tworzenie</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Tworzenie czegoś nowego</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Aplikacje do rysowania, edycja wideo</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497233142"/>
                  </a:ext>
                </a:extLst>
              </a:tr>
              <a:tr h="0">
                <a:tc>
                  <a:txBody>
                    <a:bodyPr/>
                    <a:lstStyle/>
                    <a:p>
                      <a:pPr marL="0" marR="0" algn="just">
                        <a:lnSpc>
                          <a:spcPct val="115000"/>
                        </a:lnSpc>
                        <a:spcAft>
                          <a:spcPts val="800"/>
                        </a:spcAft>
                        <a:buNone/>
                      </a:pPr>
                      <a:r>
                        <a:rPr lang="en-US" sz="2000">
                          <a:effectLst/>
                        </a:rPr>
                        <a:t>Społeczności</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Kontakt z ludźmi</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Rozmowy wideo, wysyłanie wiadomości do znajomych</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500512420"/>
                  </a:ext>
                </a:extLst>
              </a:tr>
              <a:tr h="0">
                <a:tc>
                  <a:txBody>
                    <a:bodyPr/>
                    <a:lstStyle/>
                    <a:p>
                      <a:pPr marL="0" marR="0" algn="just">
                        <a:lnSpc>
                          <a:spcPct val="115000"/>
                        </a:lnSpc>
                        <a:spcAft>
                          <a:spcPts val="800"/>
                        </a:spcAft>
                        <a:buNone/>
                      </a:pPr>
                      <a:r>
                        <a:rPr lang="en-US" sz="2000">
                          <a:effectLst/>
                        </a:rPr>
                        <a:t>Pasywne</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Oglądanie bez myślenia</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Niekończące się przewijanie, automatycznie odtwarzane filmy</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114710738"/>
                  </a:ext>
                </a:extLst>
              </a:tr>
              <a:tr h="0">
                <a:tc>
                  <a:txBody>
                    <a:bodyPr/>
                    <a:lstStyle/>
                    <a:p>
                      <a:pPr marL="0" marR="0" algn="just">
                        <a:lnSpc>
                          <a:spcPct val="115000"/>
                        </a:lnSpc>
                        <a:spcAft>
                          <a:spcPts val="800"/>
                        </a:spcAft>
                        <a:buNone/>
                      </a:pPr>
                      <a:r>
                        <a:rPr lang="en-US" sz="2000">
                          <a:effectLst/>
                        </a:rPr>
                        <a:t>Zwyczaj</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GB" sz="2000">
                          <a:effectLst/>
                        </a:rPr>
                        <a:t>Korzystanie z ekranów z nudów</a:t>
                      </a:r>
                      <a:endParaRPr lang="en-GB"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dirty="0">
                          <a:effectLst/>
                        </a:rPr>
                        <a:t>Ciągłe sprawdzanie telefonu</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3395521599"/>
                  </a:ext>
                </a:extLst>
              </a:tr>
            </a:tbl>
          </a:graphicData>
        </a:graphic>
      </p:graphicFrame>
      <p:sp>
        <p:nvSpPr>
          <p:cNvPr id="10" name="TextBox 9">
            <a:extLst>
              <a:ext uri="{FF2B5EF4-FFF2-40B4-BE49-F238E27FC236}">
                <a16:creationId xmlns:a16="http://schemas.microsoft.com/office/drawing/2014/main" id="{55E234CB-19DD-AB02-7134-539F05492D4B}"/>
              </a:ext>
            </a:extLst>
          </p:cNvPr>
          <p:cNvSpPr txBox="1"/>
          <p:nvPr/>
        </p:nvSpPr>
        <p:spPr>
          <a:xfrm>
            <a:off x="1470430" y="5757267"/>
            <a:ext cx="8000999" cy="492122"/>
          </a:xfrm>
          <a:prstGeom prst="rect">
            <a:avLst/>
          </a:prstGeom>
          <a:noFill/>
        </p:spPr>
        <p:txBody>
          <a:bodyPr wrap="square">
            <a:spAutoFit/>
          </a:bodyPr>
          <a:lstStyle/>
          <a:p>
            <a:pPr marR="0" lvl="0" algn="just">
              <a:lnSpc>
                <a:spcPct val="115000"/>
              </a:lnSpc>
              <a:spcAft>
                <a:spcPts val="800"/>
              </a:spcAft>
              <a:buSzPts val="1000"/>
              <a:tabLst>
                <a:tab pos="72009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Zadaj sobie pytanie: czy ten czas spędzony przed ekranem mi pomaga, czy tylko wypełnia czas?</a:t>
            </a: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Moduł 1 (Uczniowie)</a:t>
            </a:r>
            <a:br>
              <a:rPr lang="en-US" sz="2700" b="0" i="1" dirty="0"/>
            </a:br>
            <a:r>
              <a:rPr lang="en-US" sz="2700" b="0" i="1" dirty="0"/>
              <a:t>Czas spędzany przed ekranem i czas bez ekranu</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Temat 2: </a:t>
            </a:r>
            <a:r>
              <a:rPr lang="en-GB" sz="2400" b="1" dirty="0">
                <a:solidFill>
                  <a:schemeClr val="accent6">
                    <a:lumMod val="75000"/>
                  </a:schemeClr>
                </a:solidFill>
              </a:rPr>
              <a:t>Samokontrola i cyfrowe odżywianie</a:t>
            </a: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Samokontrola i cyfrowe odżywianie</a:t>
            </a:r>
          </a:p>
          <a:p>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5271315"/>
          </a:xfrm>
          <a:prstGeom prst="rect">
            <a:avLst/>
          </a:prstGeom>
          <a:noFill/>
        </p:spPr>
        <p:txBody>
          <a:bodyPr wrap="square">
            <a:spAutoFit/>
          </a:bodyPr>
          <a:lstStyle/>
          <a:p>
            <a:pPr lvl="0"/>
            <a:r>
              <a:rPr lang="en-GB" sz="2400" b="1" dirty="0"/>
              <a:t>Uświadomienie sobie swoich nawyków</a:t>
            </a:r>
          </a:p>
          <a:p>
            <a:pPr lvl="0"/>
            <a:endParaRPr lang="en-GB" sz="2400" b="1" dirty="0"/>
          </a:p>
          <a:p>
            <a:pPr lvl="0" algn="ctr"/>
            <a:r>
              <a:rPr lang="en-GB" sz="2400" dirty="0"/>
              <a:t>Nie możesz zmienić tego, czego nie zauważasz</a:t>
            </a:r>
          </a:p>
          <a:p>
            <a:pPr lvl="0"/>
            <a:endParaRPr lang="en-GB" sz="2400" dirty="0"/>
          </a:p>
          <a:p>
            <a:pPr lvl="0" algn="ctr"/>
            <a:r>
              <a:rPr lang="en-GB" sz="2400" dirty="0"/>
              <a:t>Samokontrola oznacza obserwowanie własnego zachowania i dostrzeganie wzorców.</a:t>
            </a:r>
          </a:p>
          <a:p>
            <a:endParaRPr lang="en-GB" sz="2400" b="1" dirty="0"/>
          </a:p>
          <a:p>
            <a:r>
              <a:rPr lang="en-GB" sz="2400" b="1" dirty="0"/>
              <a:t>Zadaj sobie pytanie:</a:t>
            </a:r>
            <a:endParaRPr lang="en-GB" sz="2400" dirty="0"/>
          </a:p>
          <a:p>
            <a:pPr marL="285750" lvl="0" indent="-285750">
              <a:buFont typeface="Wingdings" panose="05000000000000000000" pitchFamily="2" charset="2"/>
              <a:buChar char="ü"/>
            </a:pPr>
            <a:r>
              <a:rPr lang="en-GB" sz="2400" dirty="0"/>
              <a:t>Ile czasu naprawdę spędzam przed ekranem?</a:t>
            </a:r>
          </a:p>
          <a:p>
            <a:pPr marL="285750" lvl="0" indent="-285750">
              <a:buFont typeface="Wingdings" panose="05000000000000000000" pitchFamily="2" charset="2"/>
              <a:buChar char="ü"/>
            </a:pPr>
            <a:r>
              <a:rPr lang="en-GB" sz="2400" dirty="0"/>
              <a:t>Jak się czuję, ZANIM sięgnę po urządzenie?</a:t>
            </a:r>
          </a:p>
          <a:p>
            <a:pPr marL="285750" lvl="0" indent="-285750">
              <a:buFont typeface="Wingdings" panose="05000000000000000000" pitchFamily="2" charset="2"/>
              <a:buChar char="ü"/>
            </a:pPr>
            <a:r>
              <a:rPr lang="en-GB" sz="2400" dirty="0"/>
              <a:t>Jak </a:t>
            </a:r>
            <a:r>
              <a:rPr lang="en-GB" sz="2400" b="1" dirty="0"/>
              <a:t>się czuję PO jego użyciu?</a:t>
            </a:r>
            <a:endParaRPr lang="en-GB" sz="2400" dirty="0"/>
          </a:p>
          <a:p>
            <a:endParaRPr lang="en-GB" sz="2400" b="1" dirty="0"/>
          </a:p>
          <a:p>
            <a:pPr algn="ctr"/>
            <a:r>
              <a:rPr lang="en-GB" sz="2400" b="1" dirty="0"/>
              <a:t>Dlaczego to ma znaczenie: </a:t>
            </a:r>
          </a:p>
          <a:p>
            <a:pPr algn="ctr"/>
            <a:r>
              <a:rPr lang="en-GB" sz="2400" b="1" dirty="0"/>
              <a:t>Kiedy zwracasz uwagę na swoje nawyki, to TY odzyskujesz kontrolę.</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Temat 2: </a:t>
            </a:r>
            <a:r>
              <a:rPr lang="en-GB" b="1" i="1" dirty="0">
                <a:solidFill>
                  <a:schemeClr val="accent6">
                    <a:lumMod val="75000"/>
                  </a:schemeClr>
                </a:solidFill>
              </a:rPr>
              <a:t>Samokontrola i „cyfrowe odżywianie”</a:t>
            </a: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4532651"/>
          </a:xfrm>
          <a:prstGeom prst="rect">
            <a:avLst/>
          </a:prstGeom>
          <a:noFill/>
        </p:spPr>
        <p:txBody>
          <a:bodyPr wrap="square">
            <a:spAutoFit/>
          </a:bodyPr>
          <a:lstStyle/>
          <a:p>
            <a:pPr lvl="0"/>
            <a:r>
              <a:rPr lang="en-GB" sz="2400" b="1" dirty="0"/>
              <a:t>Czym jest </a:t>
            </a:r>
            <a:r>
              <a:rPr lang="en-GB" sz="2400" b="1" i="1" dirty="0"/>
              <a:t>„odżywianie cyfrowe”?</a:t>
            </a:r>
          </a:p>
          <a:p>
            <a:pPr lvl="0" algn="ctr"/>
            <a:r>
              <a:rPr lang="en-GB" sz="2400" dirty="0"/>
              <a:t>Mądrze odżywiaj swój umysł</a:t>
            </a:r>
          </a:p>
          <a:p>
            <a:pPr lvl="0" algn="ctr"/>
            <a:endParaRPr lang="en-GB" sz="2400" dirty="0"/>
          </a:p>
          <a:p>
            <a:pPr lvl="0" algn="ctr"/>
            <a:r>
              <a:rPr lang="en-GB" sz="2400" dirty="0"/>
              <a:t>Pomyśl o czasie spędzanym przed ekranem jak o jedzeniu:</a:t>
            </a:r>
          </a:p>
          <a:p>
            <a:pPr algn="ctr"/>
            <a:r>
              <a:rPr lang="en-GB" sz="2400" b="1" i="1" dirty="0"/>
              <a:t>„Zdrowy” </a:t>
            </a:r>
            <a:r>
              <a:rPr lang="en-GB" sz="2400" b="1" dirty="0"/>
              <a:t>czas spędzany przed ekranem </a:t>
            </a:r>
            <a:r>
              <a:rPr lang="en-GB" sz="2400" dirty="0"/>
              <a:t>= nauka, tworzenie, znaczące relacje</a:t>
            </a:r>
          </a:p>
          <a:p>
            <a:pPr algn="ctr"/>
            <a:r>
              <a:rPr lang="en-GB" sz="2400" dirty="0"/>
              <a:t>→ Daje ci energię i satysfakcję</a:t>
            </a:r>
          </a:p>
          <a:p>
            <a:pPr algn="ctr"/>
            <a:endParaRPr lang="en-GB" sz="2400" b="1" i="1" dirty="0"/>
          </a:p>
          <a:p>
            <a:pPr algn="ctr"/>
            <a:r>
              <a:rPr lang="en-GB" sz="2400" b="1" i="1" dirty="0"/>
              <a:t>„Niezdrowy” </a:t>
            </a:r>
            <a:r>
              <a:rPr lang="en-GB" sz="2400" b="1" dirty="0"/>
              <a:t>czas spędzany przed ekranem </a:t>
            </a:r>
            <a:r>
              <a:rPr lang="en-GB" sz="2400" dirty="0"/>
              <a:t>= niekończące się przewijanie, bezmyślne oglądanie</a:t>
            </a:r>
          </a:p>
          <a:p>
            <a:pPr algn="ctr"/>
            <a:r>
              <a:rPr lang="en-GB" sz="2400" dirty="0"/>
              <a:t>→ Sprawia, że czujesz się zmęczony, znudzony lub pusty</a:t>
            </a:r>
          </a:p>
          <a:p>
            <a:pPr algn="ctr"/>
            <a:endParaRPr lang="en-GB" sz="2400" b="1" dirty="0"/>
          </a:p>
          <a:p>
            <a:pPr algn="ctr"/>
            <a:r>
              <a:rPr lang="en-GB" sz="2400" b="1" dirty="0"/>
              <a:t>Cel: </a:t>
            </a:r>
            <a:r>
              <a:rPr lang="en-GB" sz="2400" dirty="0"/>
              <a:t>więcej </a:t>
            </a:r>
            <a:r>
              <a:rPr lang="en-GB" sz="2400" i="1" dirty="0"/>
              <a:t>„warzyw”</a:t>
            </a:r>
            <a:r>
              <a:rPr lang="en-GB" sz="2400" dirty="0"/>
              <a:t>, mniej </a:t>
            </a:r>
            <a:r>
              <a:rPr lang="en-GB" sz="2400" i="1" dirty="0"/>
              <a:t>„słodyczy” </a:t>
            </a:r>
            <a:r>
              <a:rPr lang="en-GB" sz="2400" dirty="0"/>
              <a:t>– ale od czasu do czasu można sobie pozwolić na coś pysznego!</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Moduł 1 (uczniowie): Czas spędzany przed ekranem i bez ekranu</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Temat 2: </a:t>
            </a:r>
            <a:r>
              <a:rPr lang="en-GB" b="1" i="1" dirty="0">
                <a:solidFill>
                  <a:schemeClr val="accent6">
                    <a:lumMod val="75000"/>
                  </a:schemeClr>
                </a:solidFill>
              </a:rPr>
              <a:t>Samokontrola i cyfrowe odżywianie</a:t>
            </a: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5363648"/>
          </a:xfrm>
          <a:prstGeom prst="rect">
            <a:avLst/>
          </a:prstGeom>
          <a:noFill/>
        </p:spPr>
        <p:txBody>
          <a:bodyPr wrap="square">
            <a:spAutoFit/>
          </a:bodyPr>
          <a:lstStyle/>
          <a:p>
            <a:pPr lvl="0"/>
            <a:r>
              <a:rPr lang="en-GB" sz="2400" b="1" dirty="0"/>
              <a:t>Budowanie lepszych nawyków</a:t>
            </a:r>
          </a:p>
          <a:p>
            <a:pPr lvl="0"/>
            <a:endParaRPr lang="en-GB" b="1" dirty="0"/>
          </a:p>
          <a:p>
            <a:pPr lvl="0" algn="ctr"/>
            <a:r>
              <a:rPr lang="en-GB" sz="2400" dirty="0"/>
              <a:t>Małe zmiany, wielkie rezultaty</a:t>
            </a:r>
          </a:p>
          <a:p>
            <a:pPr lvl="1" algn="ctr"/>
            <a:endParaRPr lang="en-GB" sz="800" b="1" dirty="0"/>
          </a:p>
          <a:p>
            <a:r>
              <a:rPr lang="en-GB" sz="2400" u="sng" dirty="0"/>
              <a:t>Zanim zaczniesz korzystać z ekranu, zadaj sobie pytanie:</a:t>
            </a:r>
          </a:p>
          <a:p>
            <a:pPr marL="285750" lvl="0" indent="-285750">
              <a:buFont typeface="Wingdings" panose="05000000000000000000" pitchFamily="2" charset="2"/>
              <a:buChar char="Ø"/>
            </a:pPr>
            <a:r>
              <a:rPr lang="en-GB" sz="2400" dirty="0"/>
              <a:t>„Dlaczego to robię?”</a:t>
            </a:r>
          </a:p>
          <a:p>
            <a:pPr marL="285750" lvl="0" indent="-285750">
              <a:buFont typeface="Wingdings" panose="05000000000000000000" pitchFamily="2" charset="2"/>
              <a:buChar char="Ø"/>
            </a:pPr>
            <a:r>
              <a:rPr lang="en-GB" sz="2400" dirty="0"/>
              <a:t>„Co chcę zrobić?”</a:t>
            </a:r>
          </a:p>
          <a:p>
            <a:pPr lvl="0"/>
            <a:endParaRPr lang="en-GB" sz="1200" dirty="0"/>
          </a:p>
          <a:p>
            <a:r>
              <a:rPr lang="en-GB" sz="2400" u="sng" dirty="0"/>
              <a:t>Po skorzystaniu z ekranu zapytaj:</a:t>
            </a:r>
          </a:p>
          <a:p>
            <a:pPr marL="285750" lvl="0" indent="-285750">
              <a:buFont typeface="Wingdings" panose="05000000000000000000" pitchFamily="2" charset="2"/>
              <a:buChar char="Ø"/>
            </a:pPr>
            <a:r>
              <a:rPr lang="en-GB" sz="2400" dirty="0"/>
              <a:t>„Jak się teraz czuję?”</a:t>
            </a:r>
          </a:p>
          <a:p>
            <a:pPr marL="285750" lvl="0" indent="-285750">
              <a:buFont typeface="Wingdings" panose="05000000000000000000" pitchFamily="2" charset="2"/>
              <a:buChar char="Ø"/>
            </a:pPr>
            <a:r>
              <a:rPr lang="en-GB" sz="2400" dirty="0"/>
              <a:t>„Czy było to warte mojego czasu?”</a:t>
            </a:r>
          </a:p>
          <a:p>
            <a:endParaRPr lang="en-GB" sz="1200" b="1" dirty="0"/>
          </a:p>
          <a:p>
            <a:pPr algn="ctr"/>
            <a:r>
              <a:rPr lang="en-GB" sz="2400" b="1" dirty="0"/>
              <a:t>Spróbuj tego:</a:t>
            </a:r>
            <a:r>
              <a:rPr lang="en-GB" sz="2400" dirty="0"/>
              <a:t> </a:t>
            </a:r>
          </a:p>
          <a:p>
            <a:pPr algn="ctr"/>
            <a:r>
              <a:rPr lang="en-GB" sz="2400" dirty="0"/>
              <a:t>Podczas odrabiania lekcji trzymaj telefon w innym pokoju. </a:t>
            </a:r>
          </a:p>
          <a:p>
            <a:pPr algn="ctr"/>
            <a:r>
              <a:rPr lang="en-GB" sz="2400" dirty="0"/>
              <a:t>Zauważ, o ile łatwiej jest się skupić!</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3588</TotalTime>
  <Words>3882</Words>
  <Application>Microsoft Office PowerPoint</Application>
  <PresentationFormat>Widescreen</PresentationFormat>
  <Paragraphs>421</Paragraphs>
  <Slides>27</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Open Sans</vt:lpstr>
      <vt:lpstr>Wingdings</vt:lpstr>
      <vt:lpstr>CARDET Course template</vt:lpstr>
      <vt:lpstr>CARDET Course template - Cover page</vt:lpstr>
      <vt:lpstr>WP3 – Training Material for Students   </vt:lpstr>
      <vt:lpstr> Module 1 (Students) Screen On and Screen Off Time     </vt:lpstr>
      <vt:lpstr>Module 1 (Students): Screen On and Screen Off Time</vt:lpstr>
      <vt:lpstr>Module 1 (Students): Screen On and Screen Off Time</vt:lpstr>
      <vt:lpstr>Module 1 (Students): Screen On and Screen Off Time</vt:lpstr>
      <vt:lpstr>Module 1 (Students) Screen On and Screen Off Time    </vt:lpstr>
      <vt:lpstr>Module 1 (Students): Screen On and Screen Off Time</vt:lpstr>
      <vt:lpstr>Module 1 (Students): Screen On and Screen Off Time</vt:lpstr>
      <vt:lpstr>Module 1 (Students): Screen On and Screen Off Time</vt:lpstr>
      <vt:lpstr>Module 1 (Students): Screen On and Screen Off Time</vt:lpstr>
      <vt:lpstr>Module 1 (Students): Screen On and Screen Off Time</vt:lpstr>
      <vt:lpstr>Module 1 (Students):  Screen On and Screen Off Time    </vt:lpstr>
      <vt:lpstr>Module 1 (Students): Screen On and Screen Off Time</vt:lpstr>
      <vt:lpstr>Module 1 (Students): Screen On and Screen Off Time</vt:lpstr>
      <vt:lpstr>Module 1 (Students): Screen On and Screen Off Time</vt:lpstr>
      <vt:lpstr>Module 1 (Students): Screen On and Screen Off Time</vt:lpstr>
      <vt:lpstr>Module 1 (Students) Screen On and Screen Off Time    </vt:lpstr>
      <vt:lpstr>Module 1 (Students): Screen On and Screen Off Time</vt:lpstr>
      <vt:lpstr>Module 1 (Students): Screen On and Screen Off Time</vt:lpstr>
      <vt:lpstr>Module 1 (Students): Screen On and Screen Off Time</vt:lpstr>
      <vt:lpstr>Module 1 (Students): Screen On and Screen Off Time</vt:lpstr>
      <vt:lpstr>Module 1 (Students) Screen On and Screen Off Time    </vt:lpstr>
      <vt:lpstr>Module 1 (Students): Screen On and Screen Off Time</vt:lpstr>
      <vt:lpstr>Module 1 (Students): Screen On and Screen Off Time</vt:lpstr>
      <vt:lpstr>Module 1 (Students): Screen On and Screen Off Time</vt:lpstr>
      <vt:lpstr>Module 1 (Students): Screen On and Screen Off Time</vt:lpstr>
      <vt:lpstr>End of Module 1 (Students):  Screen On and Screen Off Time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176</revision>
  <lastPrinted>2018-07-25T11:23:29.0000000Z</lastPrinted>
  <dcterms:created xsi:type="dcterms:W3CDTF">2014-07-11T09:12:14.0000000Z</dcterms:created>
  <dcterms:modified xsi:type="dcterms:W3CDTF">2026-05-13T07:25:11.0000000Z</dcterms:modified>
  <keywords>, docId:23D9258C4FAAEA62ACF0A019BC535D75</keywords>
</coreProperties>
</file>