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2"/>
  </p:sldMasterIdLst>
  <p:notesMasterIdLst>
    <p:notesMasterId r:id="rId30"/>
  </p:notesMasterIdLst>
  <p:handoutMasterIdLst>
    <p:handoutMasterId r:id="rId31"/>
  </p:handoutMasterIdLst>
  <p:sldIdLst>
    <p:sldId id="256" r:id="rId3"/>
    <p:sldId id="272" r:id="rId4"/>
    <p:sldId id="277" r:id="rId5"/>
    <p:sldId id="278" r:id="rId6"/>
    <p:sldId id="279" r:id="rId7"/>
    <p:sldId id="274" r:id="rId8"/>
    <p:sldId id="264" r:id="rId9"/>
    <p:sldId id="288" r:id="rId10"/>
    <p:sldId id="284" r:id="rId11"/>
    <p:sldId id="286" r:id="rId12"/>
    <p:sldId id="285" r:id="rId13"/>
    <p:sldId id="273" r:id="rId14"/>
    <p:sldId id="287" r:id="rId15"/>
    <p:sldId id="292" r:id="rId16"/>
    <p:sldId id="293" r:id="rId17"/>
    <p:sldId id="294" r:id="rId18"/>
    <p:sldId id="275" r:id="rId19"/>
    <p:sldId id="296" r:id="rId20"/>
    <p:sldId id="301" r:id="rId21"/>
    <p:sldId id="302" r:id="rId22"/>
    <p:sldId id="295" r:id="rId23"/>
    <p:sldId id="303" r:id="rId24"/>
    <p:sldId id="304" r:id="rId25"/>
    <p:sldId id="305" r:id="rId26"/>
    <p:sldId id="306" r:id="rId27"/>
    <p:sldId id="307" r:id="rId28"/>
    <p:sldId id="300" r:id="rId29"/>
  </p:sldIdLst>
  <p:sldSz cx="12192000" cy="6858000"/>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8571" autoAdjust="0"/>
  </p:normalViewPr>
  <p:slideViewPr>
    <p:cSldViewPr snapToGrid="0">
      <p:cViewPr varScale="1">
        <p:scale>
          <a:sx n="74" d="100"/>
          <a:sy n="74" d="100"/>
        </p:scale>
        <p:origin x="1133" y="43"/>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Κάντε κλικ για να επεξεργαστείτε τα στυλ κειμένου Master</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Γει</a:t>
            </a:r>
            <a:r>
              <a:rPr lang="en-GB" sz="1200" kern="1200" dirty="0">
                <a:solidFill>
                  <a:schemeClr val="tx1"/>
                </a:solidFill>
                <a:effectLst/>
                <a:latin typeface="+mn-lt"/>
                <a:ea typeface="+mn-ea"/>
                <a:cs typeface="+mn-cs"/>
              </a:rPr>
              <a:t>α σ</a:t>
            </a:r>
            <a:r>
              <a:rPr lang="el-GR" sz="1200" kern="1200" dirty="0">
                <a:solidFill>
                  <a:schemeClr val="tx1"/>
                </a:solidFill>
                <a:effectLst/>
                <a:latin typeface="+mn-lt"/>
                <a:ea typeface="+mn-ea"/>
                <a:cs typeface="+mn-cs"/>
              </a:rPr>
              <a:t>ας</a:t>
            </a:r>
            <a:r>
              <a:rPr lang="en-GB" sz="1200" kern="1200" dirty="0">
                <a:solidFill>
                  <a:schemeClr val="tx1"/>
                </a:solidFill>
                <a:effectLst/>
                <a:latin typeface="+mn-lt"/>
                <a:ea typeface="+mn-ea"/>
                <a:cs typeface="+mn-cs"/>
              </a:rPr>
              <a:t>! Σήμερα θα μιλήσουμε για κάτι που όλοι γνωρίζετε πολύ καλά – τις οθόνες! Μπορεί κανείς να μου πει ποιες συσκευές έχουν οθόνες; Σωστά – τα τηλέφωνα, τα tablet, οι υπολογιστές, οι τηλεοράσεις, οι κονσόλες παιχνιδιών. Ο χρόνος που περνάμε μπροστά στην οθόνη είναι απλά ο χρόνος που αφιερώνουμε κοιτάζοντας οποιαδήποτε από αυτές τις συσκευές. Τώρα, εδώ είναι μια ενδιαφέρουσα σκέψη: δεν είναι ο ίδιος ο χρόνος που περνάμε μπροστά στην οθόνη. Το να κάνουμε τα μαθήματά μας στο διαδίκτυο είναι διαφορετικό από το να περιηγούμαστε σε βίντεο για ώρες. Σήμερα θα μάθουμε να ξεχωρίζουμε τη διαφορά.»</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«Θα σου μάθω μια απλή τεχνική που ονομάζεται "Επαναφορά σε 3 βήματα". Όταν νιώθεις αυτή την έλξη προς την οθόνη σου, δοκίμασε το εξής. Βήμα 1: ΠΑΥΣΗ – σταμάτα, μην το πιάσεις ακόμα. Βήμα 2: ΡΩΤΗΣΤΕ τον εαυτό σας – «Τι αισθάνομαι πραγματικά; Τι χρειάζομαι πραγματικά;» Βήμα 3: ΕΠΙΛΕΞΤΕ συνειδητά – ίσως χρειάζεστε λίγο χρόνο μπροστά στην οθόνη, αλλά ίσως χρειάζεστε κάτι εντελώς διαφορετικό. Αυτή η παύση σας δίνει τη δύναμη να αποφασίσετε, αντί να ενεργείτε αυτόματα.»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«Ας γεμίσουμε την εργαλειοθήκη της ηρεμίας σου με στρατηγικές που πραγματικά λειτουργούν. Βαθιές αναπνοές – μόλις πέντε αργές αναπνοές μπορούν να ηρεμήσουν το νευρικό σου σύστημα. Διάλειμμα από τις οθόνες – απομακρύνσου φυσικά για δέκα λεπτά. Γράψ' τα – το να καταγράφεις τα συναισθήματά σου στο χαρτί βοηθά στην επεξεργασία τους. Μίλα για αυτά – το να τα μοιράζεσαι με κάποιον που εμπιστεύεσαι ελαφρύνει το βάρος. Και θέσε όρια – όπως να μην χρησιμοποιείς οθόνες 30 λεπτά πριν τον ύπνο. Ποια από αυτά θα μπορούσε να λειτουργήσει για σένα;»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«Ας κάνουμε μια άσκηση τώρα αμέσως. Κλείστε τα μάτια σας και φανταστείτε το εξής: Μόλις γυρίσατε από το σχολείο. Είστε κουρασμένοι, ίσως και λίγο αγχωμένοι. Χωρίς να το σκεφτείτε, το χέρι σας τεντώνεται προς το κινητό σας... ΠΕΡΙΜΕΝΕΤΕ. Αυτή είναι η στιγμή που πρέπει να κάνετε μια παύση. Πάρτε μαζί μου τρεις αργές, βαθιές αναπνοές. Τώρα ρωτήστε τον εαυτό σας: Τι νιώθω πραγματικά; Τι χρειάζομαι στην πραγματικότητα; Ανοίξτε τα μάτια σας. Γυρίστε προς έναν συμμαθητή σας και μοιραστείτε μαζί του τι νιώσατε.»</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«Ας σκεφτούμε κάτι. Οι οθόνες μας βοηθούν να παραμένουμε σε επαφή με ανθρώπους που βρίσκονται μακριά – αυτό είναι υπέροχο! Αλλά μερικές φορές οι οθόνες εμποδίζουν την επικοινωνία με τους ανθρώπους που βρίσκονται ακριβώς μπροστά μας. Έχετε μιλήσει ποτέ με κάποιον που συνεχώς κοιτάζει το τηλέφωνό του; Πώς νιώθετε; Υπάρχει μάλιστα μια λέξη για αυτό: «phubbing» – από τις λέξεις «phone» (τηλέφωνο) και «snubbing» (αγνοώ). Όταν κάνουμε «phubbing» σε κάποιον, στέλνουμε το μήνυμα ότι η οθόνη μας είναι πιο σημαντική από αυτόν.»</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«Οι έρευνες αποκαλύπτουν κάτι πραγματικά ενδιαφέρον. Όταν οι επιστήμονες μελετούν τι κάνει τους ανθρώπους πιο ευτυχισμένους, σχεδόν πάντα έχει να κάνει με τη σύνδεση με τους άλλους. Και οι ΚΑΛΥΤΕΡΕΣ σχέσεις δημιουργούνται όταν είμαστε πλήρως παρόντες – όταν είμαστε πραγματικά εκεί, ακούμε πραγματικά, βλέπουμε πραγματικά ο ένας τον άλλον. Οι οθόνες δεν μπορούν να μας προσφέρουν τις εκφράσεις του προσώπου, τη γλώσσα του σώματος, την αίσθηση μιας αγκαλιάς ή τη ζεστασιά του κοινού γέλιου. Αυτά είναι τα πράγματα που θυμόμαστε για μια ζωή.»</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«Πώς μπορούμε λοιπόν να δημιουργήσουμε περισσότερες από αυτές τις ξεχωριστές στιγμές; Δεν χρειάζεται να είναι περίπλοκο. Αφήστε το κινητό σας σε άλλο δωμάτιο κατά τη διάρκεια των γευμάτων – δοκιμάστε το! Κρατήστε οπτική επαφή όταν κάποιος σας μιλάει. Προγραμματίστε χρόνο με φίλους ή την οικογένεια όπου κανείς δεν χρησιμοποιεί ηλεκτρονικές συσκευές. Ξεκινήστε μια συζήτηση αντί να κοιτάζετε το κινητό σας όταν είστε μαζί. Οι άνθρωποι που βρίσκονται μπροστά σας αξίζουν την πλήρη προσοχή σας. Το κινητό σας θα είναι ακόμα εκεί αργότερα.»</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20</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«Αυτή είναι η πρόκλησή σας! Σε ομάδες, </a:t>
            </a:r>
            <a:r>
              <a:rPr lang="en-GB" sz="1200" kern="1200" dirty="0" err="1">
                <a:solidFill>
                  <a:schemeClr val="tx1"/>
                </a:solidFill>
                <a:effectLst/>
                <a:latin typeface="+mn-lt"/>
                <a:ea typeface="+mn-ea"/>
                <a:cs typeface="+mn-cs"/>
              </a:rPr>
              <a:t>σχεδιάστε</a:t>
            </a:r>
            <a:r>
              <a:rPr lang="en-GB" sz="1200" kern="1200" dirty="0">
                <a:solidFill>
                  <a:schemeClr val="tx1"/>
                </a:solidFill>
                <a:effectLst/>
                <a:latin typeface="+mn-lt"/>
                <a:ea typeface="+mn-ea"/>
                <a:cs typeface="+mn-cs"/>
              </a:rPr>
              <a:t> ΜΙΑ δραστηριότητα που θα μπορούσατε πραγματικά να κάνετε με φίλους ή την οικογένειά σας και η οποία να μην περιλαμβάνει ΚΑΜΙΑ οθόνη. Πρέπει να είναι κάτι στο οποίο θα είστε πλήρως παρόντες μαζί, θα διασκεδάζετε και θα δημιουργείτε αναμνήσεις. Να είστε συγκεκριμένοι – τι θα κάνετε; Πότε θα το κάνετε; Ποιον θα καλέσετε; Μοιραστείτε τα σχέδιά σας με την τάξη. Και εδώ είναι η πραγματική πρόκληση: Θα το δοκιμάσετε πραγματικά αυτή την εβδομάδα;»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21</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«Ας μιλήσουμε για τα βιντεοπαιχνίδια! Τα βιντεοπαιχνίδια μπορούν να είναι πραγματικά υπέροχα – βοηθούν στην επίλυση προβλημάτων, στην δημιουργικότητα, στη σύνδεση με τους φίλους και είναι διασκεδαστικά! Αλλά, όπως κάθε ευχάριστη δραστηριότητα, χρειάζονται ισορροπία. Τα βιντεοπαιχνίδια γίνονται πρόβλημα όταν αρχίζουν να στερούν χρόνο από άλλα σημαντικά πράγματα – τον ύπνο, τα μαθήματα, τις πραγματικές φιλίες, άλλα χόμπι που σου αρέσουν. Το βασικό ερώτημα που πρέπει να θέσεις στον εαυτό σου είναι: Τα βιντεοπαιχνίδια προσθέτουν κάτι στη ζωή μου ή μου στερούν κάτι;»</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23</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«Ας δούμε συγκεκριμένα πώς μοιάζει το υγιές παιχνίδι σε αντίθεση με τα προειδοποιητικά σημάδια. Υγιές παιχνίδι: μπορείς να σταματήσεις όταν το χρειάζεσαι, εξακολουθείς να απολαμβάνεις άλλες δραστηριότητες, νιώθεις ικανοποίηση μετά το παιχνίδι, δεν επηρεάζει τον ύπνο ή τους βαθμούς σου. Προειδοποιητικά σημάδια: δεν μπορείς να σταματήσεις ακόμα και όταν το θέλεις, νιώθεις θυμό ή άγχος όταν δεν μπορείς να παίξεις, το παιχνίδι επηρεάζει άλλους τομείς της ζωής σου, παίζεις για να ξεφύγεις από τα προβλήματα ή δεν είσαι ειλικρινής σχετικά με το πόσο παίζεις. Πού βλέπεις τον εαυτό σου;»</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24</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«Ακολουθούν μερικές στρατηγικές που πραγματικά βοηθούν στην ισορροπημένη χρήση των βιντεοπαιχνιδιών. Θέσε όρια ΠΡΙΝ ξεκινήσεις – αποφάσισε πόση ώρα θα παίξεις και χρησιμοποίησε ένα χρονόμετρο. Τέλειωσε πρώτα τις υποχρεώσεις σου – τα μαθήματα, τις δουλειές του σπιτιού – και μετά παίξε ως ανταμοιβή. Κάνε διαλείμματα κάθε 30-60 λεπτά – το σώμα και τα μάτια σου το χρειάζονται. Διατηρήστε και άλλα χόμπι – το παιχνίδι δεν πρέπει να είναι το ΜΟΝΟ πράγμα που σας αρέσει. Και το πιο σημαντικό, να είστε ειλικρινείς με τον εαυτό σας. Αν το παιχνίδι σας δημιουργεί προβλήματα, δεν υπάρχει πρόβλημα να ζητήσετε βοήθεια.»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25</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«Οι οθόνες μας επηρεάζουν με τρόπους που δεν αντιλαμβανόμαστε πάντα. Το σώμα σας ίσως σας στέλνει κάποιο μήνυμα – κουρασμένα μάτια, πονοκεφάλους, πόνο στον αυχένα από το να κοιτάζετε προς τα κάτω. Και τα συναισθήματά σας μπορεί επίσης να επηρεάζονται. Έχει νιώσει ποτέ κανείς κακόκεφος μετά από πολύωρη χρήση οθονών; Ή δυσκολεύτηκε να κοιμηθεί μετά τη χρήση του κινητού του; Αυτά είναι μηνύματα που μας στέλνει το σώμα μας. Τα καλά νέα; Μόλις αντιληφθούμε αυτά τα σημάδια, μπορούμε να κάνουμε κάτι για να τα αντιμετωπίσουμε.»</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4</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«Τελική δραστηριότητα! Θέλω να δημιουργήσετε τρεις προσωπικούς κανόνες για υγιή χρήση των βιντεοπαιχνιδιών. Πρόκειται για υποσχέσεις που δίνετε στον εαυτό σας. Σκεφτείτε τι θα βοηθούσε συγκεκριμένα ΕΣΑΣ. Παραδείγματα: «Θα βάζω χρονόμετρο πριν ξεκινήσω», «Θα κάνω διάλειμμα κάθε ώρα», «Δεν θα παίζω μετά τις 9 μ.μ. τις σχολικές ημέρες», «Τα μαθήματα έχουν προτεραιότητα». Γράψτε τις τρεις οδηγίες σας. Τώρα μοιραστείτε μία με έναν συμμαθητή σας και συζητήστε: Πώς θα θυμάστε να την ακολουθείτε; Τι μπορεί να το κάνει δύσκολο; Μπορείτε να τα καταφέρετε!»</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26</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«Θα ήθελα να σας παρουσιάσω πέντε τύπους χρήσης της οθόνης. Εκπαιδευτική – όταν μαθαίνετε κάτι καινούργιο. Δημιουργική – όταν φτιάχνετε κάτι, όπως ένα βίντεο ή ψηφιακή τέχνη. Κοινωνική – όταν επικοινωνείτε με πραγματικούς ανθρώπους που σας ενδιαφέρουν. Τώρα, παθητική – αυτό είναι το να παρακολουθείτε χωρίς να εμπλέκεστε πραγματικά, όπως όταν τα βίντεο απλά παίζουν και παίζουν. Και συνήθης – αυτό είναι όταν παίρνετε το τηλέφωνό σας χωρίς καν να ξέρετε γιατί. Ποιοι τύποι νομίζετε ότι κάνετε περισσότερο;»</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5</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«Η αυτοπαρακολούθηση μπορεί να ακούγεται περίπλοκη, αλλά στην πραγματικότητα σημαίνει απλώς να δίνεις προσοχή στον εαυτό σου. Αυτή τη στιγμή, πολλοί από εμάς χρησιμοποιούμε τις οθόνες χωρίς να το σκεφτόμαστε – παίρνουμε τα κινητά μας αυτόματα, σαν αντανακλαστικό. Όταν όμως αρχίσεις να παρατηρείς τις συνήθειές σου, κάτι αλλάζει. Εσύ παίρνεις τον έλεγχο. Τα βασικά ερωτήματα είναι: Πόσο χρόνο αφιερώνω πραγματικά; Και το πιο σημαντικό – πώς νιώθω πριν, κατά τη διάρκεια και μετά;»</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7</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«Ας το δούμε με έναν διασκεδαστικό τρόπο: τη ψηφιακή διατροφή! Ακριβώς όπως και με το φαγητό, αυτό που «ταΐζετε» στον εγκέφαλό σας μέσω των οθονών επηρεάζει το πώς αισθάνεστε. Κάποια χρήση της οθόνης είναι σαν τα λαχανικά – σας δίνει ενέργεια, σας διδάσκει πράγματα, σας βοηθά να αναπτυχθείτε. Άλλη χρήση της οθόνης είναι σαν το πρόχειρο φαγητό – νόστιμο εκείνη τη στιγμή, αλλά σας αφήνει με ένα αίσθημα κενού ή κόπωσης. Ο στόχος δεν είναι να μην απολαμβάνετε ποτέ λιχουδιές – είναι να βεβαιωθείτε ότι λαμβάνετε και αρκετή «διατροφή»!»</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8</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«Θέλεις να αποκτήσεις καλύτερες συνήθειες; Όλα ξεκινούν από δύο απλές στιγμές: πριν και μετά. ΠΡΙΝ πιάσεις μια συσκευή, σταμάτα για λίγο και ρώτα τον εαυτό σου: “Γιατί το κάνω αυτό; Τι θέλω να πετύχω;” ΑΦΟΥ την αφήσεις, αναρωτήσου: “Πώς νιώθω; Άξιζε τον χρόνο μου;” Αυτή η μικρή συνήθεια να θέτεις ερωτήματα μπορεί να αλλάξει εντελώς τη σχέση σου με τις οθόνες. Δοκίμασέ το αυτή την εβδομάδα και δες τι θα παρατηρήσεις!»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«Ας το δοκιμάσουμε τώρα αμέσως. Σκεφτείτε την τελευταία φορά που χρησιμοποιήσατε μια οθόνη – ίσως σήμερα το πρωί ή χθες το βράδυ. Τι κάνατε; Τώρα το σημαντικό: πώς νιώθατε ΠΡΙΝ ξεκινήσετε; Βαριεστημένοι; Περίεργοι; Αγχωμένοι; Και πώς νιώθατε ΜΕΤΑ; Γεμάτοι ενέργεια; Κουρασμένοι; Με ενοχές; Ευτυχισμένοι; Αυτή η σχέση μεταξύ δραστηριοτήτων και συναισθημάτων είναι πολύ σημαντική. Θέλει κανείς να μοιραστεί τι παρατήρησε;»</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«Τώρα ας το κάνουμε πιο προσωπικό. Θέλω να φτιάξεις το δικό σου Ψηφιακό Σχέδιο Διατροφής. Πρώτον, γράψε μια δραστηριότητα που σχετίζεται με την οθόνη και θέλεις να κάνεις ΠΕΡΙΣΣΟΤΕΡΟ – κάτι που σε κάνει να νιώθεις καλά. Δεύτερον, μια δραστηριότητα που θέλεις να κάνεις ΛΙΓΟΤΕΡΟ – κάτι που σπαταλάει τον χρόνο σου ή σε κάνει να νιώθεις χειρότερα. Τρίτον, φτιάξε τη δική σου ερώτηση – κάτι που θα ρωτάς τον εαυτό σου πριν πιάσεις το κινητό σου. Κράτα αυτό το σχέδιο σε κάποιο μέρος όπου θα το βλέπεις!»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«Υπάρχει κάτι πολύ σημαντικό που πρέπει να καταλάβουμε. Συχνά, δεν στρεφόμαστε προς τις οθόνες επειδή πραγματικά θέλουμε να τις χρησιμοποιήσουμε. Στρεφόμαστε προς αυτές επειδή νιώθουμε κάτι δυσάρεστο – βαρεμάρα, άγχος, μοναξιά, ανησυχία. Η οθόνη μοιάζει με μια γρήγορη λύση. Αλλά το θέμα είναι το εξής: στην πραγματικότητα δεν διορθώνει αυτό το συναίσθημα. Συνήθως, νιώθουμε το ίδιο ή και χειρότερα μετά το κύλιση. Ακούγεται οικείο σε κανέναν;»</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Project Partners:</a:t>
            </a:r>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Εδώ μπαίνει ο τίτλος της διαφάνειας</a:t>
            </a:r>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400"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a:t>WP3 – Εκπαιδευτικό υλικό για </a:t>
            </a:r>
            <a:r>
              <a:rPr lang="el-GR" sz="2400" dirty="0"/>
              <a:t>μαθητές</a:t>
            </a:r>
            <a:r>
              <a:rPr lang="en-US" sz="2400" dirty="0"/>
              <a:t>/</a:t>
            </a:r>
            <a:r>
              <a:rPr lang="el-GR" sz="2400" dirty="0"/>
              <a:t>τριες</a:t>
            </a: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963557"/>
            <a:ext cx="8353638" cy="1292830"/>
          </a:xfrm>
        </p:spPr>
        <p:txBody>
          <a:bodyPr>
            <a:normAutofit/>
          </a:bodyPr>
          <a:lstStyle/>
          <a:p>
            <a:r>
              <a:rPr lang="en-US" sz="2800" dirty="0"/>
              <a:t>Ενότητα 1</a:t>
            </a:r>
          </a:p>
          <a:p>
            <a:r>
              <a:rPr lang="en-US" sz="2800" dirty="0"/>
              <a:t>Χρόνος χρήσης και </a:t>
            </a:r>
            <a:r>
              <a:rPr lang="el-GR" sz="2800" dirty="0"/>
              <a:t>χρόνος αποχής από την </a:t>
            </a:r>
            <a:r>
              <a:rPr lang="en-US" sz="2800" dirty="0" err="1"/>
              <a:t>οθόνη</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αποχής από την οθόνη</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Θέμα 2: </a:t>
            </a:r>
            <a:r>
              <a:rPr lang="en-GB" b="1" i="1" dirty="0">
                <a:solidFill>
                  <a:schemeClr val="accent6">
                    <a:lumMod val="75000"/>
                  </a:schemeClr>
                </a:solidFill>
              </a:rPr>
              <a:t>Αυτοπαρακολούθηση και ψηφιακή διατροφή</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563010"/>
            <a:ext cx="10957957" cy="6118860"/>
          </a:xfrm>
          <a:prstGeom prst="rect">
            <a:avLst/>
          </a:prstGeom>
          <a:noFill/>
        </p:spPr>
        <p:txBody>
          <a:bodyPr wrap="square">
            <a:spAutoFit/>
          </a:bodyPr>
          <a:lstStyle/>
          <a:p>
            <a:pPr algn="ctr"/>
            <a:r>
              <a:rPr lang="en-GB" sz="2400" b="1" dirty="0">
                <a:solidFill>
                  <a:schemeClr val="accent4"/>
                </a:solidFill>
              </a:rPr>
              <a:t>Δραστηριότητα: «Έλεγχος διάθεσης και οθόνης» (Διαδραστικό)</a:t>
            </a:r>
            <a:endParaRPr lang="en-GB" sz="2400" dirty="0">
              <a:solidFill>
                <a:schemeClr val="accent4"/>
              </a:solidFill>
            </a:endParaRPr>
          </a:p>
          <a:p>
            <a:pPr lvl="0"/>
            <a:endParaRPr lang="en-GB" b="1" dirty="0"/>
          </a:p>
          <a:p>
            <a:pPr lvl="0"/>
            <a:r>
              <a:rPr lang="en-GB" sz="2400" b="1" dirty="0"/>
              <a:t>Εργασία: </a:t>
            </a:r>
            <a:r>
              <a:rPr lang="en-GB" sz="2400" dirty="0"/>
              <a:t>Συνδέστε τα συναισθήματά σας με τις συνήθειες χρήσης της οθόνης</a:t>
            </a:r>
          </a:p>
          <a:p>
            <a:pPr lvl="0"/>
            <a:endParaRPr lang="en-GB" sz="1200" b="1" dirty="0"/>
          </a:p>
          <a:p>
            <a:pPr lvl="0"/>
            <a:r>
              <a:rPr lang="en-GB" sz="2400" b="1" dirty="0"/>
              <a:t>Οδηγίες:</a:t>
            </a:r>
            <a:endParaRPr lang="en-GB" sz="2400" dirty="0"/>
          </a:p>
          <a:p>
            <a:pPr lvl="0"/>
            <a:r>
              <a:rPr lang="en-GB" sz="2400" dirty="0"/>
              <a:t>Σκεφτείτε την ΤΕΛΕΥΤΑΙΑ φορά που χρησιμοποιήσατε μια οθόνη. </a:t>
            </a:r>
            <a:endParaRPr lang="el-GR" sz="2400" dirty="0"/>
          </a:p>
          <a:p>
            <a:pPr lvl="0"/>
            <a:r>
              <a:rPr lang="en-GB" sz="2400" dirty="0"/>
              <a:t>Απα</a:t>
            </a:r>
            <a:r>
              <a:rPr lang="en-GB" sz="2400" dirty="0" err="1"/>
              <a:t>ντήστε</a:t>
            </a:r>
            <a:r>
              <a:rPr lang="en-GB" sz="2400" dirty="0"/>
              <a:t> στις παρακάτω ερωτήσεις (γράψτε ή σκεφτείτε):</a:t>
            </a:r>
          </a:p>
          <a:p>
            <a:pPr marL="742950" lvl="1" indent="-285750">
              <a:buFont typeface="Wingdings" panose="05000000000000000000" pitchFamily="2" charset="2"/>
              <a:buChar char="Ø"/>
            </a:pPr>
            <a:r>
              <a:rPr lang="en-GB" sz="2400" dirty="0"/>
              <a:t>Τι κάνατε; (παιχνίδια, </a:t>
            </a:r>
            <a:r>
              <a:rPr lang="el-GR" sz="2400" dirty="0"/>
              <a:t>σκρολάρισμα</a:t>
            </a:r>
            <a:r>
              <a:rPr lang="en-GB" sz="2400" dirty="0"/>
              <a:t>, εργασίες, συνομιλία)</a:t>
            </a:r>
          </a:p>
          <a:p>
            <a:pPr marL="742950" lvl="1" indent="-285750">
              <a:buFont typeface="Wingdings" panose="05000000000000000000" pitchFamily="2" charset="2"/>
              <a:buChar char="Ø"/>
            </a:pPr>
            <a:r>
              <a:rPr lang="en-GB" sz="2400" dirty="0"/>
              <a:t>Πώς αισθανόσασταν ΠΡΙΝ;</a:t>
            </a:r>
          </a:p>
          <a:p>
            <a:pPr marL="742950" lvl="1" indent="-285750">
              <a:buFont typeface="Wingdings" panose="05000000000000000000" pitchFamily="2" charset="2"/>
              <a:buChar char="Ø"/>
            </a:pPr>
            <a:r>
              <a:rPr lang="en-GB" sz="2400" dirty="0"/>
              <a:t>Πώς νιώθατε ΜΕΤΑ;</a:t>
            </a:r>
          </a:p>
          <a:p>
            <a:pPr marL="742950" lvl="1" indent="-285750">
              <a:buFont typeface="Wingdings" panose="05000000000000000000" pitchFamily="2" charset="2"/>
              <a:buChar char="Ø"/>
            </a:pPr>
            <a:r>
              <a:rPr lang="en-GB" sz="2400" dirty="0"/>
              <a:t>Ήταν «υγιής» ή «άχρηστος» </a:t>
            </a:r>
            <a:r>
              <a:rPr lang="el-GR" sz="2400" dirty="0"/>
              <a:t>ο </a:t>
            </a:r>
            <a:r>
              <a:rPr lang="en-GB" sz="2400" dirty="0" err="1"/>
              <a:t>χρόνος</a:t>
            </a:r>
            <a:r>
              <a:rPr lang="en-GB" sz="2400" dirty="0"/>
              <a:t> μπροστά στην οθόνη;</a:t>
            </a:r>
          </a:p>
          <a:p>
            <a:pPr lvl="1"/>
            <a:endParaRPr lang="en-GB" sz="2400" dirty="0"/>
          </a:p>
          <a:p>
            <a:pPr algn="ctr"/>
            <a:r>
              <a:rPr lang="en-GB" sz="2400" b="1" dirty="0"/>
              <a:t>Μοιραστείτε: </a:t>
            </a:r>
          </a:p>
          <a:p>
            <a:pPr algn="ctr"/>
            <a:r>
              <a:rPr lang="en-GB" sz="2400" dirty="0"/>
              <a:t>Θα </a:t>
            </a:r>
            <a:r>
              <a:rPr lang="en-GB" sz="2400" dirty="0" err="1"/>
              <a:t>ήθελε</a:t>
            </a:r>
            <a:r>
              <a:rPr lang="el-GR" sz="2400" dirty="0"/>
              <a:t>ς</a:t>
            </a:r>
            <a:r>
              <a:rPr lang="en-GB" sz="2400" dirty="0"/>
              <a:t> να </a:t>
            </a:r>
            <a:r>
              <a:rPr lang="en-GB" sz="2400" dirty="0" err="1"/>
              <a:t>μοιρ</a:t>
            </a:r>
            <a:r>
              <a:rPr lang="en-GB" sz="2400" dirty="0"/>
              <a:t>αστεί</a:t>
            </a:r>
            <a:r>
              <a:rPr lang="el-GR" sz="2400" dirty="0"/>
              <a:t>ς</a:t>
            </a:r>
            <a:r>
              <a:rPr lang="en-GB" sz="2400" dirty="0"/>
              <a:t> </a:t>
            </a:r>
            <a:r>
              <a:rPr lang="en-GB" sz="2400" dirty="0" err="1"/>
              <a:t>τι</a:t>
            </a:r>
            <a:r>
              <a:rPr lang="en-GB" sz="2400" dirty="0"/>
              <a:t> παρα</a:t>
            </a:r>
            <a:r>
              <a:rPr lang="en-GB" sz="2400" dirty="0" err="1"/>
              <a:t>τήρησε</a:t>
            </a:r>
            <a:r>
              <a:rPr lang="el-GR" sz="2400" dirty="0"/>
              <a:t>ς</a:t>
            </a:r>
            <a:r>
              <a:rPr lang="en-GB" sz="2400" dirty="0"/>
              <a:t>;</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a:t>
            </a:r>
            <a:r>
              <a:rPr lang="en-US" sz="2400" i="1" dirty="0" err="1"/>
              <a:t>οχής</a:t>
            </a:r>
            <a:r>
              <a:rPr lang="en-US" sz="2400" i="1" dirty="0"/>
              <a:t> από την οθόνη</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Θέμα 2: </a:t>
            </a:r>
            <a:r>
              <a:rPr lang="en-GB" b="1" i="1" dirty="0">
                <a:solidFill>
                  <a:schemeClr val="accent6">
                    <a:lumMod val="75000"/>
                  </a:schemeClr>
                </a:solidFill>
              </a:rPr>
              <a:t>Αυτοπαρακολούθηση και ψηφιακή διατροφή</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10225891" y="5808518"/>
            <a:ext cx="1816430" cy="834022"/>
          </a:xfrm>
          <a:prstGeom prst="rect">
            <a:avLst/>
          </a:prstGeom>
        </p:spPr>
      </p:pic>
      <p:sp>
        <p:nvSpPr>
          <p:cNvPr id="3" name="TextBox 2"/>
          <p:cNvSpPr txBox="1"/>
          <p:nvPr/>
        </p:nvSpPr>
        <p:spPr>
          <a:xfrm>
            <a:off x="189755" y="1462685"/>
            <a:ext cx="11852565" cy="5394425"/>
          </a:xfrm>
          <a:prstGeom prst="rect">
            <a:avLst/>
          </a:prstGeom>
          <a:noFill/>
        </p:spPr>
        <p:txBody>
          <a:bodyPr wrap="square">
            <a:spAutoFit/>
          </a:bodyPr>
          <a:lstStyle/>
          <a:p>
            <a:pPr lvl="0" algn="ctr"/>
            <a:r>
              <a:rPr lang="en-GB" sz="2400" b="1" dirty="0">
                <a:solidFill>
                  <a:schemeClr val="accent4"/>
                </a:solidFill>
              </a:rPr>
              <a:t>Δραστηριότητα: Το δικό μου σχέδιο ψηφιακής διατροφής (ατομική εργασία)</a:t>
            </a:r>
            <a:endParaRPr lang="en-GB" sz="2400" dirty="0">
              <a:solidFill>
                <a:schemeClr val="accent4"/>
              </a:solidFill>
            </a:endParaRPr>
          </a:p>
          <a:p>
            <a:pPr lvl="0"/>
            <a:endParaRPr lang="en-GB" sz="1200" b="1" i="1" dirty="0"/>
          </a:p>
          <a:p>
            <a:pPr lvl="0" algn="ctr"/>
            <a:r>
              <a:rPr lang="en-GB" sz="2400" b="1" i="1" dirty="0"/>
              <a:t>Εργασία: </a:t>
            </a:r>
            <a:r>
              <a:rPr lang="en-GB" sz="2400" i="1" dirty="0"/>
              <a:t>Δημιουργήστε το προσωπικό σας σχέδιο ισορροπίας </a:t>
            </a:r>
            <a:r>
              <a:rPr lang="el-GR" sz="2400" i="1" dirty="0"/>
              <a:t>για τη </a:t>
            </a:r>
            <a:r>
              <a:rPr lang="en-GB" sz="2400" i="1" dirty="0" err="1"/>
              <a:t>χρήση</a:t>
            </a:r>
            <a:r>
              <a:rPr lang="el-GR" sz="2400" i="1" dirty="0"/>
              <a:t> της</a:t>
            </a:r>
            <a:r>
              <a:rPr lang="en-GB" sz="2400" i="1" dirty="0"/>
              <a:t> οθόνης</a:t>
            </a:r>
          </a:p>
          <a:p>
            <a:pPr lvl="0" algn="ctr"/>
            <a:endParaRPr lang="en-GB" sz="1200" b="1" i="1" dirty="0"/>
          </a:p>
          <a:p>
            <a:pPr lvl="0" algn="ctr"/>
            <a:r>
              <a:rPr lang="en-GB" sz="2400" dirty="0" err="1"/>
              <a:t>Γράψτε</a:t>
            </a:r>
            <a:r>
              <a:rPr lang="en-GB" sz="2400" dirty="0"/>
              <a:t>:</a:t>
            </a:r>
          </a:p>
          <a:p>
            <a:pPr algn="ctr"/>
            <a:r>
              <a:rPr lang="en-GB" sz="2400" b="1" dirty="0"/>
              <a:t>Μια δραστηριότητα στην οθόνη που θέλω να κάνω ΠΕΡΙΣΣΟΤΕΡΟ: </a:t>
            </a:r>
          </a:p>
          <a:p>
            <a:pPr algn="ctr"/>
            <a:r>
              <a:rPr lang="en-GB" sz="2000" b="1" dirty="0"/>
              <a:t>(</a:t>
            </a:r>
            <a:r>
              <a:rPr lang="en-GB" sz="2000" dirty="0"/>
              <a:t>Παράδειγμα: Βιντεοκλήσεις με φίλους, εκπαιδευτικές εφαρμογές, δημιουργικά</a:t>
            </a:r>
            <a:r>
              <a:rPr lang="en-US" altLang="en-GB" sz="2000" dirty="0"/>
              <a:t> </a:t>
            </a:r>
            <a:r>
              <a:rPr lang="en-GB" sz="2000" dirty="0"/>
              <a:t>έργα)</a:t>
            </a:r>
          </a:p>
          <a:p>
            <a:pPr algn="ctr"/>
            <a:endParaRPr lang="en-GB" sz="1000" dirty="0"/>
          </a:p>
          <a:p>
            <a:pPr algn="ctr"/>
            <a:r>
              <a:rPr lang="en-GB" sz="2400" b="1" dirty="0"/>
              <a:t>Μία δραστηριότητα στην οθόνη που θέλω να κάνω ΛΙΓΟΤΕΡΟ</a:t>
            </a:r>
            <a:r>
              <a:rPr lang="en-GB" sz="2400" dirty="0"/>
              <a:t>: </a:t>
            </a:r>
          </a:p>
          <a:p>
            <a:pPr algn="ctr"/>
            <a:r>
              <a:rPr lang="en-GB" sz="2000" dirty="0"/>
              <a:t>(Παράδειγμα: Περιήγηση στο διαδίκτυο πριν τον ύπνο, παρακολούθηση βίντεο σε αυτόματη αναπαραγωγή)</a:t>
            </a:r>
          </a:p>
          <a:p>
            <a:pPr algn="ctr"/>
            <a:endParaRPr lang="en-GB" sz="1000" dirty="0"/>
          </a:p>
          <a:p>
            <a:pPr algn="ctr"/>
            <a:r>
              <a:rPr lang="en-GB" sz="2400" b="1" dirty="0"/>
              <a:t>Μια ερώτηση που θα κάνω στον εαυτό μου πριν πιάσω το τηλέφωνό μου: </a:t>
            </a:r>
          </a:p>
          <a:p>
            <a:pPr algn="ctr"/>
            <a:r>
              <a:rPr lang="en-GB" sz="2000" dirty="0"/>
              <a:t>(Παράδειγμα: «Το χρειάζομαι πραγματικά αυτό τώρα;»)</a:t>
            </a:r>
          </a:p>
          <a:p>
            <a:pPr algn="ctr"/>
            <a:endParaRPr lang="en-GB" sz="1200" b="1" dirty="0"/>
          </a:p>
          <a:p>
            <a:pPr algn="ctr"/>
            <a:r>
              <a:rPr lang="en-GB" sz="2400" b="1" dirty="0"/>
              <a:t>Φύλαξε αυτό το σχέδιο σε ένα μέρος όπου θα το βλέπεις!</a:t>
            </a:r>
            <a:endParaRPr lang="en-GB" sz="2400" dirty="0"/>
          </a:p>
          <a:p>
            <a:pPr algn="ctr"/>
            <a:r>
              <a:rPr lang="en-GB" dirty="0"/>
              <a:t> </a:t>
            </a:r>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700" b="0" i="1" dirty="0"/>
              <a:t>Ενότητα 1 (Μαθητές</a:t>
            </a:r>
            <a:r>
              <a:rPr lang="el-GR" sz="2700" b="0" i="1" dirty="0"/>
              <a:t>/τριες</a:t>
            </a:r>
            <a:r>
              <a:rPr lang="en-US" sz="2700" b="0" i="1" dirty="0"/>
              <a:t>): </a:t>
            </a:r>
            <a:br>
              <a:rPr lang="en-US" sz="2700" b="0" i="1" dirty="0"/>
            </a:br>
            <a:r>
              <a:rPr lang="en-US" sz="2700" b="0" i="1" dirty="0"/>
              <a:t>Χρόνος χρήσης και </a:t>
            </a:r>
            <a:r>
              <a:rPr lang="el-GR" sz="2700" b="0" i="1" dirty="0"/>
              <a:t>αποχής από την οθ</a:t>
            </a:r>
            <a:r>
              <a:rPr lang="en-US" sz="2700" b="0" i="1" dirty="0" err="1"/>
              <a:t>όνη</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605970"/>
          </a:xfrm>
        </p:spPr>
        <p:txBody>
          <a:bodyPr>
            <a:normAutofit/>
          </a:bodyPr>
          <a:lstStyle/>
          <a:p>
            <a:endParaRPr lang="en-US" sz="2800" b="1" dirty="0">
              <a:solidFill>
                <a:schemeClr val="accent6">
                  <a:lumMod val="75000"/>
                </a:schemeClr>
              </a:solidFill>
            </a:endParaRPr>
          </a:p>
          <a:p>
            <a:r>
              <a:rPr lang="en-US" sz="2600" b="1" dirty="0">
                <a:solidFill>
                  <a:schemeClr val="accent6">
                    <a:lumMod val="75000"/>
                  </a:schemeClr>
                </a:solidFill>
              </a:rPr>
              <a:t>Θέμα 3: Ρύθμιση των συναισθημάτων </a:t>
            </a:r>
            <a:endParaRPr lang="el-GR" sz="2600" b="1" dirty="0">
              <a:solidFill>
                <a:schemeClr val="accent6">
                  <a:lumMod val="75000"/>
                </a:schemeClr>
              </a:solidFill>
            </a:endParaRPr>
          </a:p>
          <a:p>
            <a:r>
              <a:rPr lang="en-US" sz="2600" b="1" dirty="0">
                <a:solidFill>
                  <a:schemeClr val="accent6">
                    <a:lumMod val="75000"/>
                  </a:schemeClr>
                </a:solidFill>
              </a:rPr>
              <a:t>και ισορροπία στη χρήση οθόνης</a:t>
            </a:r>
          </a:p>
          <a:p>
            <a:endParaRPr lang="en-US" sz="2800" b="1" dirty="0">
              <a:solidFill>
                <a:schemeClr val="accent6">
                  <a:lumMod val="75000"/>
                </a:schemeClr>
              </a:solidFill>
            </a:endParaRPr>
          </a:p>
          <a:p>
            <a:endParaRPr lang="en-US"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a:t>
            </a:r>
            <a:r>
              <a:rPr lang="en-US" sz="2400" i="1" dirty="0" err="1"/>
              <a:t>οχής</a:t>
            </a:r>
            <a:r>
              <a:rPr lang="en-US" sz="2400" i="1" dirty="0"/>
              <a:t> από τις οθόνες</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3: Ρύθμιση των συναισθημάτων και ισορροπία στη χρήση οθονών</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10649427" y="6179402"/>
            <a:ext cx="1300118" cy="596956"/>
          </a:xfrm>
          <a:prstGeom prst="rect">
            <a:avLst/>
          </a:prstGeom>
        </p:spPr>
      </p:pic>
      <p:sp>
        <p:nvSpPr>
          <p:cNvPr id="4" name="TextBox 3"/>
          <p:cNvSpPr txBox="1"/>
          <p:nvPr/>
        </p:nvSpPr>
        <p:spPr>
          <a:xfrm>
            <a:off x="123204" y="1291234"/>
            <a:ext cx="11970826" cy="5148204"/>
          </a:xfrm>
          <a:prstGeom prst="rect">
            <a:avLst/>
          </a:prstGeom>
          <a:noFill/>
        </p:spPr>
        <p:txBody>
          <a:bodyPr wrap="square">
            <a:spAutoFit/>
          </a:bodyPr>
          <a:lstStyle/>
          <a:p>
            <a:pPr lvl="0"/>
            <a:r>
              <a:rPr lang="en-GB" sz="2400" b="1" dirty="0"/>
              <a:t>Όταν οι οθόνες γίνονται διαφυγή</a:t>
            </a:r>
          </a:p>
          <a:p>
            <a:pPr lvl="0"/>
            <a:endParaRPr lang="en-GB" sz="1200" b="1" dirty="0"/>
          </a:p>
          <a:p>
            <a:pPr lvl="0" algn="ctr"/>
            <a:r>
              <a:rPr lang="en-GB" sz="2400" dirty="0"/>
              <a:t>Κατανοώντας τα ερεθίσματα που σας επηρεάζουν</a:t>
            </a:r>
          </a:p>
          <a:p>
            <a:pPr lvl="0"/>
            <a:endParaRPr lang="en-GB" sz="1200" dirty="0"/>
          </a:p>
          <a:p>
            <a:pPr lvl="0"/>
            <a:r>
              <a:rPr lang="en-GB" sz="2400" dirty="0"/>
              <a:t>Μερικές φορές καταφεύγουμε στις οθόνες χωρίς να </a:t>
            </a:r>
            <a:r>
              <a:rPr lang="en-GB" sz="2400" dirty="0" err="1"/>
              <a:t>το</a:t>
            </a:r>
            <a:r>
              <a:rPr lang="en-GB" sz="2400" dirty="0"/>
              <a:t> </a:t>
            </a:r>
            <a:r>
              <a:rPr lang="en-GB" sz="2400" dirty="0" err="1"/>
              <a:t>σκεφτόμ</a:t>
            </a:r>
            <a:r>
              <a:rPr lang="en-GB" sz="2400" dirty="0"/>
              <a:t>αστε</a:t>
            </a:r>
            <a:r>
              <a:rPr lang="el-GR" sz="2400" dirty="0"/>
              <a:t>, </a:t>
            </a:r>
            <a:r>
              <a:rPr lang="en-GB" sz="2400" dirty="0" err="1"/>
              <a:t>ειδικά</a:t>
            </a:r>
            <a:r>
              <a:rPr lang="en-GB" sz="2400" dirty="0"/>
              <a:t> όταν νιώθουμε:</a:t>
            </a:r>
          </a:p>
          <a:p>
            <a:pPr marL="285750" lvl="0" indent="-285750">
              <a:buFont typeface="Wingdings" panose="05000000000000000000" pitchFamily="2" charset="2"/>
              <a:buChar char="q"/>
            </a:pPr>
            <a:r>
              <a:rPr lang="en-GB" sz="2400" dirty="0"/>
              <a:t>Βα</a:t>
            </a:r>
            <a:r>
              <a:rPr lang="el-GR" sz="2400" dirty="0"/>
              <a:t>ρεμάρα</a:t>
            </a:r>
            <a:endParaRPr lang="en-GB" sz="2400" dirty="0"/>
          </a:p>
          <a:p>
            <a:pPr marL="285750" lvl="0" indent="-285750">
              <a:buFont typeface="Wingdings" panose="05000000000000000000" pitchFamily="2" charset="2"/>
              <a:buChar char="q"/>
            </a:pPr>
            <a:r>
              <a:rPr lang="en-GB" sz="2400" dirty="0"/>
              <a:t>Άγχος</a:t>
            </a:r>
          </a:p>
          <a:p>
            <a:pPr marL="285750" lvl="0" indent="-285750">
              <a:buFont typeface="Wingdings" panose="05000000000000000000" pitchFamily="2" charset="2"/>
              <a:buChar char="q"/>
            </a:pPr>
            <a:r>
              <a:rPr lang="en-GB" sz="2400" dirty="0"/>
              <a:t>Μοναξιά</a:t>
            </a:r>
          </a:p>
          <a:p>
            <a:pPr marL="285750" lvl="0" indent="-285750">
              <a:buFont typeface="Wingdings" panose="05000000000000000000" pitchFamily="2" charset="2"/>
              <a:buChar char="q"/>
            </a:pPr>
            <a:r>
              <a:rPr lang="en-GB" sz="2400" dirty="0"/>
              <a:t>Άγχος</a:t>
            </a:r>
          </a:p>
          <a:p>
            <a:pPr marL="285750" lvl="0" indent="-285750">
              <a:buFont typeface="Wingdings" panose="05000000000000000000" pitchFamily="2" charset="2"/>
              <a:buChar char="q"/>
            </a:pPr>
            <a:r>
              <a:rPr lang="en-GB" sz="2400" dirty="0" err="1"/>
              <a:t>Κο</a:t>
            </a:r>
            <a:r>
              <a:rPr lang="el-GR" sz="2400" dirty="0"/>
              <a:t>ύραση</a:t>
            </a:r>
          </a:p>
          <a:p>
            <a:pPr lvl="0"/>
            <a:endParaRPr lang="en-GB" sz="800" dirty="0"/>
          </a:p>
          <a:p>
            <a:pPr algn="ctr"/>
            <a:r>
              <a:rPr lang="en-GB" sz="2400" b="1" dirty="0" err="1"/>
              <a:t>Το</a:t>
            </a:r>
            <a:r>
              <a:rPr lang="en-GB" sz="2400" b="1" dirty="0"/>
              <a:t> πρόβλημα:</a:t>
            </a:r>
            <a:r>
              <a:rPr lang="en-GB" sz="2400" dirty="0"/>
              <a:t> Η χρήση οθονών για να ξεφύγουμε από τα συναισθήματα δεν τα κάνει να εξαφανιστούν. </a:t>
            </a:r>
            <a:r>
              <a:rPr lang="en-GB" sz="2400" dirty="0" err="1"/>
              <a:t>Συχνά</a:t>
            </a:r>
            <a:r>
              <a:rPr lang="en-GB" sz="2400" dirty="0"/>
              <a:t>, αισθανόμαστε ΧΕΙΡΟΤΕΡΑ μετά.</a:t>
            </a:r>
          </a:p>
          <a:p>
            <a:pPr algn="ctr"/>
            <a:endParaRPr lang="en-GB" sz="800" b="1" dirty="0"/>
          </a:p>
          <a:p>
            <a:pPr algn="ctr"/>
            <a:r>
              <a:rPr lang="en-GB" sz="2400" b="1" dirty="0"/>
              <a:t>Βασική ερώτηση: </a:t>
            </a:r>
            <a:r>
              <a:rPr lang="en-GB" sz="2400" dirty="0"/>
              <a:t>«</a:t>
            </a:r>
            <a:r>
              <a:rPr lang="en-GB" sz="2400" dirty="0" err="1"/>
              <a:t>Χρησιμο</a:t>
            </a:r>
            <a:r>
              <a:rPr lang="en-GB" sz="2400" dirty="0"/>
              <a:t>ποιώ την οθόνη επειδή το θέλω ή επειδή </a:t>
            </a:r>
            <a:r>
              <a:rPr lang="el-GR" sz="2400" dirty="0"/>
              <a:t>θέλω να αποφύγω</a:t>
            </a:r>
            <a:r>
              <a:rPr lang="en-GB" sz="2400" dirty="0"/>
              <a:t> κάτι;»</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a:t>
            </a:r>
            <a:r>
              <a:rPr lang="en-US" sz="2400" i="1" dirty="0" err="1"/>
              <a:t>οχής</a:t>
            </a:r>
            <a:r>
              <a:rPr lang="en-US" sz="2400" i="1" dirty="0"/>
              <a:t> από τ</a:t>
            </a:r>
            <a:r>
              <a:rPr lang="el-GR" sz="2400" i="1" dirty="0"/>
              <a:t>ην οθόνη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3: Ρύθμιση των συναισθημάτων και ισορροπία </a:t>
            </a:r>
            <a:r>
              <a:rPr lang="el-GR" b="1" i="1" dirty="0">
                <a:solidFill>
                  <a:schemeClr val="accent6">
                    <a:lumMod val="75000"/>
                  </a:schemeClr>
                </a:solidFill>
              </a:rPr>
              <a:t>στη </a:t>
            </a:r>
            <a:r>
              <a:rPr lang="en-US" b="1" i="1" dirty="0" err="1">
                <a:solidFill>
                  <a:schemeClr val="accent6">
                    <a:lumMod val="75000"/>
                  </a:schemeClr>
                </a:solidFill>
              </a:rPr>
              <a:t>χρήση</a:t>
            </a:r>
            <a:r>
              <a:rPr lang="en-US" b="1" i="1" dirty="0">
                <a:solidFill>
                  <a:schemeClr val="accent6">
                    <a:lumMod val="75000"/>
                  </a:schemeClr>
                </a:solidFill>
              </a:rPr>
              <a:t> της οθόνης</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10431961" y="6003328"/>
            <a:ext cx="1610360" cy="739404"/>
          </a:xfrm>
          <a:prstGeom prst="rect">
            <a:avLst/>
          </a:prstGeom>
        </p:spPr>
      </p:pic>
      <p:sp>
        <p:nvSpPr>
          <p:cNvPr id="4" name="TextBox 3"/>
          <p:cNvSpPr txBox="1"/>
          <p:nvPr/>
        </p:nvSpPr>
        <p:spPr>
          <a:xfrm>
            <a:off x="149679" y="1405534"/>
            <a:ext cx="11892642" cy="5078313"/>
          </a:xfrm>
          <a:prstGeom prst="rect">
            <a:avLst/>
          </a:prstGeom>
          <a:noFill/>
        </p:spPr>
        <p:txBody>
          <a:bodyPr wrap="square">
            <a:spAutoFit/>
          </a:bodyPr>
          <a:lstStyle/>
          <a:p>
            <a:pPr lvl="0"/>
            <a:r>
              <a:rPr lang="en-GB" sz="2000" b="1" dirty="0"/>
              <a:t>Η επαναφορά σε 3 βήματα</a:t>
            </a:r>
            <a:endParaRPr lang="en-GB" sz="2000" dirty="0"/>
          </a:p>
          <a:p>
            <a:pPr lvl="0" algn="ctr"/>
            <a:r>
              <a:rPr lang="en-GB" sz="2400" dirty="0"/>
              <a:t>Ανακτώντας τον έλεγχο</a:t>
            </a:r>
          </a:p>
          <a:p>
            <a:endParaRPr lang="el-GR" sz="2000" dirty="0"/>
          </a:p>
          <a:p>
            <a:r>
              <a:rPr lang="en-GB" sz="2000" dirty="0" err="1"/>
              <a:t>Ότ</a:t>
            </a:r>
            <a:r>
              <a:rPr lang="en-GB" sz="2000" dirty="0"/>
              <a:t>αν νιώθετε την ανάγκη να κοιτάξετε την οθόνη σας:</a:t>
            </a:r>
          </a:p>
          <a:p>
            <a:r>
              <a:rPr lang="en-GB" sz="2000" b="1" dirty="0" err="1"/>
              <a:t>Βήμ</a:t>
            </a:r>
            <a:r>
              <a:rPr lang="en-GB" sz="2000" b="1" dirty="0"/>
              <a:t>α 1: ΠΑΥΣΗ</a:t>
            </a:r>
            <a:endParaRPr lang="en-GB" sz="2000" dirty="0"/>
          </a:p>
          <a:p>
            <a:r>
              <a:rPr lang="en-GB" sz="2000" dirty="0"/>
              <a:t>Σταματήστε. Πάρτε μια ανάσα. Μην πιάσετε ακόμα τη συσκευή.</a:t>
            </a:r>
          </a:p>
          <a:p>
            <a:endParaRPr lang="el-GR" sz="1000" b="1" dirty="0"/>
          </a:p>
          <a:p>
            <a:endParaRPr lang="en-GB" sz="1000" b="1" dirty="0"/>
          </a:p>
          <a:p>
            <a:r>
              <a:rPr lang="en-GB" sz="2000" b="1" dirty="0"/>
              <a:t>Βήμα 2: ΡΩΤΗΣΤΕ</a:t>
            </a:r>
            <a:endParaRPr lang="en-GB" sz="2000" dirty="0"/>
          </a:p>
          <a:p>
            <a:pPr lvl="0"/>
            <a:r>
              <a:rPr lang="en-GB" sz="2000" dirty="0"/>
              <a:t>«Τι νιώθω αυτή τη στιγμή;»</a:t>
            </a:r>
          </a:p>
          <a:p>
            <a:pPr lvl="0"/>
            <a:r>
              <a:rPr lang="en-GB" sz="2000" dirty="0"/>
              <a:t>«Τι χρειάζομαι πραγματικά;»</a:t>
            </a:r>
          </a:p>
          <a:p>
            <a:endParaRPr lang="el-GR" sz="1000" b="1" dirty="0"/>
          </a:p>
          <a:p>
            <a:endParaRPr lang="en-GB" sz="1000" b="1" dirty="0"/>
          </a:p>
          <a:p>
            <a:r>
              <a:rPr lang="en-GB" sz="2000" b="1" dirty="0"/>
              <a:t>Βήμα 3: ΕΠΙΛΕΞΤΕ</a:t>
            </a:r>
            <a:endParaRPr lang="en-GB" sz="2000" dirty="0"/>
          </a:p>
          <a:p>
            <a:pPr lvl="0"/>
            <a:r>
              <a:rPr lang="en-GB" sz="2000" dirty="0" err="1"/>
              <a:t>Πάρ</a:t>
            </a:r>
            <a:r>
              <a:rPr lang="el-GR" sz="2000" dirty="0"/>
              <a:t>τ</a:t>
            </a:r>
            <a:r>
              <a:rPr lang="en-GB" sz="2000" dirty="0"/>
              <a:t>ε μια απόφαση με σκοπό:</a:t>
            </a:r>
          </a:p>
          <a:p>
            <a:pPr marL="342900" lvl="0" indent="-342900">
              <a:buFont typeface="Wingdings" panose="05000000000000000000" pitchFamily="2" charset="2"/>
              <a:buChar char="q"/>
            </a:pPr>
            <a:r>
              <a:rPr lang="en-GB" sz="2000" dirty="0"/>
              <a:t>Αν χρειάζεστε επαφή → καλέστε έναν φίλο ή μιλήστε με την οικογένειά σας</a:t>
            </a:r>
          </a:p>
          <a:p>
            <a:pPr marL="342900" lvl="0" indent="-342900">
              <a:buFont typeface="Wingdings" panose="05000000000000000000" pitchFamily="2" charset="2"/>
              <a:buChar char="q"/>
            </a:pPr>
            <a:r>
              <a:rPr lang="en-GB" sz="2000" dirty="0"/>
              <a:t>Αν χρειάζεστε ξεκούραση → κάντε ένα πραγματικό διάλειμμα (όχι διάλειμμα από την οθόνη)</a:t>
            </a:r>
          </a:p>
          <a:p>
            <a:pPr marL="342900" lvl="0" indent="-342900">
              <a:buFont typeface="Wingdings" panose="05000000000000000000" pitchFamily="2" charset="2"/>
              <a:buChar char="q"/>
            </a:pPr>
            <a:r>
              <a:rPr lang="en-GB" sz="2000" dirty="0"/>
              <a:t>Αν χρειάζεστε διασκέδαση → επιλέξτε μια δραστηριότητα που θα σας κάνει να νιώσετε καλά</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a:t>
            </a:r>
            <a:r>
              <a:rPr lang="en-US" sz="2400" i="1" dirty="0" err="1"/>
              <a:t>χρήσης</a:t>
            </a:r>
            <a:r>
              <a:rPr lang="en-US" sz="2400" i="1" dirty="0"/>
              <a:t> και</a:t>
            </a:r>
            <a:r>
              <a:rPr lang="el-GR" sz="2400" i="1" dirty="0"/>
              <a:t> </a:t>
            </a:r>
            <a:r>
              <a:rPr lang="en-US" sz="2400" i="1" dirty="0"/>
              <a:t>απ</a:t>
            </a:r>
            <a:r>
              <a:rPr lang="en-US" sz="2400" i="1" dirty="0" err="1"/>
              <a:t>οχής</a:t>
            </a:r>
            <a:r>
              <a:rPr lang="en-US" sz="2400" i="1" dirty="0"/>
              <a:t> από τ</a:t>
            </a:r>
            <a:r>
              <a:rPr lang="el-GR" sz="2400" i="1" dirty="0"/>
              <a:t>ην </a:t>
            </a:r>
            <a:r>
              <a:rPr lang="en-US" sz="2400" i="1" dirty="0" err="1"/>
              <a:t>οθόν</a:t>
            </a:r>
            <a:r>
              <a:rPr lang="el-GR" sz="2400" i="1" dirty="0"/>
              <a:t>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3: Ρύθμιση των συναισθημάτων και ισορροπία στη χρήση οθόνης</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97970" y="1643888"/>
            <a:ext cx="9856521" cy="5386090"/>
          </a:xfrm>
          <a:prstGeom prst="rect">
            <a:avLst/>
          </a:prstGeom>
          <a:noFill/>
        </p:spPr>
        <p:txBody>
          <a:bodyPr wrap="square">
            <a:spAutoFit/>
          </a:bodyPr>
          <a:lstStyle/>
          <a:p>
            <a:pPr lvl="0"/>
            <a:r>
              <a:rPr lang="en-GB" sz="2400" b="1" dirty="0"/>
              <a:t>Στρατηγικές που βοηθούν</a:t>
            </a:r>
            <a:endParaRPr lang="en-GB" sz="2400" dirty="0"/>
          </a:p>
          <a:p>
            <a:pPr lvl="0" algn="ctr"/>
            <a:r>
              <a:rPr lang="en-GB" sz="2400" dirty="0"/>
              <a:t>Η εργαλειοθήκη της ηρεμίας σας</a:t>
            </a:r>
          </a:p>
          <a:p>
            <a:endParaRPr lang="en-GB" sz="1600" b="1" dirty="0"/>
          </a:p>
          <a:p>
            <a:r>
              <a:rPr lang="en-GB" sz="2400" dirty="0"/>
              <a:t>Όταν η χρήση της οθόνης σας φαίνεται υπερβολική, δοκιμάστε τα εξής:</a:t>
            </a:r>
          </a:p>
          <a:p>
            <a:pPr marL="285750" indent="-285750">
              <a:buFont typeface="Wingdings" panose="05000000000000000000" pitchFamily="2" charset="2"/>
              <a:buChar char="ü"/>
            </a:pPr>
            <a:r>
              <a:rPr lang="en-GB" sz="2400" b="1" dirty="0"/>
              <a:t>Βαθιά αναπνοή –</a:t>
            </a:r>
            <a:r>
              <a:rPr lang="en-GB" sz="2400" dirty="0"/>
              <a:t> 5 αργές αναπνοές για να ηρεμήσετε τον εγκέφαλό σας</a:t>
            </a:r>
          </a:p>
          <a:p>
            <a:pPr marL="285750" indent="-285750">
              <a:buFont typeface="Wingdings" panose="05000000000000000000" pitchFamily="2" charset="2"/>
              <a:buChar char="ü"/>
            </a:pPr>
            <a:r>
              <a:rPr lang="en-GB" sz="2400" b="1" dirty="0"/>
              <a:t>Διάλειμμα από τις οθόνες – </a:t>
            </a:r>
            <a:r>
              <a:rPr lang="en-GB" sz="2400" dirty="0"/>
              <a:t>Απομακρυνθείτε για 10 λεπτά</a:t>
            </a:r>
          </a:p>
          <a:p>
            <a:pPr marL="285750" indent="-285750">
              <a:buFont typeface="Wingdings" panose="05000000000000000000" pitchFamily="2" charset="2"/>
              <a:buChar char="ü"/>
            </a:pPr>
            <a:r>
              <a:rPr lang="en-GB" sz="2400" b="1" dirty="0"/>
              <a:t>Γράψτε τα – Καταγράψτε </a:t>
            </a:r>
            <a:r>
              <a:rPr lang="en-GB" sz="2400" dirty="0"/>
              <a:t>στο ημερολόγιό σας πώς αισθάνεστε</a:t>
            </a:r>
          </a:p>
          <a:p>
            <a:pPr marL="285750" indent="-285750">
              <a:buFont typeface="Wingdings" panose="05000000000000000000" pitchFamily="2" charset="2"/>
              <a:buChar char="ü"/>
            </a:pPr>
            <a:r>
              <a:rPr lang="en-GB" sz="2400" b="1" dirty="0"/>
              <a:t>Μιλήστε για αυτό – </a:t>
            </a:r>
            <a:r>
              <a:rPr lang="en-GB" sz="2400" dirty="0"/>
              <a:t>Μοιραστείτε</a:t>
            </a:r>
            <a:r>
              <a:rPr lang="en-GB" sz="2400" b="1" dirty="0"/>
              <a:t> τα συναισθήματά σας </a:t>
            </a:r>
            <a:r>
              <a:rPr lang="en-GB" sz="2400" dirty="0"/>
              <a:t>με κάποιον που εμπιστεύεστε</a:t>
            </a:r>
          </a:p>
          <a:p>
            <a:pPr marL="285750" indent="-285750">
              <a:buFont typeface="Wingdings" panose="05000000000000000000" pitchFamily="2" charset="2"/>
              <a:buChar char="ü"/>
            </a:pPr>
            <a:r>
              <a:rPr lang="en-GB" sz="2400" b="1" dirty="0"/>
              <a:t>Θέστε </a:t>
            </a:r>
            <a:r>
              <a:rPr lang="en-GB" sz="2400" b="1" dirty="0" err="1"/>
              <a:t>όρια </a:t>
            </a:r>
            <a:r>
              <a:rPr lang="en-GB" sz="2400" b="1" dirty="0"/>
              <a:t>– </a:t>
            </a:r>
            <a:r>
              <a:rPr lang="en-GB" sz="2400" dirty="0"/>
              <a:t>Καμία οθόνη 30 λεπτά πριν τον ύπνο</a:t>
            </a:r>
          </a:p>
          <a:p>
            <a:endParaRPr lang="en-GB" sz="1600" b="1" dirty="0"/>
          </a:p>
          <a:p>
            <a:pPr algn="ctr"/>
            <a:r>
              <a:rPr lang="el-GR" sz="2400" b="1" dirty="0"/>
              <a:t>Να θυμάστε πως</a:t>
            </a:r>
            <a:r>
              <a:rPr lang="en-GB" sz="2400" b="1" dirty="0"/>
              <a:t>:</a:t>
            </a:r>
            <a:r>
              <a:rPr lang="en-GB" sz="2400" dirty="0"/>
              <a:t> </a:t>
            </a:r>
          </a:p>
          <a:p>
            <a:pPr algn="ctr"/>
            <a:r>
              <a:rPr lang="en-GB" sz="2400" dirty="0"/>
              <a:t>Δεν π</a:t>
            </a:r>
            <a:r>
              <a:rPr lang="en-GB" sz="2400" dirty="0" err="1"/>
              <a:t>ρόκειτ</a:t>
            </a:r>
            <a:r>
              <a:rPr lang="en-GB" sz="2400" dirty="0"/>
              <a:t>αι </a:t>
            </a:r>
            <a:r>
              <a:rPr lang="el-GR" sz="2400" dirty="0"/>
              <a:t>ποτέ να είμαστε</a:t>
            </a:r>
            <a:r>
              <a:rPr lang="en-GB" sz="2400" dirty="0"/>
              <a:t> τέλειοι. </a:t>
            </a:r>
          </a:p>
          <a:p>
            <a:pPr algn="ctr"/>
            <a:r>
              <a:rPr lang="en-GB" sz="2400" dirty="0"/>
              <a:t>Το θέμα είναι να έχ</a:t>
            </a:r>
            <a:r>
              <a:rPr lang="el-GR" sz="2400" dirty="0"/>
              <a:t>ουμε</a:t>
            </a:r>
            <a:r>
              <a:rPr lang="en-GB" sz="2400" dirty="0"/>
              <a:t> τα εργαλεία όταν τα χρειάζεστε.</a:t>
            </a:r>
          </a:p>
          <a:p>
            <a:pPr lvl="0"/>
            <a:endParaRPr lang="en-GB"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a:t>
            </a:r>
            <a:r>
              <a:rPr lang="en-US" sz="2400" i="1" dirty="0" err="1"/>
              <a:t>οχής</a:t>
            </a:r>
            <a:r>
              <a:rPr lang="en-US" sz="2400" i="1" dirty="0"/>
              <a:t> από τ</a:t>
            </a:r>
            <a:r>
              <a:rPr lang="el-GR" sz="2400" i="1" dirty="0"/>
              <a:t>ην</a:t>
            </a:r>
            <a:r>
              <a:rPr lang="en-US" sz="2400" i="1" dirty="0"/>
              <a:t> </a:t>
            </a:r>
            <a:r>
              <a:rPr lang="en-US" sz="2400" i="1" dirty="0" err="1"/>
              <a:t>οθόν</a:t>
            </a:r>
            <a:r>
              <a:rPr lang="el-GR" sz="2400" i="1" dirty="0"/>
              <a:t>η</a:t>
            </a:r>
            <a:endParaRPr lang="el-GR" sz="2400" dirty="0"/>
          </a:p>
        </p:txBody>
      </p:sp>
      <p:sp>
        <p:nvSpPr>
          <p:cNvPr id="6" name="Text Placeholder 5"/>
          <p:cNvSpPr>
            <a:spLocks noGrp="1"/>
          </p:cNvSpPr>
          <p:nvPr>
            <p:ph type="body" sz="quarter" idx="10"/>
          </p:nvPr>
        </p:nvSpPr>
        <p:spPr/>
        <p:txBody>
          <a:bodyPr/>
          <a:lstStyle/>
          <a:p>
            <a:endParaRPr lang="el-GR" b="1" i="1" dirty="0">
              <a:solidFill>
                <a:schemeClr val="accent6">
                  <a:lumMod val="75000"/>
                </a:schemeClr>
              </a:solidFill>
            </a:endParaRPr>
          </a:p>
          <a:p>
            <a:r>
              <a:rPr lang="en-US" b="1" i="1" dirty="0" err="1">
                <a:solidFill>
                  <a:schemeClr val="accent6">
                    <a:lumMod val="75000"/>
                  </a:schemeClr>
                </a:solidFill>
              </a:rPr>
              <a:t>Θέμ</a:t>
            </a:r>
            <a:r>
              <a:rPr lang="en-US" b="1" i="1" dirty="0">
                <a:solidFill>
                  <a:schemeClr val="accent6">
                    <a:lumMod val="75000"/>
                  </a:schemeClr>
                </a:solidFill>
              </a:rPr>
              <a:t>α 3: Ρύθμιση των συναισθημάτων και ισορροπία στη χρήση οθόνης</a:t>
            </a:r>
            <a:endParaRPr lang="en-US" i="1" dirty="0"/>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601314" y="5616454"/>
            <a:ext cx="2327333" cy="1068606"/>
          </a:xfrm>
          <a:prstGeom prst="rect">
            <a:avLst/>
          </a:prstGeom>
        </p:spPr>
      </p:pic>
      <p:sp>
        <p:nvSpPr>
          <p:cNvPr id="3" name="TextBox 2"/>
          <p:cNvSpPr txBox="1"/>
          <p:nvPr/>
        </p:nvSpPr>
        <p:spPr>
          <a:xfrm>
            <a:off x="311726" y="1462685"/>
            <a:ext cx="11513129" cy="5486758"/>
          </a:xfrm>
          <a:prstGeom prst="rect">
            <a:avLst/>
          </a:prstGeom>
          <a:noFill/>
        </p:spPr>
        <p:txBody>
          <a:bodyPr wrap="square">
            <a:spAutoFit/>
          </a:bodyPr>
          <a:lstStyle/>
          <a:p>
            <a:pPr lvl="0" algn="ctr"/>
            <a:r>
              <a:rPr lang="en-GB" sz="2400" b="1" dirty="0">
                <a:solidFill>
                  <a:schemeClr val="accent4">
                    <a:lumMod val="75000"/>
                  </a:schemeClr>
                </a:solidFill>
              </a:rPr>
              <a:t>Δραστηριότητα: Η πρόκληση της παύσης (διαδραστική)</a:t>
            </a:r>
            <a:endParaRPr lang="en-GB" sz="2400" dirty="0">
              <a:solidFill>
                <a:schemeClr val="accent4">
                  <a:lumMod val="75000"/>
                </a:schemeClr>
              </a:solidFill>
            </a:endParaRPr>
          </a:p>
          <a:p>
            <a:pPr lvl="1" algn="ctr"/>
            <a:endParaRPr lang="en-GB" sz="2200" b="1" dirty="0"/>
          </a:p>
          <a:p>
            <a:r>
              <a:rPr lang="en-GB" sz="2200" b="1" dirty="0"/>
              <a:t>Εργασία: </a:t>
            </a:r>
            <a:r>
              <a:rPr lang="en-GB" sz="2200" dirty="0"/>
              <a:t>Εξασκηθείτε να κάνετε παύση πριν αντιδράσετε</a:t>
            </a:r>
          </a:p>
          <a:p>
            <a:endParaRPr lang="en-GB" sz="1000" b="1" dirty="0"/>
          </a:p>
          <a:p>
            <a:r>
              <a:rPr lang="en-GB" sz="2200" b="1" dirty="0"/>
              <a:t>Οδηγίες:</a:t>
            </a:r>
            <a:endParaRPr lang="en-GB" sz="2200" dirty="0"/>
          </a:p>
          <a:p>
            <a:pPr marL="342900" lvl="0" indent="-342900">
              <a:buFont typeface="Wingdings" panose="05000000000000000000" pitchFamily="2" charset="2"/>
              <a:buChar char="Ø"/>
            </a:pPr>
            <a:r>
              <a:rPr lang="en-GB" sz="2200" dirty="0"/>
              <a:t>Κλείστε τα μάτια σας</a:t>
            </a:r>
          </a:p>
          <a:p>
            <a:pPr marL="342900" lvl="0" indent="-342900">
              <a:buFont typeface="Wingdings" panose="05000000000000000000" pitchFamily="2" charset="2"/>
              <a:buChar char="Ø"/>
            </a:pPr>
            <a:r>
              <a:rPr lang="en-GB" sz="2200" dirty="0"/>
              <a:t>Φανταστείτε: Μόλις γυρίσατε από το σχολείο. Είστε κουρασμένοι και αγχωμένοι.</a:t>
            </a:r>
          </a:p>
          <a:p>
            <a:pPr marL="342900" lvl="0" indent="-342900">
              <a:buFont typeface="Wingdings" panose="05000000000000000000" pitchFamily="2" charset="2"/>
              <a:buChar char="Ø"/>
            </a:pPr>
            <a:r>
              <a:rPr lang="en-GB" sz="2200" dirty="0"/>
              <a:t>Το </a:t>
            </a:r>
            <a:r>
              <a:rPr lang="en-GB" sz="2200" dirty="0" err="1"/>
              <a:t>χέρι</a:t>
            </a:r>
            <a:r>
              <a:rPr lang="en-GB" sz="2200" dirty="0"/>
              <a:t> σ</a:t>
            </a:r>
            <a:r>
              <a:rPr lang="el-GR" sz="2200" dirty="0"/>
              <a:t>ας</a:t>
            </a:r>
            <a:r>
              <a:rPr lang="en-GB" sz="2200" dirty="0"/>
              <a:t> τεντώνεται προς το τηλέφωνό σ</a:t>
            </a:r>
            <a:r>
              <a:rPr lang="el-GR" sz="2200" dirty="0"/>
              <a:t>ας</a:t>
            </a:r>
            <a:r>
              <a:rPr lang="en-GB" sz="2200" dirty="0"/>
              <a:t>...</a:t>
            </a:r>
          </a:p>
          <a:p>
            <a:pPr marL="342900" lvl="0" indent="-342900">
              <a:buFont typeface="Wingdings" panose="05000000000000000000" pitchFamily="2" charset="2"/>
              <a:buChar char="Ø"/>
            </a:pPr>
            <a:r>
              <a:rPr lang="en-GB" sz="2200" dirty="0"/>
              <a:t>ΣΤΑΜΑΤΗΣΤΕ. Πάρτε 3 βαθιές αναπνοές.</a:t>
            </a:r>
          </a:p>
          <a:p>
            <a:pPr marL="342900" lvl="0" indent="-342900">
              <a:buFont typeface="Wingdings" panose="05000000000000000000" pitchFamily="2" charset="2"/>
              <a:buChar char="Ø"/>
            </a:pPr>
            <a:r>
              <a:rPr lang="en-GB" sz="2200" dirty="0"/>
              <a:t>Ρ</a:t>
            </a:r>
            <a:r>
              <a:rPr lang="el-GR" sz="2200" dirty="0"/>
              <a:t>ωτήστε</a:t>
            </a:r>
            <a:r>
              <a:rPr lang="en-GB" sz="2200" dirty="0"/>
              <a:t> τον εα</a:t>
            </a:r>
            <a:r>
              <a:rPr lang="en-GB" sz="2200" dirty="0" err="1"/>
              <a:t>υτό</a:t>
            </a:r>
            <a:r>
              <a:rPr lang="en-GB" sz="2200" dirty="0"/>
              <a:t> σ</a:t>
            </a:r>
            <a:r>
              <a:rPr lang="el-GR" sz="2200" dirty="0"/>
              <a:t>ας</a:t>
            </a:r>
            <a:r>
              <a:rPr lang="en-GB" sz="2200" dirty="0"/>
              <a:t>: «Τι χρειάζομαι πραγματικά αυτή τη στιγμή;»</a:t>
            </a:r>
          </a:p>
          <a:p>
            <a:endParaRPr lang="en-GB" sz="1000" b="1" dirty="0"/>
          </a:p>
          <a:p>
            <a:r>
              <a:rPr lang="en-GB" sz="2200" b="1" dirty="0" err="1"/>
              <a:t>Μοιρ</a:t>
            </a:r>
            <a:r>
              <a:rPr lang="en-GB" sz="2200" b="1" dirty="0"/>
              <a:t>αστείτε</a:t>
            </a:r>
            <a:endParaRPr lang="en-GB" sz="2200" dirty="0"/>
          </a:p>
          <a:p>
            <a:pPr marL="342900" lvl="0" indent="-342900">
              <a:buFont typeface="Wingdings" panose="05000000000000000000" pitchFamily="2" charset="2"/>
              <a:buChar char="Ø"/>
            </a:pPr>
            <a:r>
              <a:rPr lang="en-GB" sz="2200" dirty="0"/>
              <a:t>Τι συναίσθημα νιώσατε;</a:t>
            </a:r>
          </a:p>
          <a:p>
            <a:pPr marL="342900" lvl="0" indent="-342900">
              <a:buFont typeface="Wingdings" panose="05000000000000000000" pitchFamily="2" charset="2"/>
              <a:buChar char="Ø"/>
            </a:pPr>
            <a:r>
              <a:rPr lang="en-GB" sz="2200" dirty="0"/>
              <a:t>Τι θα μπ</a:t>
            </a:r>
            <a:r>
              <a:rPr lang="en-GB" sz="2200" dirty="0" err="1"/>
              <a:t>ορούσ</a:t>
            </a:r>
            <a:r>
              <a:rPr lang="el-GR" sz="2200" dirty="0"/>
              <a:t>ατε</a:t>
            </a:r>
            <a:r>
              <a:rPr lang="en-GB" sz="2200" dirty="0"/>
              <a:t> να </a:t>
            </a:r>
            <a:r>
              <a:rPr lang="en-GB" sz="2200" dirty="0" err="1"/>
              <a:t>χρει</a:t>
            </a:r>
            <a:r>
              <a:rPr lang="en-GB" sz="2200" dirty="0"/>
              <a:t>αστεί</a:t>
            </a:r>
            <a:r>
              <a:rPr lang="el-GR" sz="2200" dirty="0"/>
              <a:t>τε</a:t>
            </a:r>
            <a:r>
              <a:rPr lang="en-GB" sz="2200" dirty="0"/>
              <a:t> αντί για χρόνο μπροστά στην οθόνη;</a:t>
            </a:r>
          </a:p>
          <a:p>
            <a:pPr marL="342900" lvl="0" indent="-342900">
              <a:buFont typeface="Wingdings" panose="05000000000000000000" pitchFamily="2" charset="2"/>
              <a:buChar char="Ø"/>
            </a:pPr>
            <a:r>
              <a:rPr lang="en-GB" sz="2200" dirty="0"/>
              <a:t>Τι θα μπ</a:t>
            </a:r>
            <a:r>
              <a:rPr lang="en-GB" sz="2200" dirty="0" err="1"/>
              <a:t>ορούσ</a:t>
            </a:r>
            <a:r>
              <a:rPr lang="el-GR" sz="2200" dirty="0"/>
              <a:t>ατε </a:t>
            </a:r>
            <a:r>
              <a:rPr lang="en-GB" sz="2200" dirty="0"/>
              <a:t>να κάνετε αντ' αυτού;</a:t>
            </a:r>
          </a:p>
          <a:p>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0686" y="2499588"/>
            <a:ext cx="6914821" cy="982951"/>
          </a:xfrm>
        </p:spPr>
        <p:txBody>
          <a:bodyPr>
            <a:normAutofit fontScale="90000"/>
          </a:bodyPr>
          <a:lstStyle/>
          <a:p>
            <a:r>
              <a:rPr lang="en-US" sz="2700" b="0" i="1" dirty="0" err="1"/>
              <a:t>Ενότητ</a:t>
            </a:r>
            <a:r>
              <a:rPr lang="en-US" sz="2700" b="0" i="1" dirty="0"/>
              <a:t>α 1 (Μαθητές</a:t>
            </a:r>
            <a:r>
              <a:rPr lang="el-GR" sz="2700" b="0" i="1" dirty="0"/>
              <a:t>/τριες</a:t>
            </a:r>
            <a:r>
              <a:rPr lang="en-US" sz="2700" b="0" i="1" dirty="0"/>
              <a:t>)</a:t>
            </a:r>
            <a:br>
              <a:rPr lang="en-US" sz="2700" b="0" i="1" dirty="0"/>
            </a:br>
            <a:r>
              <a:rPr lang="en-US" sz="2700" b="0" i="1" dirty="0"/>
              <a:t>Χρόνος χρήσης και </a:t>
            </a:r>
            <a:r>
              <a:rPr lang="el-GR" sz="2700" b="0" i="1" dirty="0"/>
              <a:t>αποχής από την οθόνη</a:t>
            </a:r>
            <a:br>
              <a:rPr lang="en-US" sz="27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5" y="4358412"/>
            <a:ext cx="7865265" cy="1292830"/>
          </a:xfrm>
        </p:spPr>
        <p:txBody>
          <a:bodyPr>
            <a:normAutofit fontScale="70000" lnSpcReduction="2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3400" b="1" dirty="0">
                <a:solidFill>
                  <a:schemeClr val="accent6">
                    <a:lumMod val="75000"/>
                  </a:schemeClr>
                </a:solidFill>
              </a:rPr>
              <a:t>Θέμα 4: </a:t>
            </a:r>
            <a:r>
              <a:rPr lang="en-GB" sz="3400" b="1" dirty="0">
                <a:solidFill>
                  <a:schemeClr val="accent6">
                    <a:lumMod val="75000"/>
                  </a:schemeClr>
                </a:solidFill>
              </a:rPr>
              <a:t>Κοινωνικές σχέσεις και προσωπική επαφή</a:t>
            </a: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a:t>
            </a:r>
            <a:r>
              <a:rPr lang="en-US" sz="2400" i="1" dirty="0" err="1"/>
              <a:t>χρήσης</a:t>
            </a:r>
            <a:r>
              <a:rPr lang="en-US" sz="2400" i="1" dirty="0"/>
              <a:t> κα</a:t>
            </a:r>
            <a:r>
              <a:rPr lang="el-GR" sz="2400" i="1" dirty="0"/>
              <a:t>ι </a:t>
            </a:r>
            <a:r>
              <a:rPr lang="en-US" sz="2400" i="1" dirty="0"/>
              <a:t>απ</a:t>
            </a:r>
            <a:r>
              <a:rPr lang="en-US" sz="2400" i="1" dirty="0" err="1"/>
              <a:t>οχής</a:t>
            </a:r>
            <a:r>
              <a:rPr lang="en-US" sz="2400" i="1" dirty="0"/>
              <a:t> από τ</a:t>
            </a:r>
            <a:r>
              <a:rPr lang="el-GR" sz="2400" i="1" dirty="0"/>
              <a:t>ην</a:t>
            </a:r>
            <a:r>
              <a:rPr lang="en-US" sz="2400" i="1" dirty="0"/>
              <a:t> </a:t>
            </a:r>
            <a:r>
              <a:rPr lang="en-US" sz="2400" i="1" dirty="0" err="1"/>
              <a:t>οθόν</a:t>
            </a:r>
            <a:r>
              <a:rPr lang="el-GR" sz="2400" i="1" dirty="0"/>
              <a:t>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rgbClr val="00B0F0"/>
                </a:solidFill>
              </a:rPr>
              <a:t>Θέμα 4: </a:t>
            </a:r>
            <a:r>
              <a:rPr lang="en-GB" b="1" i="1" dirty="0">
                <a:solidFill>
                  <a:srgbClr val="00B0F0"/>
                </a:solidFill>
              </a:rPr>
              <a:t>Κοινωνικές σχέσεις και προσωπική επαφή</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133350" y="1462405"/>
            <a:ext cx="11746230" cy="5724644"/>
          </a:xfrm>
          <a:prstGeom prst="rect">
            <a:avLst/>
          </a:prstGeom>
          <a:noFill/>
        </p:spPr>
        <p:txBody>
          <a:bodyPr wrap="square">
            <a:spAutoFit/>
          </a:bodyPr>
          <a:lstStyle/>
          <a:p>
            <a:r>
              <a:rPr lang="en-GB" b="1" dirty="0"/>
              <a:t>Οι οθόνες και οι σχέσεις σας</a:t>
            </a:r>
          </a:p>
          <a:p>
            <a:endParaRPr lang="en-GB" dirty="0"/>
          </a:p>
          <a:p>
            <a:pPr lvl="0" algn="ctr"/>
            <a:r>
              <a:rPr lang="en-GB" dirty="0"/>
              <a:t>Είστε πραγματικά </a:t>
            </a:r>
            <a:r>
              <a:rPr lang="en-GB" i="1" dirty="0"/>
              <a:t>«συνδεδεμένοι»;</a:t>
            </a:r>
            <a:endParaRPr lang="en-GB" b="1" dirty="0"/>
          </a:p>
          <a:p>
            <a:pPr lvl="0" algn="ctr"/>
            <a:r>
              <a:rPr lang="en-GB" dirty="0"/>
              <a:t>Το να είσαι καλός ψηφιακός πολίτης σημαίνει να είσαι ηθικός, ασφαλής και σεβαστός. </a:t>
            </a:r>
          </a:p>
          <a:p>
            <a:pPr lvl="0" algn="ctr"/>
            <a:r>
              <a:rPr lang="en-GB" dirty="0"/>
              <a:t>Κάθε κλικ αποτελεί μέρος της φήμης σου.</a:t>
            </a:r>
          </a:p>
          <a:p>
            <a:pPr lvl="0" algn="ctr"/>
            <a:endParaRPr lang="en-GB" dirty="0"/>
          </a:p>
          <a:p>
            <a:pPr algn="ctr"/>
            <a:r>
              <a:rPr lang="en-GB" dirty="0"/>
              <a:t>Οι οθόνες μας βοηθούν να παραμένουμε σε επαφή, αλλά μπορούν επίσης να εμποδίσουν την πραγματική επικοινωνία.</a:t>
            </a:r>
          </a:p>
          <a:p>
            <a:pPr algn="ctr"/>
            <a:endParaRPr lang="en-GB" b="1" dirty="0"/>
          </a:p>
          <a:p>
            <a:pPr algn="ctr"/>
            <a:r>
              <a:rPr lang="en-GB" b="1" dirty="0"/>
              <a:t>«Phubbing» </a:t>
            </a:r>
            <a:r>
              <a:rPr lang="en-GB" dirty="0"/>
              <a:t>= Τηλέφωνο + Snubbing = Να αγνοείς τους ανθρώπους γύρω σου για να κοιτάς το τηλέφωνό σου.</a:t>
            </a:r>
          </a:p>
          <a:p>
            <a:r>
              <a:rPr lang="en-GB" b="1" dirty="0"/>
              <a:t>Τι χάνουν οι οθόνες:</a:t>
            </a:r>
          </a:p>
          <a:p>
            <a:endParaRPr lang="en-GB" dirty="0"/>
          </a:p>
          <a:p>
            <a:pPr marL="285750" lvl="0" indent="-285750">
              <a:buFont typeface="Wingdings" panose="05000000000000000000" pitchFamily="2" charset="2"/>
              <a:buChar char="Ø"/>
            </a:pPr>
            <a:r>
              <a:rPr lang="en-GB" dirty="0"/>
              <a:t>Οι εκφράσεις του προσώπου και η γλώσσα του σώματος</a:t>
            </a:r>
          </a:p>
          <a:p>
            <a:pPr marL="285750" lvl="0" indent="-285750">
              <a:buFont typeface="Wingdings" panose="05000000000000000000" pitchFamily="2" charset="2"/>
              <a:buChar char="Ø"/>
            </a:pPr>
            <a:r>
              <a:rPr lang="en-GB" dirty="0"/>
              <a:t>Η αίσθηση ότι είσαι πραγματικά «μαζί» με κάποιον</a:t>
            </a:r>
          </a:p>
          <a:p>
            <a:pPr marL="285750" lvl="0" indent="-285750">
              <a:buFont typeface="Wingdings" panose="05000000000000000000" pitchFamily="2" charset="2"/>
              <a:buChar char="Ø"/>
            </a:pPr>
            <a:r>
              <a:rPr lang="en-GB" dirty="0"/>
              <a:t>Κοινές εμπειρίες και αναμνήσεις</a:t>
            </a:r>
          </a:p>
          <a:p>
            <a:pPr marL="285750" lvl="0" indent="-285750">
              <a:buFont typeface="Wingdings" panose="05000000000000000000" pitchFamily="2" charset="2"/>
              <a:buChar char="Ø"/>
            </a:pPr>
            <a:r>
              <a:rPr lang="en-GB" dirty="0"/>
              <a:t>Η ζεστασιά της φυσικής παρουσίας</a:t>
            </a:r>
          </a:p>
          <a:p>
            <a:pPr lvl="0"/>
            <a:endParaRPr lang="en-GB" dirty="0"/>
          </a:p>
          <a:p>
            <a:pPr algn="ctr"/>
            <a:r>
              <a:rPr lang="en-GB" b="1" dirty="0"/>
              <a:t>Ερώτηση για σκέψη:</a:t>
            </a:r>
            <a:r>
              <a:rPr lang="en-GB" dirty="0"/>
              <a:t> </a:t>
            </a:r>
          </a:p>
          <a:p>
            <a:pPr algn="ctr"/>
            <a:r>
              <a:rPr lang="en-GB" dirty="0"/>
              <a:t>Πότε ήταν η τελευταία φορά που είχατε μια συζήτηση </a:t>
            </a:r>
          </a:p>
          <a:p>
            <a:pPr algn="ctr"/>
            <a:r>
              <a:rPr lang="en-GB" dirty="0"/>
              <a:t>χωρίς να κοιτάξετε το κινητό σας;</a:t>
            </a:r>
          </a:p>
          <a:p>
            <a:r>
              <a:rPr lang="en-GB" sz="1200" dirty="0"/>
              <a:t> </a:t>
            </a:r>
          </a:p>
          <a:p>
            <a:pPr lvl="0"/>
            <a:endParaRPr lang="en-GB"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a:t>
            </a:r>
            <a:r>
              <a:rPr lang="en-US" sz="2400" i="1" dirty="0" err="1"/>
              <a:t>χρήσης</a:t>
            </a:r>
            <a:r>
              <a:rPr lang="en-US" sz="2400" i="1" dirty="0"/>
              <a:t> και</a:t>
            </a:r>
            <a:r>
              <a:rPr lang="el-GR" sz="2400" i="1" dirty="0"/>
              <a:t> αποχής </a:t>
            </a:r>
            <a:r>
              <a:rPr lang="en-US" sz="2400" i="1" dirty="0"/>
              <a:t>από τ</a:t>
            </a:r>
            <a:r>
              <a:rPr lang="el-GR" sz="2400" i="1" dirty="0"/>
              <a:t>ην</a:t>
            </a:r>
            <a:r>
              <a:rPr lang="en-US" sz="2400" i="1" dirty="0"/>
              <a:t> </a:t>
            </a:r>
            <a:r>
              <a:rPr lang="en-US" sz="2400" i="1" dirty="0" err="1"/>
              <a:t>οθόν</a:t>
            </a:r>
            <a:r>
              <a:rPr lang="el-GR" sz="2400" i="1" dirty="0"/>
              <a:t>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Θέμα 4: </a:t>
            </a:r>
            <a:r>
              <a:rPr lang="en-GB" b="1" i="1" dirty="0">
                <a:solidFill>
                  <a:schemeClr val="accent1">
                    <a:lumMod val="75000"/>
                  </a:schemeClr>
                </a:solidFill>
              </a:rPr>
              <a:t>Κοινωνικές σχέσεις και προσωπική επαφή</a:t>
            </a:r>
          </a:p>
          <a:p>
            <a:r>
              <a:rPr lang="en-US" b="1" i="1" dirty="0">
                <a:solidFill>
                  <a:schemeClr val="accent6">
                    <a:lumMod val="75000"/>
                  </a:schemeClr>
                </a:solidFill>
              </a:rPr>
              <a:t> </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902769" y="5798262"/>
            <a:ext cx="2005214" cy="920704"/>
          </a:xfrm>
          <a:prstGeom prst="rect">
            <a:avLst/>
          </a:prstGeom>
        </p:spPr>
      </p:pic>
      <p:sp>
        <p:nvSpPr>
          <p:cNvPr id="4" name="TextBox 3"/>
          <p:cNvSpPr txBox="1"/>
          <p:nvPr/>
        </p:nvSpPr>
        <p:spPr>
          <a:xfrm>
            <a:off x="133594" y="1328713"/>
            <a:ext cx="11944351" cy="5093702"/>
          </a:xfrm>
          <a:prstGeom prst="rect">
            <a:avLst/>
          </a:prstGeom>
          <a:noFill/>
        </p:spPr>
        <p:txBody>
          <a:bodyPr wrap="square">
            <a:spAutoFit/>
          </a:bodyPr>
          <a:lstStyle/>
          <a:p>
            <a:r>
              <a:rPr lang="en-GB" sz="2300" b="1" dirty="0"/>
              <a:t>Η δύναμη της παρουσίας</a:t>
            </a:r>
            <a:endParaRPr lang="en-GB" sz="2300" dirty="0"/>
          </a:p>
          <a:p>
            <a:pPr lvl="1" algn="ctr"/>
            <a:endParaRPr lang="en-GB" sz="1200" dirty="0"/>
          </a:p>
          <a:p>
            <a:pPr lvl="1" algn="ctr"/>
            <a:r>
              <a:rPr lang="en-GB" sz="2300" dirty="0"/>
              <a:t>Η πραγματική επαφή είναι διαφορετική</a:t>
            </a:r>
          </a:p>
          <a:p>
            <a:pPr lvl="1" algn="ctr"/>
            <a:endParaRPr lang="en-GB" sz="1200" b="1" dirty="0"/>
          </a:p>
          <a:p>
            <a:pPr lvl="1" algn="ctr"/>
            <a:r>
              <a:rPr lang="en-GB" sz="2300" dirty="0"/>
              <a:t>Έρευνες δείχνουν ότι οι πιο </a:t>
            </a:r>
            <a:r>
              <a:rPr lang="en-GB" sz="2300" dirty="0" err="1"/>
              <a:t>ευτυχισμένες</a:t>
            </a:r>
            <a:r>
              <a:rPr lang="en-GB" sz="2300" dirty="0"/>
              <a:t> </a:t>
            </a:r>
            <a:r>
              <a:rPr lang="el-GR" sz="2300" dirty="0"/>
              <a:t>μας </a:t>
            </a:r>
            <a:r>
              <a:rPr lang="en-GB" sz="2300" dirty="0"/>
              <a:t>ανα</a:t>
            </a:r>
            <a:r>
              <a:rPr lang="en-GB" sz="2300" dirty="0" err="1"/>
              <a:t>μνήσεις</a:t>
            </a:r>
            <a:r>
              <a:rPr lang="el-GR" sz="2300" dirty="0"/>
              <a:t> </a:t>
            </a:r>
            <a:r>
              <a:rPr lang="en-GB" sz="2300" dirty="0" err="1"/>
              <a:t>συνήθως</a:t>
            </a:r>
            <a:r>
              <a:rPr lang="en-GB" sz="2300" dirty="0"/>
              <a:t> π</a:t>
            </a:r>
            <a:r>
              <a:rPr lang="en-GB" sz="2300" dirty="0" err="1"/>
              <a:t>εριλ</a:t>
            </a:r>
            <a:r>
              <a:rPr lang="en-GB" sz="2300" dirty="0"/>
              <a:t>αμβάνουν </a:t>
            </a:r>
            <a:r>
              <a:rPr lang="el-GR" sz="2300" dirty="0"/>
              <a:t> </a:t>
            </a:r>
          </a:p>
          <a:p>
            <a:pPr lvl="1" algn="ctr"/>
            <a:r>
              <a:rPr lang="en-GB" sz="2300" dirty="0" err="1"/>
              <a:t>το</a:t>
            </a:r>
            <a:r>
              <a:rPr lang="en-GB" sz="2300" dirty="0"/>
              <a:t> να είμαστε πλήρως παρόντες με τους άλλους</a:t>
            </a:r>
            <a:r>
              <a:rPr lang="el-GR" sz="2300" dirty="0"/>
              <a:t>, </a:t>
            </a:r>
            <a:r>
              <a:rPr lang="en-GB" sz="2300" dirty="0"/>
              <a:t>ΟΧΙ να κοιτάμε οθόνες.</a:t>
            </a:r>
          </a:p>
          <a:p>
            <a:endParaRPr lang="en-GB" sz="1200" b="1" dirty="0"/>
          </a:p>
          <a:p>
            <a:r>
              <a:rPr lang="en-GB" sz="2300" b="1" dirty="0"/>
              <a:t>Το να είσαι παρών σημαίνει:</a:t>
            </a:r>
            <a:endParaRPr lang="en-GB" sz="2300" dirty="0"/>
          </a:p>
          <a:p>
            <a:pPr marL="285750" lvl="0" indent="-285750">
              <a:buFont typeface="Wingdings" panose="05000000000000000000" pitchFamily="2" charset="2"/>
              <a:buChar char="ü"/>
            </a:pPr>
            <a:r>
              <a:rPr lang="en-GB" sz="2300" dirty="0"/>
              <a:t>Να αφήνεις το τηλέφωνό σου στην άκρη (όχι απλώς με την οθόνη προς τα κάτω)</a:t>
            </a:r>
          </a:p>
          <a:p>
            <a:pPr marL="285750" lvl="0" indent="-285750">
              <a:buFont typeface="Wingdings" panose="05000000000000000000" pitchFamily="2" charset="2"/>
              <a:buChar char="ü"/>
            </a:pPr>
            <a:r>
              <a:rPr lang="en-GB" sz="2300" dirty="0"/>
              <a:t>Να κάνεις επαφή με τα μάτια</a:t>
            </a:r>
          </a:p>
          <a:p>
            <a:pPr marL="285750" lvl="0" indent="-285750">
              <a:buFont typeface="Wingdings" panose="05000000000000000000" pitchFamily="2" charset="2"/>
              <a:buChar char="ü"/>
            </a:pPr>
            <a:r>
              <a:rPr lang="en-GB" sz="2300" dirty="0"/>
              <a:t>Να α</a:t>
            </a:r>
            <a:r>
              <a:rPr lang="en-GB" sz="2300" dirty="0" err="1"/>
              <a:t>κού</a:t>
            </a:r>
            <a:r>
              <a:rPr lang="el-GR" sz="2300" dirty="0"/>
              <a:t>ς</a:t>
            </a:r>
            <a:r>
              <a:rPr lang="en-GB" sz="2300" dirty="0"/>
              <a:t> πραγματικά</a:t>
            </a:r>
          </a:p>
          <a:p>
            <a:pPr marL="285750" lvl="0" indent="-285750">
              <a:buFont typeface="Wingdings" panose="05000000000000000000" pitchFamily="2" charset="2"/>
              <a:buChar char="ü"/>
            </a:pPr>
            <a:r>
              <a:rPr lang="en-GB" sz="2300" dirty="0"/>
              <a:t>Να μοιράζεσαι εμπειρίες μαζί</a:t>
            </a:r>
          </a:p>
          <a:p>
            <a:endParaRPr lang="en-GB" sz="1200" b="1" dirty="0"/>
          </a:p>
          <a:p>
            <a:pPr algn="ctr"/>
            <a:r>
              <a:rPr lang="en-GB" sz="2300" b="1" dirty="0"/>
              <a:t>Η ανταμοιβή: </a:t>
            </a:r>
            <a:r>
              <a:rPr lang="en-GB" sz="2300" dirty="0"/>
              <a:t>Πιο βαθιές φιλίες, το αίσθημα ότι σε καταλαβαίνουν πραγματικά</a:t>
            </a:r>
            <a:endParaRPr lang="el-GR" sz="2300" dirty="0"/>
          </a:p>
          <a:p>
            <a:pPr algn="ctr"/>
            <a:r>
              <a:rPr lang="en-GB" sz="2300" dirty="0"/>
              <a:t>και αναμνήσεις που διαρκούν.</a:t>
            </a:r>
          </a:p>
          <a:p>
            <a:pPr lvl="0"/>
            <a:endParaRPr lang="en-GB"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sz="2800" b="0" i="1" dirty="0">
                <a:latin typeface="+mj-lt"/>
              </a:rPr>
            </a:br>
            <a:r>
              <a:rPr lang="en-US" sz="2700" b="0" i="1" dirty="0"/>
              <a:t>Ενότητα 1 (Μαθητές</a:t>
            </a:r>
            <a:r>
              <a:rPr lang="el-GR" sz="2700" b="0" i="1" dirty="0"/>
              <a:t>/τριες</a:t>
            </a:r>
            <a:r>
              <a:rPr lang="en-US" sz="2700" b="0" i="1" dirty="0"/>
              <a:t>)</a:t>
            </a:r>
            <a:br>
              <a:rPr lang="en-US" sz="2700" b="0" i="1" dirty="0"/>
            </a:br>
            <a:r>
              <a:rPr lang="en-US" sz="2700" b="0" i="1" dirty="0"/>
              <a:t>Χρόνος χρήσης και </a:t>
            </a:r>
            <a:r>
              <a:rPr lang="el-GR" sz="2700" b="0" i="1" dirty="0"/>
              <a:t>αποχής από την οθόνη</a:t>
            </a:r>
            <a:br>
              <a:rPr lang="en-US" sz="1800"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4275285"/>
            <a:ext cx="7969174" cy="1292830"/>
          </a:xfrm>
        </p:spPr>
        <p:txBody>
          <a:bodyPr>
            <a:normAutofit/>
          </a:bodyPr>
          <a:lstStyle/>
          <a:p>
            <a:r>
              <a:rPr lang="en-US" sz="2400" b="1" dirty="0">
                <a:solidFill>
                  <a:schemeClr val="accent6">
                    <a:lumMod val="75000"/>
                  </a:schemeClr>
                </a:solidFill>
              </a:rPr>
              <a:t>Θέμα 1: Κατανόηση του χρόνου χρήσης</a:t>
            </a:r>
            <a:r>
              <a:rPr lang="el-GR" sz="2400" b="1" dirty="0">
                <a:solidFill>
                  <a:schemeClr val="accent6">
                    <a:lumMod val="75000"/>
                  </a:schemeClr>
                </a:solidFill>
              </a:rPr>
              <a:t> της</a:t>
            </a:r>
            <a:r>
              <a:rPr lang="en-US" sz="2400" b="1" dirty="0">
                <a:solidFill>
                  <a:schemeClr val="accent6">
                    <a:lumMod val="75000"/>
                  </a:schemeClr>
                </a:solidFill>
              </a:rPr>
              <a:t> οθόνης</a:t>
            </a:r>
          </a:p>
          <a:p>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a:t>
            </a:r>
            <a:r>
              <a:rPr lang="en-US" sz="2400" i="1" dirty="0" err="1"/>
              <a:t>οχής</a:t>
            </a:r>
            <a:r>
              <a:rPr lang="en-US" sz="2400" i="1" dirty="0"/>
              <a:t> από τ</a:t>
            </a:r>
            <a:r>
              <a:rPr lang="el-GR" sz="2400" i="1" dirty="0"/>
              <a:t>ην</a:t>
            </a:r>
            <a:r>
              <a:rPr lang="en-US" sz="2400" i="1" dirty="0"/>
              <a:t> </a:t>
            </a:r>
            <a:r>
              <a:rPr lang="en-US" sz="2400" i="1" dirty="0" err="1"/>
              <a:t>οθόν</a:t>
            </a:r>
            <a:r>
              <a:rPr lang="el-GR" sz="2400" i="1" dirty="0"/>
              <a:t>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1">
                    <a:lumMod val="75000"/>
                  </a:schemeClr>
                </a:solidFill>
              </a:rPr>
              <a:t>Θέμα 4: </a:t>
            </a:r>
            <a:r>
              <a:rPr lang="en-GB" b="1" i="1" dirty="0">
                <a:solidFill>
                  <a:schemeClr val="accent1">
                    <a:lumMod val="75000"/>
                  </a:schemeClr>
                </a:solidFill>
              </a:rPr>
              <a:t>Κοινωνικές σχέσεις και προσωπική επαφή</a:t>
            </a:r>
          </a:p>
        </p:txBody>
      </p:sp>
      <p:pic>
        <p:nvPicPr>
          <p:cNvPr id="2" name="Content Placeholder 1"/>
          <p:cNvPicPr>
            <a:picLocks noGrp="1" noChangeAspect="1"/>
          </p:cNvPicPr>
          <p:nvPr>
            <p:ph sz="quarter" idx="12"/>
          </p:nvPr>
        </p:nvPicPr>
        <p:blipFill>
          <a:blip r:embed="rId3"/>
          <a:stretch>
            <a:fillRect/>
          </a:stretch>
        </p:blipFill>
        <p:spPr>
          <a:xfrm>
            <a:off x="9714988" y="5707752"/>
            <a:ext cx="2327333" cy="1068606"/>
          </a:xfrm>
          <a:prstGeom prst="rect">
            <a:avLst/>
          </a:prstGeom>
        </p:spPr>
      </p:pic>
      <p:sp>
        <p:nvSpPr>
          <p:cNvPr id="4" name="TextBox 3"/>
          <p:cNvSpPr txBox="1"/>
          <p:nvPr/>
        </p:nvSpPr>
        <p:spPr>
          <a:xfrm>
            <a:off x="60858" y="1405534"/>
            <a:ext cx="11944351" cy="5632311"/>
          </a:xfrm>
          <a:prstGeom prst="rect">
            <a:avLst/>
          </a:prstGeom>
          <a:noFill/>
        </p:spPr>
        <p:txBody>
          <a:bodyPr wrap="square">
            <a:spAutoFit/>
          </a:bodyPr>
          <a:lstStyle/>
          <a:p>
            <a:pPr lvl="0"/>
            <a:r>
              <a:rPr lang="en-GB" sz="2400" b="1" dirty="0"/>
              <a:t>Δημιουργία στιγμών χωρίς συσκευές</a:t>
            </a:r>
          </a:p>
          <a:p>
            <a:pPr lvl="0"/>
            <a:endParaRPr lang="en-GB" sz="2400" dirty="0"/>
          </a:p>
          <a:p>
            <a:pPr lvl="1" algn="ctr"/>
            <a:r>
              <a:rPr lang="en-GB" sz="2400" dirty="0"/>
              <a:t>Απλοί τρόποι για περισσότερη επικοινωνία</a:t>
            </a:r>
          </a:p>
          <a:p>
            <a:endParaRPr lang="en-GB" sz="2400" b="1" dirty="0"/>
          </a:p>
          <a:p>
            <a:r>
              <a:rPr lang="en-GB" sz="2400" b="1" dirty="0"/>
              <a:t>Δοκιμάστε αυτές τις ιδέες:</a:t>
            </a:r>
            <a:endParaRPr lang="en-GB" sz="2400" dirty="0"/>
          </a:p>
          <a:p>
            <a:pPr marL="285750" lvl="0" indent="-285750">
              <a:buFont typeface="Wingdings" panose="05000000000000000000" pitchFamily="2" charset="2"/>
              <a:buChar char="ü"/>
            </a:pPr>
            <a:r>
              <a:rPr lang="en-GB" sz="2400" dirty="0"/>
              <a:t>Το τηλέφωνο μένει σε άλλο δωμάτιο κατά τη διάρκεια των γευμάτων</a:t>
            </a:r>
          </a:p>
          <a:p>
            <a:pPr marL="285750" lvl="0" indent="-285750">
              <a:buFont typeface="Wingdings" panose="05000000000000000000" pitchFamily="2" charset="2"/>
              <a:buChar char="ü"/>
            </a:pPr>
            <a:r>
              <a:rPr lang="en-GB" sz="2400" dirty="0"/>
              <a:t>Κάντε οπτική επαφή όταν κάποιος σας μιλάει</a:t>
            </a:r>
          </a:p>
          <a:p>
            <a:pPr marL="285750" lvl="0" indent="-285750">
              <a:buFont typeface="Wingdings" panose="05000000000000000000" pitchFamily="2" charset="2"/>
              <a:buChar char="ü"/>
            </a:pPr>
            <a:r>
              <a:rPr lang="en-GB" sz="2400" dirty="0"/>
              <a:t>Περάστε χρόνο χωρίς οθόνες με φίλους ή την οικογένεια</a:t>
            </a:r>
          </a:p>
          <a:p>
            <a:pPr marL="285750" lvl="0" indent="-285750">
              <a:buFont typeface="Wingdings" panose="05000000000000000000" pitchFamily="2" charset="2"/>
              <a:buChar char="ü"/>
            </a:pPr>
            <a:r>
              <a:rPr lang="en-GB" sz="2400" dirty="0"/>
              <a:t>Ξεκινήστε μια συζήτηση αντί να κοιτάζετε το κινητό σας όταν είστε μαζί</a:t>
            </a:r>
          </a:p>
          <a:p>
            <a:endParaRPr lang="en-GB" sz="2400" b="1" dirty="0"/>
          </a:p>
          <a:p>
            <a:pPr algn="ctr"/>
            <a:r>
              <a:rPr lang="el-GR" sz="2400" b="1" dirty="0"/>
              <a:t>Να θυμάστε πως</a:t>
            </a:r>
            <a:r>
              <a:rPr lang="en-GB" sz="2400" b="1" dirty="0"/>
              <a:t>: </a:t>
            </a:r>
            <a:endParaRPr lang="el-GR" sz="2400" b="1" dirty="0"/>
          </a:p>
          <a:p>
            <a:pPr algn="ctr"/>
            <a:r>
              <a:rPr lang="en-GB" sz="2400" dirty="0" err="1"/>
              <a:t>Οι</a:t>
            </a:r>
            <a:r>
              <a:rPr lang="en-GB" sz="2400" dirty="0"/>
              <a:t> άνθρωποι που βρίσκονται μπροστά σας </a:t>
            </a:r>
            <a:endParaRPr lang="el-GR" sz="2400" dirty="0"/>
          </a:p>
          <a:p>
            <a:pPr algn="ctr"/>
            <a:r>
              <a:rPr lang="en-GB" sz="2400" dirty="0"/>
              <a:t>α</a:t>
            </a:r>
            <a:r>
              <a:rPr lang="en-GB" sz="2400" dirty="0" err="1"/>
              <a:t>ξίζουν</a:t>
            </a:r>
            <a:r>
              <a:rPr lang="en-GB" sz="2400" dirty="0"/>
              <a:t> την πλήρη π</a:t>
            </a:r>
            <a:r>
              <a:rPr lang="en-GB" sz="2400" dirty="0" err="1"/>
              <a:t>ροσοχή</a:t>
            </a:r>
            <a:r>
              <a:rPr lang="en-GB" sz="2400" dirty="0"/>
              <a:t> σας. </a:t>
            </a:r>
          </a:p>
          <a:p>
            <a:pPr algn="ctr"/>
            <a:r>
              <a:rPr lang="en-GB" sz="2400" dirty="0"/>
              <a:t>Το τηλέφωνό σας μπορεί να περιμένει…</a:t>
            </a:r>
          </a:p>
          <a:p>
            <a:pPr lvl="0"/>
            <a:endParaRPr lang="en-GB"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a:t>
            </a:r>
            <a:r>
              <a:rPr lang="en-US" sz="2400" i="1" dirty="0" err="1"/>
              <a:t>οχής</a:t>
            </a:r>
            <a:r>
              <a:rPr lang="en-US" sz="2400" i="1" dirty="0"/>
              <a:t> από τ</a:t>
            </a:r>
            <a:r>
              <a:rPr lang="el-GR" sz="2400" i="1" dirty="0"/>
              <a:t>ην</a:t>
            </a:r>
            <a:r>
              <a:rPr lang="en-US" sz="2400" i="1" dirty="0"/>
              <a:t> </a:t>
            </a:r>
            <a:r>
              <a:rPr lang="en-US" sz="2400" i="1" dirty="0" err="1"/>
              <a:t>οθόν</a:t>
            </a:r>
            <a:r>
              <a:rPr lang="el-GR" sz="2400" i="1" dirty="0"/>
              <a:t>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1">
                    <a:lumMod val="75000"/>
                  </a:schemeClr>
                </a:solidFill>
              </a:rPr>
              <a:t>Θέμα 4: </a:t>
            </a:r>
            <a:r>
              <a:rPr lang="en-GB" b="1" i="1" dirty="0">
                <a:solidFill>
                  <a:schemeClr val="accent1">
                    <a:lumMod val="75000"/>
                  </a:schemeClr>
                </a:solidFill>
              </a:rPr>
              <a:t>Κοινωνικές σχέσεις και προσωπική επαφή</a:t>
            </a:r>
          </a:p>
        </p:txBody>
      </p:sp>
      <p:pic>
        <p:nvPicPr>
          <p:cNvPr id="2" name="Content Placeholder 1"/>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p:cNvSpPr txBox="1"/>
          <p:nvPr/>
        </p:nvSpPr>
        <p:spPr>
          <a:xfrm>
            <a:off x="467590" y="1304387"/>
            <a:ext cx="11626440" cy="6502421"/>
          </a:xfrm>
          <a:prstGeom prst="rect">
            <a:avLst/>
          </a:prstGeom>
          <a:noFill/>
        </p:spPr>
        <p:txBody>
          <a:bodyPr wrap="square">
            <a:spAutoFit/>
          </a:bodyPr>
          <a:lstStyle/>
          <a:p>
            <a:pPr lvl="0" algn="ctr"/>
            <a:r>
              <a:rPr lang="en-GB" sz="2400" b="1" dirty="0">
                <a:solidFill>
                  <a:schemeClr val="accent4">
                    <a:lumMod val="75000"/>
                  </a:schemeClr>
                </a:solidFill>
              </a:rPr>
              <a:t>Δραστηριότητα: Η πρόκληση της επικοινωνίας (ομαδική)</a:t>
            </a:r>
            <a:endParaRPr lang="en-GB" sz="2400" dirty="0">
              <a:solidFill>
                <a:schemeClr val="accent4">
                  <a:lumMod val="75000"/>
                </a:schemeClr>
              </a:solidFill>
            </a:endParaRPr>
          </a:p>
          <a:p>
            <a:pPr lvl="0" algn="ctr"/>
            <a:endParaRPr lang="el-GR" sz="800" b="1" dirty="0"/>
          </a:p>
          <a:p>
            <a:pPr lvl="0" algn="ctr"/>
            <a:r>
              <a:rPr lang="en-GB" sz="2000" b="1" dirty="0" err="1"/>
              <a:t>Εργ</a:t>
            </a:r>
            <a:r>
              <a:rPr lang="en-GB" sz="2000" b="1" dirty="0"/>
              <a:t>ασία: </a:t>
            </a:r>
            <a:r>
              <a:rPr lang="en-GB" sz="2000" dirty="0"/>
              <a:t>Σχεδιάστε μια δραστηριότητα χωρίς συσκευές</a:t>
            </a:r>
          </a:p>
          <a:p>
            <a:pPr lvl="0"/>
            <a:r>
              <a:rPr lang="en-GB" sz="2000" b="1" dirty="0" err="1"/>
              <a:t>Οδηγίες</a:t>
            </a:r>
            <a:r>
              <a:rPr lang="en-GB" sz="2000" b="1" dirty="0"/>
              <a:t>: </a:t>
            </a:r>
          </a:p>
          <a:p>
            <a:pPr lvl="0"/>
            <a:r>
              <a:rPr lang="en-GB" sz="2000" dirty="0"/>
              <a:t>Σε μικρές ομάδες, σχεδιάστε ΜΙΑ δραστηριότητα που θα μπορούσατε να κάνετε με φίλους ή την οικογένειά σας και η οποία να περιλαμβάνει:</a:t>
            </a:r>
          </a:p>
          <a:p>
            <a:pPr marL="285750" indent="-285750">
              <a:buFont typeface="Wingdings" panose="05000000000000000000" pitchFamily="2" charset="2"/>
              <a:buChar char="Ø"/>
            </a:pPr>
            <a:r>
              <a:rPr lang="en-GB" sz="2000" dirty="0"/>
              <a:t>ΚΑΜΙΑ οθόνη</a:t>
            </a:r>
          </a:p>
          <a:p>
            <a:pPr marL="285750" indent="-285750">
              <a:buFont typeface="Wingdings" panose="05000000000000000000" pitchFamily="2" charset="2"/>
              <a:buChar char="Ø"/>
            </a:pPr>
            <a:r>
              <a:rPr lang="en-GB" sz="2000" dirty="0"/>
              <a:t>Να είστε πλήρως παρόντες μαζί</a:t>
            </a:r>
          </a:p>
          <a:p>
            <a:pPr marL="285750" indent="-285750">
              <a:buFont typeface="Wingdings" panose="05000000000000000000" pitchFamily="2" charset="2"/>
              <a:buChar char="Ø"/>
            </a:pPr>
            <a:r>
              <a:rPr lang="en-GB" sz="2000" dirty="0"/>
              <a:t>Δημιουργία αναμνήσεων</a:t>
            </a:r>
          </a:p>
          <a:p>
            <a:endParaRPr lang="en-GB" sz="900" b="1" dirty="0"/>
          </a:p>
          <a:p>
            <a:r>
              <a:rPr lang="en-GB" sz="2000" b="1" dirty="0"/>
              <a:t>Παραδείγματα:</a:t>
            </a:r>
            <a:endParaRPr lang="en-GB" sz="2000" dirty="0"/>
          </a:p>
          <a:p>
            <a:pPr marL="285750" lvl="0" indent="-285750">
              <a:buFont typeface="Wingdings" panose="05000000000000000000" pitchFamily="2" charset="2"/>
              <a:buChar char="ü"/>
            </a:pPr>
            <a:r>
              <a:rPr lang="en-GB" sz="2000" dirty="0"/>
              <a:t>Βραδιά επιτραπέζιων παιχνιδιών</a:t>
            </a:r>
          </a:p>
          <a:p>
            <a:pPr marL="285750" lvl="0" indent="-285750">
              <a:buFont typeface="Wingdings" panose="05000000000000000000" pitchFamily="2" charset="2"/>
              <a:buChar char="ü"/>
            </a:pPr>
            <a:r>
              <a:rPr lang="en-GB" sz="2000" dirty="0"/>
              <a:t>Μαγειρεύοντας μαζί</a:t>
            </a:r>
          </a:p>
          <a:p>
            <a:pPr marL="285750" lvl="0" indent="-285750">
              <a:buFont typeface="Wingdings" panose="05000000000000000000" pitchFamily="2" charset="2"/>
              <a:buChar char="ü"/>
            </a:pPr>
            <a:r>
              <a:rPr lang="en-GB" sz="2000" dirty="0"/>
              <a:t>Βόλτα</a:t>
            </a:r>
          </a:p>
          <a:p>
            <a:pPr marL="285750" lvl="0" indent="-285750">
              <a:buFont typeface="Wingdings" panose="05000000000000000000" pitchFamily="2" charset="2"/>
              <a:buChar char="ü"/>
            </a:pPr>
            <a:r>
              <a:rPr lang="en-GB" sz="2000" dirty="0"/>
              <a:t>Παρακολούθηση αθλητικού αγώνα</a:t>
            </a:r>
          </a:p>
          <a:p>
            <a:pPr marL="285750" lvl="0" indent="-285750">
              <a:buFont typeface="Wingdings" panose="05000000000000000000" pitchFamily="2" charset="2"/>
              <a:buChar char="ü"/>
            </a:pPr>
            <a:r>
              <a:rPr lang="en-GB" sz="2000" dirty="0"/>
              <a:t>Πραγματική συζήτηση</a:t>
            </a:r>
          </a:p>
          <a:p>
            <a:pPr lvl="0"/>
            <a:endParaRPr lang="en-GB" sz="900" dirty="0"/>
          </a:p>
          <a:p>
            <a:pPr algn="ctr"/>
            <a:r>
              <a:rPr lang="en-GB" sz="2000" dirty="0"/>
              <a:t>Μοιραστείτε το σχέδιό σας με την </a:t>
            </a:r>
            <a:r>
              <a:rPr lang="el-GR" sz="2000" dirty="0"/>
              <a:t>υπόλοιπη </a:t>
            </a:r>
            <a:r>
              <a:rPr lang="en-GB" sz="2000" dirty="0" err="1"/>
              <a:t>τάξη</a:t>
            </a:r>
            <a:r>
              <a:rPr lang="en-GB" sz="2000" dirty="0"/>
              <a:t>. </a:t>
            </a:r>
            <a:endParaRPr lang="el-GR" sz="2000" dirty="0"/>
          </a:p>
          <a:p>
            <a:pPr algn="ctr"/>
            <a:r>
              <a:rPr lang="en-GB" sz="2000" dirty="0"/>
              <a:t>Θα το δοκιμάσετε αυτή την εβδομάδα;</a:t>
            </a:r>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0426" y="2184268"/>
            <a:ext cx="6914821" cy="1334065"/>
          </a:xfrm>
        </p:spPr>
        <p:txBody>
          <a:bodyPr>
            <a:normAutofit fontScale="90000"/>
          </a:bodyPr>
          <a:lstStyle/>
          <a:p>
            <a:r>
              <a:rPr lang="en-US" b="0" i="1" dirty="0" err="1"/>
              <a:t>Ενότητ</a:t>
            </a:r>
            <a:r>
              <a:rPr lang="en-US" b="0" i="1" dirty="0"/>
              <a:t>α 1 (Μαθητές</a:t>
            </a:r>
            <a:r>
              <a:rPr lang="el-GR" i="1" dirty="0"/>
              <a:t>/</a:t>
            </a:r>
            <a:r>
              <a:rPr lang="el-GR" b="0" i="1" dirty="0"/>
              <a:t>τριες</a:t>
            </a:r>
            <a:r>
              <a:rPr lang="en-US" b="0" i="1" dirty="0"/>
              <a:t>): </a:t>
            </a:r>
            <a:br>
              <a:rPr lang="en-US" b="0" i="1" dirty="0"/>
            </a:br>
            <a:r>
              <a:rPr lang="en-US" b="0" i="1" dirty="0"/>
              <a:t>Χρόνος χρήσης και </a:t>
            </a:r>
            <a:r>
              <a:rPr lang="el-GR" b="0" i="1" dirty="0"/>
              <a:t>χρόνος αποχής από την οθ</a:t>
            </a:r>
            <a:r>
              <a:rPr lang="en-US" b="0" i="1" dirty="0" err="1"/>
              <a:t>όνη</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fontScale="92500" lnSpcReduction="1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2600" b="1" dirty="0">
                <a:solidFill>
                  <a:schemeClr val="accent6">
                    <a:lumMod val="75000"/>
                  </a:schemeClr>
                </a:solidFill>
              </a:rPr>
              <a:t>Θέμα 5: Παιχνίδια και υγι</a:t>
            </a:r>
            <a:r>
              <a:rPr lang="el-GR" sz="2600" b="1" dirty="0">
                <a:solidFill>
                  <a:schemeClr val="accent6">
                    <a:lumMod val="75000"/>
                  </a:schemeClr>
                </a:solidFill>
              </a:rPr>
              <a:t>έ</a:t>
            </a:r>
            <a:r>
              <a:rPr lang="en-US" sz="2600" b="1" dirty="0">
                <a:solidFill>
                  <a:schemeClr val="accent6">
                    <a:lumMod val="75000"/>
                  </a:schemeClr>
                </a:solidFill>
              </a:rPr>
              <a:t>ς παιχνίδι</a:t>
            </a:r>
            <a:endParaRPr lang="en-GB" sz="26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a:t>
            </a:r>
            <a:r>
              <a:rPr lang="en-US" sz="2400" i="1" dirty="0" err="1"/>
              <a:t>οχής</a:t>
            </a:r>
            <a:r>
              <a:rPr lang="en-US" sz="2400" i="1" dirty="0"/>
              <a:t> από την οθόνη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5: Παιχνίδια και υγιής παιχνίδι</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10281048" y="5997115"/>
            <a:ext cx="1761273" cy="808697"/>
          </a:xfrm>
          <a:prstGeom prst="rect">
            <a:avLst/>
          </a:prstGeom>
        </p:spPr>
      </p:pic>
      <p:sp>
        <p:nvSpPr>
          <p:cNvPr id="4" name="TextBox 3"/>
          <p:cNvSpPr txBox="1"/>
          <p:nvPr/>
        </p:nvSpPr>
        <p:spPr>
          <a:xfrm>
            <a:off x="102422" y="1462685"/>
            <a:ext cx="12089578" cy="5170646"/>
          </a:xfrm>
          <a:prstGeom prst="rect">
            <a:avLst/>
          </a:prstGeom>
          <a:noFill/>
        </p:spPr>
        <p:txBody>
          <a:bodyPr wrap="square">
            <a:spAutoFit/>
          </a:bodyPr>
          <a:lstStyle/>
          <a:p>
            <a:pPr lvl="0"/>
            <a:r>
              <a:rPr lang="en-GB" sz="2400" b="1" dirty="0"/>
              <a:t>Κατανόηση των συνηθειών σας στα παιχνίδια</a:t>
            </a:r>
            <a:endParaRPr lang="en-GB" sz="2400" dirty="0"/>
          </a:p>
          <a:p>
            <a:pPr lvl="0"/>
            <a:endParaRPr lang="en-GB" sz="800" dirty="0"/>
          </a:p>
          <a:p>
            <a:pPr lvl="0" algn="ctr"/>
            <a:r>
              <a:rPr lang="en-GB" sz="2400" dirty="0"/>
              <a:t>Τα παιχνίδια μπορούν να είναι υπέροχα – με ισορροπία</a:t>
            </a:r>
          </a:p>
          <a:p>
            <a:endParaRPr lang="en-GB" sz="800" dirty="0"/>
          </a:p>
          <a:p>
            <a:r>
              <a:rPr lang="en-GB" sz="2400" dirty="0"/>
              <a:t>Τα παιχνίδια έχουν οφέλη:</a:t>
            </a:r>
          </a:p>
          <a:p>
            <a:pPr marL="285750" lvl="0" indent="-285750">
              <a:buFont typeface="Wingdings" panose="05000000000000000000" pitchFamily="2" charset="2"/>
              <a:buChar char="ü"/>
            </a:pPr>
            <a:r>
              <a:rPr lang="en-GB" sz="2200" dirty="0"/>
              <a:t>Επίλυση προβλημάτων και στρατηγική</a:t>
            </a:r>
          </a:p>
          <a:p>
            <a:pPr marL="285750" lvl="0" indent="-285750">
              <a:buFont typeface="Wingdings" panose="05000000000000000000" pitchFamily="2" charset="2"/>
              <a:buChar char="ü"/>
            </a:pPr>
            <a:r>
              <a:rPr lang="en-GB" sz="2200" dirty="0"/>
              <a:t>Δημιουργικότητα και φαντασία</a:t>
            </a:r>
          </a:p>
          <a:p>
            <a:pPr marL="285750" lvl="0" indent="-285750">
              <a:buFont typeface="Wingdings" panose="05000000000000000000" pitchFamily="2" charset="2"/>
              <a:buChar char="ü"/>
            </a:pPr>
            <a:r>
              <a:rPr lang="en-GB" sz="2200" dirty="0"/>
              <a:t>Σύνδεση με φίλους</a:t>
            </a:r>
          </a:p>
          <a:p>
            <a:pPr marL="285750" lvl="0" indent="-285750">
              <a:buFont typeface="Wingdings" panose="05000000000000000000" pitchFamily="2" charset="2"/>
              <a:buChar char="ü"/>
            </a:pPr>
            <a:r>
              <a:rPr lang="en-GB" sz="2200" dirty="0"/>
              <a:t>Χαλάρωση και διασκέδαση</a:t>
            </a:r>
          </a:p>
          <a:p>
            <a:endParaRPr lang="en-GB" sz="800" dirty="0"/>
          </a:p>
          <a:p>
            <a:r>
              <a:rPr lang="en-GB" sz="2400" dirty="0"/>
              <a:t>Αλλά το παιχνίδι χρειάζεται ισορροπία:</a:t>
            </a:r>
          </a:p>
          <a:p>
            <a:pPr marL="285750" lvl="0" indent="-285750">
              <a:buFont typeface="Wingdings" panose="05000000000000000000" pitchFamily="2" charset="2"/>
              <a:buChar char="ü"/>
            </a:pPr>
            <a:r>
              <a:rPr lang="en-GB" sz="2200" dirty="0"/>
              <a:t>Δεν πρέπει να αντικαθιστά τον ύπνο, τα μαθήματα ή τις πραγματικές φιλίες</a:t>
            </a:r>
          </a:p>
          <a:p>
            <a:pPr marL="285750" lvl="0" indent="-285750">
              <a:buFont typeface="Wingdings" panose="05000000000000000000" pitchFamily="2" charset="2"/>
              <a:buChar char="ü"/>
            </a:pPr>
            <a:r>
              <a:rPr lang="en-GB" sz="2200" dirty="0"/>
              <a:t>Δεν πρέπει να είναι το ΜΟΝΟ πράγμα που σε κάνει ευτυχισμένο</a:t>
            </a:r>
          </a:p>
          <a:p>
            <a:pPr marL="285750" indent="-285750">
              <a:buFont typeface="Wingdings" panose="05000000000000000000" pitchFamily="2" charset="2"/>
              <a:buChar char="ü"/>
            </a:pPr>
            <a:r>
              <a:rPr lang="en-GB" sz="2200" dirty="0"/>
              <a:t>Δεν πρέπει να σε κάνει να νιώθεις θυμωμένος, άδειος ή εξαντλημένος</a:t>
            </a:r>
          </a:p>
          <a:p>
            <a:endParaRPr lang="en-GB" sz="800" dirty="0"/>
          </a:p>
          <a:p>
            <a:pPr algn="ctr"/>
            <a:r>
              <a:rPr lang="en-GB" sz="2400" dirty="0"/>
              <a:t>Βασική ερώτηση: </a:t>
            </a:r>
            <a:endParaRPr lang="el-GR" sz="2400" dirty="0"/>
          </a:p>
          <a:p>
            <a:pPr algn="ctr"/>
            <a:r>
              <a:rPr lang="en-GB" sz="2400" dirty="0" err="1"/>
              <a:t>Το</a:t>
            </a:r>
            <a:r>
              <a:rPr lang="en-GB" sz="2400" dirty="0"/>
              <a:t> παιχνίδι προσθέτει κάτι στη ζωή </a:t>
            </a:r>
            <a:r>
              <a:rPr lang="en-GB" sz="2400" dirty="0" err="1"/>
              <a:t>μου</a:t>
            </a:r>
            <a:r>
              <a:rPr lang="en-GB" sz="2400" dirty="0"/>
              <a:t> ή μου στερεί κάτι;</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a:t>
            </a:r>
            <a:r>
              <a:rPr lang="en-US" sz="2400" i="1" dirty="0" err="1"/>
              <a:t>οχής</a:t>
            </a:r>
            <a:r>
              <a:rPr lang="en-US" sz="2400" i="1" dirty="0"/>
              <a:t> από την οθόνη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5: Παιχνίδια και υγιής παιχνίδι</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149679" y="1405534"/>
            <a:ext cx="9856521" cy="5201424"/>
          </a:xfrm>
          <a:prstGeom prst="rect">
            <a:avLst/>
          </a:prstGeom>
          <a:noFill/>
        </p:spPr>
        <p:txBody>
          <a:bodyPr wrap="square">
            <a:spAutoFit/>
          </a:bodyPr>
          <a:lstStyle/>
          <a:p>
            <a:pPr lvl="0"/>
            <a:r>
              <a:rPr lang="en-GB" sz="2400" b="1" dirty="0"/>
              <a:t>Υγιές έναντι ανθυγιεινού παιχνιδιού</a:t>
            </a:r>
          </a:p>
          <a:p>
            <a:pPr lvl="0"/>
            <a:endParaRPr lang="en-GB" sz="800" b="1" dirty="0"/>
          </a:p>
          <a:p>
            <a:pPr lvl="0" algn="ctr"/>
            <a:r>
              <a:rPr lang="en-GB" sz="2400" dirty="0"/>
              <a:t>Γνωρίστε τη διαφορά</a:t>
            </a:r>
          </a:p>
          <a:p>
            <a:r>
              <a:rPr lang="en-GB" sz="2400" b="1" dirty="0"/>
              <a:t>✅ </a:t>
            </a:r>
            <a:r>
              <a:rPr lang="en-GB" sz="2400" u="sng" dirty="0"/>
              <a:t>Υγιές παιχνίδι:</a:t>
            </a:r>
          </a:p>
          <a:p>
            <a:pPr marL="285750" lvl="0" indent="-285750">
              <a:buFont typeface="Wingdings" panose="05000000000000000000" pitchFamily="2" charset="2"/>
              <a:buChar char="ü"/>
            </a:pPr>
            <a:r>
              <a:rPr lang="en-GB" sz="2200" dirty="0"/>
              <a:t>Μπορείτε να σταματήσετε όταν χρειάζεται</a:t>
            </a:r>
          </a:p>
          <a:p>
            <a:pPr marL="285750" lvl="0" indent="-285750">
              <a:buFont typeface="Wingdings" panose="05000000000000000000" pitchFamily="2" charset="2"/>
              <a:buChar char="ü"/>
            </a:pPr>
            <a:r>
              <a:rPr lang="en-GB" sz="2200" dirty="0"/>
              <a:t>Εξακολουθείτε να απολαμβάνετε άλλες δραστηριότητες</a:t>
            </a:r>
          </a:p>
          <a:p>
            <a:pPr marL="285750" lvl="0" indent="-285750">
              <a:buFont typeface="Wingdings" panose="05000000000000000000" pitchFamily="2" charset="2"/>
              <a:buChar char="ü"/>
            </a:pPr>
            <a:r>
              <a:rPr lang="en-GB" sz="2200" dirty="0"/>
              <a:t>Αισθάνεστε ικανοποιημένοι μετά το παιχνίδι</a:t>
            </a:r>
          </a:p>
          <a:p>
            <a:pPr marL="285750" lvl="0" indent="-285750">
              <a:buFont typeface="Wingdings" panose="05000000000000000000" pitchFamily="2" charset="2"/>
              <a:buChar char="ü"/>
            </a:pPr>
            <a:r>
              <a:rPr lang="en-GB" sz="2200" dirty="0"/>
              <a:t>Το παιχνίδι δεν επηρεάζει τον ύπνο ή τους βαθμούς σας</a:t>
            </a:r>
          </a:p>
          <a:p>
            <a:pPr marL="285750" lvl="0" indent="-285750">
              <a:buFont typeface="Wingdings" panose="05000000000000000000" pitchFamily="2" charset="2"/>
              <a:buChar char="ü"/>
            </a:pPr>
            <a:r>
              <a:rPr lang="en-GB" sz="2200" dirty="0"/>
              <a:t>Είστε ειλικρινείς σχετικά με το πόσο παίζετε</a:t>
            </a:r>
          </a:p>
          <a:p>
            <a:pPr lvl="0"/>
            <a:endParaRPr lang="en-GB" sz="800" dirty="0"/>
          </a:p>
          <a:p>
            <a:r>
              <a:rPr lang="en-GB" sz="2400" dirty="0"/>
              <a:t>⚠️ </a:t>
            </a:r>
            <a:r>
              <a:rPr lang="en-GB" sz="2400" u="sng" dirty="0"/>
              <a:t>Προειδοποιητικά σημάδια:</a:t>
            </a:r>
          </a:p>
          <a:p>
            <a:pPr marL="285750" lvl="0" indent="-285750">
              <a:buFont typeface="Wingdings" panose="05000000000000000000" pitchFamily="2" charset="2"/>
              <a:buChar char="ü"/>
            </a:pPr>
            <a:r>
              <a:rPr lang="en-GB" sz="2200" dirty="0"/>
              <a:t>Δεν μπορείς να σταματήσεις ακόμα και όταν το θέλεις</a:t>
            </a:r>
          </a:p>
          <a:p>
            <a:pPr marL="285750" lvl="0" indent="-285750">
              <a:buFont typeface="Wingdings" panose="05000000000000000000" pitchFamily="2" charset="2"/>
              <a:buChar char="ü"/>
            </a:pPr>
            <a:r>
              <a:rPr lang="en-GB" sz="2200" dirty="0"/>
              <a:t>Νιώθεις θυμό ή άγχος όταν δεν μπορείς να παίξεις</a:t>
            </a:r>
          </a:p>
          <a:p>
            <a:pPr marL="285750" lvl="0" indent="-285750">
              <a:buFont typeface="Wingdings" panose="05000000000000000000" pitchFamily="2" charset="2"/>
              <a:buChar char="ü"/>
            </a:pPr>
            <a:r>
              <a:rPr lang="en-GB" sz="2200" dirty="0"/>
              <a:t>Τα βιντεοπαιχνίδια επηρεάζουν τον ύπνο, το σχολείο ή τις φιλίες σου</a:t>
            </a:r>
          </a:p>
          <a:p>
            <a:pPr marL="285750" lvl="0" indent="-285750">
              <a:buFont typeface="Wingdings" panose="05000000000000000000" pitchFamily="2" charset="2"/>
              <a:buChar char="ü"/>
            </a:pPr>
            <a:r>
              <a:rPr lang="en-GB" sz="2200" dirty="0"/>
              <a:t>Παίζεις για να ξεφύγεις από τα προβλήματα</a:t>
            </a:r>
          </a:p>
          <a:p>
            <a:pPr marL="285750" lvl="0" indent="-285750">
              <a:buFont typeface="Wingdings" panose="05000000000000000000" pitchFamily="2" charset="2"/>
              <a:buChar char="ü"/>
            </a:pPr>
            <a:r>
              <a:rPr lang="en-GB" sz="2200" dirty="0"/>
              <a:t>Λες ψέματα για το πόσο παίζεις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a:t>
            </a:r>
            <a:r>
              <a:rPr lang="en-US" sz="2400" i="1" dirty="0" err="1"/>
              <a:t>οχής</a:t>
            </a:r>
            <a:r>
              <a:rPr lang="en-US" sz="2400" i="1" dirty="0"/>
              <a:t> από την οθόνη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5: Παιχνίδια και υγιής παιχνίδι</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10623205" y="6056038"/>
            <a:ext cx="1568795" cy="720320"/>
          </a:xfrm>
          <a:prstGeom prst="rect">
            <a:avLst/>
          </a:prstGeom>
        </p:spPr>
      </p:pic>
      <p:sp>
        <p:nvSpPr>
          <p:cNvPr id="4" name="TextBox 3"/>
          <p:cNvSpPr txBox="1"/>
          <p:nvPr/>
        </p:nvSpPr>
        <p:spPr>
          <a:xfrm>
            <a:off x="91785" y="1234085"/>
            <a:ext cx="11944351" cy="5632311"/>
          </a:xfrm>
          <a:prstGeom prst="rect">
            <a:avLst/>
          </a:prstGeom>
          <a:noFill/>
        </p:spPr>
        <p:txBody>
          <a:bodyPr wrap="square">
            <a:spAutoFit/>
          </a:bodyPr>
          <a:lstStyle/>
          <a:p>
            <a:pPr lvl="0"/>
            <a:r>
              <a:rPr lang="en-GB" sz="2400" b="1" dirty="0"/>
              <a:t>Στρατηγικές για ισορροπημένο παιχνίδι</a:t>
            </a:r>
            <a:endParaRPr lang="en-GB" sz="2400" dirty="0"/>
          </a:p>
          <a:p>
            <a:pPr lvl="0" algn="ctr"/>
            <a:endParaRPr lang="en-GB" sz="800" dirty="0"/>
          </a:p>
          <a:p>
            <a:pPr lvl="0" algn="ctr"/>
            <a:r>
              <a:rPr lang="en-GB" sz="2400" dirty="0"/>
              <a:t>Απολαύστε τα παιχνίδια χωρίς να χάνετε την ισορροπία</a:t>
            </a:r>
          </a:p>
          <a:p>
            <a:r>
              <a:rPr lang="en-GB" sz="2400" u="sng" dirty="0"/>
              <a:t>Θέστε όρια:</a:t>
            </a:r>
          </a:p>
          <a:p>
            <a:pPr marL="285750" lvl="0" indent="-285750">
              <a:buFont typeface="Wingdings" panose="05000000000000000000" pitchFamily="2" charset="2"/>
              <a:buChar char="ü"/>
            </a:pPr>
            <a:r>
              <a:rPr lang="en-GB" sz="2000" dirty="0"/>
              <a:t>Αποφασίστε πόσο θα διαρκέσει το παιχνίδι ΠΡΙΝ αρχίσετε να παίζετε</a:t>
            </a:r>
          </a:p>
          <a:p>
            <a:pPr marL="285750" lvl="0" indent="-285750">
              <a:buFont typeface="Wingdings" panose="05000000000000000000" pitchFamily="2" charset="2"/>
              <a:buChar char="ü"/>
            </a:pPr>
            <a:r>
              <a:rPr lang="en-GB" sz="2000" dirty="0"/>
              <a:t>Χρησιμοποιήστε χρονόμετρα ή όρια εφαρμογών</a:t>
            </a:r>
          </a:p>
          <a:p>
            <a:pPr marL="285750" lvl="0" indent="-285750">
              <a:buFont typeface="Wingdings" panose="05000000000000000000" pitchFamily="2" charset="2"/>
              <a:buChar char="ü"/>
            </a:pPr>
            <a:r>
              <a:rPr lang="en-GB" sz="2000" dirty="0"/>
              <a:t>Δεν παίζετε μέχρι να τελειώσετε τα μαθήματά σας</a:t>
            </a:r>
          </a:p>
          <a:p>
            <a:pPr marL="285750" lvl="0" indent="-285750">
              <a:buFont typeface="Wingdings" panose="05000000000000000000" pitchFamily="2" charset="2"/>
              <a:buChar char="ü"/>
            </a:pPr>
            <a:r>
              <a:rPr lang="en-GB" sz="2000" dirty="0"/>
              <a:t>Σταματήστε 30 λεπτά πριν τον ύπνο</a:t>
            </a:r>
          </a:p>
          <a:p>
            <a:pPr lvl="0"/>
            <a:endParaRPr lang="en-GB" sz="1200" dirty="0"/>
          </a:p>
          <a:p>
            <a:r>
              <a:rPr lang="en-GB" sz="2400" u="sng" dirty="0"/>
              <a:t>Διατηρήστε την ισορροπία:</a:t>
            </a:r>
          </a:p>
          <a:p>
            <a:pPr marL="285750" lvl="0" indent="-285750">
              <a:buFont typeface="Wingdings" panose="05000000000000000000" pitchFamily="2" charset="2"/>
              <a:buChar char="ü"/>
            </a:pPr>
            <a:r>
              <a:rPr lang="en-GB" sz="2000" dirty="0"/>
              <a:t>Να έχετε και άλλα χόμπι εκτός από τα παιχνίδια</a:t>
            </a:r>
          </a:p>
          <a:p>
            <a:pPr marL="285750" lvl="0" indent="-285750">
              <a:buFont typeface="Wingdings" panose="05000000000000000000" pitchFamily="2" charset="2"/>
              <a:buChar char="ü"/>
            </a:pPr>
            <a:r>
              <a:rPr lang="en-GB" sz="2000" dirty="0"/>
              <a:t>Αφιερώστε χρόνο για τους φίλους σας στην πραγματική ζωή</a:t>
            </a:r>
          </a:p>
          <a:p>
            <a:pPr marL="285750" lvl="0" indent="-285750">
              <a:buFont typeface="Wingdings" panose="05000000000000000000" pitchFamily="2" charset="2"/>
              <a:buChar char="ü"/>
            </a:pPr>
            <a:r>
              <a:rPr lang="en-GB" sz="2000" dirty="0"/>
              <a:t>Κάνε διαλείμματα κάθε 30-60 λεπτά</a:t>
            </a:r>
          </a:p>
          <a:p>
            <a:pPr marL="285750" lvl="0" indent="-285750">
              <a:buFont typeface="Wingdings" panose="05000000000000000000" pitchFamily="2" charset="2"/>
              <a:buChar char="ü"/>
            </a:pPr>
            <a:r>
              <a:rPr lang="en-GB" sz="2000" b="1" dirty="0"/>
              <a:t>Παρατηρήστε πώς νιώθετε μετά το παιχνίδι</a:t>
            </a:r>
          </a:p>
          <a:p>
            <a:pPr lvl="0"/>
            <a:endParaRPr lang="en-GB" sz="1200" dirty="0"/>
          </a:p>
          <a:p>
            <a:pPr algn="ctr"/>
            <a:r>
              <a:rPr lang="en-GB" sz="2300" dirty="0"/>
              <a:t>Να είστε ειλικρινείς με τον εαυτό σας: </a:t>
            </a:r>
            <a:endParaRPr lang="el-GR" sz="2300" dirty="0"/>
          </a:p>
          <a:p>
            <a:pPr algn="ctr"/>
            <a:r>
              <a:rPr lang="en-GB" sz="2300" dirty="0" err="1"/>
              <a:t>Αν</a:t>
            </a:r>
            <a:r>
              <a:rPr lang="en-GB" sz="2300" dirty="0"/>
              <a:t> τα β</a:t>
            </a:r>
            <a:r>
              <a:rPr lang="en-GB" sz="2300" dirty="0" err="1"/>
              <a:t>ιντεο</a:t>
            </a:r>
            <a:r>
              <a:rPr lang="en-GB" sz="2300" dirty="0"/>
              <a:t>παιχνίδια</a:t>
            </a:r>
            <a:r>
              <a:rPr lang="el-GR" sz="2300" dirty="0"/>
              <a:t> </a:t>
            </a:r>
            <a:r>
              <a:rPr lang="en-GB" sz="2300" dirty="0"/>
              <a:t>σας δημιουργούν προβλήματα, </a:t>
            </a:r>
            <a:endParaRPr lang="el-GR" sz="2300" dirty="0"/>
          </a:p>
          <a:p>
            <a:pPr algn="ctr"/>
            <a:r>
              <a:rPr lang="en-GB" sz="2300" dirty="0" err="1"/>
              <a:t>δεν</a:t>
            </a:r>
            <a:r>
              <a:rPr lang="en-GB" sz="2300" dirty="0"/>
              <a:t> υπάρχει πρόβλημα να ζητήσετε βοήθεια.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a:t>
            </a:r>
            <a:r>
              <a:rPr lang="en-US" sz="2400" i="1" dirty="0" err="1"/>
              <a:t>οχής</a:t>
            </a:r>
            <a:r>
              <a:rPr lang="en-US" sz="2400" i="1" dirty="0"/>
              <a:t> από την οθόνη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5: Παιχνίδια και υγιής παιχνίδι</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10374770" y="6003328"/>
            <a:ext cx="1667551" cy="765664"/>
          </a:xfrm>
          <a:prstGeom prst="rect">
            <a:avLst/>
          </a:prstGeom>
        </p:spPr>
      </p:pic>
      <p:sp>
        <p:nvSpPr>
          <p:cNvPr id="3" name="TextBox 2"/>
          <p:cNvSpPr txBox="1"/>
          <p:nvPr/>
        </p:nvSpPr>
        <p:spPr>
          <a:xfrm>
            <a:off x="97970" y="1405534"/>
            <a:ext cx="11228121" cy="6194645"/>
          </a:xfrm>
          <a:prstGeom prst="rect">
            <a:avLst/>
          </a:prstGeom>
          <a:noFill/>
        </p:spPr>
        <p:txBody>
          <a:bodyPr wrap="square">
            <a:spAutoFit/>
          </a:bodyPr>
          <a:lstStyle/>
          <a:p>
            <a:pPr lvl="0" algn="ctr"/>
            <a:r>
              <a:rPr lang="en-GB" sz="2400" b="1" dirty="0">
                <a:solidFill>
                  <a:schemeClr val="accent4">
                    <a:lumMod val="75000"/>
                  </a:schemeClr>
                </a:solidFill>
              </a:rPr>
              <a:t>Δραστηριότητα: Οι δικοί μου κανόνες για τα βιντεοπαιχνίδια (Ατομική)</a:t>
            </a:r>
            <a:endParaRPr lang="en-GB" sz="2400" dirty="0">
              <a:solidFill>
                <a:schemeClr val="accent4">
                  <a:lumMod val="75000"/>
                </a:schemeClr>
              </a:solidFill>
            </a:endParaRPr>
          </a:p>
          <a:p>
            <a:pPr lvl="0"/>
            <a:endParaRPr lang="en-GB" b="1" dirty="0"/>
          </a:p>
          <a:p>
            <a:pPr lvl="0" algn="ctr"/>
            <a:r>
              <a:rPr lang="en-GB" sz="2200" b="1" dirty="0"/>
              <a:t>Εργασία: </a:t>
            </a:r>
            <a:r>
              <a:rPr lang="en-GB" sz="2200" dirty="0"/>
              <a:t>Δημιουργήστε τους προσωπικούς σας κανόνες για τα παιχνίδια</a:t>
            </a:r>
          </a:p>
          <a:p>
            <a:pPr lvl="0" algn="ctr"/>
            <a:endParaRPr lang="en-GB" sz="2200" b="1" dirty="0"/>
          </a:p>
          <a:p>
            <a:pPr lvl="0" algn="ctr"/>
            <a:r>
              <a:rPr lang="en-GB" sz="2200" b="1" dirty="0"/>
              <a:t>Οδηγίες:</a:t>
            </a:r>
            <a:endParaRPr lang="en-GB" sz="2200" dirty="0"/>
          </a:p>
          <a:p>
            <a:pPr algn="ctr"/>
            <a:r>
              <a:rPr lang="en-GB" sz="2200" dirty="0"/>
              <a:t>Γράψτε 3 οδηγίες για τον εαυτό σας σχετικά με το υγιές παιχνίδι:</a:t>
            </a:r>
          </a:p>
          <a:p>
            <a:pPr algn="ctr"/>
            <a:endParaRPr lang="en-GB" sz="1200" dirty="0"/>
          </a:p>
          <a:p>
            <a:pPr algn="ctr"/>
            <a:r>
              <a:rPr lang="en-GB" sz="2200" dirty="0"/>
              <a:t>Παραδείγματα:</a:t>
            </a:r>
          </a:p>
          <a:p>
            <a:pPr lvl="0" algn="ctr"/>
            <a:r>
              <a:rPr lang="en-GB" sz="2200" dirty="0"/>
              <a:t>«Θα ρυθμίσω ένα χρονόμετρο πριν αρχίσω να παίζω»</a:t>
            </a:r>
          </a:p>
          <a:p>
            <a:pPr lvl="0" algn="ctr"/>
            <a:r>
              <a:rPr lang="en-GB" sz="2200" dirty="0"/>
              <a:t>«Θα κάνω ένα διάλειμμα 10 λεπτών κάθε ώρα»</a:t>
            </a:r>
          </a:p>
          <a:p>
            <a:pPr lvl="0" algn="ctr"/>
            <a:r>
              <a:rPr lang="en-GB" sz="2200" dirty="0"/>
              <a:t>«Δεν θα παίζω μετά τις 9 μ.μ. τις σχολικές ημέρες»</a:t>
            </a:r>
          </a:p>
          <a:p>
            <a:pPr lvl="0" algn="ctr"/>
            <a:r>
              <a:rPr lang="en-GB" sz="2200" dirty="0"/>
              <a:t>«Θα κάνω τα μαθήματά μου πριν παίξω»</a:t>
            </a:r>
          </a:p>
          <a:p>
            <a:pPr lvl="0" algn="ctr"/>
            <a:r>
              <a:rPr lang="en-GB" sz="2200" dirty="0"/>
              <a:t>«Θα προσέχω αν νιώθω απογοητευμένος και θα κάνω ένα διάλειμμα»</a:t>
            </a:r>
          </a:p>
          <a:p>
            <a:pPr algn="ctr"/>
            <a:endParaRPr lang="en-GB" sz="1200" dirty="0"/>
          </a:p>
          <a:p>
            <a:pPr algn="ctr"/>
            <a:r>
              <a:rPr lang="en-GB" sz="2200" dirty="0"/>
              <a:t>Οι 3 οδηγίες μου:</a:t>
            </a:r>
          </a:p>
          <a:p>
            <a:pPr algn="ctr"/>
            <a:r>
              <a:rPr lang="en-GB" sz="2200" dirty="0"/>
              <a:t>Μοιραστείτε μία οδηγία με έναν φίλο. Πώς θα θυμάστε να την ακολουθείτε;</a:t>
            </a:r>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05246" y="1768632"/>
            <a:ext cx="6821956" cy="1334065"/>
          </a:xfrm>
        </p:spPr>
        <p:txBody>
          <a:bodyPr/>
          <a:lstStyle/>
          <a:p>
            <a:r>
              <a:rPr lang="en-US" b="0" i="1" dirty="0"/>
              <a:t>Τέλος της Ενότητας 1 (Μαθητές</a:t>
            </a:r>
            <a:r>
              <a:rPr lang="el-GR" i="1" dirty="0"/>
              <a:t>/</a:t>
            </a:r>
            <a:r>
              <a:rPr lang="el-GR" b="0" i="1" dirty="0"/>
              <a:t>τριες</a:t>
            </a:r>
            <a:r>
              <a:rPr lang="en-US" b="0" i="1" dirty="0"/>
              <a:t>): </a:t>
            </a:r>
            <a:br>
              <a:rPr lang="en-US" b="0" i="1" dirty="0"/>
            </a:br>
            <a:r>
              <a:rPr lang="en-US" b="0" i="1" dirty="0"/>
              <a:t>Χρόνος χρήσης και </a:t>
            </a:r>
            <a:r>
              <a:rPr lang="el-GR" b="0" i="1" dirty="0"/>
              <a:t>χρόνος αποχής από την οθόνη</a:t>
            </a:r>
            <a:br>
              <a:rPr lang="en-US" dirty="0"/>
            </a:b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a:t>
            </a:r>
            <a:r>
              <a:rPr lang="el-GR" sz="2400" i="1" dirty="0"/>
              <a:t>/τριες</a:t>
            </a:r>
            <a:r>
              <a:rPr lang="en-US" sz="2400" i="1" dirty="0"/>
              <a:t>): Χρόνος χρήσης και απ</a:t>
            </a:r>
            <a:r>
              <a:rPr lang="en-US" sz="2400" i="1" dirty="0" err="1"/>
              <a:t>οχής</a:t>
            </a:r>
            <a:r>
              <a:rPr lang="en-US" sz="2400" i="1" dirty="0"/>
              <a:t> από την οθόνη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1: Κατανόηση του χρόνου χρήσης οθόνης</a:t>
            </a:r>
          </a:p>
        </p:txBody>
      </p:sp>
      <p:pic>
        <p:nvPicPr>
          <p:cNvPr id="3" name="Content Placeholder 1"/>
          <p:cNvPicPr>
            <a:picLocks noGrp="1" noChangeAspect="1"/>
          </p:cNvPicPr>
          <p:nvPr>
            <p:ph sz="quarter" idx="12"/>
          </p:nvPr>
        </p:nvPicPr>
        <p:blipFill>
          <a:blip r:embed="rId3"/>
          <a:stretch>
            <a:fillRect/>
          </a:stretch>
        </p:blipFill>
        <p:spPr>
          <a:xfrm>
            <a:off x="10246965" y="5952011"/>
            <a:ext cx="1795356" cy="824347"/>
          </a:xfrm>
          <a:prstGeom prst="rect">
            <a:avLst/>
          </a:prstGeom>
        </p:spPr>
      </p:pic>
      <p:sp>
        <p:nvSpPr>
          <p:cNvPr id="4" name="TextBox 3"/>
          <p:cNvSpPr txBox="1"/>
          <p:nvPr/>
        </p:nvSpPr>
        <p:spPr>
          <a:xfrm>
            <a:off x="266020" y="1462685"/>
            <a:ext cx="11336483" cy="5178982"/>
          </a:xfrm>
          <a:prstGeom prst="rect">
            <a:avLst/>
          </a:prstGeom>
          <a:noFill/>
        </p:spPr>
        <p:txBody>
          <a:bodyPr wrap="square">
            <a:spAutoFit/>
          </a:bodyPr>
          <a:lstStyle/>
          <a:p>
            <a:pPr lvl="0"/>
            <a:r>
              <a:rPr lang="en-GB" sz="2400" b="1" dirty="0"/>
              <a:t>Τι είναι ο χρόνος χρήσης οθόνης;</a:t>
            </a:r>
          </a:p>
          <a:p>
            <a:pPr lvl="1" algn="ctr"/>
            <a:r>
              <a:rPr lang="en-GB" sz="2400" dirty="0"/>
              <a:t>Μετρήστε τις ώρες που περνάτε μπροστά στην οθόνη</a:t>
            </a:r>
          </a:p>
          <a:p>
            <a:pPr lvl="1" algn="ctr"/>
            <a:endParaRPr lang="en-GB" sz="2400" dirty="0"/>
          </a:p>
          <a:p>
            <a:pPr lvl="1" algn="ctr"/>
            <a:r>
              <a:rPr lang="en-GB" sz="2400" dirty="0"/>
              <a:t>Ο χρόνος </a:t>
            </a:r>
            <a:r>
              <a:rPr lang="en-GB" sz="2400" dirty="0" err="1"/>
              <a:t>χρήσης</a:t>
            </a:r>
            <a:r>
              <a:rPr lang="en-GB" sz="2400" dirty="0"/>
              <a:t> </a:t>
            </a:r>
            <a:r>
              <a:rPr lang="el-GR" sz="2400" dirty="0"/>
              <a:t>της </a:t>
            </a:r>
            <a:r>
              <a:rPr lang="en-GB" sz="2400" dirty="0" err="1"/>
              <a:t>οθόνης</a:t>
            </a:r>
            <a:r>
              <a:rPr lang="en-GB" sz="2400" dirty="0"/>
              <a:t> είναι ο χρόνος που περνάτε κοιτάζοντας μια οθόνη </a:t>
            </a:r>
            <a:r>
              <a:rPr lang="el-GR" sz="2400" dirty="0"/>
              <a:t>(</a:t>
            </a:r>
            <a:r>
              <a:rPr lang="en-GB" sz="2400" dirty="0" err="1"/>
              <a:t>τηλέφων</a:t>
            </a:r>
            <a:r>
              <a:rPr lang="en-GB" sz="2400" dirty="0"/>
              <a:t>α, ταμπλέτες, υπολογιστές, τηλεοράσεις ή κονσόλες παιχνιδιών</a:t>
            </a:r>
            <a:r>
              <a:rPr lang="el-GR" sz="2400" dirty="0"/>
              <a:t>).</a:t>
            </a:r>
          </a:p>
          <a:p>
            <a:pPr lvl="1" algn="ctr"/>
            <a:endParaRPr lang="en-GB" sz="2400" dirty="0"/>
          </a:p>
          <a:p>
            <a:pPr lvl="1" algn="ctr"/>
            <a:r>
              <a:rPr lang="en-GB" sz="2400" dirty="0"/>
              <a:t>Περιλαμβάνει την παρακολούθηση βίντεο, τα παιχνίδια, τη συνομιλία με φίλους, </a:t>
            </a:r>
          </a:p>
          <a:p>
            <a:pPr lvl="1" algn="ctr"/>
            <a:r>
              <a:rPr lang="en-GB" sz="2400" dirty="0"/>
              <a:t>την εκπόνηση εργασιών στο διαδίκτυο </a:t>
            </a:r>
            <a:endParaRPr lang="el-GR" sz="2400" dirty="0"/>
          </a:p>
          <a:p>
            <a:pPr lvl="1" algn="ctr"/>
            <a:r>
              <a:rPr lang="en-GB" sz="2400" dirty="0"/>
              <a:t>και την περιήγηση στα μέσα κοινωνικής δικτύωσης.</a:t>
            </a:r>
          </a:p>
          <a:p>
            <a:pPr lvl="1" algn="ctr"/>
            <a:endParaRPr lang="el-GR" sz="2400" dirty="0"/>
          </a:p>
          <a:p>
            <a:pPr lvl="1" algn="ctr"/>
            <a:r>
              <a:rPr lang="en-GB" sz="2400" dirty="0" err="1"/>
              <a:t>Δεν</a:t>
            </a:r>
            <a:r>
              <a:rPr lang="en-GB" sz="2400" dirty="0"/>
              <a:t> είναι όλος ο χρόνος μπροστά στην οθόνη ο ίδιος</a:t>
            </a:r>
            <a:r>
              <a:rPr lang="el-GR" sz="2400" dirty="0"/>
              <a:t>...</a:t>
            </a:r>
          </a:p>
          <a:p>
            <a:pPr lvl="1" algn="ctr"/>
            <a:r>
              <a:rPr lang="el-GR" sz="2400" dirty="0"/>
              <a:t>Κάποτε αυτό μας βοηθά</a:t>
            </a:r>
            <a:r>
              <a:rPr lang="en-GB" sz="2400" dirty="0"/>
              <a:t> να μάθουμε, </a:t>
            </a:r>
            <a:r>
              <a:rPr lang="en-GB" sz="2400" dirty="0" err="1"/>
              <a:t>κά</a:t>
            </a:r>
            <a:r>
              <a:rPr lang="en-GB" sz="2400" dirty="0"/>
              <a:t>π</a:t>
            </a:r>
            <a:r>
              <a:rPr lang="el-GR" sz="2400" dirty="0"/>
              <a:t>οτε</a:t>
            </a:r>
            <a:r>
              <a:rPr lang="en-GB" sz="2400" dirty="0"/>
              <a:t> απλώς π</a:t>
            </a:r>
            <a:r>
              <a:rPr lang="en-GB" sz="2400" dirty="0" err="1"/>
              <a:t>ερνάει</a:t>
            </a:r>
            <a:r>
              <a:rPr lang="en-GB" sz="2400" dirty="0"/>
              <a:t> </a:t>
            </a:r>
            <a:r>
              <a:rPr lang="el-GR" sz="2400" dirty="0"/>
              <a:t>η</a:t>
            </a:r>
            <a:r>
              <a:rPr lang="en-GB" sz="2400" dirty="0"/>
              <a:t> ώρα.</a:t>
            </a:r>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a:t>
            </a:r>
            <a:r>
              <a:rPr lang="en-US" sz="2400" i="1" dirty="0" err="1"/>
              <a:t>οχής</a:t>
            </a:r>
            <a:r>
              <a:rPr lang="en-US" sz="2400" i="1" dirty="0"/>
              <a:t> από την οθόνη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Θέμα 1: Κατανόηση του χρόνου χρήσης</a:t>
            </a:r>
            <a:r>
              <a:rPr lang="el-GR" b="1" i="1" dirty="0">
                <a:solidFill>
                  <a:schemeClr val="accent6">
                    <a:lumMod val="75000"/>
                  </a:schemeClr>
                </a:solidFill>
              </a:rPr>
              <a:t> της</a:t>
            </a:r>
            <a:r>
              <a:rPr lang="en-US" b="1" i="1" dirty="0">
                <a:solidFill>
                  <a:schemeClr val="accent6">
                    <a:lumMod val="75000"/>
                  </a:schemeClr>
                </a:solidFill>
              </a:rPr>
              <a:t> οθόνης</a:t>
            </a:r>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5" name="TextBox 4"/>
          <p:cNvSpPr txBox="1"/>
          <p:nvPr/>
        </p:nvSpPr>
        <p:spPr>
          <a:xfrm>
            <a:off x="232178" y="1462685"/>
            <a:ext cx="10453255" cy="5917646"/>
          </a:xfrm>
          <a:prstGeom prst="rect">
            <a:avLst/>
          </a:prstGeom>
          <a:noFill/>
        </p:spPr>
        <p:txBody>
          <a:bodyPr wrap="square">
            <a:spAutoFit/>
          </a:bodyPr>
          <a:lstStyle/>
          <a:p>
            <a:pPr lvl="0"/>
            <a:r>
              <a:rPr lang="en-GB" sz="2400" b="1" dirty="0"/>
              <a:t>Πώς οι οθόνες επηρεάζουν το σώμα και το μυαλό </a:t>
            </a:r>
            <a:r>
              <a:rPr lang="el-GR" sz="2400" b="1" dirty="0"/>
              <a:t>μ</a:t>
            </a:r>
            <a:r>
              <a:rPr lang="en-GB" sz="2400" b="1" dirty="0"/>
              <a:t>ας</a:t>
            </a:r>
          </a:p>
          <a:p>
            <a:pPr lvl="0"/>
            <a:endParaRPr lang="en-GB" sz="1200" b="1" dirty="0"/>
          </a:p>
          <a:p>
            <a:pPr lvl="0" algn="ctr"/>
            <a:r>
              <a:rPr lang="en-GB" sz="2400" dirty="0"/>
              <a:t>Οι κρυφές επιπτώσεις</a:t>
            </a:r>
          </a:p>
          <a:p>
            <a:pPr lvl="1"/>
            <a:endParaRPr lang="en-GB" sz="600" dirty="0"/>
          </a:p>
          <a:p>
            <a:r>
              <a:rPr lang="en-GB" sz="2400" b="1" dirty="0"/>
              <a:t>Το </a:t>
            </a:r>
            <a:r>
              <a:rPr lang="en-GB" sz="2400" b="1" dirty="0" err="1"/>
              <a:t>σώμ</a:t>
            </a:r>
            <a:r>
              <a:rPr lang="en-GB" sz="2400" b="1" dirty="0"/>
              <a:t>α </a:t>
            </a:r>
            <a:r>
              <a:rPr lang="el-GR" sz="2400" b="1" dirty="0"/>
              <a:t>μ</a:t>
            </a:r>
            <a:r>
              <a:rPr lang="en-GB" sz="2400" b="1" dirty="0"/>
              <a:t>ας:</a:t>
            </a:r>
            <a:endParaRPr lang="en-GB" sz="2400" dirty="0"/>
          </a:p>
          <a:p>
            <a:pPr marL="342900" lvl="0" indent="-342900">
              <a:buFont typeface="Wingdings" panose="05000000000000000000" pitchFamily="2" charset="2"/>
              <a:buChar char="ü"/>
            </a:pPr>
            <a:r>
              <a:rPr lang="en-GB" sz="2400" dirty="0"/>
              <a:t>Κουρασμένα μάτια και πονοκεφάλους</a:t>
            </a:r>
          </a:p>
          <a:p>
            <a:pPr marL="342900" lvl="0" indent="-342900">
              <a:buFont typeface="Wingdings" panose="05000000000000000000" pitchFamily="2" charset="2"/>
              <a:buChar char="ü"/>
            </a:pPr>
            <a:r>
              <a:rPr lang="en-GB" sz="2400" dirty="0"/>
              <a:t>Πόνος στον αυχένα και στην πλάτη</a:t>
            </a:r>
          </a:p>
          <a:p>
            <a:pPr marL="342900" lvl="0" indent="-342900">
              <a:buFont typeface="Wingdings" panose="05000000000000000000" pitchFamily="2" charset="2"/>
              <a:buChar char="ü"/>
            </a:pPr>
            <a:r>
              <a:rPr lang="en-GB" sz="2400" dirty="0"/>
              <a:t>Λιγότερη ενέργεια για κίνηση και παιχνίδι</a:t>
            </a:r>
          </a:p>
          <a:p>
            <a:pPr marL="342900" lvl="0" indent="-342900">
              <a:buFont typeface="Wingdings" panose="05000000000000000000" pitchFamily="2" charset="2"/>
              <a:buChar char="ü"/>
            </a:pPr>
            <a:r>
              <a:rPr lang="en-GB" sz="2400" dirty="0"/>
              <a:t>Δυσκολία στον ύπνο (ειδικά από την χρήση οθονών πριν τον ύπνο)</a:t>
            </a:r>
          </a:p>
          <a:p>
            <a:endParaRPr lang="en-GB" sz="1200" b="1" dirty="0"/>
          </a:p>
          <a:p>
            <a:r>
              <a:rPr lang="en-GB" sz="2400" b="1" dirty="0"/>
              <a:t>Τα </a:t>
            </a:r>
            <a:r>
              <a:rPr lang="en-GB" sz="2400" b="1" dirty="0" err="1"/>
              <a:t>συν</a:t>
            </a:r>
            <a:r>
              <a:rPr lang="en-GB" sz="2400" b="1" dirty="0"/>
              <a:t>αισθήματά </a:t>
            </a:r>
            <a:r>
              <a:rPr lang="el-GR" sz="2400" b="1" dirty="0"/>
              <a:t>μ</a:t>
            </a:r>
            <a:r>
              <a:rPr lang="en-GB" sz="2400" b="1" dirty="0"/>
              <a:t>ας:</a:t>
            </a:r>
            <a:endParaRPr lang="en-GB" sz="2400" dirty="0"/>
          </a:p>
          <a:p>
            <a:pPr marL="342900" lvl="0" indent="-342900">
              <a:buFont typeface="Wingdings" panose="05000000000000000000" pitchFamily="2" charset="2"/>
              <a:buChar char="ü"/>
            </a:pPr>
            <a:r>
              <a:rPr lang="en-GB" sz="2400" dirty="0"/>
              <a:t>Αίσθημα κακοκεφιάς ή άγχους</a:t>
            </a:r>
          </a:p>
          <a:p>
            <a:pPr marL="342900" lvl="0" indent="-342900">
              <a:buFont typeface="Wingdings" panose="05000000000000000000" pitchFamily="2" charset="2"/>
              <a:buChar char="ü"/>
            </a:pPr>
            <a:r>
              <a:rPr lang="en-GB" sz="2400" dirty="0"/>
              <a:t>Δυσκολία συγκέντρωσης</a:t>
            </a:r>
          </a:p>
          <a:p>
            <a:pPr marL="342900" lvl="0" indent="-342900">
              <a:buFont typeface="Wingdings" panose="05000000000000000000" pitchFamily="2" charset="2"/>
              <a:buChar char="ü"/>
            </a:pPr>
            <a:r>
              <a:rPr lang="en-GB" sz="2400" dirty="0"/>
              <a:t>Συγκρίνετε τον εαυτό σας με άλλους στο διαδίκτυο</a:t>
            </a:r>
          </a:p>
          <a:p>
            <a:pPr marL="342900" lvl="0" indent="-342900">
              <a:buFont typeface="Wingdings" panose="05000000000000000000" pitchFamily="2" charset="2"/>
              <a:buChar char="ü"/>
            </a:pPr>
            <a:r>
              <a:rPr lang="en-GB" sz="2400" dirty="0"/>
              <a:t>Μειωμένο ενδιαφέρον για δραστηριότητες εκτός διαδικτύου</a:t>
            </a:r>
          </a:p>
          <a:p>
            <a:r>
              <a:rPr lang="en-GB" sz="2400"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a:t>
            </a:r>
            <a:r>
              <a:rPr lang="en-US" sz="2400" i="1" dirty="0" err="1"/>
              <a:t>οχής</a:t>
            </a:r>
            <a:r>
              <a:rPr lang="en-US" sz="2400" i="1" dirty="0"/>
              <a:t> από την οθόνη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Θέμα 1: Κατανόηση του χρόνου χρήσης οθόνης</a:t>
            </a:r>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10910685" y="6217918"/>
            <a:ext cx="997297" cy="457914"/>
          </a:xfrm>
          <a:prstGeom prst="rect">
            <a:avLst/>
          </a:prstGeom>
        </p:spPr>
      </p:pic>
      <p:sp>
        <p:nvSpPr>
          <p:cNvPr id="4" name="TextBox 3"/>
          <p:cNvSpPr txBox="1"/>
          <p:nvPr/>
        </p:nvSpPr>
        <p:spPr>
          <a:xfrm>
            <a:off x="97970" y="1462685"/>
            <a:ext cx="10453255" cy="1208664"/>
          </a:xfrm>
          <a:prstGeom prst="rect">
            <a:avLst/>
          </a:prstGeom>
          <a:noFill/>
        </p:spPr>
        <p:txBody>
          <a:bodyPr wrap="square">
            <a:spAutoFit/>
          </a:bodyPr>
          <a:lstStyle/>
          <a:p>
            <a:pPr lvl="0"/>
            <a:r>
              <a:rPr lang="en-GB" sz="2400" b="1" dirty="0"/>
              <a:t>Τύποι χρόνου χρήσης οθόνης</a:t>
            </a:r>
            <a:endParaRPr lang="en-GB" sz="2400" dirty="0"/>
          </a:p>
          <a:p>
            <a:pPr lvl="0" algn="ctr"/>
            <a:r>
              <a:rPr lang="en-GB" sz="2400" dirty="0"/>
              <a:t>Τι είδους χρήστης οθόνης είστε;</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141135989"/>
              </p:ext>
            </p:extLst>
          </p:nvPr>
        </p:nvGraphicFramePr>
        <p:xfrm>
          <a:off x="97970" y="2288514"/>
          <a:ext cx="11944352" cy="3106801"/>
        </p:xfrm>
        <a:graphic>
          <a:graphicData uri="http://schemas.openxmlformats.org/drawingml/2006/table">
            <a:tbl>
              <a:tblPr firstRow="1" firstCol="1" bandRow="1">
                <a:tableStyleId>{5C22544A-7EE6-4342-B048-85BDC9FD1C3A}</a:tableStyleId>
              </a:tblPr>
              <a:tblGrid>
                <a:gridCol w="2343991">
                  <a:extLst>
                    <a:ext uri="{9D8B030D-6E8A-4147-A177-3AD203B41FA5}">
                      <a16:colId xmlns:a16="http://schemas.microsoft.com/office/drawing/2014/main" val="20000"/>
                    </a:ext>
                  </a:extLst>
                </a:gridCol>
                <a:gridCol w="3470466">
                  <a:extLst>
                    <a:ext uri="{9D8B030D-6E8A-4147-A177-3AD203B41FA5}">
                      <a16:colId xmlns:a16="http://schemas.microsoft.com/office/drawing/2014/main" val="20001"/>
                    </a:ext>
                  </a:extLst>
                </a:gridCol>
                <a:gridCol w="6129895">
                  <a:extLst>
                    <a:ext uri="{9D8B030D-6E8A-4147-A177-3AD203B41FA5}">
                      <a16:colId xmlns:a16="http://schemas.microsoft.com/office/drawing/2014/main" val="20002"/>
                    </a:ext>
                  </a:extLst>
                </a:gridCol>
              </a:tblGrid>
              <a:tr h="0">
                <a:tc>
                  <a:txBody>
                    <a:bodyPr/>
                    <a:lstStyle/>
                    <a:p>
                      <a:pPr marL="0" marR="0" algn="just">
                        <a:lnSpc>
                          <a:spcPct val="115000"/>
                        </a:lnSpc>
                        <a:spcAft>
                          <a:spcPts val="800"/>
                        </a:spcAft>
                        <a:buNone/>
                      </a:pPr>
                      <a:r>
                        <a:rPr lang="en-US" sz="2000">
                          <a:effectLst/>
                        </a:rPr>
                        <a:t>Τύπος</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9525" marB="101600" anchor="b"/>
                </a:tc>
                <a:tc>
                  <a:txBody>
                    <a:bodyPr/>
                    <a:lstStyle/>
                    <a:p>
                      <a:pPr marL="0" marR="0" algn="just">
                        <a:lnSpc>
                          <a:spcPct val="115000"/>
                        </a:lnSpc>
                        <a:spcAft>
                          <a:spcPts val="800"/>
                        </a:spcAft>
                        <a:buNone/>
                      </a:pPr>
                      <a:r>
                        <a:rPr lang="en-US" sz="2000" dirty="0">
                          <a:effectLst/>
                        </a:rPr>
                        <a:t>Τι σημαίνει</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9525" marB="101600" anchor="b"/>
                </a:tc>
                <a:tc>
                  <a:txBody>
                    <a:bodyPr/>
                    <a:lstStyle/>
                    <a:p>
                      <a:pPr marL="0" marR="0" algn="just">
                        <a:lnSpc>
                          <a:spcPct val="115000"/>
                        </a:lnSpc>
                        <a:spcAft>
                          <a:spcPts val="800"/>
                        </a:spcAft>
                        <a:buNone/>
                      </a:pPr>
                      <a:r>
                        <a:rPr lang="en-US" sz="2000">
                          <a:effectLst/>
                        </a:rPr>
                        <a:t>Παράδειγμα</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9525" marB="101600" anchor="b"/>
                </a:tc>
                <a:extLst>
                  <a:ext uri="{0D108BD9-81ED-4DB2-BD59-A6C34878D82A}">
                    <a16:rowId xmlns:a16="http://schemas.microsoft.com/office/drawing/2014/main" val="10000"/>
                  </a:ext>
                </a:extLst>
              </a:tr>
              <a:tr h="0">
                <a:tc>
                  <a:txBody>
                    <a:bodyPr/>
                    <a:lstStyle/>
                    <a:p>
                      <a:pPr marL="0" marR="0" algn="just">
                        <a:lnSpc>
                          <a:spcPct val="115000"/>
                        </a:lnSpc>
                        <a:spcAft>
                          <a:spcPts val="800"/>
                        </a:spcAft>
                        <a:buNone/>
                      </a:pPr>
                      <a:r>
                        <a:rPr lang="en-US" sz="2000" dirty="0" err="1">
                          <a:effectLst/>
                        </a:rPr>
                        <a:t>Εκ</a:t>
                      </a:r>
                      <a:r>
                        <a:rPr lang="en-US" sz="2000" dirty="0">
                          <a:effectLst/>
                        </a:rPr>
                        <a:t>παιδευτικ</a:t>
                      </a:r>
                      <a:r>
                        <a:rPr lang="el-GR" sz="2000" dirty="0">
                          <a:effectLst/>
                        </a:rPr>
                        <a:t>ή</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en-US" sz="2000">
                          <a:effectLst/>
                        </a:rPr>
                        <a:t>Μάθηση νέων πραγμάτων</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en-US" sz="2000">
                          <a:effectLst/>
                        </a:rPr>
                        <a:t>Εφαρμογές για τα μαθήματα, έρευνα</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extLst>
                  <a:ext uri="{0D108BD9-81ED-4DB2-BD59-A6C34878D82A}">
                    <a16:rowId xmlns:a16="http://schemas.microsoft.com/office/drawing/2014/main" val="10001"/>
                  </a:ext>
                </a:extLst>
              </a:tr>
              <a:tr h="0">
                <a:tc>
                  <a:txBody>
                    <a:bodyPr/>
                    <a:lstStyle/>
                    <a:p>
                      <a:pPr marL="0" marR="0" algn="just">
                        <a:lnSpc>
                          <a:spcPct val="115000"/>
                        </a:lnSpc>
                        <a:spcAft>
                          <a:spcPts val="800"/>
                        </a:spcAft>
                        <a:buNone/>
                      </a:pPr>
                      <a:r>
                        <a:rPr lang="en-US" sz="2000" dirty="0" err="1">
                          <a:effectLst/>
                        </a:rPr>
                        <a:t>Δημιουργικ</a:t>
                      </a:r>
                      <a:r>
                        <a:rPr lang="el-GR" sz="2000" dirty="0">
                          <a:effectLst/>
                        </a:rPr>
                        <a:t>ή</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en-US" sz="2000">
                          <a:effectLst/>
                        </a:rPr>
                        <a:t>Δημιουργία κάτι καινούριου</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en-US" sz="2000">
                          <a:effectLst/>
                        </a:rPr>
                        <a:t>Εφαρμογές ζωγραφικής, επεξεργασία βίντεο</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extLst>
                  <a:ext uri="{0D108BD9-81ED-4DB2-BD59-A6C34878D82A}">
                    <a16:rowId xmlns:a16="http://schemas.microsoft.com/office/drawing/2014/main" val="10002"/>
                  </a:ext>
                </a:extLst>
              </a:tr>
              <a:tr h="0">
                <a:tc>
                  <a:txBody>
                    <a:bodyPr/>
                    <a:lstStyle/>
                    <a:p>
                      <a:pPr marL="0" marR="0" algn="just">
                        <a:lnSpc>
                          <a:spcPct val="115000"/>
                        </a:lnSpc>
                        <a:spcAft>
                          <a:spcPts val="800"/>
                        </a:spcAft>
                        <a:buNone/>
                      </a:pPr>
                      <a:r>
                        <a:rPr lang="en-US" sz="2000" dirty="0" err="1">
                          <a:effectLst/>
                        </a:rPr>
                        <a:t>Κοινωνικ</a:t>
                      </a:r>
                      <a:r>
                        <a:rPr lang="el-GR" sz="2000" dirty="0">
                          <a:effectLst/>
                        </a:rPr>
                        <a:t>ή</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en-US" sz="2000">
                          <a:effectLst/>
                        </a:rPr>
                        <a:t>Επικοινωνία με άλλους</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en-US" sz="2000">
                          <a:effectLst/>
                        </a:rPr>
                        <a:t>Βιντεοκλήσεις, ανταλλαγή μηνυμάτων με φίλους</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extLst>
                  <a:ext uri="{0D108BD9-81ED-4DB2-BD59-A6C34878D82A}">
                    <a16:rowId xmlns:a16="http://schemas.microsoft.com/office/drawing/2014/main" val="10003"/>
                  </a:ext>
                </a:extLst>
              </a:tr>
              <a:tr h="0">
                <a:tc>
                  <a:txBody>
                    <a:bodyPr/>
                    <a:lstStyle/>
                    <a:p>
                      <a:pPr marL="0" marR="0" algn="just">
                        <a:lnSpc>
                          <a:spcPct val="115000"/>
                        </a:lnSpc>
                        <a:spcAft>
                          <a:spcPts val="800"/>
                        </a:spcAft>
                        <a:buNone/>
                      </a:pPr>
                      <a:r>
                        <a:rPr lang="en-US" sz="2000">
                          <a:effectLst/>
                        </a:rPr>
                        <a:t>Παθητική χρήση</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en-US" sz="2000">
                          <a:effectLst/>
                        </a:rPr>
                        <a:t>Παρακολούθηση χωρίς σκέψη</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en-US" sz="2000" dirty="0" err="1">
                          <a:effectLst/>
                        </a:rPr>
                        <a:t>Ατελείωτο</a:t>
                      </a:r>
                      <a:r>
                        <a:rPr lang="el-GR" sz="2000" dirty="0">
                          <a:effectLst/>
                        </a:rPr>
                        <a:t> σκρολάρισμα</a:t>
                      </a:r>
                      <a:r>
                        <a:rPr lang="en-US" sz="2000" dirty="0">
                          <a:effectLst/>
                        </a:rPr>
                        <a:t>, α</a:t>
                      </a:r>
                      <a:r>
                        <a:rPr lang="en-US" sz="2000" dirty="0" err="1">
                          <a:effectLst/>
                        </a:rPr>
                        <a:t>υτόμ</a:t>
                      </a:r>
                      <a:r>
                        <a:rPr lang="en-US" sz="2000" dirty="0">
                          <a:effectLst/>
                        </a:rPr>
                        <a:t>ατη αναπαραγωγή βίντεο</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extLst>
                  <a:ext uri="{0D108BD9-81ED-4DB2-BD59-A6C34878D82A}">
                    <a16:rowId xmlns:a16="http://schemas.microsoft.com/office/drawing/2014/main" val="10004"/>
                  </a:ext>
                </a:extLst>
              </a:tr>
              <a:tr h="0">
                <a:tc>
                  <a:txBody>
                    <a:bodyPr/>
                    <a:lstStyle/>
                    <a:p>
                      <a:pPr marL="0" marR="0" algn="just">
                        <a:lnSpc>
                          <a:spcPct val="115000"/>
                        </a:lnSpc>
                        <a:spcAft>
                          <a:spcPts val="800"/>
                        </a:spcAft>
                        <a:buNone/>
                      </a:pPr>
                      <a:r>
                        <a:rPr lang="en-US" sz="2000" dirty="0" err="1">
                          <a:effectLst/>
                        </a:rPr>
                        <a:t>Συνή</a:t>
                      </a:r>
                      <a:r>
                        <a:rPr lang="el-GR" sz="2000" dirty="0">
                          <a:effectLst/>
                        </a:rPr>
                        <a:t>θης-Συνή</a:t>
                      </a:r>
                      <a:r>
                        <a:rPr lang="en-US" sz="2000" dirty="0" err="1">
                          <a:effectLst/>
                        </a:rPr>
                        <a:t>θει</a:t>
                      </a:r>
                      <a:r>
                        <a:rPr lang="en-US" sz="2000" dirty="0">
                          <a:effectLst/>
                        </a:rPr>
                        <a:t>α</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en-GB" sz="2000">
                          <a:effectLst/>
                        </a:rPr>
                        <a:t>Χρήση οθονών από βαρεμάρα</a:t>
                      </a:r>
                      <a:endParaRPr lang="en-GB" sz="200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tc>
                  <a:txBody>
                    <a:bodyPr/>
                    <a:lstStyle/>
                    <a:p>
                      <a:pPr marL="0" marR="0" algn="just">
                        <a:lnSpc>
                          <a:spcPct val="115000"/>
                        </a:lnSpc>
                        <a:spcAft>
                          <a:spcPts val="800"/>
                        </a:spcAft>
                        <a:buNone/>
                      </a:pPr>
                      <a:r>
                        <a:rPr lang="en-US" sz="2000" dirty="0">
                          <a:effectLst/>
                        </a:rPr>
                        <a:t>Συνεχής έλεγχος του τηλεφώνου</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txBody>
                  <a:tcPr marL="9525" marR="9525" marT="101600" marB="101600" anchor="b"/>
                </a:tc>
                <a:extLst>
                  <a:ext uri="{0D108BD9-81ED-4DB2-BD59-A6C34878D82A}">
                    <a16:rowId xmlns:a16="http://schemas.microsoft.com/office/drawing/2014/main" val="10005"/>
                  </a:ext>
                </a:extLst>
              </a:tr>
            </a:tbl>
          </a:graphicData>
        </a:graphic>
      </p:graphicFrame>
      <p:sp>
        <p:nvSpPr>
          <p:cNvPr id="10" name="TextBox 9"/>
          <p:cNvSpPr txBox="1"/>
          <p:nvPr/>
        </p:nvSpPr>
        <p:spPr>
          <a:xfrm>
            <a:off x="1080655" y="5596678"/>
            <a:ext cx="9470570" cy="813300"/>
          </a:xfrm>
          <a:prstGeom prst="rect">
            <a:avLst/>
          </a:prstGeom>
          <a:noFill/>
        </p:spPr>
        <p:txBody>
          <a:bodyPr wrap="square">
            <a:spAutoFit/>
          </a:bodyPr>
          <a:lstStyle/>
          <a:p>
            <a:pPr marR="0" lvl="0" algn="ctr">
              <a:lnSpc>
                <a:spcPct val="115000"/>
              </a:lnSpc>
              <a:spcAft>
                <a:spcPts val="800"/>
              </a:spcAft>
              <a:buSzPts val="1000"/>
              <a:tabLst>
                <a:tab pos="720090" algn="l"/>
              </a:tabLst>
            </a:pPr>
            <a:r>
              <a:rPr lang="en-GB" dirty="0">
                <a:solidFill>
                  <a:srgbClr val="080301"/>
                </a:solidFill>
                <a:effectLst/>
                <a:latin typeface="Calibri" panose="020F0502020204030204" pitchFamily="34" charset="0"/>
                <a:ea typeface="Calibri" panose="020F0502020204030204" pitchFamily="34" charset="0"/>
                <a:cs typeface="Times New Roman" panose="02020603050405020304" charset="0"/>
              </a:rPr>
              <a:t>Ρωτήστε τον εαυτό σας: </a:t>
            </a:r>
            <a:r>
              <a:rPr lang="en-GB" dirty="0" err="1">
                <a:solidFill>
                  <a:srgbClr val="080301"/>
                </a:solidFill>
                <a:effectLst/>
                <a:latin typeface="Calibri" panose="020F0502020204030204" pitchFamily="34" charset="0"/>
                <a:ea typeface="Calibri" panose="020F0502020204030204" pitchFamily="34" charset="0"/>
                <a:cs typeface="Times New Roman" panose="02020603050405020304" charset="0"/>
              </a:rPr>
              <a:t>Αυτός</a:t>
            </a:r>
            <a:r>
              <a:rPr lang="en-GB" dirty="0">
                <a:solidFill>
                  <a:srgbClr val="080301"/>
                </a:solidFill>
                <a:effectLst/>
                <a:latin typeface="Calibri" panose="020F0502020204030204" pitchFamily="34" charset="0"/>
                <a:ea typeface="Calibri" panose="020F0502020204030204" pitchFamily="34" charset="0"/>
                <a:cs typeface="Times New Roman" panose="02020603050405020304" charset="0"/>
              </a:rPr>
              <a:t> ο χρόνος που περνάω μπροστά στην </a:t>
            </a:r>
            <a:r>
              <a:rPr lang="en-GB" dirty="0" err="1">
                <a:solidFill>
                  <a:srgbClr val="080301"/>
                </a:solidFill>
                <a:effectLst/>
                <a:latin typeface="Calibri" panose="020F0502020204030204" pitchFamily="34" charset="0"/>
                <a:ea typeface="Calibri" panose="020F0502020204030204" pitchFamily="34" charset="0"/>
                <a:cs typeface="Times New Roman" panose="02020603050405020304" charset="0"/>
              </a:rPr>
              <a:t>οθόνη</a:t>
            </a:r>
            <a:r>
              <a:rPr lang="en-GB" dirty="0">
                <a:solidFill>
                  <a:srgbClr val="080301"/>
                </a:solidFill>
                <a:effectLst/>
                <a:latin typeface="Calibri" panose="020F0502020204030204" pitchFamily="34" charset="0"/>
                <a:ea typeface="Calibri" panose="020F0502020204030204" pitchFamily="34" charset="0"/>
                <a:cs typeface="Times New Roman" panose="02020603050405020304" charset="0"/>
              </a:rPr>
              <a:t> </a:t>
            </a:r>
            <a:endParaRPr lang="el-GR"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0" algn="ctr">
              <a:lnSpc>
                <a:spcPct val="115000"/>
              </a:lnSpc>
              <a:spcAft>
                <a:spcPts val="800"/>
              </a:spcAft>
              <a:buSzPts val="1000"/>
              <a:tabLst>
                <a:tab pos="720090" algn="l"/>
              </a:tabLst>
            </a:pPr>
            <a:r>
              <a:rPr lang="en-GB" dirty="0" err="1">
                <a:solidFill>
                  <a:srgbClr val="080301"/>
                </a:solidFill>
                <a:effectLst/>
                <a:latin typeface="Calibri" panose="020F0502020204030204" pitchFamily="34" charset="0"/>
                <a:ea typeface="Calibri" panose="020F0502020204030204" pitchFamily="34" charset="0"/>
                <a:cs typeface="Times New Roman" panose="02020603050405020304" charset="0"/>
              </a:rPr>
              <a:t>με</a:t>
            </a:r>
            <a:r>
              <a:rPr lang="en-GB" dirty="0">
                <a:solidFill>
                  <a:srgbClr val="080301"/>
                </a:solidFill>
                <a:effectLst/>
                <a:latin typeface="Calibri" panose="020F0502020204030204" pitchFamily="34" charset="0"/>
                <a:ea typeface="Calibri" panose="020F0502020204030204" pitchFamily="34" charset="0"/>
                <a:cs typeface="Times New Roman" panose="02020603050405020304" charset="0"/>
              </a:rPr>
              <a:t> βοηθάει ή απ</a:t>
            </a:r>
            <a:r>
              <a:rPr lang="en-GB" dirty="0" err="1">
                <a:solidFill>
                  <a:srgbClr val="080301"/>
                </a:solidFill>
                <a:effectLst/>
                <a:latin typeface="Calibri" panose="020F0502020204030204" pitchFamily="34" charset="0"/>
                <a:ea typeface="Calibri" panose="020F0502020204030204" pitchFamily="34" charset="0"/>
                <a:cs typeface="Times New Roman" panose="02020603050405020304" charset="0"/>
              </a:rPr>
              <a:t>λώς</a:t>
            </a:r>
            <a:r>
              <a:rPr lang="en-GB" dirty="0">
                <a:solidFill>
                  <a:srgbClr val="080301"/>
                </a:solidFill>
                <a:effectLst/>
                <a:latin typeface="Calibri" panose="020F0502020204030204" pitchFamily="34" charset="0"/>
                <a:ea typeface="Calibri" panose="020F0502020204030204" pitchFamily="34" charset="0"/>
                <a:cs typeface="Times New Roman" panose="02020603050405020304" charset="0"/>
              </a:rPr>
              <a:t> </a:t>
            </a:r>
            <a:r>
              <a:rPr lang="en-GB" dirty="0" err="1">
                <a:solidFill>
                  <a:srgbClr val="080301"/>
                </a:solidFill>
                <a:effectLst/>
                <a:latin typeface="Calibri" panose="020F0502020204030204" pitchFamily="34" charset="0"/>
                <a:ea typeface="Calibri" panose="020F0502020204030204" pitchFamily="34" charset="0"/>
                <a:cs typeface="Times New Roman" panose="02020603050405020304" charset="0"/>
              </a:rPr>
              <a:t>γεμίζ</a:t>
            </a:r>
            <a:r>
              <a:rPr lang="el-GR" dirty="0">
                <a:solidFill>
                  <a:srgbClr val="080301"/>
                </a:solidFill>
                <a:effectLst/>
                <a:latin typeface="Calibri" panose="020F0502020204030204" pitchFamily="34" charset="0"/>
                <a:ea typeface="Calibri" panose="020F0502020204030204" pitchFamily="34" charset="0"/>
                <a:cs typeface="Times New Roman" panose="02020603050405020304" charset="0"/>
              </a:rPr>
              <a:t>ω</a:t>
            </a:r>
            <a:r>
              <a:rPr lang="en-GB" dirty="0">
                <a:solidFill>
                  <a:srgbClr val="080301"/>
                </a:solidFill>
                <a:effectLst/>
                <a:latin typeface="Calibri" panose="020F0502020204030204" pitchFamily="34" charset="0"/>
                <a:ea typeface="Calibri" panose="020F0502020204030204" pitchFamily="34" charset="0"/>
                <a:cs typeface="Times New Roman" panose="02020603050405020304" charset="0"/>
              </a:rPr>
              <a:t> </a:t>
            </a:r>
            <a:r>
              <a:rPr lang="en-GB" dirty="0" err="1">
                <a:solidFill>
                  <a:srgbClr val="080301"/>
                </a:solidFill>
                <a:effectLst/>
                <a:latin typeface="Calibri" panose="020F0502020204030204" pitchFamily="34" charset="0"/>
                <a:ea typeface="Calibri" panose="020F0502020204030204" pitchFamily="34" charset="0"/>
                <a:cs typeface="Times New Roman" panose="02020603050405020304" charset="0"/>
              </a:rPr>
              <a:t>το</a:t>
            </a:r>
            <a:r>
              <a:rPr lang="el-GR" dirty="0">
                <a:solidFill>
                  <a:srgbClr val="080301"/>
                </a:solidFill>
                <a:effectLst/>
                <a:latin typeface="Calibri" panose="020F0502020204030204" pitchFamily="34" charset="0"/>
                <a:ea typeface="Calibri" panose="020F0502020204030204" pitchFamily="34" charset="0"/>
                <a:cs typeface="Times New Roman" panose="02020603050405020304" charset="0"/>
              </a:rPr>
              <a:t>ν</a:t>
            </a:r>
            <a:r>
              <a:rPr lang="en-GB" dirty="0">
                <a:solidFill>
                  <a:srgbClr val="080301"/>
                </a:solidFill>
                <a:effectLst/>
                <a:latin typeface="Calibri" panose="020F0502020204030204" pitchFamily="34" charset="0"/>
                <a:ea typeface="Calibri" panose="020F0502020204030204" pitchFamily="34" charset="0"/>
                <a:cs typeface="Times New Roman" panose="02020603050405020304" charset="0"/>
              </a:rPr>
              <a:t> χρόνο μου;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1208" y="2319350"/>
            <a:ext cx="7040165" cy="1334065"/>
          </a:xfrm>
        </p:spPr>
        <p:txBody>
          <a:bodyPr>
            <a:normAutofit fontScale="90000"/>
          </a:bodyPr>
          <a:lstStyle/>
          <a:p>
            <a:r>
              <a:rPr lang="en-US" sz="2700" b="0" i="1" dirty="0"/>
              <a:t>Ενότητα 1 (Μαθητές</a:t>
            </a:r>
            <a:r>
              <a:rPr lang="el-GR" sz="2700" b="0" i="1" dirty="0"/>
              <a:t>/τριες</a:t>
            </a:r>
            <a:r>
              <a:rPr lang="en-US" sz="2700" b="0" i="1" dirty="0"/>
              <a:t>)</a:t>
            </a:r>
            <a:br>
              <a:rPr lang="en-US" sz="2700" b="0" i="1" dirty="0"/>
            </a:br>
            <a:r>
              <a:rPr lang="en-US" sz="2700" b="0" i="1" dirty="0"/>
              <a:t>Χρόνος χρήσης και </a:t>
            </a:r>
            <a:r>
              <a:rPr lang="el-GR" sz="2700" b="0" i="1" dirty="0"/>
              <a:t>αποχής από την </a:t>
            </a:r>
            <a:r>
              <a:rPr lang="en-US" sz="2700" b="0" i="1" dirty="0" err="1"/>
              <a:t>οθόνη</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4239491"/>
            <a:ext cx="7391858" cy="715560"/>
          </a:xfrm>
        </p:spPr>
        <p:txBody>
          <a:bodyPr>
            <a:normAutofit lnSpcReduction="10000"/>
          </a:bodyPr>
          <a:lstStyle/>
          <a:p>
            <a:r>
              <a:rPr lang="en-US" sz="2400" b="1" dirty="0">
                <a:solidFill>
                  <a:schemeClr val="accent6">
                    <a:lumMod val="75000"/>
                  </a:schemeClr>
                </a:solidFill>
              </a:rPr>
              <a:t>Θέμα 2: </a:t>
            </a:r>
            <a:r>
              <a:rPr lang="en-GB" sz="2400" b="1" dirty="0">
                <a:solidFill>
                  <a:schemeClr val="accent6">
                    <a:lumMod val="75000"/>
                  </a:schemeClr>
                </a:solidFill>
              </a:rPr>
              <a:t>Αυτοπαρακολούθηση και ψηφιακή διατροφή</a:t>
            </a:r>
          </a:p>
          <a:p>
            <a:endParaRPr 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αποχής από την οθόνη</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Θέμα 2: </a:t>
            </a:r>
            <a:r>
              <a:rPr lang="en-GB" b="1" i="1" dirty="0">
                <a:solidFill>
                  <a:schemeClr val="accent6">
                    <a:lumMod val="75000"/>
                  </a:schemeClr>
                </a:solidFill>
              </a:rPr>
              <a:t>Αυτοπαρακολούθηση και ψηφιακή διατροφή</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10547006" y="6003328"/>
            <a:ext cx="1350586" cy="620128"/>
          </a:xfrm>
          <a:prstGeom prst="rect">
            <a:avLst/>
          </a:prstGeom>
        </p:spPr>
      </p:pic>
      <p:sp>
        <p:nvSpPr>
          <p:cNvPr id="4" name="TextBox 3"/>
          <p:cNvSpPr txBox="1"/>
          <p:nvPr/>
        </p:nvSpPr>
        <p:spPr>
          <a:xfrm>
            <a:off x="97970" y="1558636"/>
            <a:ext cx="12225648" cy="5640647"/>
          </a:xfrm>
          <a:prstGeom prst="rect">
            <a:avLst/>
          </a:prstGeom>
          <a:noFill/>
        </p:spPr>
        <p:txBody>
          <a:bodyPr wrap="square">
            <a:spAutoFit/>
          </a:bodyPr>
          <a:lstStyle/>
          <a:p>
            <a:pPr lvl="0"/>
            <a:r>
              <a:rPr lang="en-GB" sz="2400" b="1" dirty="0"/>
              <a:t>Συνειδητοποίηση των συνηθειών σας</a:t>
            </a:r>
          </a:p>
          <a:p>
            <a:pPr lvl="0"/>
            <a:endParaRPr lang="en-GB" sz="2400" b="1" dirty="0"/>
          </a:p>
          <a:p>
            <a:pPr lvl="0" algn="ctr"/>
            <a:r>
              <a:rPr lang="en-GB" sz="2400" dirty="0"/>
              <a:t>Δεν μπορείτε να αλλάξετε αυτό που δεν παρατηρείτε</a:t>
            </a:r>
          </a:p>
          <a:p>
            <a:pPr lvl="0"/>
            <a:endParaRPr lang="en-GB" sz="2400" dirty="0"/>
          </a:p>
          <a:p>
            <a:pPr lvl="0" algn="ctr"/>
            <a:r>
              <a:rPr lang="en-GB" sz="2400" dirty="0"/>
              <a:t>Η αυτοπαρακολούθηση σημαίνει </a:t>
            </a:r>
            <a:endParaRPr lang="el-GR" sz="2400" dirty="0"/>
          </a:p>
          <a:p>
            <a:pPr lvl="0" algn="ctr"/>
            <a:r>
              <a:rPr lang="en-GB" sz="2400" dirty="0"/>
              <a:t>να παρατηρείτε τη δική σας συμπεριφορά και να εντοπίζετε μοτίβα.</a:t>
            </a:r>
          </a:p>
          <a:p>
            <a:endParaRPr lang="en-GB" sz="2400" b="1" dirty="0"/>
          </a:p>
          <a:p>
            <a:r>
              <a:rPr lang="en-GB" sz="2400" b="1" dirty="0"/>
              <a:t>Ρωτήστε τον εαυτό σας:</a:t>
            </a:r>
            <a:endParaRPr lang="en-GB" sz="2400" dirty="0"/>
          </a:p>
          <a:p>
            <a:pPr marL="285750" lvl="0" indent="-285750">
              <a:buFont typeface="Wingdings" panose="05000000000000000000" pitchFamily="2" charset="2"/>
              <a:buChar char="ü"/>
            </a:pPr>
            <a:r>
              <a:rPr lang="en-GB" sz="2400" dirty="0"/>
              <a:t>Πόσο χρόνο περνάω πραγματικά μπροστά στις οθόνες;</a:t>
            </a:r>
          </a:p>
          <a:p>
            <a:pPr marL="285750" lvl="0" indent="-285750">
              <a:buFont typeface="Wingdings" panose="05000000000000000000" pitchFamily="2" charset="2"/>
              <a:buChar char="ü"/>
            </a:pPr>
            <a:r>
              <a:rPr lang="en-GB" sz="2400" dirty="0"/>
              <a:t>Πώς νιώθω ΠΡΙΝ πιάσω τη συσκευή μου;</a:t>
            </a:r>
          </a:p>
          <a:p>
            <a:pPr marL="285750" lvl="0" indent="-285750">
              <a:buFont typeface="Wingdings" panose="05000000000000000000" pitchFamily="2" charset="2"/>
              <a:buChar char="ü"/>
            </a:pPr>
            <a:r>
              <a:rPr lang="en-GB" sz="2400" dirty="0"/>
              <a:t>Πώς </a:t>
            </a:r>
            <a:r>
              <a:rPr lang="en-GB" sz="2400" b="1" dirty="0"/>
              <a:t>νιώθω ΑΦΟΥ τη χρησιμοποιήσω;</a:t>
            </a:r>
            <a:endParaRPr lang="en-GB" sz="2400" dirty="0"/>
          </a:p>
          <a:p>
            <a:endParaRPr lang="en-GB" sz="2400" b="1" dirty="0"/>
          </a:p>
          <a:p>
            <a:pPr algn="ctr"/>
            <a:r>
              <a:rPr lang="en-GB" sz="2400" b="1" dirty="0"/>
              <a:t>Γιατί είναι σημαντικό: </a:t>
            </a:r>
          </a:p>
          <a:p>
            <a:pPr algn="ctr"/>
            <a:r>
              <a:rPr lang="en-GB" sz="2400" b="1" dirty="0"/>
              <a:t>Όταν δίνετε προσοχή στις συνήθειές σας, ανακτάτε τον έλεγχο.</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αποχής από την οθόνη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2: </a:t>
            </a:r>
            <a:r>
              <a:rPr lang="en-GB" b="1" i="1" dirty="0">
                <a:solidFill>
                  <a:schemeClr val="accent6">
                    <a:lumMod val="75000"/>
                  </a:schemeClr>
                </a:solidFill>
              </a:rPr>
              <a:t>Αυτοπαρακολούθηση και ψηφιακή διατροφή</a:t>
            </a:r>
          </a:p>
        </p:txBody>
      </p:sp>
      <p:pic>
        <p:nvPicPr>
          <p:cNvPr id="2" name="Content Placeholder 1"/>
          <p:cNvPicPr>
            <a:picLocks noGrp="1" noChangeAspect="1"/>
          </p:cNvPicPr>
          <p:nvPr>
            <p:ph sz="quarter" idx="12"/>
          </p:nvPr>
        </p:nvPicPr>
        <p:blipFill>
          <a:blip r:embed="rId3"/>
          <a:stretch>
            <a:fillRect/>
          </a:stretch>
        </p:blipFill>
        <p:spPr>
          <a:xfrm>
            <a:off x="10524494" y="6137340"/>
            <a:ext cx="1569536" cy="720660"/>
          </a:xfrm>
          <a:prstGeom prst="rect">
            <a:avLst/>
          </a:prstGeom>
        </p:spPr>
      </p:pic>
      <p:sp>
        <p:nvSpPr>
          <p:cNvPr id="4" name="TextBox 3"/>
          <p:cNvSpPr txBox="1"/>
          <p:nvPr/>
        </p:nvSpPr>
        <p:spPr>
          <a:xfrm>
            <a:off x="97970" y="1558636"/>
            <a:ext cx="11810012" cy="5271315"/>
          </a:xfrm>
          <a:prstGeom prst="rect">
            <a:avLst/>
          </a:prstGeom>
          <a:noFill/>
        </p:spPr>
        <p:txBody>
          <a:bodyPr wrap="square">
            <a:spAutoFit/>
          </a:bodyPr>
          <a:lstStyle/>
          <a:p>
            <a:pPr lvl="0"/>
            <a:r>
              <a:rPr lang="en-GB" sz="2400" b="1" dirty="0"/>
              <a:t>Τι είναι </a:t>
            </a:r>
            <a:r>
              <a:rPr lang="en-GB" sz="2400" b="1" i="1" dirty="0"/>
              <a:t>η «ψηφιακή διατροφή»;</a:t>
            </a:r>
          </a:p>
          <a:p>
            <a:pPr lvl="0" algn="ctr"/>
            <a:endParaRPr lang="el-GR" sz="1200" dirty="0"/>
          </a:p>
          <a:p>
            <a:pPr lvl="0" algn="ctr"/>
            <a:r>
              <a:rPr lang="en-GB" sz="2400" dirty="0" err="1"/>
              <a:t>Τροφοδοτήστε</a:t>
            </a:r>
            <a:r>
              <a:rPr lang="en-GB" sz="2400" dirty="0"/>
              <a:t> το μυαλό σας με σύνεση</a:t>
            </a:r>
          </a:p>
          <a:p>
            <a:pPr lvl="0" algn="ctr"/>
            <a:endParaRPr lang="en-GB" sz="1200" dirty="0"/>
          </a:p>
          <a:p>
            <a:pPr lvl="0" algn="ctr"/>
            <a:r>
              <a:rPr lang="en-GB" sz="2400" dirty="0"/>
              <a:t>Σκεφτείτε τον χρόνο χρήσης της οθόνης σαν το φαγητό:</a:t>
            </a:r>
          </a:p>
          <a:p>
            <a:pPr algn="ctr"/>
            <a:r>
              <a:rPr lang="en-GB" sz="2400" b="1" i="1" dirty="0"/>
              <a:t>«Υγιής» </a:t>
            </a:r>
            <a:r>
              <a:rPr lang="en-GB" sz="2400" b="1" dirty="0"/>
              <a:t>χρήση της οθόνης </a:t>
            </a:r>
            <a:r>
              <a:rPr lang="en-GB" sz="2400" dirty="0"/>
              <a:t>= Μάθηση, δημιουργία, ουσιαστική σύνδεση</a:t>
            </a:r>
          </a:p>
          <a:p>
            <a:pPr algn="ctr"/>
            <a:r>
              <a:rPr lang="en-GB" sz="2400" dirty="0"/>
              <a:t>→ Σας αφήνει να νιώθετε γεμάτοι ενέργεια και ικανοποίηση</a:t>
            </a:r>
          </a:p>
          <a:p>
            <a:pPr algn="ctr"/>
            <a:endParaRPr lang="en-GB" sz="2400" b="1" i="1" dirty="0"/>
          </a:p>
          <a:p>
            <a:pPr algn="ctr"/>
            <a:r>
              <a:rPr lang="en-GB" sz="2400" b="1" i="1" dirty="0"/>
              <a:t>«Άχρηστος» </a:t>
            </a:r>
            <a:r>
              <a:rPr lang="en-GB" sz="2400" b="1" dirty="0"/>
              <a:t>χρόνος μπροστά στην οθόνη </a:t>
            </a:r>
            <a:r>
              <a:rPr lang="en-GB" sz="2400" dirty="0"/>
              <a:t>= </a:t>
            </a:r>
            <a:r>
              <a:rPr lang="en-GB" sz="2400" dirty="0" err="1"/>
              <a:t>Ατελείωτο</a:t>
            </a:r>
            <a:r>
              <a:rPr lang="en-GB" sz="2400" dirty="0"/>
              <a:t> </a:t>
            </a:r>
            <a:r>
              <a:rPr lang="el-GR" sz="2400" dirty="0"/>
              <a:t>σκρολάρισμα</a:t>
            </a:r>
            <a:r>
              <a:rPr lang="en-GB" sz="2400" dirty="0"/>
              <a:t>, </a:t>
            </a:r>
            <a:endParaRPr lang="el-GR" sz="2400" dirty="0"/>
          </a:p>
          <a:p>
            <a:pPr algn="ctr"/>
            <a:r>
              <a:rPr lang="en-GB" sz="2400" dirty="0" err="1"/>
              <a:t>άσκο</a:t>
            </a:r>
            <a:r>
              <a:rPr lang="en-GB" sz="2400" dirty="0"/>
              <a:t>πη παρακολούθηση</a:t>
            </a:r>
          </a:p>
          <a:p>
            <a:pPr algn="ctr"/>
            <a:r>
              <a:rPr lang="en-GB" sz="2400" dirty="0"/>
              <a:t>→ Σας αφήνει να νιώθετε κουρασμένοι, βαριεστημένοι ή άδειοι</a:t>
            </a:r>
          </a:p>
          <a:p>
            <a:pPr algn="ctr"/>
            <a:endParaRPr lang="en-GB" sz="2400" b="1" dirty="0"/>
          </a:p>
          <a:p>
            <a:pPr algn="ctr"/>
            <a:r>
              <a:rPr lang="en-GB" sz="2400" b="1" dirty="0"/>
              <a:t>Ο στόχος: </a:t>
            </a:r>
            <a:r>
              <a:rPr lang="en-GB" sz="2400" dirty="0"/>
              <a:t>Περισσότερα </a:t>
            </a:r>
            <a:r>
              <a:rPr lang="en-GB" sz="2400" i="1" dirty="0"/>
              <a:t>«λαχανικά»</a:t>
            </a:r>
            <a:r>
              <a:rPr lang="en-GB" sz="2400" dirty="0"/>
              <a:t>, λιγότερα </a:t>
            </a:r>
            <a:r>
              <a:rPr lang="en-GB" sz="2400" i="1" dirty="0"/>
              <a:t>«γλυκά» </a:t>
            </a:r>
            <a:r>
              <a:rPr lang="en-GB" sz="2400" dirty="0"/>
              <a:t>– αλλά δεν πειράζει να απολαμβάνετε καμιά φορά και κάποια λιχουδιά!</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1 (Μαθητές</a:t>
            </a:r>
            <a:r>
              <a:rPr lang="el-GR" sz="2400" i="1" dirty="0"/>
              <a:t>/τριες</a:t>
            </a:r>
            <a:r>
              <a:rPr lang="en-US" sz="2400" i="1" dirty="0"/>
              <a:t>): Χρόνος χρήσης και αποχής από την οθόνη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2: </a:t>
            </a:r>
            <a:r>
              <a:rPr lang="en-GB" b="1" i="1" dirty="0">
                <a:solidFill>
                  <a:schemeClr val="accent6">
                    <a:lumMod val="75000"/>
                  </a:schemeClr>
                </a:solidFill>
              </a:rPr>
              <a:t>Αυτοπαρακολούθηση και ψηφιακή διατροφή</a:t>
            </a:r>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9" name="TextBox 8"/>
          <p:cNvSpPr txBox="1"/>
          <p:nvPr/>
        </p:nvSpPr>
        <p:spPr>
          <a:xfrm>
            <a:off x="149679" y="1329307"/>
            <a:ext cx="10636085" cy="5671424"/>
          </a:xfrm>
          <a:prstGeom prst="rect">
            <a:avLst/>
          </a:prstGeom>
          <a:noFill/>
        </p:spPr>
        <p:txBody>
          <a:bodyPr wrap="square">
            <a:spAutoFit/>
          </a:bodyPr>
          <a:lstStyle/>
          <a:p>
            <a:pPr lvl="0"/>
            <a:r>
              <a:rPr lang="en-GB" sz="2400" b="1" dirty="0"/>
              <a:t>Δημιουργία καλύτερων συνηθειών</a:t>
            </a:r>
          </a:p>
          <a:p>
            <a:pPr lvl="0"/>
            <a:endParaRPr lang="en-GB" b="1" dirty="0"/>
          </a:p>
          <a:p>
            <a:pPr lvl="0" algn="ctr"/>
            <a:r>
              <a:rPr lang="en-GB" sz="2400" dirty="0"/>
              <a:t>Μικρές αλλαγές, μεγάλα αποτελέσματα</a:t>
            </a:r>
          </a:p>
          <a:p>
            <a:pPr lvl="1" algn="ctr"/>
            <a:endParaRPr lang="en-GB" sz="800" b="1" dirty="0"/>
          </a:p>
          <a:p>
            <a:r>
              <a:rPr lang="en-GB" sz="2400" u="sng" dirty="0"/>
              <a:t>Πριν χρησιμοποιήσετε μια οθόνη, ρωτήστε:</a:t>
            </a:r>
          </a:p>
          <a:p>
            <a:pPr marL="285750" lvl="0" indent="-285750">
              <a:buFont typeface="Wingdings" panose="05000000000000000000" pitchFamily="2" charset="2"/>
              <a:buChar char="Ø"/>
            </a:pPr>
            <a:r>
              <a:rPr lang="en-GB" sz="2400" dirty="0"/>
              <a:t>«Γιατί το παίρνω αυτό στα χέρια μου;»</a:t>
            </a:r>
          </a:p>
          <a:p>
            <a:pPr marL="285750" lvl="0" indent="-285750">
              <a:buFont typeface="Wingdings" panose="05000000000000000000" pitchFamily="2" charset="2"/>
              <a:buChar char="Ø"/>
            </a:pPr>
            <a:r>
              <a:rPr lang="en-GB" sz="2400" dirty="0"/>
              <a:t>«Τι θέλω να κάνω;»</a:t>
            </a:r>
          </a:p>
          <a:p>
            <a:pPr lvl="0"/>
            <a:endParaRPr lang="en-GB" sz="1200" dirty="0"/>
          </a:p>
          <a:p>
            <a:r>
              <a:rPr lang="en-GB" sz="2400" u="sng" dirty="0"/>
              <a:t>Αφού χρησιμοποιήσετε μια οθόνη, ρωτήστε:</a:t>
            </a:r>
          </a:p>
          <a:p>
            <a:pPr marL="285750" lvl="0" indent="-285750">
              <a:buFont typeface="Wingdings" panose="05000000000000000000" pitchFamily="2" charset="2"/>
              <a:buChar char="Ø"/>
            </a:pPr>
            <a:r>
              <a:rPr lang="en-GB" sz="2400" dirty="0"/>
              <a:t>«Πώς νιώθω τώρα;»</a:t>
            </a:r>
          </a:p>
          <a:p>
            <a:pPr marL="285750" lvl="0" indent="-285750">
              <a:buFont typeface="Wingdings" panose="05000000000000000000" pitchFamily="2" charset="2"/>
              <a:buChar char="Ø"/>
            </a:pPr>
            <a:r>
              <a:rPr lang="en-GB" sz="2400" dirty="0"/>
              <a:t>«Άξιζε τον χρόνο μου;»</a:t>
            </a:r>
          </a:p>
          <a:p>
            <a:endParaRPr lang="en-GB" sz="1200" b="1" dirty="0"/>
          </a:p>
          <a:p>
            <a:pPr algn="ctr"/>
            <a:r>
              <a:rPr lang="en-GB" sz="2400" b="1" dirty="0"/>
              <a:t>Δοκιμάστε το εξής:</a:t>
            </a:r>
            <a:r>
              <a:rPr lang="en-GB" sz="2400" dirty="0"/>
              <a:t> </a:t>
            </a:r>
          </a:p>
          <a:p>
            <a:pPr algn="ctr"/>
            <a:r>
              <a:rPr lang="en-GB" sz="2400" dirty="0"/>
              <a:t>Κρατήστε το τηλέφωνό σας σε άλλο δωμάτιο </a:t>
            </a:r>
            <a:endParaRPr lang="el-GR" sz="2400" dirty="0"/>
          </a:p>
          <a:p>
            <a:pPr algn="ctr"/>
            <a:r>
              <a:rPr lang="en-GB" sz="2400" dirty="0"/>
              <a:t> κάνετε τα μαθήματά σας. </a:t>
            </a:r>
          </a:p>
          <a:p>
            <a:pPr algn="ctr"/>
            <a:r>
              <a:rPr lang="en-GB" sz="2400" dirty="0"/>
              <a:t>Παρατηρήστε πόσο πιο εύκολο είναι να συγκεντρωθείτε!</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4403</Words>
  <Application>Microsoft Office PowerPoint</Application>
  <PresentationFormat>Widescreen</PresentationFormat>
  <Paragraphs>433</Paragraphs>
  <Slides>27</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Calibri</vt:lpstr>
      <vt:lpstr>Open Sans</vt:lpstr>
      <vt:lpstr>Wingdings</vt:lpstr>
      <vt:lpstr>CARDET Course template</vt:lpstr>
      <vt:lpstr>CARDET Course template - Cover page</vt:lpstr>
      <vt:lpstr>WP3 – Εκπαιδευτικό υλικό για μαθητές/τριες   </vt:lpstr>
      <vt:lpstr> Ενότητα 1 (Μαθητές/τριες) Χρόνος χρήσης και αποχής από την οθόνη     </vt:lpstr>
      <vt:lpstr>Ενότητα 1 (Μαθητ/τριες): Χρόνος χρήσης και αποχής από την οθόνη</vt:lpstr>
      <vt:lpstr>Ενότητα 1 (Μαθητές/τριες): Χρόνος χρήσης και αποχής από την οθόνη</vt:lpstr>
      <vt:lpstr>Ενότητα 1 (Μαθητές/τριες): Χρόνος χρήσης και αποχής από την οθόνη</vt:lpstr>
      <vt:lpstr>Ενότητα 1 (Μαθητές/τριες) Χρόνος χρήσης και αποχής από την οθόνη    </vt:lpstr>
      <vt:lpstr>Ενότητα 1 (Μαθητές/τριες): Χρόνος χρήσης και αποχής από την οθόνη</vt:lpstr>
      <vt:lpstr>Ενότητα 1 (Μαθητές/τριες): Χρόνος χρήσης και αποχής από την οθόνη</vt:lpstr>
      <vt:lpstr>Ενότητα 1 (Μαθητές/τριες): Χρόνος χρήσης και αποχής από την οθόνη</vt:lpstr>
      <vt:lpstr>Ενότητα 1 (Μαθητές/τριες): Χρόνος χρήσης και αποχής από την οθόνη</vt:lpstr>
      <vt:lpstr>Ενότητα 1 (Μαθητές/τριες): Χρόνος χρήσης και αποχής από την οθόνη</vt:lpstr>
      <vt:lpstr>Ενότητα 1 (Μαθητές/τριες):  Χρόνος χρήσης και αποχής από την οθόνη    </vt:lpstr>
      <vt:lpstr>Ενότητα 1 (Μαθητές/τριες): Χρόνος χρήσης και αποχής από τις οθόνες</vt:lpstr>
      <vt:lpstr>Ενότητα 1 (Μαθητές/τριες): Χρόνος χρήσης και αποχής από την οθόνη</vt:lpstr>
      <vt:lpstr>Ενότητα 1 (Μαθητές/τριες): Χρόνος χρήσης και αποχής από την οθόνη</vt:lpstr>
      <vt:lpstr>Ενότητα 1 (Μαθητές/τριες): Χρόνος χρήσης και αποχής από την οθόνη</vt:lpstr>
      <vt:lpstr>Ενότητα 1 (Μαθητές/τριες) Χρόνος χρήσης και αποχής από την οθόνη    </vt:lpstr>
      <vt:lpstr>Ενότητα 1 (Μαθητές/τριες): Χρόνος χρήσης και αποχής από την οθόνη</vt:lpstr>
      <vt:lpstr>Ενότητα 1 (Μαθητές/τριες): Χρόνος χρήσης και αποχής από την οθόνη</vt:lpstr>
      <vt:lpstr>Ενότητα 1 (Μαθητές/τριες): Χρόνος χρήσης και αποχής από την οθόνη</vt:lpstr>
      <vt:lpstr>Ενότητα 1 (Μαθητές/τριες): Χρόνος χρήσης και αποχής από την οθόνη</vt:lpstr>
      <vt:lpstr>Ενότητα 1 (Μαθητές/τριες):  Χρόνος χρήσης και χρόνος αποχής από την οθόνη    </vt:lpstr>
      <vt:lpstr>Ενότητα 1 (Μαθητές/τριες): Χρόνος χρήσης και αποχής από την οθόνη</vt:lpstr>
      <vt:lpstr>Ενότητα 1 (Μαθητές/τριες): Χρόνος χρήσης και αποχής από την οθόνη</vt:lpstr>
      <vt:lpstr>Ενότητα 1 (Μαθητές/τριες): Χρόνος χρήσης και αποχής από την οθόνη</vt:lpstr>
      <vt:lpstr>Ενότητα 1 (Μαθητές/τριες): Χρόνος χρήσης και αποχής από την οθόνη</vt:lpstr>
      <vt:lpstr>Τέλος της Ενότητας 1 (Μαθητές/τριες):  Χρόνος χρήσης και χρόνος αποχής από την οθόνη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docId:27725320BFF20ACCE48F540B4B55CAB7</cp:keywords>
  <cp:lastModifiedBy>Elena Xeni</cp:lastModifiedBy>
  <cp:revision>183</cp:revision>
  <cp:lastPrinted>2018-07-25T11:23:00Z</cp:lastPrinted>
  <dcterms:created xsi:type="dcterms:W3CDTF">2014-07-11T09:12:00Z</dcterms:created>
  <dcterms:modified xsi:type="dcterms:W3CDTF">2026-05-18T11:41:54Z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651B6C888D824E78A1B364D99543C50C_12</vt:lpwstr>
  </property>
  <property fmtid="{D5CDD505-2E9C-101B-9397-08002B2CF9AE}" pid="3" name="KSOProductBuildVer">
    <vt:lpwstr>1033-12.1.0.26372</vt:lpwstr>
  </property>
</Properties>
</file>