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30"/>
  </p:notesMasterIdLst>
  <p:handoutMasterIdLst>
    <p:handoutMasterId r:id="rId31"/>
  </p:handoutMasterIdLst>
  <p:sldIdLst>
    <p:sldId id="256" r:id="rId3"/>
    <p:sldId id="272" r:id="rId4"/>
    <p:sldId id="277" r:id="rId5"/>
    <p:sldId id="278" r:id="rId6"/>
    <p:sldId id="279" r:id="rId7"/>
    <p:sldId id="274" r:id="rId8"/>
    <p:sldId id="264" r:id="rId9"/>
    <p:sldId id="288" r:id="rId10"/>
    <p:sldId id="284" r:id="rId11"/>
    <p:sldId id="286" r:id="rId12"/>
    <p:sldId id="285" r:id="rId13"/>
    <p:sldId id="273" r:id="rId14"/>
    <p:sldId id="287" r:id="rId15"/>
    <p:sldId id="292" r:id="rId16"/>
    <p:sldId id="293" r:id="rId17"/>
    <p:sldId id="294" r:id="rId18"/>
    <p:sldId id="275" r:id="rId19"/>
    <p:sldId id="296" r:id="rId20"/>
    <p:sldId id="301" r:id="rId21"/>
    <p:sldId id="302" r:id="rId22"/>
    <p:sldId id="295" r:id="rId23"/>
    <p:sldId id="303" r:id="rId24"/>
    <p:sldId id="304" r:id="rId25"/>
    <p:sldId id="305" r:id="rId26"/>
    <p:sldId id="306" r:id="rId27"/>
    <p:sldId id="307" r:id="rId28"/>
    <p:sldId id="300" r:id="rId29"/>
  </p:sldIdLst>
  <p:sldSz cx="12192000" cy="6858000"/>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3" d="100"/>
          <a:sy n="73" d="100"/>
        </p:scale>
        <p:origin x="1162" y="6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28/5/2026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‹Nr.›</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28/5/2026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Zum Bearbeiten der Master-Textformate hier klicken</a:t>
            </a:r>
          </a:p>
          <a:p>
            <a:pPr lvl="1"/>
            <a:r>
              <a:rPr lang="en-US"/>
              <a:t>Zweite Ebene</a:t>
            </a:r>
          </a:p>
          <a:p>
            <a:pPr lvl="2"/>
            <a:r>
              <a:rPr lang="en-US"/>
              <a:t>Dritte Ebene</a:t>
            </a:r>
          </a:p>
          <a:p>
            <a:pPr lvl="3"/>
            <a:r>
              <a:rPr lang="en-US"/>
              <a:t>Vierte Ebene</a:t>
            </a:r>
          </a:p>
          <a:p>
            <a:pPr lvl="4"/>
            <a:r>
              <a:rPr lang="en-US"/>
              <a:t>Fünfte Ebene</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‹Nr.›</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„Hallo zusammen! Heute sprechen wir über etwas, das ihr alle sehr gut kennt – Bildschirme! Kann mir jemand sagen, welche Geräte Bildschirme haben? Genau – Handys, Tablets, Computer, Fernseher, Spielkonsolen. Bildschirmzeit ist einfach die Zeit, die wir damit verbringen, auf eines dieser Geräte zu schauen. Hier ist ein interessanter Gedanke: Nicht jede Bildschirmzeit ist gleich. Online Hausaufgaben zu machen ist etwas anderes, als stundenlang durch Videos zu scrollen. Heute lernen wir, den Unterschied zu erkennen.“</a:t>
            </a:r>
          </a:p>
          <a:p>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„Ich werde dir eine einfache Technik beibringen, die sich ‚3-Schritte-Reset‘ nennt. Wenn du das Verlangen verspürst, zum Bildschirm zu greifen, probier das hier aus. Schritt 1: PAUSE – halt inne, nimm das Gerät noch nicht in die Hand. Schritt 2: FRAGE dich selbst – ‚Was fühle ich eigentlich? Was brauche ich wirklich?‘ Schritt 3: ENTSCHEIDE dich bewusst – vielleicht brauchst du tatsächlich etwas Bildschirmzeit, aber vielleicht brauchst du auch etwas ganz anderes. Diese Pause gibt DIR die Kraft zu entscheiden, anstatt automatisch zu handeln.“</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1487389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„Lass uns deinen Werkzeugkasten für mehr Ruhe mit Strategien füllen, die wirklich funktionieren. Tief durchatmen – schon fünf langsame Atemzüge können dein Nervensystem beruhigen. Bildschirmpause – geh einfach für zehn Minuten physisch weg. Schreib es auf – Gefühle zu Papier zu bringen hilft dabei, sie zu verarbeiten. Sprich darüber – wenn du dich jemandem anvertraust, dem du vertraust, wird die Last leichter. Und setze Grenzen – zum Beispiel keine Bildschirme 30 Minuten vor dem Schlafengehen. Was davon könnte bei dir funktionieren?“</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2477095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„Lass uns das gleich mal üben. Schließ die Augen und stell dir Folgendes vor: Du bist gerade von der Schule nach Hause gekommen. Du bist müde, vielleicht ein bisschen gestresst. Ohne nachzudenken, greift deine Hand nach deinem Handy … WARTE. Das ist dein Moment zum Innehalten. Atme dreimal langsam und tief mit mir ein und aus. Frag dich nun: Was fühle ich wirklich? Was brauche ich eigentlich? Öffne die Augen. Wende dich an einen Partner und erzähle ihm, was dir in den Sinn gekommen ist.“</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9506275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31AFA-94C2-BB33-23E9-57A494859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89597-C1BC-4999-292C-2D40FA0387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8BDEB8-9C0D-197B-9F83-A8CBE1CAAF3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„Hier ist etwas zum Nachdenken. Bildschirme helfen uns, mit Menschen in der Ferne in Verbindung zu bleiben – das ist wunderbar! Aber manchmal stehen Bildschirme der Verbindung zu den Menschen direkt vor uns im Weg. Hast du schon einmal mit jemandem gesprochen, der ständig auf sein Handy schaut? Wie fühlt sich das an? Dafür gibt es sogar ein Wort: „Phubbing“ – eine Kombination aus „Phone“ (Handy) und „Snubbing“ (brüskieren). Wenn wir jemanden „phubben“, senden wir die Botschaft, dass unser Bildschirm wichtiger ist als diese Person.“</a:t>
            </a:r>
            <a:endParaRPr lang="LID4096" dirty="0"/>
          </a:p>
        </p:txBody>
      </p:sp>
      <p:sp>
        <p:nvSpPr>
          <p:cNvPr id="4" name="Slide Number Placeholder 3">
            <a:extLst>
              <a:ext uri="{FF2B5EF4-FFF2-40B4-BE49-F238E27FC236}">
                <a16:creationId xmlns:a16="http://schemas.microsoft.com/office/drawing/2014/main" id="{9DF5E8C0-86A9-2AE9-7E41-1E5F94CFDA3B}"/>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133990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43812-340B-2B24-FA62-F6597A75D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959BC-FF85-8A92-4499-CEA53F064D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714DC-5B7C-5E41-BE89-FCB9DA067EF3}"/>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„Die Forschung zeigt etwas wirklich Interessantes. Wenn Wissenschaftler untersuchen, was Menschen am glücklichsten macht, geht es fast immer um die Verbindung zu anderen. Und die BESTEN Verbindungen entstehen, wenn wir ganz präsent sind – wirklich da, wirklich zuhören, einander wirklich sehen. Bildschirme können uns keine Mimik, keine Körpersprache, das Gefühl einer Umarmung oder die Wärme gemeinsamen Lachens vermitteln. Das sind die Dinge, an die wir uns ein Leben lang erinnern.“</a:t>
            </a:r>
            <a:endParaRPr lang="LID4096" dirty="0"/>
          </a:p>
        </p:txBody>
      </p:sp>
      <p:sp>
        <p:nvSpPr>
          <p:cNvPr id="4" name="Slide Number Placeholder 3">
            <a:extLst>
              <a:ext uri="{FF2B5EF4-FFF2-40B4-BE49-F238E27FC236}">
                <a16:creationId xmlns:a16="http://schemas.microsoft.com/office/drawing/2014/main" id="{42677DBD-AA48-50E9-990D-56FC2F9533D8}"/>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5248342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E1AD3-9E32-D234-B328-B04067825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1AC8A8-FB12-69C3-2F90-B76AB9348A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41E9DF-936B-24F5-3360-C6CF876B905B}"/>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„Wie können wir also mehr solcher besonderen Momente schaffen? Es muss gar nicht kompliziert sein. Leg </a:t>
            </a:r>
            <a:r>
              <a:rPr lang="en-US" sz="1200" kern="1200" dirty="0" err="1">
                <a:solidFill>
                  <a:schemeClr val="tx1"/>
                </a:solidFill>
                <a:effectLst/>
                <a:latin typeface="+mn-lt"/>
                <a:ea typeface="+mn-ea"/>
                <a:cs typeface="+mn-cs"/>
              </a:rPr>
              <a:t>dein</a:t>
            </a:r>
            <a:r>
              <a:rPr lang="en-US" sz="1200" kern="1200" dirty="0">
                <a:solidFill>
                  <a:schemeClr val="tx1"/>
                </a:solidFill>
                <a:effectLst/>
                <a:latin typeface="+mn-lt"/>
                <a:ea typeface="+mn-ea"/>
                <a:cs typeface="+mn-cs"/>
              </a:rPr>
              <a:t> Handy während der Mahlzeiten in einem anderen Raum ab – </a:t>
            </a:r>
            <a:r>
              <a:rPr lang="en-US" sz="1200" kern="1200" dirty="0" err="1">
                <a:solidFill>
                  <a:schemeClr val="tx1"/>
                </a:solidFill>
                <a:effectLst/>
                <a:latin typeface="+mn-lt"/>
                <a:ea typeface="+mn-ea"/>
                <a:cs typeface="+mn-cs"/>
              </a:rPr>
              <a:t>probier</a:t>
            </a:r>
            <a:r>
              <a:rPr lang="en-US" sz="1200" kern="1200" dirty="0">
                <a:solidFill>
                  <a:schemeClr val="tx1"/>
                </a:solidFill>
                <a:effectLst/>
                <a:latin typeface="+mn-lt"/>
                <a:ea typeface="+mn-ea"/>
                <a:cs typeface="+mn-cs"/>
              </a:rPr>
              <a:t> es aus! </a:t>
            </a:r>
            <a:r>
              <a:rPr lang="en-US" sz="1200" kern="1200" dirty="0" err="1">
                <a:solidFill>
                  <a:schemeClr val="tx1"/>
                </a:solidFill>
                <a:effectLst/>
                <a:latin typeface="+mn-lt"/>
                <a:ea typeface="+mn-ea"/>
                <a:cs typeface="+mn-cs"/>
              </a:rPr>
              <a:t>Nimm</a:t>
            </a:r>
            <a:r>
              <a:rPr lang="en-US" sz="1200" kern="1200" dirty="0">
                <a:solidFill>
                  <a:schemeClr val="tx1"/>
                </a:solidFill>
                <a:effectLst/>
                <a:latin typeface="+mn-lt"/>
                <a:ea typeface="+mn-ea"/>
                <a:cs typeface="+mn-cs"/>
              </a:rPr>
              <a:t> Augenkontakt auf, wenn jemand </a:t>
            </a:r>
            <a:r>
              <a:rPr lang="en-US" sz="1200" kern="1200" dirty="0" err="1">
                <a:solidFill>
                  <a:schemeClr val="tx1"/>
                </a:solidFill>
                <a:effectLst/>
                <a:latin typeface="+mn-lt"/>
                <a:ea typeface="+mn-ea"/>
                <a:cs typeface="+mn-cs"/>
              </a:rPr>
              <a:t>mit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dir</a:t>
            </a:r>
            <a:r>
              <a:rPr lang="en-US" sz="1200" kern="1200" dirty="0">
                <a:solidFill>
                  <a:schemeClr val="tx1"/>
                </a:solidFill>
                <a:effectLst/>
                <a:latin typeface="+mn-lt"/>
                <a:ea typeface="+mn-ea"/>
                <a:cs typeface="+mn-cs"/>
              </a:rPr>
              <a:t> spricht. Plane Zeit mit Freunden oder der Familie ein, in der niemand elektronische Geräte benutzt. </a:t>
            </a:r>
            <a:r>
              <a:rPr lang="en-US" sz="1200" kern="1200" dirty="0" err="1">
                <a:solidFill>
                  <a:schemeClr val="tx1"/>
                </a:solidFill>
                <a:effectLst/>
                <a:latin typeface="+mn-lt"/>
                <a:ea typeface="+mn-ea"/>
                <a:cs typeface="+mn-cs"/>
              </a:rPr>
              <a:t>Beginne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ein</a:t>
            </a:r>
            <a:r>
              <a:rPr lang="en-US" sz="1200" kern="1200" dirty="0">
                <a:solidFill>
                  <a:schemeClr val="tx1"/>
                </a:solidFill>
                <a:effectLst/>
                <a:latin typeface="+mn-lt"/>
                <a:ea typeface="+mn-ea"/>
                <a:cs typeface="+mn-cs"/>
              </a:rPr>
              <a:t> Gespräch, anstatt zu scrollen, </a:t>
            </a:r>
            <a:r>
              <a:rPr lang="en-US" sz="1200" kern="1200" dirty="0" err="1">
                <a:solidFill>
                  <a:schemeClr val="tx1"/>
                </a:solidFill>
                <a:effectLst/>
                <a:latin typeface="+mn-lt"/>
                <a:ea typeface="+mn-ea"/>
                <a:cs typeface="+mn-cs"/>
              </a:rPr>
              <a:t>wenn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ihr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zusammen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seid</a:t>
            </a:r>
            <a:r>
              <a:rPr lang="en-US" sz="1200" kern="1200" dirty="0">
                <a:solidFill>
                  <a:schemeClr val="tx1"/>
                </a:solidFill>
                <a:effectLst/>
                <a:latin typeface="+mn-lt"/>
                <a:ea typeface="+mn-ea"/>
                <a:cs typeface="+mn-cs"/>
              </a:rPr>
              <a:t>. Die Menschen </a:t>
            </a:r>
            <a:r>
              <a:rPr lang="en-US" sz="1200" kern="1200" dirty="0" err="1">
                <a:solidFill>
                  <a:schemeClr val="tx1"/>
                </a:solidFill>
                <a:effectLst/>
                <a:latin typeface="+mn-lt"/>
                <a:ea typeface="+mn-ea"/>
                <a:cs typeface="+mn-cs"/>
              </a:rPr>
              <a:t>vor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verdienen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deine</a:t>
            </a:r>
            <a:r>
              <a:rPr lang="en-US" sz="1200" kern="1200" dirty="0">
                <a:solidFill>
                  <a:schemeClr val="tx1"/>
                </a:solidFill>
                <a:effectLst/>
                <a:latin typeface="+mn-lt"/>
                <a:ea typeface="+mn-ea"/>
                <a:cs typeface="+mn-cs"/>
              </a:rPr>
              <a:t> volle </a:t>
            </a:r>
            <a:r>
              <a:rPr lang="en-US" sz="1200" kern="1200" dirty="0" err="1">
                <a:solidFill>
                  <a:schemeClr val="tx1"/>
                </a:solidFill>
                <a:effectLst/>
                <a:latin typeface="+mn-lt"/>
                <a:ea typeface="+mn-ea"/>
                <a:cs typeface="+mn-cs"/>
              </a:rPr>
              <a:t>Aufmerksamkeit</a:t>
            </a:r>
            <a:r>
              <a:rPr lang="en-US" sz="1200" kern="1200" dirty="0">
                <a:solidFill>
                  <a:schemeClr val="tx1"/>
                </a:solidFill>
                <a:effectLst/>
                <a:latin typeface="+mn-lt"/>
                <a:ea typeface="+mn-ea"/>
                <a:cs typeface="+mn-cs"/>
              </a:rPr>
              <a:t>. Dein Handy ist später immer noch da.“</a:t>
            </a:r>
            <a:endParaRPr lang="LID4096" dirty="0"/>
          </a:p>
        </p:txBody>
      </p:sp>
      <p:sp>
        <p:nvSpPr>
          <p:cNvPr id="4" name="Slide Number Placeholder 3">
            <a:extLst>
              <a:ext uri="{FF2B5EF4-FFF2-40B4-BE49-F238E27FC236}">
                <a16:creationId xmlns:a16="http://schemas.microsoft.com/office/drawing/2014/main" id="{2D2F01D7-A495-D22E-8D35-8A8127F57A90}"/>
              </a:ext>
            </a:extLst>
          </p:cNvPr>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4223281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291DC-F0CC-1745-14CB-4E174D54BB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9AD5B-FFF5-E1CA-191D-6788929798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FCA0-8731-AB28-E1F8-F1677F53C5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„Hier ist eure Aufgabe! Ich möchte, dass ihr in euren Gruppen EINE Aktivität plant, die ihr tatsächlich mit Freunden oder der Familie unternehmen könnt und bei der es absolut KEINE Bildschirme gibt. Es sollte etwas sein, bei dem ihr ganz für einander da seid, Spaß habt und eine schöne Erinnerung schafft. Seid konkret – was werdet ihr unternehmen? Wann könntet ihr das machen? Wen werdet ihr einladen? Teilt eure Pläne mit der Klasse. Und hier ist die eigentliche Herausforderung: Werdet ihr es diese Woche tatsächlich ausprobieren?“</a:t>
            </a:r>
          </a:p>
          <a:p>
            <a:endParaRPr lang="LID4096" dirty="0"/>
          </a:p>
        </p:txBody>
      </p:sp>
      <p:sp>
        <p:nvSpPr>
          <p:cNvPr id="4" name="Slide Number Placeholder 3">
            <a:extLst>
              <a:ext uri="{FF2B5EF4-FFF2-40B4-BE49-F238E27FC236}">
                <a16:creationId xmlns:a16="http://schemas.microsoft.com/office/drawing/2014/main" id="{FA17FF55-1279-030E-E80A-07FC05A84FA6}"/>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360542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74F73-786F-2C09-3EA6-79CBB3763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A89E9-5A41-5EBC-CD44-396F68C9D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031593-3D30-9D06-0384-E531E8DF16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„Reden wir über Gaming! Gaming kann wirklich toll sein – es fördert die Problemlösungsfähigkeit, die Kreativität, die Freundschaft mit anderen und macht Spaß! Aber wie alles, was Spaß macht, braucht es auch hier ein gesundes Maß. Gaming wird zum Problem, wenn es andere wichtige Dinge beeinträchtigt – Schlaf, Hausaufgaben, echte Freundschaften und andere Hobbys, die dir Spaß machen. Die entscheidende Frage, die du dir stellen solltest, lautet: Bereichert Gaming mein Leben oder nimmt es mir etwas weg?“</a:t>
            </a:r>
          </a:p>
          <a:p>
            <a:endParaRPr lang="LID4096" dirty="0"/>
          </a:p>
        </p:txBody>
      </p:sp>
      <p:sp>
        <p:nvSpPr>
          <p:cNvPr id="4" name="Slide Number Placeholder 3">
            <a:extLst>
              <a:ext uri="{FF2B5EF4-FFF2-40B4-BE49-F238E27FC236}">
                <a16:creationId xmlns:a16="http://schemas.microsoft.com/office/drawing/2014/main" id="{117CFA5C-4C1F-6B52-698E-09951E17368C}"/>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3031660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3BD2B-DDF6-6FC3-E734-05FE8CE12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8870F-A579-1F7D-11B9-62B954C5C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D50182-DD86-037C-C9FB-DC2EDC4902A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Lasst</a:t>
            </a:r>
            <a:r>
              <a:rPr lang="en-US" sz="1200" kern="1200" dirty="0">
                <a:solidFill>
                  <a:schemeClr val="tx1"/>
                </a:solidFill>
                <a:effectLst/>
                <a:latin typeface="+mn-lt"/>
                <a:ea typeface="+mn-ea"/>
                <a:cs typeface="+mn-cs"/>
              </a:rPr>
              <a:t> uns einmal konkret darauf eingehen, wie gesundes Gaming aussieht und welche Warnzeichen es gibt. Gesundes Gaming: Du kannst aufhören, wenn du es brauchst, du hast weiterhin Spaß an anderen Aktivitäten, du fühlst dich nach dem Spielen zufrieden, es beeinträchtigt weder deinen Schlaf noch deine Noten. Warnsignale: Du kannst nicht aufhören, selbst wenn du es willst, du bist wütend oder ängstlich, wenn du nicht spielen kannst, das Gaming beeinträchtigt andere Bereiche deines Lebens, du spielst, um Problemen zu entfliehen, oder du bist nicht ehrlich darüber, wie viel du spielst. Wo siehst du dich selbst?“</a:t>
            </a:r>
            <a:endParaRPr lang="LID4096" dirty="0"/>
          </a:p>
        </p:txBody>
      </p:sp>
      <p:sp>
        <p:nvSpPr>
          <p:cNvPr id="4" name="Slide Number Placeholder 3">
            <a:extLst>
              <a:ext uri="{FF2B5EF4-FFF2-40B4-BE49-F238E27FC236}">
                <a16:creationId xmlns:a16="http://schemas.microsoft.com/office/drawing/2014/main" id="{B7AE83DD-DF4D-C296-18DE-2465E939BB65}"/>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3365494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13E62-7719-9369-11C7-BD9DD4038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07850C-20D4-1AF3-E38E-D6B9F2E102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0A279-2F1B-7F2F-10C1-EE42AD4D39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„Hier sind Strategien, die tatsächlich für ein ausgewogenes Gaming-Verhalten sorgen. Setze dir Grenzen, BEVOR du anfängst – entscheide, wie lange du spielen willst, und benutze einen Timer. Erledige zuerst deine Pflichten – Hausaufgaben, Hausarbeiten – und gönne dir das Gaming dann als Belohnung. Mach alle 30 bis 60 Minuten eine Pause – dein Körper und deine Augen brauchen das. Behalte andere Hobbys – Gaming sollte nicht das EINZIGE sein, was dir Spaß macht. Und vor allem: Sei ehrlich zu dir selbst. Wenn das Gaming Probleme verursacht, ist es in Ordnung, um Hilfe zu bitten.“</a:t>
            </a:r>
          </a:p>
          <a:p>
            <a:endParaRPr lang="LID4096" dirty="0"/>
          </a:p>
        </p:txBody>
      </p:sp>
      <p:sp>
        <p:nvSpPr>
          <p:cNvPr id="4" name="Slide Number Placeholder 3">
            <a:extLst>
              <a:ext uri="{FF2B5EF4-FFF2-40B4-BE49-F238E27FC236}">
                <a16:creationId xmlns:a16="http://schemas.microsoft.com/office/drawing/2014/main" id="{A81B259F-593D-F55C-88EB-09074CB0DB33}"/>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192779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„Bildschirme wirken sich auf uns aus, ohne dass wir es immer bemerken. Vielleicht sendet dir dein Körper Signale – müde Augen, Kopfschmerzen, ein verspannter Nacken vom vielen Nach-unten-Schauen. Auch deine Stimmung kann davon beeinflusst werden. Hat sich schon einmal jemand schlecht gelaunt gefühlt, nachdem er lange vor dem Bildschirm gesessen hat? Oder fiel es dir schwer einzuschlafen, nachdem du dein Handy benutzt hast? Das sind Signale, die uns unser Körper sendet. Die gute Nachricht? Sobald wir diese Anzeichen bemerken, können wir etwas dagegen tun.“</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56319-D2ED-90D9-26AC-1238EED44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44108-5B47-EDC7-7E0F-95C9CCD81A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A9E83-89F8-E4B7-98AD-239EF214862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„Letzte Aufgabe! Ich möchte, dass ihr drei persönliche Leitlinien für gesundes Gaming aufstellt. Das sind Versprechen, die ihr euch selbst gebt. Überlegt euch, was genau EUCH helfen würde. Beispiele: ‚Ich stelle vor dem Start einen Timer ein‘, ‚Ich mache jede Stunde eine Pause‘, ‚An Schultagen kein Spielen nach 21 Uhr‘, ‚Hausaufgaben haben Vorrang‘. Schreibt eure drei Regeln auf. Teilt nun eine davon mit einem Partner und besprecht: Wie werdet ihr daran denken, sie einzuhalten? Was könnte es schwierig machen? Ihr schafft das!“</a:t>
            </a:r>
            <a:endParaRPr lang="LID4096" dirty="0"/>
          </a:p>
        </p:txBody>
      </p:sp>
      <p:sp>
        <p:nvSpPr>
          <p:cNvPr id="4" name="Slide Number Placeholder 3">
            <a:extLst>
              <a:ext uri="{FF2B5EF4-FFF2-40B4-BE49-F238E27FC236}">
                <a16:creationId xmlns:a16="http://schemas.microsoft.com/office/drawing/2014/main" id="{A65F6430-6A82-8880-90D4-D35118A26079}"/>
              </a:ext>
            </a:extLst>
          </p:cNvPr>
          <p:cNvSpPr>
            <a:spLocks noGrp="1"/>
          </p:cNvSpPr>
          <p:nvPr>
            <p:ph type="sldNum" sz="quarter" idx="5"/>
          </p:nvPr>
        </p:nvSpPr>
        <p:spPr/>
        <p:txBody>
          <a:bodyPr/>
          <a:lstStyle/>
          <a:p>
            <a:fld id="{C6CF91B0-25AB-4DFA-B184-293DD156034C}" type="slidenum">
              <a:rPr lang="el-GR" smtClean="0"/>
              <a:t>26</a:t>
            </a:fld>
            <a:endParaRPr lang="el-GR"/>
          </a:p>
        </p:txBody>
      </p:sp>
    </p:spTree>
    <p:extLst>
      <p:ext uri="{BB962C8B-B14F-4D97-AF65-F5344CB8AC3E}">
        <p14:creationId xmlns:p14="http://schemas.microsoft.com/office/powerpoint/2010/main" val="755435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„Ich möchte euch fünf Arten der Bildschirmnutzung vorstellen. Pädagogisch – das ist, wenn ihr etwas Neues lernt. Kreativ – wenn ihr etwas erschafft, zum Beispiel ein Video oder digitale Kunst. Sozial – das ist der Kontakt zu echten Menschen, die dir wichtig sind. Passiv – das ist das Zuschauen, ohne wirklich dabei zu sein, zum Beispiel wenn Videos einfach immer weiterlaufen. Und gewohnheitsmäßig – das ist, wenn du dein Handy in die Hand nimmst, ohne überhaupt zu wissen, warum. Welche Arten machst du deiner Meinung nach am häufigsten?“</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„Selbstbeobachtung mag kompliziert klingen, aber eigentlich geht es nur darum, auf sich selbst zu achten. Derzeit nutzen viele von uns Bildschirme, ohne darüber nachzudenken – wir greifen automatisch nach unseren Handys, wie aus einem Reflex heraus. Aber wenn man anfängt, seine eigenen Verhaltensmuster wahrzunehmen, ändert sich etwas. Man übernimmt die Kontrolle. Die entscheidenden Fragen lauten: Wie viel Zeit verbringe ich wirklich damit? Und noch wichtiger – wie fühle ich mich davor, währenddessen und danach?“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391444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a:t>
            </a:r>
            <a:r>
              <a:rPr lang="en-GB" sz="1200" kern="1200" dirty="0">
                <a:solidFill>
                  <a:schemeClr val="tx1"/>
                </a:solidFill>
                <a:effectLst/>
                <a:latin typeface="+mn-lt"/>
                <a:ea typeface="+mn-ea"/>
                <a:cs typeface="+mn-cs"/>
              </a:rPr>
              <a:t>Hier ist eine unterhaltsame Art, darüber nachzudenken – digitale Ernährung! Genau wie bei der Ernährung beeinflusst das, womit du dein Gehirn über Bildschirme ‚füttern‘, wie du dich fühlst. Manche Bildschirmzeit ist wie Gemüse – sie gibt dir Energie, bringt dir Dinge bei und hilft dir zu wachsen. Andere Bildschirmzeit ist wie Junkfood – im Moment lecker, hinterlässt aber ein Gefühl der Leere oder Müdigkeit. Das Ziel ist nicht, sich nie etwas zu gönnen – sondern sicherzustellen, dass du auch genug ‚Nahrung‘ bekommst!“</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8</a:t>
            </a:fld>
            <a:endParaRPr lang="el-GR"/>
          </a:p>
        </p:txBody>
      </p:sp>
    </p:spTree>
    <p:extLst>
      <p:ext uri="{BB962C8B-B14F-4D97-AF65-F5344CB8AC3E}">
        <p14:creationId xmlns:p14="http://schemas.microsoft.com/office/powerpoint/2010/main" val="2200845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„Möchtest du bessere Gewohnheiten entwickeln? Es beginnt mit zwei einfachen Momenten: vorher und nachher. BEVOR du ein Gerät in die Hand nimmst, halte kurz inne und frage dich: ‚Warum tue ich das? Was möchte ich damit erreichen?‘ NACHDEM du es weggelegt hast, überprüfe: ‚Wie fühle ich mich? War das meine Zeit wert?‘ Diese kleine Gewohnheit, sich selbst zu hinterfragen, kann deine Beziehung zu Bildschirmen völlig verändern. Probier es diese Woche aus und schau, was dir auffällt!“</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1673862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„Probieren wir das doch gleich einmal aus. Denkt an das letzte Mal, als ihr einen Bildschirm benutzt habt – vielleicht heute Morgen oder gestern Abend. Was habt ihr gemacht? Und jetzt kommt der wichtige Teil: Wie habt ihr euch gefühlt, BEVOR ihr angefangen habt? Gelangweilt? Neugierig? Gestresst? Und wie habt ihr euch DANACH gefühlt? Voller Energie? Müde? Schuldbewusst? Glücklich? Dieser Zusammenhang zwischen Aktivitäten und Gefühlen ist so wichtig. Möchte jemand erzählen, was ihm aufgefallen ist?“</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11298251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„Jetzt wird es persönlich. Ich möchte, dass du deinen eigenen digitalen Ernährungsplan erstellst. Schreibe zunächst eine Bildschirmaktivität auf, von der du MEHR machen möchtest – etwas, das dir ein gutes Gefühl gibt. Als Zweites eine Aktivität, von der du WENIGER machen möchtest – etwas, das deine Zeit verschwendet oder dir ein schlechtes Gefühl gibt. Als Drittes formuliere deine persönliche Frage – etwas, das du dich fragen wirst, bevor du nach deinem Handy greifst. Bewahre diesen Plan an einem Ort auf, wo du ihn sehen kannst!“</a:t>
            </a:r>
          </a:p>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422358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„Es gibt da etwas, das man unbedingt verstehen muss. Oft greifen wir nicht nach unseren Bildschirmen, weil wir sie tatsächlich nutzen wollen. Wir greifen danach, weil wir uns unwohl fühlen – gelangweilt, gestresst, einsam, ängstlich. Der Bildschirm erscheint uns wie eine schnelle Lösung. Aber die Sache ist die: Er löst das Gefühl nicht wirklich. Meistens fühlen wir uns nach dem Scrollen GENAU SO oder NOCH SCHLECHTER. Kommt das jemandem bekannt vor?“</a:t>
            </a:r>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1575474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Hier kommt der Titel der Folie</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Schulungsmaterial für Schüler*</a:t>
            </a:r>
            <a:r>
              <a:rPr lang="en-US" sz="2400" dirty="0" err="1"/>
              <a:t>innen</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662221"/>
            <a:ext cx="7391858" cy="1292830"/>
          </a:xfrm>
        </p:spPr>
        <p:txBody>
          <a:bodyPr>
            <a:normAutofit/>
          </a:bodyPr>
          <a:lstStyle/>
          <a:p>
            <a:r>
              <a:rPr lang="en-US" sz="2800" dirty="0"/>
              <a:t>Modul 1</a:t>
            </a:r>
          </a:p>
          <a:p>
            <a:r>
              <a:rPr lang="en-US" sz="2800" dirty="0"/>
              <a:t>Bildschirmzeit und bildschirmfreie Zeit</a:t>
            </a:r>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AB3E7-6D4A-4BDB-D66B-208ED41174C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9E03AFC-C4D4-DDE8-585E-D5367F04826B}"/>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7302E0DD-D589-4B42-C271-5C5C4DE91F23}"/>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Thema 2: </a:t>
            </a:r>
            <a:r>
              <a:rPr lang="en-GB" b="1" i="1" dirty="0">
                <a:solidFill>
                  <a:schemeClr val="accent6">
                    <a:lumMod val="75000"/>
                  </a:schemeClr>
                </a:solidFill>
              </a:rPr>
              <a:t>Selbstbeobachtung und digitale Ernährung</a:t>
            </a:r>
          </a:p>
          <a:p>
            <a:endParaRPr lang="en-CY" i="1" dirty="0"/>
          </a:p>
        </p:txBody>
      </p:sp>
      <p:pic>
        <p:nvPicPr>
          <p:cNvPr id="2" name="Content Placeholder 1">
            <a:extLst>
              <a:ext uri="{FF2B5EF4-FFF2-40B4-BE49-F238E27FC236}">
                <a16:creationId xmlns:a16="http://schemas.microsoft.com/office/drawing/2014/main" id="{0BB23AC0-C746-6AC0-9563-0E440486C54B}"/>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5D32110-F553-2263-18C7-E3D2B3831B29}"/>
              </a:ext>
            </a:extLst>
          </p:cNvPr>
          <p:cNvSpPr txBox="1"/>
          <p:nvPr/>
        </p:nvSpPr>
        <p:spPr>
          <a:xfrm>
            <a:off x="97970" y="1563010"/>
            <a:ext cx="10957957" cy="6471643"/>
          </a:xfrm>
          <a:prstGeom prst="rect">
            <a:avLst/>
          </a:prstGeom>
          <a:noFill/>
        </p:spPr>
        <p:txBody>
          <a:bodyPr wrap="square">
            <a:spAutoFit/>
          </a:bodyPr>
          <a:lstStyle/>
          <a:p>
            <a:pPr algn="ctr"/>
            <a:r>
              <a:rPr lang="en-GB" sz="2400" b="1" dirty="0">
                <a:solidFill>
                  <a:schemeClr val="accent4"/>
                </a:solidFill>
              </a:rPr>
              <a:t>Aktivität: „Stimmungs- und Bildschirmcheck“ (interaktiv)</a:t>
            </a:r>
            <a:endParaRPr lang="en-GB" sz="2400" dirty="0">
              <a:solidFill>
                <a:schemeClr val="accent4"/>
              </a:solidFill>
            </a:endParaRPr>
          </a:p>
          <a:p>
            <a:pPr lvl="0"/>
            <a:endParaRPr lang="en-GB" b="1" dirty="0"/>
          </a:p>
          <a:p>
            <a:pPr lvl="0"/>
            <a:r>
              <a:rPr lang="en-GB" sz="2400" b="1" dirty="0"/>
              <a:t>Aufgabe: </a:t>
            </a:r>
            <a:r>
              <a:rPr lang="en-GB" sz="2400" dirty="0"/>
              <a:t>Setze deine Gefühle mit deinen Bildschirmgewohnheiten in Verbindung</a:t>
            </a:r>
          </a:p>
          <a:p>
            <a:pPr lvl="0"/>
            <a:endParaRPr lang="en-GB" sz="1200" b="1" dirty="0"/>
          </a:p>
          <a:p>
            <a:pPr lvl="0"/>
            <a:r>
              <a:rPr lang="en-GB" sz="2400" b="1" dirty="0"/>
              <a:t>Anleitung:</a:t>
            </a:r>
            <a:endParaRPr lang="en-GB" sz="2400" dirty="0"/>
          </a:p>
          <a:p>
            <a:pPr lvl="0"/>
            <a:r>
              <a:rPr lang="en-GB" sz="2400" dirty="0"/>
              <a:t>Denke an das LETZTE Mal, als du einen Bildschirm benutzt hast. Beantworte diese Fragen (schreibe sie auf oder denke darüber nach):</a:t>
            </a:r>
          </a:p>
          <a:p>
            <a:pPr marL="742950" lvl="1" indent="-285750">
              <a:buFont typeface="Wingdings" panose="05000000000000000000" pitchFamily="2" charset="2"/>
              <a:buChar char="Ø"/>
            </a:pPr>
            <a:r>
              <a:rPr lang="en-GB" sz="2400" dirty="0"/>
              <a:t>Was hast du gemacht? (Gamen, Scrollen, Hausaufgaben, Chatten)</a:t>
            </a:r>
          </a:p>
          <a:p>
            <a:pPr marL="742950" lvl="1" indent="-285750">
              <a:buFont typeface="Wingdings" panose="05000000000000000000" pitchFamily="2" charset="2"/>
              <a:buChar char="Ø"/>
            </a:pPr>
            <a:r>
              <a:rPr lang="en-GB" sz="2400" dirty="0"/>
              <a:t>Wie hast du dich VORHER gefühlt?</a:t>
            </a:r>
          </a:p>
          <a:p>
            <a:pPr marL="742950" lvl="1" indent="-285750">
              <a:buFont typeface="Wingdings" panose="05000000000000000000" pitchFamily="2" charset="2"/>
              <a:buChar char="Ø"/>
            </a:pPr>
            <a:r>
              <a:rPr lang="en-GB" sz="2400" dirty="0"/>
              <a:t>Wie hast du dich DANACH gefühlt?</a:t>
            </a:r>
          </a:p>
          <a:p>
            <a:pPr marL="742950" lvl="1" indent="-285750">
              <a:buFont typeface="Wingdings" panose="05000000000000000000" pitchFamily="2" charset="2"/>
              <a:buChar char="Ø"/>
            </a:pPr>
            <a:r>
              <a:rPr lang="en-GB" sz="2400" dirty="0"/>
              <a:t>War es „gesunde“ oder „unnötige“ Bildschirmzeit?</a:t>
            </a:r>
          </a:p>
          <a:p>
            <a:pPr lvl="1"/>
            <a:endParaRPr lang="en-GB" sz="2400" dirty="0"/>
          </a:p>
          <a:p>
            <a:pPr algn="ctr"/>
            <a:r>
              <a:rPr lang="en-GB" sz="2400" b="1" dirty="0"/>
              <a:t>Austausch: </a:t>
            </a:r>
          </a:p>
          <a:p>
            <a:pPr algn="ctr"/>
            <a:r>
              <a:rPr lang="en-GB" sz="2400" dirty="0"/>
              <a:t>Möchte jemand erzählen, was </a:t>
            </a:r>
            <a:r>
              <a:rPr lang="en-GB" sz="2400" dirty="0" err="1"/>
              <a:t>ihm</a:t>
            </a:r>
            <a:r>
              <a:rPr lang="en-GB" sz="2400" dirty="0"/>
              <a:t> </a:t>
            </a:r>
            <a:r>
              <a:rPr lang="en-GB" sz="2400" dirty="0" err="1"/>
              <a:t>oder</a:t>
            </a:r>
            <a:r>
              <a:rPr lang="en-GB" sz="2400" dirty="0"/>
              <a:t> </a:t>
            </a:r>
            <a:r>
              <a:rPr lang="en-GB" sz="2400" dirty="0" err="1"/>
              <a:t>ihr</a:t>
            </a:r>
            <a:r>
              <a:rPr lang="en-GB" sz="2400" dirty="0"/>
              <a:t> </a:t>
            </a:r>
            <a:r>
              <a:rPr lang="en-GB" sz="2400" dirty="0" err="1"/>
              <a:t>aufgefallen</a:t>
            </a:r>
            <a:r>
              <a:rPr lang="en-GB" sz="2400" dirty="0"/>
              <a:t> ist?</a:t>
            </a:r>
          </a:p>
          <a:p>
            <a:pPr lvl="0" algn="ctr"/>
            <a:r>
              <a:rPr lang="en-GB" sz="2400" dirty="0"/>
              <a:t>.</a:t>
            </a:r>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77816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EA116-A7B3-2057-3C0B-C8A0F6906D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88C728-0F31-DAA7-0F2A-CE42B7D589BD}"/>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8377D6D2-6461-54F6-A335-9F43CFB2257D}"/>
              </a:ext>
            </a:extLst>
          </p:cNvPr>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Thema 2: </a:t>
            </a:r>
            <a:r>
              <a:rPr lang="en-GB" b="1" i="1" dirty="0">
                <a:solidFill>
                  <a:schemeClr val="accent6">
                    <a:lumMod val="75000"/>
                  </a:schemeClr>
                </a:solidFill>
              </a:rPr>
              <a:t>Selbstkontrolle und digitale Ernährung</a:t>
            </a:r>
          </a:p>
          <a:p>
            <a:endParaRPr lang="en-CY" i="1" dirty="0"/>
          </a:p>
        </p:txBody>
      </p:sp>
      <p:pic>
        <p:nvPicPr>
          <p:cNvPr id="2" name="Content Placeholder 1">
            <a:extLst>
              <a:ext uri="{FF2B5EF4-FFF2-40B4-BE49-F238E27FC236}">
                <a16:creationId xmlns:a16="http://schemas.microsoft.com/office/drawing/2014/main" id="{3F8E497F-1081-BFAE-84B5-50EF6922DBD8}"/>
              </a:ext>
            </a:extLst>
          </p:cNvPr>
          <p:cNvPicPr>
            <a:picLocks noGrp="1" noChangeAspect="1"/>
          </p:cNvPicPr>
          <p:nvPr>
            <p:ph sz="quarter" idx="12"/>
          </p:nvPr>
        </p:nvPicPr>
        <p:blipFill>
          <a:blip r:embed="rId3"/>
          <a:stretch>
            <a:fillRect/>
          </a:stretch>
        </p:blipFill>
        <p:spPr>
          <a:xfrm>
            <a:off x="9942786" y="5706070"/>
            <a:ext cx="1996370" cy="916643"/>
          </a:xfrm>
          <a:prstGeom prst="rect">
            <a:avLst/>
          </a:prstGeom>
        </p:spPr>
      </p:pic>
      <p:sp>
        <p:nvSpPr>
          <p:cNvPr id="3" name="TextBox 2">
            <a:extLst>
              <a:ext uri="{FF2B5EF4-FFF2-40B4-BE49-F238E27FC236}">
                <a16:creationId xmlns:a16="http://schemas.microsoft.com/office/drawing/2014/main" id="{C2E5944F-506F-5371-25D8-AC04EAA2152A}"/>
              </a:ext>
            </a:extLst>
          </p:cNvPr>
          <p:cNvSpPr txBox="1"/>
          <p:nvPr/>
        </p:nvSpPr>
        <p:spPr>
          <a:xfrm>
            <a:off x="149679" y="1405534"/>
            <a:ext cx="10453255" cy="6133089"/>
          </a:xfrm>
          <a:prstGeom prst="rect">
            <a:avLst/>
          </a:prstGeom>
          <a:noFill/>
        </p:spPr>
        <p:txBody>
          <a:bodyPr wrap="square">
            <a:spAutoFit/>
          </a:bodyPr>
          <a:lstStyle/>
          <a:p>
            <a:pPr lvl="0" algn="ctr"/>
            <a:r>
              <a:rPr lang="en-GB" sz="2400" b="1" dirty="0">
                <a:solidFill>
                  <a:schemeClr val="accent4"/>
                </a:solidFill>
              </a:rPr>
              <a:t>Aktivität: Mein Plan für digitale Ernährung (Einzelarbeit)</a:t>
            </a:r>
            <a:endParaRPr lang="en-GB" sz="2400" dirty="0">
              <a:solidFill>
                <a:schemeClr val="accent4"/>
              </a:solidFill>
            </a:endParaRPr>
          </a:p>
          <a:p>
            <a:pPr lvl="0"/>
            <a:endParaRPr lang="en-GB" sz="1200" b="1" i="1" dirty="0"/>
          </a:p>
          <a:p>
            <a:pPr lvl="0" algn="ctr"/>
            <a:r>
              <a:rPr lang="en-GB" sz="2400" b="1" i="1" dirty="0"/>
              <a:t>Aufgabe: </a:t>
            </a:r>
            <a:r>
              <a:rPr lang="en-GB" sz="2400" i="1" dirty="0"/>
              <a:t>Erstelle deinen persönlichen Plan für eine ausgewogene Bildschirmnutzung</a:t>
            </a:r>
          </a:p>
          <a:p>
            <a:pPr lvl="0" algn="ctr"/>
            <a:endParaRPr lang="en-GB" sz="1200" b="1" i="1" dirty="0"/>
          </a:p>
          <a:p>
            <a:pPr lvl="0" algn="ctr"/>
            <a:r>
              <a:rPr lang="en-GB" sz="2400" b="1" i="1" dirty="0"/>
              <a:t>Anleitung:</a:t>
            </a:r>
          </a:p>
          <a:p>
            <a:pPr lvl="0" algn="ctr"/>
            <a:r>
              <a:rPr lang="en-GB" sz="2400" b="1" i="1" dirty="0"/>
              <a:t> </a:t>
            </a:r>
            <a:r>
              <a:rPr lang="en-GB" sz="2400" dirty="0"/>
              <a:t>Schreibe auf:</a:t>
            </a:r>
          </a:p>
          <a:p>
            <a:pPr algn="ctr"/>
            <a:r>
              <a:rPr lang="en-GB" sz="2400" b="1" dirty="0"/>
              <a:t>Eine Bildschirmaktivität, die ich ÖFTER machen möchte: </a:t>
            </a:r>
          </a:p>
          <a:p>
            <a:pPr algn="ctr"/>
            <a:r>
              <a:rPr lang="en-GB" sz="2400" b="1" dirty="0"/>
              <a:t>(</a:t>
            </a:r>
            <a:r>
              <a:rPr lang="en-GB" sz="2400" dirty="0"/>
              <a:t>Beispiel: Videoanrufe mit Freunden, Lern-Apps, kreative Projekte)</a:t>
            </a:r>
          </a:p>
          <a:p>
            <a:pPr algn="ctr"/>
            <a:endParaRPr lang="en-GB" sz="1000" dirty="0"/>
          </a:p>
          <a:p>
            <a:pPr algn="ctr"/>
            <a:r>
              <a:rPr lang="en-GB" sz="2400" b="1" dirty="0"/>
              <a:t>Eine Bildschirmaktivität, die ich WENIGER machen möchte</a:t>
            </a:r>
            <a:r>
              <a:rPr lang="en-GB" sz="2400" dirty="0"/>
              <a:t>: </a:t>
            </a:r>
          </a:p>
          <a:p>
            <a:pPr algn="ctr"/>
            <a:r>
              <a:rPr lang="en-GB" sz="2400" dirty="0"/>
              <a:t>(Beispiel: Vor dem Schlafengehen scrollen, Videos im Autoplay-Modus ansehen)</a:t>
            </a:r>
          </a:p>
          <a:p>
            <a:pPr algn="ctr"/>
            <a:endParaRPr lang="en-GB" sz="1000" dirty="0"/>
          </a:p>
          <a:p>
            <a:pPr algn="ctr"/>
            <a:r>
              <a:rPr lang="en-GB" sz="2400" b="1" dirty="0"/>
              <a:t>Eine Frage, die ich mir stelle, bevor ich mein Handy in die Hand nehme: </a:t>
            </a:r>
          </a:p>
          <a:p>
            <a:pPr algn="ctr"/>
            <a:r>
              <a:rPr lang="en-GB" sz="2400" dirty="0"/>
              <a:t>(Beispiel: „Brauche ich das gerade wirklich?“)</a:t>
            </a:r>
          </a:p>
          <a:p>
            <a:pPr algn="ctr"/>
            <a:endParaRPr lang="en-GB" sz="1200" b="1" dirty="0"/>
          </a:p>
          <a:p>
            <a:pPr algn="ctr"/>
            <a:r>
              <a:rPr lang="en-GB" sz="2400" b="1" dirty="0"/>
              <a:t>Bewahre diesen Plan an einem Ort auf, wo du ihn sehen kannst!</a:t>
            </a:r>
            <a:endParaRPr lang="en-GB" sz="2400" dirty="0"/>
          </a:p>
          <a:p>
            <a:pPr algn="ctr"/>
            <a:r>
              <a:rPr lang="en-GB" dirty="0"/>
              <a:t> </a:t>
            </a:r>
          </a:p>
          <a:p>
            <a:pPr lvl="0"/>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17452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9E000-07C4-0970-E278-5CB759991E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B9E0A8-86C7-0BAD-983C-8CF98D4B45D8}"/>
              </a:ext>
            </a:extLst>
          </p:cNvPr>
          <p:cNvSpPr>
            <a:spLocks noGrp="1"/>
          </p:cNvSpPr>
          <p:nvPr>
            <p:ph type="ctrTitle"/>
          </p:nvPr>
        </p:nvSpPr>
        <p:spPr/>
        <p:txBody>
          <a:bodyPr>
            <a:normAutofit fontScale="90000"/>
          </a:bodyPr>
          <a:lstStyle/>
          <a:p>
            <a:r>
              <a:rPr lang="en-US" sz="2400" b="0" i="1" dirty="0"/>
              <a:t>Modul 1 (Schüler*</a:t>
            </a:r>
            <a:r>
              <a:rPr lang="en-US" sz="2400" b="0" i="1" dirty="0" err="1"/>
              <a:t>innen</a:t>
            </a:r>
            <a:r>
              <a:rPr lang="en-US" sz="2400" b="0" i="1" dirty="0"/>
              <a:t>): </a:t>
            </a:r>
            <a:br>
              <a:rPr lang="en-US" sz="2400" b="0" i="1" dirty="0"/>
            </a:br>
            <a:r>
              <a:rPr lang="en-US" sz="2400" b="0" i="1" dirty="0"/>
              <a:t>Bildschirmzeit und Bildschirmpause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E1C0FBEE-9145-2830-DADD-42BC86B066FE}"/>
              </a:ext>
            </a:extLst>
          </p:cNvPr>
          <p:cNvSpPr>
            <a:spLocks noGrp="1"/>
          </p:cNvSpPr>
          <p:nvPr>
            <p:ph type="subTitle" idx="1"/>
          </p:nvPr>
        </p:nvSpPr>
        <p:spPr>
          <a:xfrm>
            <a:off x="374726" y="3662221"/>
            <a:ext cx="7391858" cy="1292830"/>
          </a:xfrm>
        </p:spPr>
        <p:txBody>
          <a:bodyPr>
            <a:normAutofit lnSpcReduction="10000"/>
          </a:bodyPr>
          <a:lstStyle/>
          <a:p>
            <a:endParaRPr lang="en-US" sz="2800" b="1" dirty="0">
              <a:solidFill>
                <a:schemeClr val="accent6">
                  <a:lumMod val="75000"/>
                </a:schemeClr>
              </a:solidFill>
            </a:endParaRPr>
          </a:p>
          <a:p>
            <a:r>
              <a:rPr lang="en-US" sz="2600" b="1" dirty="0">
                <a:solidFill>
                  <a:schemeClr val="accent6">
                    <a:lumMod val="75000"/>
                  </a:schemeClr>
                </a:solidFill>
              </a:rPr>
              <a:t>Thema 3: Emotionsregulation und </a:t>
            </a:r>
            <a:r>
              <a:rPr lang="en-US" sz="2600" b="1" dirty="0" err="1">
                <a:solidFill>
                  <a:schemeClr val="accent6">
                    <a:lumMod val="75000"/>
                  </a:schemeClr>
                </a:solidFill>
              </a:rPr>
              <a:t>Bildschrimbalance</a:t>
            </a:r>
            <a:endParaRPr lang="en-US" sz="26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829492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DC1E-AE59-7D12-6DFC-40F74B42E0A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C756E9C-3630-07EA-97B3-3F0A0DA41D08}"/>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4D6933A7-7FD5-EADA-EF8C-2835BD7FF988}"/>
              </a:ext>
            </a:extLst>
          </p:cNvPr>
          <p:cNvSpPr>
            <a:spLocks noGrp="1"/>
          </p:cNvSpPr>
          <p:nvPr>
            <p:ph type="body" sz="quarter" idx="10"/>
          </p:nvPr>
        </p:nvSpPr>
        <p:spPr/>
        <p:txBody>
          <a:bodyPr/>
          <a:lstStyle/>
          <a:p>
            <a:r>
              <a:rPr lang="en-US" b="1" i="1" dirty="0">
                <a:solidFill>
                  <a:schemeClr val="accent6">
                    <a:lumMod val="75000"/>
                  </a:schemeClr>
                </a:solidFill>
              </a:rPr>
              <a:t>Thema 3: Emotionsregulation und </a:t>
            </a:r>
            <a:r>
              <a:rPr lang="en-US" b="1" i="1" dirty="0" err="1">
                <a:solidFill>
                  <a:schemeClr val="accent6">
                    <a:lumMod val="75000"/>
                  </a:schemeClr>
                </a:solidFill>
              </a:rPr>
              <a:t>Bildschrimbalance</a:t>
            </a:r>
            <a:endParaRPr lang="en-CY" i="1" dirty="0"/>
          </a:p>
        </p:txBody>
      </p:sp>
      <p:pic>
        <p:nvPicPr>
          <p:cNvPr id="2" name="Content Placeholder 1">
            <a:extLst>
              <a:ext uri="{FF2B5EF4-FFF2-40B4-BE49-F238E27FC236}">
                <a16:creationId xmlns:a16="http://schemas.microsoft.com/office/drawing/2014/main" id="{A1005BE0-AD0D-F3E3-14CA-AFD352669A26}"/>
              </a:ext>
            </a:extLst>
          </p:cNvPr>
          <p:cNvPicPr>
            <a:picLocks noGrp="1" noChangeAspect="1"/>
          </p:cNvPicPr>
          <p:nvPr>
            <p:ph sz="quarter" idx="12"/>
          </p:nvPr>
        </p:nvPicPr>
        <p:blipFill>
          <a:blip r:embed="rId3"/>
          <a:stretch>
            <a:fillRect/>
          </a:stretch>
        </p:blipFill>
        <p:spPr>
          <a:xfrm>
            <a:off x="10098709" y="5741145"/>
            <a:ext cx="1943612" cy="892419"/>
          </a:xfrm>
          <a:prstGeom prst="rect">
            <a:avLst/>
          </a:prstGeom>
        </p:spPr>
      </p:pic>
      <p:sp>
        <p:nvSpPr>
          <p:cNvPr id="4" name="TextBox 3">
            <a:extLst>
              <a:ext uri="{FF2B5EF4-FFF2-40B4-BE49-F238E27FC236}">
                <a16:creationId xmlns:a16="http://schemas.microsoft.com/office/drawing/2014/main" id="{85458BDB-F3F2-29FA-B251-1A7D0772C554}"/>
              </a:ext>
            </a:extLst>
          </p:cNvPr>
          <p:cNvSpPr txBox="1"/>
          <p:nvPr/>
        </p:nvSpPr>
        <p:spPr>
          <a:xfrm>
            <a:off x="158457" y="1313794"/>
            <a:ext cx="9707975" cy="5702202"/>
          </a:xfrm>
          <a:prstGeom prst="rect">
            <a:avLst/>
          </a:prstGeom>
          <a:noFill/>
        </p:spPr>
        <p:txBody>
          <a:bodyPr wrap="square">
            <a:spAutoFit/>
          </a:bodyPr>
          <a:lstStyle/>
          <a:p>
            <a:pPr lvl="0"/>
            <a:r>
              <a:rPr lang="en-GB" sz="2000" b="1" dirty="0"/>
              <a:t>Wenn Bildschirme zur Flucht werden</a:t>
            </a:r>
          </a:p>
          <a:p>
            <a:pPr lvl="0"/>
            <a:endParaRPr lang="en-GB" sz="2000" b="1" dirty="0"/>
          </a:p>
          <a:p>
            <a:pPr lvl="0" algn="ctr"/>
            <a:r>
              <a:rPr lang="en-GB" sz="2000" dirty="0"/>
              <a:t>Deine Auslöser verstehen</a:t>
            </a:r>
          </a:p>
          <a:p>
            <a:pPr lvl="0"/>
            <a:endParaRPr lang="en-GB" sz="2000" dirty="0"/>
          </a:p>
          <a:p>
            <a:pPr lvl="0"/>
            <a:r>
              <a:rPr lang="en-GB" sz="2000" dirty="0"/>
              <a:t>Manchmal greifen wir gedankenlos zum Bildschirm – besonders wenn </a:t>
            </a:r>
            <a:r>
              <a:rPr lang="en-GB" sz="2000" dirty="0" err="1"/>
              <a:t>wir</a:t>
            </a:r>
            <a:r>
              <a:rPr lang="en-GB" sz="2000" dirty="0"/>
              <a:t> </a:t>
            </a:r>
            <a:r>
              <a:rPr lang="en-GB" sz="2000" dirty="0" err="1"/>
              <a:t>uns</a:t>
            </a:r>
            <a:r>
              <a:rPr lang="en-GB" sz="2000" dirty="0"/>
              <a:t> </a:t>
            </a:r>
            <a:r>
              <a:rPr lang="en-GB" sz="2000" dirty="0" err="1"/>
              <a:t>folgendermaßen</a:t>
            </a:r>
            <a:r>
              <a:rPr lang="en-GB" sz="2000" dirty="0"/>
              <a:t> </a:t>
            </a:r>
            <a:r>
              <a:rPr lang="en-GB" sz="2000" dirty="0" err="1"/>
              <a:t>fühlen</a:t>
            </a:r>
            <a:r>
              <a:rPr lang="en-GB" sz="2000" dirty="0"/>
              <a:t>:</a:t>
            </a:r>
          </a:p>
          <a:p>
            <a:pPr marL="285750" lvl="0" indent="-285750">
              <a:buFont typeface="Wingdings" panose="05000000000000000000" pitchFamily="2" charset="2"/>
              <a:buChar char="q"/>
            </a:pPr>
            <a:r>
              <a:rPr lang="en-GB" sz="2000" dirty="0"/>
              <a:t>Gelangweilt</a:t>
            </a:r>
          </a:p>
          <a:p>
            <a:pPr marL="285750" lvl="0" indent="-285750">
              <a:buFont typeface="Wingdings" panose="05000000000000000000" pitchFamily="2" charset="2"/>
              <a:buChar char="q"/>
            </a:pPr>
            <a:r>
              <a:rPr lang="en-GB" sz="2000" dirty="0"/>
              <a:t>gestresst</a:t>
            </a:r>
          </a:p>
          <a:p>
            <a:pPr marL="285750" lvl="0" indent="-285750">
              <a:buFont typeface="Wingdings" panose="05000000000000000000" pitchFamily="2" charset="2"/>
              <a:buChar char="q"/>
            </a:pPr>
            <a:r>
              <a:rPr lang="en-GB" sz="2000" dirty="0"/>
              <a:t>Einsam</a:t>
            </a:r>
          </a:p>
          <a:p>
            <a:pPr marL="285750" lvl="0" indent="-285750">
              <a:buFont typeface="Wingdings" panose="05000000000000000000" pitchFamily="2" charset="2"/>
              <a:buChar char="q"/>
            </a:pPr>
            <a:r>
              <a:rPr lang="en-GB" sz="2000" dirty="0"/>
              <a:t>Ängstlich</a:t>
            </a:r>
          </a:p>
          <a:p>
            <a:pPr marL="285750" lvl="0" indent="-285750">
              <a:buFont typeface="Wingdings" panose="05000000000000000000" pitchFamily="2" charset="2"/>
              <a:buChar char="q"/>
            </a:pPr>
            <a:r>
              <a:rPr lang="en-GB" sz="2000" dirty="0" err="1"/>
              <a:t>Müde</a:t>
            </a:r>
            <a:endParaRPr lang="en-GB" sz="2000" b="1" dirty="0"/>
          </a:p>
          <a:p>
            <a:pPr algn="ctr"/>
            <a:r>
              <a:rPr lang="en-GB" sz="2000" b="1" dirty="0"/>
              <a:t>Das Problem:</a:t>
            </a:r>
            <a:r>
              <a:rPr lang="en-GB" sz="2000" dirty="0"/>
              <a:t> </a:t>
            </a:r>
          </a:p>
          <a:p>
            <a:pPr algn="ctr"/>
            <a:r>
              <a:rPr lang="en-GB" sz="2000" dirty="0"/>
              <a:t>Bildschirme zu nutzen, um Gefühlen zu entfliehen, lässt diese Gefühle nicht verschwinden. </a:t>
            </a:r>
          </a:p>
          <a:p>
            <a:pPr algn="ctr"/>
            <a:r>
              <a:rPr lang="en-GB" sz="2000" dirty="0"/>
              <a:t>Oft fühlen wir uns danach NOCH SCHLECHTER.</a:t>
            </a:r>
          </a:p>
          <a:p>
            <a:pPr algn="ctr"/>
            <a:endParaRPr lang="en-GB" sz="2000" b="1" dirty="0"/>
          </a:p>
          <a:p>
            <a:pPr algn="ctr"/>
            <a:r>
              <a:rPr lang="en-GB" sz="2000" b="1" dirty="0"/>
              <a:t>Die entscheidende Frage: </a:t>
            </a:r>
          </a:p>
          <a:p>
            <a:pPr algn="ctr"/>
            <a:r>
              <a:rPr lang="en-GB" sz="2000" dirty="0"/>
              <a:t>„Nutze ich diesen Bildschirm, weil ich es will, oder weil ich etwas vermeide?“</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113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2BB0D-286B-3E45-C683-9056749B1B8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7AB90A9-DE05-952E-F816-6349B8824CBE}"/>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B2662878-00EE-5A1F-61A4-2D79DE119D19}"/>
              </a:ext>
            </a:extLst>
          </p:cNvPr>
          <p:cNvSpPr>
            <a:spLocks noGrp="1"/>
          </p:cNvSpPr>
          <p:nvPr>
            <p:ph type="body" sz="quarter" idx="10"/>
          </p:nvPr>
        </p:nvSpPr>
        <p:spPr/>
        <p:txBody>
          <a:bodyPr/>
          <a:lstStyle/>
          <a:p>
            <a:r>
              <a:rPr lang="en-US" b="1" i="1" dirty="0">
                <a:solidFill>
                  <a:schemeClr val="accent6">
                    <a:lumMod val="75000"/>
                  </a:schemeClr>
                </a:solidFill>
              </a:rPr>
              <a:t>Thema 3: Emotionsregulation und </a:t>
            </a:r>
            <a:r>
              <a:rPr lang="en-US" b="1" i="1" dirty="0" err="1">
                <a:solidFill>
                  <a:schemeClr val="accent6">
                    <a:lumMod val="75000"/>
                  </a:schemeClr>
                </a:solidFill>
              </a:rPr>
              <a:t>Bildschirmbalance</a:t>
            </a:r>
            <a:endParaRPr lang="en-CY" i="1" dirty="0"/>
          </a:p>
        </p:txBody>
      </p:sp>
      <p:pic>
        <p:nvPicPr>
          <p:cNvPr id="2" name="Content Placeholder 1">
            <a:extLst>
              <a:ext uri="{FF2B5EF4-FFF2-40B4-BE49-F238E27FC236}">
                <a16:creationId xmlns:a16="http://schemas.microsoft.com/office/drawing/2014/main" id="{B645CEC8-44A4-0B08-5250-E7D99F40CC3D}"/>
              </a:ext>
            </a:extLst>
          </p:cNvPr>
          <p:cNvPicPr>
            <a:picLocks noGrp="1" noChangeAspect="1"/>
          </p:cNvPicPr>
          <p:nvPr>
            <p:ph sz="quarter" idx="12"/>
          </p:nvPr>
        </p:nvPicPr>
        <p:blipFill>
          <a:blip r:embed="rId3"/>
          <a:stretch>
            <a:fillRect/>
          </a:stretch>
        </p:blipFill>
        <p:spPr>
          <a:xfrm>
            <a:off x="10006200" y="5378558"/>
            <a:ext cx="1894968" cy="870084"/>
          </a:xfrm>
          <a:prstGeom prst="rect">
            <a:avLst/>
          </a:prstGeom>
        </p:spPr>
      </p:pic>
      <p:sp>
        <p:nvSpPr>
          <p:cNvPr id="4" name="TextBox 3">
            <a:extLst>
              <a:ext uri="{FF2B5EF4-FFF2-40B4-BE49-F238E27FC236}">
                <a16:creationId xmlns:a16="http://schemas.microsoft.com/office/drawing/2014/main" id="{AD8A0EAC-637F-6CBE-41CB-63A5F1B7CB18}"/>
              </a:ext>
            </a:extLst>
          </p:cNvPr>
          <p:cNvSpPr txBox="1"/>
          <p:nvPr/>
        </p:nvSpPr>
        <p:spPr>
          <a:xfrm>
            <a:off x="149678" y="1405534"/>
            <a:ext cx="10402707" cy="4708981"/>
          </a:xfrm>
          <a:prstGeom prst="rect">
            <a:avLst/>
          </a:prstGeom>
          <a:noFill/>
        </p:spPr>
        <p:txBody>
          <a:bodyPr wrap="square">
            <a:spAutoFit/>
          </a:bodyPr>
          <a:lstStyle/>
          <a:p>
            <a:pPr lvl="0"/>
            <a:r>
              <a:rPr lang="en-GB" sz="2000" b="1" dirty="0"/>
              <a:t>Der 3-Stufen-Reset</a:t>
            </a:r>
            <a:endParaRPr lang="en-GB" sz="2000" dirty="0"/>
          </a:p>
          <a:p>
            <a:pPr lvl="0" algn="ctr"/>
            <a:r>
              <a:rPr lang="en-GB" sz="2000" dirty="0"/>
              <a:t>Die Kontrolle zurückgewinnen</a:t>
            </a:r>
          </a:p>
          <a:p>
            <a:r>
              <a:rPr lang="en-GB" sz="2000" dirty="0"/>
              <a:t>Wenn du dich </a:t>
            </a:r>
            <a:r>
              <a:rPr lang="en-GB" sz="2000" dirty="0" err="1"/>
              <a:t>zum</a:t>
            </a:r>
            <a:r>
              <a:rPr lang="en-GB" sz="2000" dirty="0"/>
              <a:t> Bildschirm </a:t>
            </a:r>
            <a:r>
              <a:rPr lang="en-GB" sz="2000" dirty="0" err="1"/>
              <a:t>hingezogen</a:t>
            </a:r>
            <a:r>
              <a:rPr lang="en-GB" sz="2000" dirty="0"/>
              <a:t> </a:t>
            </a:r>
            <a:r>
              <a:rPr lang="en-GB" sz="2000" dirty="0" err="1"/>
              <a:t>fühlst</a:t>
            </a:r>
            <a:r>
              <a:rPr lang="en-GB" sz="2000" dirty="0"/>
              <a:t>:</a:t>
            </a:r>
          </a:p>
          <a:p>
            <a:r>
              <a:rPr lang="en-GB" sz="2000" b="1" dirty="0"/>
              <a:t>Schritt 1: PAUSE</a:t>
            </a:r>
            <a:endParaRPr lang="en-GB" sz="2000" dirty="0"/>
          </a:p>
          <a:p>
            <a:r>
              <a:rPr lang="en-GB" sz="2000" dirty="0"/>
              <a:t>Halt </a:t>
            </a:r>
            <a:r>
              <a:rPr lang="en-GB" sz="2000" dirty="0" err="1"/>
              <a:t>inne</a:t>
            </a:r>
            <a:r>
              <a:rPr lang="en-GB" sz="2000" dirty="0"/>
              <a:t>. </a:t>
            </a:r>
            <a:r>
              <a:rPr lang="en-GB" sz="2000" dirty="0" err="1"/>
              <a:t>Atme</a:t>
            </a:r>
            <a:r>
              <a:rPr lang="en-GB" sz="2000" dirty="0"/>
              <a:t> </a:t>
            </a:r>
            <a:r>
              <a:rPr lang="en-GB" sz="2000" dirty="0" err="1"/>
              <a:t>tief</a:t>
            </a:r>
            <a:r>
              <a:rPr lang="en-GB" sz="2000" dirty="0"/>
              <a:t> durch. </a:t>
            </a:r>
            <a:r>
              <a:rPr lang="en-GB" sz="2000" dirty="0" err="1"/>
              <a:t>Nimm</a:t>
            </a:r>
            <a:r>
              <a:rPr lang="en-GB" sz="2000" dirty="0"/>
              <a:t> das Gerät noch nicht in die Hand.</a:t>
            </a:r>
          </a:p>
          <a:p>
            <a:endParaRPr lang="en-GB" sz="2000" b="1" dirty="0"/>
          </a:p>
          <a:p>
            <a:r>
              <a:rPr lang="en-GB" sz="2000" b="1" dirty="0"/>
              <a:t>Schritt 2: FRAGEN</a:t>
            </a:r>
            <a:endParaRPr lang="en-GB" sz="2000" dirty="0"/>
          </a:p>
          <a:p>
            <a:pPr lvl="0"/>
            <a:r>
              <a:rPr lang="en-GB" sz="2000" dirty="0"/>
              <a:t>„Was fühle ich gerade?“</a:t>
            </a:r>
          </a:p>
          <a:p>
            <a:pPr lvl="0"/>
            <a:r>
              <a:rPr lang="en-GB" sz="2000" dirty="0"/>
              <a:t>„Was brauche ich wirklich?“</a:t>
            </a:r>
          </a:p>
          <a:p>
            <a:endParaRPr lang="en-GB" sz="2000" b="1" dirty="0"/>
          </a:p>
          <a:p>
            <a:r>
              <a:rPr lang="en-GB" sz="2000" b="1" dirty="0"/>
              <a:t>Schritt 3: ENTSCHEIDEN</a:t>
            </a:r>
            <a:endParaRPr lang="en-GB" sz="2000" dirty="0"/>
          </a:p>
          <a:p>
            <a:pPr lvl="0"/>
            <a:r>
              <a:rPr lang="en-GB" sz="2000" dirty="0"/>
              <a:t>Triff bewusst eine Entscheidung:</a:t>
            </a:r>
          </a:p>
          <a:p>
            <a:pPr marL="342900" lvl="0" indent="-342900">
              <a:buFont typeface="Wingdings" panose="05000000000000000000" pitchFamily="2" charset="2"/>
              <a:buChar char="q"/>
            </a:pPr>
            <a:r>
              <a:rPr lang="en-GB" sz="2000" dirty="0"/>
              <a:t>Wenn du Kontakt brauchst → ruf </a:t>
            </a:r>
            <a:r>
              <a:rPr lang="en-GB" sz="2000" dirty="0" err="1"/>
              <a:t>einen</a:t>
            </a:r>
            <a:r>
              <a:rPr lang="en-GB" sz="2000" dirty="0"/>
              <a:t> Freund/</a:t>
            </a:r>
            <a:r>
              <a:rPr lang="en-GB" sz="2000" dirty="0" err="1"/>
              <a:t>eine</a:t>
            </a:r>
            <a:r>
              <a:rPr lang="en-GB" sz="2000" dirty="0"/>
              <a:t> </a:t>
            </a:r>
            <a:r>
              <a:rPr lang="en-GB" sz="2000" dirty="0" err="1"/>
              <a:t>Freundin</a:t>
            </a:r>
            <a:r>
              <a:rPr lang="en-GB" sz="2000" dirty="0"/>
              <a:t> an oder sprich mit deiner Familie</a:t>
            </a:r>
          </a:p>
          <a:p>
            <a:pPr marL="342900" lvl="0" indent="-342900">
              <a:buFont typeface="Wingdings" panose="05000000000000000000" pitchFamily="2" charset="2"/>
              <a:buChar char="q"/>
            </a:pPr>
            <a:r>
              <a:rPr lang="en-GB" sz="2000" dirty="0"/>
              <a:t>Wenn du Ruhe brauchst → mach eine echte Pause (keine Bildschirmpause)</a:t>
            </a:r>
          </a:p>
          <a:p>
            <a:pPr marL="342900" lvl="0" indent="-342900">
              <a:buFont typeface="Wingdings" panose="05000000000000000000" pitchFamily="2" charset="2"/>
              <a:buChar char="q"/>
            </a:pPr>
            <a:r>
              <a:rPr lang="en-GB" sz="2000" dirty="0"/>
              <a:t>Wenn du Spaß brauchst → wähle eine Aktivität, bei der du dich wohlfühlst</a:t>
            </a:r>
          </a:p>
        </p:txBody>
      </p:sp>
    </p:spTree>
    <p:extLst>
      <p:ext uri="{BB962C8B-B14F-4D97-AF65-F5344CB8AC3E}">
        <p14:creationId xmlns:p14="http://schemas.microsoft.com/office/powerpoint/2010/main" val="3537252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8955D-7192-9252-D6AF-03A853BB9D1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DDF933A-363B-02A3-262D-552FA7910BDF}"/>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76E80771-0A66-E77C-809B-37C4E01D1208}"/>
              </a:ext>
            </a:extLst>
          </p:cNvPr>
          <p:cNvSpPr>
            <a:spLocks noGrp="1"/>
          </p:cNvSpPr>
          <p:nvPr>
            <p:ph type="body" sz="quarter" idx="10"/>
          </p:nvPr>
        </p:nvSpPr>
        <p:spPr/>
        <p:txBody>
          <a:bodyPr/>
          <a:lstStyle/>
          <a:p>
            <a:r>
              <a:rPr lang="en-US" b="1" i="1" dirty="0">
                <a:solidFill>
                  <a:schemeClr val="accent6">
                    <a:lumMod val="75000"/>
                  </a:schemeClr>
                </a:solidFill>
              </a:rPr>
              <a:t>Thema 3: Emotionsregulation und </a:t>
            </a:r>
            <a:r>
              <a:rPr lang="en-US" b="1" i="1" dirty="0" err="1">
                <a:solidFill>
                  <a:schemeClr val="accent6">
                    <a:lumMod val="75000"/>
                  </a:schemeClr>
                </a:solidFill>
              </a:rPr>
              <a:t>Bildschirmbalance</a:t>
            </a:r>
            <a:endParaRPr lang="en-CY" i="1" dirty="0"/>
          </a:p>
        </p:txBody>
      </p:sp>
      <p:pic>
        <p:nvPicPr>
          <p:cNvPr id="2" name="Content Placeholder 1">
            <a:extLst>
              <a:ext uri="{FF2B5EF4-FFF2-40B4-BE49-F238E27FC236}">
                <a16:creationId xmlns:a16="http://schemas.microsoft.com/office/drawing/2014/main" id="{7D68E13D-E5D9-16DE-A77E-0C4CBD5E89E1}"/>
              </a:ext>
            </a:extLst>
          </p:cNvPr>
          <p:cNvPicPr>
            <a:picLocks noGrp="1" noChangeAspect="1"/>
          </p:cNvPicPr>
          <p:nvPr>
            <p:ph sz="quarter" idx="12"/>
          </p:nvPr>
        </p:nvPicPr>
        <p:blipFill>
          <a:blip r:embed="rId3"/>
          <a:stretch>
            <a:fillRect/>
          </a:stretch>
        </p:blipFill>
        <p:spPr>
          <a:xfrm>
            <a:off x="9567798" y="5307724"/>
            <a:ext cx="2049239" cy="940918"/>
          </a:xfrm>
          <a:prstGeom prst="rect">
            <a:avLst/>
          </a:prstGeom>
        </p:spPr>
      </p:pic>
      <p:sp>
        <p:nvSpPr>
          <p:cNvPr id="4" name="TextBox 3">
            <a:extLst>
              <a:ext uri="{FF2B5EF4-FFF2-40B4-BE49-F238E27FC236}">
                <a16:creationId xmlns:a16="http://schemas.microsoft.com/office/drawing/2014/main" id="{C078A1B9-4FFB-F7C7-921C-D5EC0753BE02}"/>
              </a:ext>
            </a:extLst>
          </p:cNvPr>
          <p:cNvSpPr txBox="1"/>
          <p:nvPr/>
        </p:nvSpPr>
        <p:spPr>
          <a:xfrm>
            <a:off x="97970" y="1643888"/>
            <a:ext cx="9856521" cy="5016758"/>
          </a:xfrm>
          <a:prstGeom prst="rect">
            <a:avLst/>
          </a:prstGeom>
          <a:noFill/>
        </p:spPr>
        <p:txBody>
          <a:bodyPr wrap="square">
            <a:spAutoFit/>
          </a:bodyPr>
          <a:lstStyle/>
          <a:p>
            <a:pPr lvl="0"/>
            <a:r>
              <a:rPr lang="en-GB" sz="2400" b="1" dirty="0"/>
              <a:t>Hilfreiche Strategien</a:t>
            </a:r>
            <a:endParaRPr lang="en-GB" sz="2400" dirty="0"/>
          </a:p>
          <a:p>
            <a:pPr lvl="0" algn="ctr"/>
            <a:r>
              <a:rPr lang="en-GB" sz="2400" dirty="0"/>
              <a:t>Dein Werkzeugkasten für mehr Ruhe</a:t>
            </a:r>
          </a:p>
          <a:p>
            <a:endParaRPr lang="en-GB" sz="1600" b="1" dirty="0"/>
          </a:p>
          <a:p>
            <a:r>
              <a:rPr lang="en-GB" sz="2400" dirty="0"/>
              <a:t>Wenn dir die Bildschirme zu viel werden, versuche Folgendes:</a:t>
            </a:r>
          </a:p>
          <a:p>
            <a:pPr marL="285750" indent="-285750">
              <a:buFont typeface="Wingdings" panose="05000000000000000000" pitchFamily="2" charset="2"/>
              <a:buChar char="ü"/>
            </a:pPr>
            <a:r>
              <a:rPr lang="en-GB" sz="2400" b="1" dirty="0"/>
              <a:t>Tiefes Atmen –</a:t>
            </a:r>
            <a:r>
              <a:rPr lang="en-GB" sz="2400" dirty="0"/>
              <a:t> 5 langsame Atemzüge, um dein Gehirn zu beruhigen</a:t>
            </a:r>
          </a:p>
          <a:p>
            <a:pPr marL="285750" indent="-285750">
              <a:buFont typeface="Wingdings" panose="05000000000000000000" pitchFamily="2" charset="2"/>
              <a:buChar char="ü"/>
            </a:pPr>
            <a:r>
              <a:rPr lang="en-GB" sz="2400" b="1" dirty="0"/>
              <a:t>Bildschirmpause – </a:t>
            </a:r>
            <a:r>
              <a:rPr lang="en-GB" sz="2400" dirty="0"/>
              <a:t>Geh für 10 Minuten weg</a:t>
            </a:r>
          </a:p>
          <a:p>
            <a:pPr marL="285750" indent="-285750">
              <a:buFont typeface="Wingdings" panose="05000000000000000000" pitchFamily="2" charset="2"/>
              <a:buChar char="ü"/>
            </a:pPr>
            <a:r>
              <a:rPr lang="en-GB" sz="2400" b="1" dirty="0"/>
              <a:t>Schreib es auf – </a:t>
            </a:r>
            <a:r>
              <a:rPr lang="en-GB" sz="2400" dirty="0"/>
              <a:t>Halte deine Gefühle in einem Tagebuch fest</a:t>
            </a:r>
          </a:p>
          <a:p>
            <a:pPr marL="285750" indent="-285750">
              <a:buFont typeface="Wingdings" panose="05000000000000000000" pitchFamily="2" charset="2"/>
              <a:buChar char="ü"/>
            </a:pPr>
            <a:r>
              <a:rPr lang="en-GB" sz="2400" b="1" dirty="0" err="1"/>
              <a:t>Sprich</a:t>
            </a:r>
            <a:r>
              <a:rPr lang="en-GB" sz="2400" b="1" dirty="0"/>
              <a:t> darüber – </a:t>
            </a:r>
            <a:r>
              <a:rPr lang="en-GB" sz="2400" dirty="0" err="1"/>
              <a:t>Teile</a:t>
            </a:r>
            <a:r>
              <a:rPr lang="en-GB" sz="2400" dirty="0"/>
              <a:t> es jemandem mit, dem Sie vertrauen</a:t>
            </a:r>
          </a:p>
          <a:p>
            <a:pPr marL="285750" indent="-285750">
              <a:buFont typeface="Wingdings" panose="05000000000000000000" pitchFamily="2" charset="2"/>
              <a:buChar char="ü"/>
            </a:pPr>
            <a:r>
              <a:rPr lang="en-GB" sz="2400" b="1" dirty="0" err="1"/>
              <a:t>Grenzen</a:t>
            </a:r>
            <a:r>
              <a:rPr lang="en-GB" sz="2400" b="1" dirty="0"/>
              <a:t> setzen –</a:t>
            </a:r>
            <a:r>
              <a:rPr lang="en-GB" sz="2400" dirty="0"/>
              <a:t> 30 Minuten vor dem Schlafengehen keine Bildschirme</a:t>
            </a:r>
          </a:p>
          <a:p>
            <a:endParaRPr lang="en-GB" sz="1600" b="1" dirty="0"/>
          </a:p>
          <a:p>
            <a:pPr algn="ctr"/>
            <a:r>
              <a:rPr lang="en-GB" sz="2400" b="1" dirty="0"/>
              <a:t>Denk daran:</a:t>
            </a:r>
            <a:r>
              <a:rPr lang="en-GB" sz="2400" dirty="0"/>
              <a:t> </a:t>
            </a:r>
          </a:p>
          <a:p>
            <a:pPr algn="ctr"/>
            <a:r>
              <a:rPr lang="en-GB" sz="2400" dirty="0"/>
              <a:t>Es geht nicht darum, perfekt zu sein. </a:t>
            </a:r>
          </a:p>
          <a:p>
            <a:pPr algn="ctr"/>
            <a:r>
              <a:rPr lang="en-GB" sz="2400" dirty="0"/>
              <a:t>Es geht darum, Hilfsmittel zur Hand zu haben, wenn du sie brauchst.</a:t>
            </a:r>
          </a:p>
          <a:p>
            <a:pPr lvl="0"/>
            <a:endParaRPr lang="en-GB" sz="2400" dirty="0"/>
          </a:p>
        </p:txBody>
      </p:sp>
    </p:spTree>
    <p:extLst>
      <p:ext uri="{BB962C8B-B14F-4D97-AF65-F5344CB8AC3E}">
        <p14:creationId xmlns:p14="http://schemas.microsoft.com/office/powerpoint/2010/main" val="4138415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373D-5923-52F5-8578-743D93A288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5C8C8D-4E57-2217-F6BE-2676AD6054B1}"/>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3B443A7E-6128-E7A9-8B17-6E0063A2D663}"/>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Thema 3: Emotionsregulation und </a:t>
            </a:r>
            <a:r>
              <a:rPr lang="en-US" b="1" i="1" dirty="0" err="1">
                <a:solidFill>
                  <a:schemeClr val="accent6">
                    <a:lumMod val="75000"/>
                  </a:schemeClr>
                </a:solidFill>
              </a:rPr>
              <a:t>Bildschirmbalance</a:t>
            </a:r>
            <a:endParaRPr lang="en-CY" i="1" dirty="0"/>
          </a:p>
        </p:txBody>
      </p:sp>
      <p:pic>
        <p:nvPicPr>
          <p:cNvPr id="2" name="Content Placeholder 1">
            <a:extLst>
              <a:ext uri="{FF2B5EF4-FFF2-40B4-BE49-F238E27FC236}">
                <a16:creationId xmlns:a16="http://schemas.microsoft.com/office/drawing/2014/main" id="{38FC5C39-8128-B090-AB90-5EF6A09B8C3C}"/>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3" name="TextBox 2">
            <a:extLst>
              <a:ext uri="{FF2B5EF4-FFF2-40B4-BE49-F238E27FC236}">
                <a16:creationId xmlns:a16="http://schemas.microsoft.com/office/drawing/2014/main" id="{EB24FBEB-E1B3-D6CE-9553-D0E417075EDA}"/>
              </a:ext>
            </a:extLst>
          </p:cNvPr>
          <p:cNvSpPr txBox="1"/>
          <p:nvPr/>
        </p:nvSpPr>
        <p:spPr>
          <a:xfrm>
            <a:off x="239706" y="1567788"/>
            <a:ext cx="10453255" cy="5825313"/>
          </a:xfrm>
          <a:prstGeom prst="rect">
            <a:avLst/>
          </a:prstGeom>
          <a:noFill/>
        </p:spPr>
        <p:txBody>
          <a:bodyPr wrap="square">
            <a:spAutoFit/>
          </a:bodyPr>
          <a:lstStyle/>
          <a:p>
            <a:pPr lvl="0" algn="ctr"/>
            <a:r>
              <a:rPr lang="en-GB" sz="2400" b="1" dirty="0">
                <a:solidFill>
                  <a:schemeClr val="accent4">
                    <a:lumMod val="75000"/>
                  </a:schemeClr>
                </a:solidFill>
              </a:rPr>
              <a:t>Aktivität: Die </a:t>
            </a:r>
            <a:r>
              <a:rPr lang="en-GB" sz="2400" b="1" dirty="0" err="1">
                <a:solidFill>
                  <a:schemeClr val="accent4">
                    <a:lumMod val="75000"/>
                  </a:schemeClr>
                </a:solidFill>
              </a:rPr>
              <a:t>Pausen</a:t>
            </a:r>
            <a:r>
              <a:rPr lang="en-GB" sz="2400" b="1" dirty="0">
                <a:solidFill>
                  <a:schemeClr val="accent4">
                    <a:lumMod val="75000"/>
                  </a:schemeClr>
                </a:solidFill>
              </a:rPr>
              <a:t>-Challenge (interaktiv)</a:t>
            </a:r>
            <a:endParaRPr lang="en-GB" sz="2400" dirty="0">
              <a:solidFill>
                <a:schemeClr val="accent4">
                  <a:lumMod val="75000"/>
                </a:schemeClr>
              </a:solidFill>
            </a:endParaRPr>
          </a:p>
          <a:p>
            <a:pPr lvl="1" algn="ctr"/>
            <a:endParaRPr lang="en-GB" sz="2200" b="1" dirty="0"/>
          </a:p>
          <a:p>
            <a:r>
              <a:rPr lang="en-GB" sz="2200" b="1" dirty="0"/>
              <a:t>Aufgabe: </a:t>
            </a:r>
            <a:r>
              <a:rPr lang="en-GB" sz="2200" dirty="0"/>
              <a:t>Übe, eine Pause einzulegen, bevor du reagierst</a:t>
            </a:r>
          </a:p>
          <a:p>
            <a:endParaRPr lang="en-GB" sz="1000" b="1" dirty="0"/>
          </a:p>
          <a:p>
            <a:r>
              <a:rPr lang="en-GB" sz="2200" b="1" dirty="0"/>
              <a:t>Anleitung:</a:t>
            </a:r>
            <a:endParaRPr lang="en-GB" sz="2200" dirty="0"/>
          </a:p>
          <a:p>
            <a:pPr marL="342900" lvl="0" indent="-342900">
              <a:buFont typeface="Wingdings" panose="05000000000000000000" pitchFamily="2" charset="2"/>
              <a:buChar char="Ø"/>
            </a:pPr>
            <a:r>
              <a:rPr lang="en-GB" sz="2200" dirty="0"/>
              <a:t>Schließe deine Augen</a:t>
            </a:r>
          </a:p>
          <a:p>
            <a:pPr marL="342900" lvl="0" indent="-342900">
              <a:buFont typeface="Wingdings" panose="05000000000000000000" pitchFamily="2" charset="2"/>
              <a:buChar char="Ø"/>
            </a:pPr>
            <a:r>
              <a:rPr lang="en-GB" sz="2200" dirty="0"/>
              <a:t>Stell dir vor: Du bist gerade von der Schule nach Hause gekommen. Du bist müde und gestresst.</a:t>
            </a:r>
          </a:p>
          <a:p>
            <a:pPr marL="342900" lvl="0" indent="-342900">
              <a:buFont typeface="Wingdings" panose="05000000000000000000" pitchFamily="2" charset="2"/>
              <a:buChar char="Ø"/>
            </a:pPr>
            <a:r>
              <a:rPr lang="en-GB" sz="2200" dirty="0"/>
              <a:t>Deine Hand greift nach deinem Handy...</a:t>
            </a:r>
          </a:p>
          <a:p>
            <a:pPr marL="342900" lvl="0" indent="-342900">
              <a:buFont typeface="Wingdings" panose="05000000000000000000" pitchFamily="2" charset="2"/>
              <a:buChar char="Ø"/>
            </a:pPr>
            <a:r>
              <a:rPr lang="en-GB" sz="2200" dirty="0"/>
              <a:t>HALT INNE. Atme dreimal tief durch.</a:t>
            </a:r>
          </a:p>
          <a:p>
            <a:pPr marL="342900" lvl="0" indent="-342900">
              <a:buFont typeface="Wingdings" panose="05000000000000000000" pitchFamily="2" charset="2"/>
              <a:buChar char="Ø"/>
            </a:pPr>
            <a:r>
              <a:rPr lang="en-GB" sz="2200" dirty="0"/>
              <a:t>Frag dich selbst: „Was brauche ich gerade wirklich?“</a:t>
            </a:r>
          </a:p>
          <a:p>
            <a:endParaRPr lang="en-GB" sz="1000" b="1" dirty="0"/>
          </a:p>
          <a:p>
            <a:r>
              <a:rPr lang="en-GB" sz="2200" b="1" dirty="0"/>
              <a:t>Teile es mit einem Partner:</a:t>
            </a:r>
            <a:endParaRPr lang="en-GB" sz="2200" dirty="0"/>
          </a:p>
          <a:p>
            <a:pPr marL="342900" lvl="0" indent="-342900">
              <a:buFont typeface="Wingdings" panose="05000000000000000000" pitchFamily="2" charset="2"/>
              <a:buChar char="Ø"/>
            </a:pPr>
            <a:r>
              <a:rPr lang="en-GB" sz="2200" dirty="0"/>
              <a:t>Welches Gefühl ist in dir aufgekommen?</a:t>
            </a:r>
          </a:p>
          <a:p>
            <a:pPr marL="342900" lvl="0" indent="-342900">
              <a:buFont typeface="Wingdings" panose="05000000000000000000" pitchFamily="2" charset="2"/>
              <a:buChar char="Ø"/>
            </a:pPr>
            <a:r>
              <a:rPr lang="en-GB" sz="2200" dirty="0"/>
              <a:t>Was könntest du statt Bildschirmzeit brauchen?</a:t>
            </a:r>
          </a:p>
          <a:p>
            <a:pPr marL="342900" lvl="0" indent="-342900">
              <a:buFont typeface="Wingdings" panose="05000000000000000000" pitchFamily="2" charset="2"/>
              <a:buChar char="Ø"/>
            </a:pPr>
            <a:r>
              <a:rPr lang="en-GB" sz="2200" dirty="0"/>
              <a:t>Was könntest du stattdessen tun?</a:t>
            </a:r>
          </a:p>
          <a:p>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8470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B1CA0-715A-AC64-47B1-0D705E417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F51EAD-4B7F-4CB1-E4B4-1017B6B3FADD}"/>
              </a:ext>
            </a:extLst>
          </p:cNvPr>
          <p:cNvSpPr>
            <a:spLocks noGrp="1"/>
          </p:cNvSpPr>
          <p:nvPr>
            <p:ph type="ctrTitle"/>
          </p:nvPr>
        </p:nvSpPr>
        <p:spPr/>
        <p:txBody>
          <a:bodyPr>
            <a:normAutofit fontScale="90000"/>
          </a:bodyPr>
          <a:lstStyle/>
          <a:p>
            <a:r>
              <a:rPr lang="en-US" sz="2700" b="0" i="1" dirty="0"/>
              <a:t>Modul 1 (Schüler*</a:t>
            </a:r>
            <a:r>
              <a:rPr lang="en-US" sz="2700" b="0" i="1" dirty="0" err="1"/>
              <a:t>innen</a:t>
            </a:r>
            <a:r>
              <a:rPr lang="en-US" sz="2700" b="0" i="1" dirty="0"/>
              <a:t>)</a:t>
            </a:r>
            <a:br>
              <a:rPr lang="en-US" sz="2700" b="0" i="1" dirty="0"/>
            </a:br>
            <a:r>
              <a:rPr lang="en-US" sz="2700" b="0" i="1" dirty="0"/>
              <a:t>Bildschirmzeit und Bildschirmpause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7A563C95-E80A-0F47-54C8-509B944BFF7F}"/>
              </a:ext>
            </a:extLst>
          </p:cNvPr>
          <p:cNvSpPr>
            <a:spLocks noGrp="1"/>
          </p:cNvSpPr>
          <p:nvPr>
            <p:ph type="subTitle" idx="1"/>
          </p:nvPr>
        </p:nvSpPr>
        <p:spPr>
          <a:xfrm>
            <a:off x="374726" y="3755739"/>
            <a:ext cx="7391858" cy="1292830"/>
          </a:xfrm>
        </p:spPr>
        <p:txBody>
          <a:bodyPr>
            <a:normAutofit fontScale="70000" lnSpcReduction="2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3400" b="1" dirty="0">
                <a:solidFill>
                  <a:schemeClr val="accent6">
                    <a:lumMod val="75000"/>
                  </a:schemeClr>
                </a:solidFill>
              </a:rPr>
              <a:t>Thema 4: </a:t>
            </a:r>
            <a:r>
              <a:rPr lang="en-GB" sz="3400" b="1" dirty="0">
                <a:solidFill>
                  <a:schemeClr val="accent6">
                    <a:lumMod val="75000"/>
                  </a:schemeClr>
                </a:solidFill>
              </a:rPr>
              <a:t>Soziale Beziehungen und persönliche Kontakte</a:t>
            </a: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617344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236A-71D2-906D-231A-ADD4DCF2207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9CD20EA-1536-93E1-9884-A0864030DCC4}"/>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Zeit vor dem Bildschirm und Zeit ohne Bildschirm</a:t>
            </a:r>
            <a:endParaRPr lang="el-GR" sz="2400" dirty="0"/>
          </a:p>
        </p:txBody>
      </p:sp>
      <p:sp>
        <p:nvSpPr>
          <p:cNvPr id="6" name="Text Placeholder 5">
            <a:extLst>
              <a:ext uri="{FF2B5EF4-FFF2-40B4-BE49-F238E27FC236}">
                <a16:creationId xmlns:a16="http://schemas.microsoft.com/office/drawing/2014/main" id="{61BA7A9D-7D5A-DA6F-D0FA-3DB54D18C361}"/>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rgbClr val="00B0F0"/>
                </a:solidFill>
              </a:rPr>
              <a:t>Thema 4: </a:t>
            </a:r>
            <a:r>
              <a:rPr lang="en-GB" b="1" i="1" dirty="0">
                <a:solidFill>
                  <a:srgbClr val="00B0F0"/>
                </a:solidFill>
              </a:rPr>
              <a:t>Soziale Beziehungen und persönliche Kontakte</a:t>
            </a:r>
          </a:p>
          <a:p>
            <a:endParaRPr lang="en-CY" i="1" dirty="0"/>
          </a:p>
        </p:txBody>
      </p:sp>
      <p:pic>
        <p:nvPicPr>
          <p:cNvPr id="2" name="Content Placeholder 1">
            <a:extLst>
              <a:ext uri="{FF2B5EF4-FFF2-40B4-BE49-F238E27FC236}">
                <a16:creationId xmlns:a16="http://schemas.microsoft.com/office/drawing/2014/main" id="{0E3AA27A-E58D-19B7-D714-5390AC7E2C56}"/>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DE549A36-F3A9-E6B0-E6BC-9508A1132972}"/>
              </a:ext>
            </a:extLst>
          </p:cNvPr>
          <p:cNvSpPr txBox="1"/>
          <p:nvPr/>
        </p:nvSpPr>
        <p:spPr>
          <a:xfrm>
            <a:off x="149679" y="1271751"/>
            <a:ext cx="10423728" cy="6001643"/>
          </a:xfrm>
          <a:prstGeom prst="rect">
            <a:avLst/>
          </a:prstGeom>
          <a:noFill/>
        </p:spPr>
        <p:txBody>
          <a:bodyPr wrap="square">
            <a:spAutoFit/>
          </a:bodyPr>
          <a:lstStyle/>
          <a:p>
            <a:r>
              <a:rPr lang="en-GB" b="1" dirty="0"/>
              <a:t>Bildschirme und deine Beziehungen</a:t>
            </a:r>
          </a:p>
          <a:p>
            <a:endParaRPr lang="en-GB" dirty="0"/>
          </a:p>
          <a:p>
            <a:pPr lvl="0" algn="ctr"/>
            <a:r>
              <a:rPr lang="en-GB" dirty="0"/>
              <a:t>Bist du wirklich </a:t>
            </a:r>
            <a:r>
              <a:rPr lang="en-GB" i="1" dirty="0"/>
              <a:t>„vernetzt“?</a:t>
            </a:r>
            <a:endParaRPr lang="en-GB" dirty="0"/>
          </a:p>
          <a:p>
            <a:pPr lvl="0" algn="ctr"/>
            <a:endParaRPr lang="en-GB" b="1" dirty="0"/>
          </a:p>
          <a:p>
            <a:pPr lvl="0" algn="ctr"/>
            <a:r>
              <a:rPr lang="en-GB" dirty="0"/>
              <a:t>Ein guter </a:t>
            </a:r>
            <a:r>
              <a:rPr lang="en-GB" dirty="0" err="1"/>
              <a:t>digitaler</a:t>
            </a:r>
            <a:r>
              <a:rPr lang="en-GB" dirty="0"/>
              <a:t> Bürger/</a:t>
            </a:r>
            <a:r>
              <a:rPr lang="en-GB" dirty="0" err="1"/>
              <a:t>Bürgerin</a:t>
            </a:r>
            <a:r>
              <a:rPr lang="en-GB" dirty="0"/>
              <a:t> zu sein bedeutet, ethisch, sicher und respektvoll zu handeln. </a:t>
            </a:r>
          </a:p>
          <a:p>
            <a:pPr lvl="0" algn="ctr"/>
            <a:r>
              <a:rPr lang="en-GB" dirty="0"/>
              <a:t>Jeder Klick ist Teil deines Rufs.</a:t>
            </a:r>
          </a:p>
          <a:p>
            <a:pPr lvl="0" algn="ctr"/>
            <a:endParaRPr lang="en-GB" dirty="0"/>
          </a:p>
          <a:p>
            <a:pPr algn="ctr"/>
            <a:r>
              <a:rPr lang="en-GB" dirty="0"/>
              <a:t>Bildschirme helfen uns, in Kontakt zu bleiben, können aber auch echte Verbindungen behindern.</a:t>
            </a:r>
          </a:p>
          <a:p>
            <a:pPr algn="ctr"/>
            <a:endParaRPr lang="en-GB" dirty="0"/>
          </a:p>
          <a:p>
            <a:pPr algn="ctr"/>
            <a:r>
              <a:rPr lang="en-GB" b="1" dirty="0"/>
              <a:t>„Phubbing“ </a:t>
            </a:r>
            <a:r>
              <a:rPr lang="en-GB" dirty="0"/>
              <a:t>= Phone + Snubbing = Menschen in deiner Umgebung ignorieren, um auf dein Handy zu schauen.</a:t>
            </a:r>
          </a:p>
          <a:p>
            <a:endParaRPr lang="en-GB" dirty="0"/>
          </a:p>
          <a:p>
            <a:r>
              <a:rPr lang="en-GB" b="1" dirty="0"/>
              <a:t>Was </a:t>
            </a:r>
            <a:r>
              <a:rPr lang="en-GB" b="1" dirty="0" err="1"/>
              <a:t>Bildschirme</a:t>
            </a:r>
            <a:r>
              <a:rPr lang="en-GB" b="1" dirty="0"/>
              <a:t> dich </a:t>
            </a:r>
            <a:r>
              <a:rPr lang="en-GB" b="1" dirty="0" err="1"/>
              <a:t>verpassen</a:t>
            </a:r>
            <a:r>
              <a:rPr lang="en-GB" b="1" dirty="0"/>
              <a:t> </a:t>
            </a:r>
            <a:r>
              <a:rPr lang="en-GB" b="1" dirty="0" err="1"/>
              <a:t>lassen</a:t>
            </a:r>
            <a:r>
              <a:rPr lang="en-GB" b="1" dirty="0"/>
              <a:t>:</a:t>
            </a:r>
            <a:endParaRPr lang="en-GB" dirty="0"/>
          </a:p>
          <a:p>
            <a:pPr marL="285750" lvl="0" indent="-285750">
              <a:buFont typeface="Wingdings" panose="05000000000000000000" pitchFamily="2" charset="2"/>
              <a:buChar char="Ø"/>
            </a:pPr>
            <a:r>
              <a:rPr lang="en-GB" dirty="0"/>
              <a:t>Mimik und Körpersprache</a:t>
            </a:r>
          </a:p>
          <a:p>
            <a:pPr marL="285750" lvl="0" indent="-285750">
              <a:buFont typeface="Wingdings" panose="05000000000000000000" pitchFamily="2" charset="2"/>
              <a:buChar char="Ø"/>
            </a:pPr>
            <a:r>
              <a:rPr lang="en-GB" dirty="0"/>
              <a:t>Das Gefühl, wirklich „mit“ jemandem zusammen zu sein</a:t>
            </a:r>
          </a:p>
          <a:p>
            <a:pPr marL="285750" lvl="0" indent="-285750">
              <a:buFont typeface="Wingdings" panose="05000000000000000000" pitchFamily="2" charset="2"/>
              <a:buChar char="Ø"/>
            </a:pPr>
            <a:r>
              <a:rPr lang="en-GB" dirty="0"/>
              <a:t>Gemeinsame Erlebnisse und Erinnerungen</a:t>
            </a:r>
          </a:p>
          <a:p>
            <a:pPr marL="285750" lvl="0" indent="-285750">
              <a:buFont typeface="Wingdings" panose="05000000000000000000" pitchFamily="2" charset="2"/>
              <a:buChar char="Ø"/>
            </a:pPr>
            <a:r>
              <a:rPr lang="en-GB" dirty="0"/>
              <a:t>Die Wärme der physischen Präsenz</a:t>
            </a:r>
          </a:p>
          <a:p>
            <a:pPr lvl="0"/>
            <a:endParaRPr lang="en-GB" dirty="0"/>
          </a:p>
          <a:p>
            <a:pPr algn="ctr"/>
            <a:r>
              <a:rPr lang="en-GB" b="1" dirty="0"/>
              <a:t>Eine Frage zum Nachdenken:</a:t>
            </a:r>
            <a:r>
              <a:rPr lang="en-GB" dirty="0"/>
              <a:t> </a:t>
            </a:r>
          </a:p>
          <a:p>
            <a:pPr algn="ctr"/>
            <a:r>
              <a:rPr lang="en-GB" dirty="0"/>
              <a:t>Wann hast du das letzte Mal ein Gespräch geführt, ohne auf dein Handy zu schauen?</a:t>
            </a:r>
          </a:p>
          <a:p>
            <a:r>
              <a:rPr lang="en-GB" dirty="0"/>
              <a:t> </a:t>
            </a:r>
          </a:p>
          <a:p>
            <a:pPr lvl="0"/>
            <a:endParaRPr lang="en-GB" sz="2400" dirty="0"/>
          </a:p>
        </p:txBody>
      </p:sp>
    </p:spTree>
    <p:extLst>
      <p:ext uri="{BB962C8B-B14F-4D97-AF65-F5344CB8AC3E}">
        <p14:creationId xmlns:p14="http://schemas.microsoft.com/office/powerpoint/2010/main" val="3576132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B7051-A539-77C9-E9C6-C6F03829FC5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1EC7AB9-5108-4EBE-01ED-1F2EF716B97E}"/>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1C6314D8-AE0F-D472-D85B-51471E99F87A}"/>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1">
                    <a:lumMod val="75000"/>
                  </a:schemeClr>
                </a:solidFill>
              </a:rPr>
              <a:t>Thema 4: </a:t>
            </a:r>
            <a:r>
              <a:rPr lang="en-GB" b="1" i="1" dirty="0">
                <a:solidFill>
                  <a:schemeClr val="accent1">
                    <a:lumMod val="75000"/>
                  </a:schemeClr>
                </a:solidFill>
              </a:rPr>
              <a:t>Soziale Beziehungen und persönliche Kontakte</a:t>
            </a:r>
          </a:p>
          <a:p>
            <a:r>
              <a:rPr lang="en-US" b="1" i="1" dirty="0">
                <a:solidFill>
                  <a:schemeClr val="accent6">
                    <a:lumMod val="75000"/>
                  </a:schemeClr>
                </a:solidFill>
              </a:rPr>
              <a:t> </a:t>
            </a:r>
            <a:endParaRPr lang="en-CY" i="1" dirty="0"/>
          </a:p>
        </p:txBody>
      </p:sp>
      <p:pic>
        <p:nvPicPr>
          <p:cNvPr id="2" name="Content Placeholder 1">
            <a:extLst>
              <a:ext uri="{FF2B5EF4-FFF2-40B4-BE49-F238E27FC236}">
                <a16:creationId xmlns:a16="http://schemas.microsoft.com/office/drawing/2014/main" id="{7050727B-0A41-C71C-312A-BE01574ACBC7}"/>
              </a:ext>
            </a:extLst>
          </p:cNvPr>
          <p:cNvPicPr>
            <a:picLocks noGrp="1" noChangeAspect="1"/>
          </p:cNvPicPr>
          <p:nvPr>
            <p:ph sz="quarter" idx="12"/>
          </p:nvPr>
        </p:nvPicPr>
        <p:blipFill>
          <a:blip r:embed="rId3"/>
          <a:stretch>
            <a:fillRect/>
          </a:stretch>
        </p:blipFill>
        <p:spPr>
          <a:xfrm>
            <a:off x="10268607" y="5880662"/>
            <a:ext cx="1789798" cy="821795"/>
          </a:xfrm>
          <a:prstGeom prst="rect">
            <a:avLst/>
          </a:prstGeom>
        </p:spPr>
      </p:pic>
      <p:sp>
        <p:nvSpPr>
          <p:cNvPr id="4" name="TextBox 3">
            <a:extLst>
              <a:ext uri="{FF2B5EF4-FFF2-40B4-BE49-F238E27FC236}">
                <a16:creationId xmlns:a16="http://schemas.microsoft.com/office/drawing/2014/main" id="{5EFF62B6-80F4-BEE8-C710-94B5B3D76868}"/>
              </a:ext>
            </a:extLst>
          </p:cNvPr>
          <p:cNvSpPr txBox="1"/>
          <p:nvPr/>
        </p:nvSpPr>
        <p:spPr>
          <a:xfrm>
            <a:off x="133595" y="1462685"/>
            <a:ext cx="10288487" cy="4739759"/>
          </a:xfrm>
          <a:prstGeom prst="rect">
            <a:avLst/>
          </a:prstGeom>
          <a:noFill/>
        </p:spPr>
        <p:txBody>
          <a:bodyPr wrap="square">
            <a:spAutoFit/>
          </a:bodyPr>
          <a:lstStyle/>
          <a:p>
            <a:r>
              <a:rPr lang="en-GB" sz="2300" b="1" dirty="0"/>
              <a:t>Die Kraft der Präsenz</a:t>
            </a:r>
            <a:endParaRPr lang="en-GB" sz="2300" dirty="0"/>
          </a:p>
          <a:p>
            <a:pPr lvl="1" algn="ctr"/>
            <a:endParaRPr lang="en-GB" sz="1200" dirty="0"/>
          </a:p>
          <a:p>
            <a:pPr lvl="1" algn="ctr"/>
            <a:r>
              <a:rPr lang="en-GB" sz="2300" dirty="0"/>
              <a:t>Echte Verbindung fühlt sich anders an</a:t>
            </a:r>
          </a:p>
          <a:p>
            <a:pPr lvl="1" algn="ctr"/>
            <a:endParaRPr lang="en-GB" sz="1200" b="1" dirty="0"/>
          </a:p>
          <a:p>
            <a:pPr lvl="1" algn="ctr"/>
            <a:r>
              <a:rPr lang="en-GB" sz="2300" dirty="0"/>
              <a:t>Untersuchungen zeigen, dass unsere glücklichsten Erinnerungen meist damit zu tun haben, </a:t>
            </a:r>
          </a:p>
          <a:p>
            <a:pPr lvl="1" algn="ctr"/>
            <a:r>
              <a:rPr lang="en-GB" sz="2300" dirty="0"/>
              <a:t>voll und ganz mit anderen zusammen – NICHT auf Bildschirme zu schauen.</a:t>
            </a:r>
          </a:p>
          <a:p>
            <a:endParaRPr lang="en-GB" sz="1200" b="1" dirty="0"/>
          </a:p>
          <a:p>
            <a:r>
              <a:rPr lang="en-GB" sz="2300" b="1" dirty="0"/>
              <a:t>Präsent zu sein bedeutet:</a:t>
            </a:r>
            <a:endParaRPr lang="en-GB" sz="2300" dirty="0"/>
          </a:p>
          <a:p>
            <a:pPr marL="285750" lvl="0" indent="-285750">
              <a:buFont typeface="Wingdings" panose="05000000000000000000" pitchFamily="2" charset="2"/>
              <a:buChar char="ü"/>
            </a:pPr>
            <a:r>
              <a:rPr lang="en-GB" sz="2300" dirty="0"/>
              <a:t>Das Handy weglegen (nicht nur mit dem Display nach unten)</a:t>
            </a:r>
          </a:p>
          <a:p>
            <a:pPr marL="285750" lvl="0" indent="-285750">
              <a:buFont typeface="Wingdings" panose="05000000000000000000" pitchFamily="2" charset="2"/>
              <a:buChar char="ü"/>
            </a:pPr>
            <a:r>
              <a:rPr lang="en-GB" sz="2300" dirty="0"/>
              <a:t>Augenkontakt herzustellen</a:t>
            </a:r>
          </a:p>
          <a:p>
            <a:pPr marL="285750" lvl="0" indent="-285750">
              <a:buFont typeface="Wingdings" panose="05000000000000000000" pitchFamily="2" charset="2"/>
              <a:buChar char="ü"/>
            </a:pPr>
            <a:r>
              <a:rPr lang="en-GB" sz="2300" dirty="0"/>
              <a:t>Wirklich zuzuhören</a:t>
            </a:r>
          </a:p>
          <a:p>
            <a:pPr marL="285750" lvl="0" indent="-285750">
              <a:buFont typeface="Wingdings" panose="05000000000000000000" pitchFamily="2" charset="2"/>
              <a:buChar char="ü"/>
            </a:pPr>
            <a:r>
              <a:rPr lang="en-GB" sz="2300" dirty="0"/>
              <a:t>Gemeinsame Erlebnisse teilen</a:t>
            </a:r>
          </a:p>
          <a:p>
            <a:endParaRPr lang="en-GB" sz="1200" b="1" dirty="0"/>
          </a:p>
          <a:p>
            <a:r>
              <a:rPr lang="en-GB" sz="2300" b="1" dirty="0"/>
              <a:t>Die Belohnung: </a:t>
            </a:r>
            <a:r>
              <a:rPr lang="en-GB" sz="2300" dirty="0"/>
              <a:t>Tiefere Freundschaften, das Gefühl, wirklich verstanden zu werden, und bleibende Erinnerungen.</a:t>
            </a:r>
          </a:p>
          <a:p>
            <a:pPr lvl="0"/>
            <a:endParaRPr lang="en-GB" sz="2400" dirty="0"/>
          </a:p>
        </p:txBody>
      </p:sp>
    </p:spTree>
    <p:extLst>
      <p:ext uri="{BB962C8B-B14F-4D97-AF65-F5344CB8AC3E}">
        <p14:creationId xmlns:p14="http://schemas.microsoft.com/office/powerpoint/2010/main" val="540525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Modul 1 (Schüler*</a:t>
            </a:r>
            <a:r>
              <a:rPr lang="en-US" sz="2700" b="0" i="1" dirty="0" err="1"/>
              <a:t>innen</a:t>
            </a:r>
            <a:r>
              <a:rPr lang="en-US" sz="2700" b="0" i="1" dirty="0"/>
              <a:t>)</a:t>
            </a:r>
            <a:br>
              <a:rPr lang="en-US" sz="2700" b="0" i="1" dirty="0"/>
            </a:br>
            <a:r>
              <a:rPr lang="en-US" sz="2700" b="0" i="1" dirty="0"/>
              <a:t>Bildschirmzeit und Bildschirmpause</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Thema 1: Bildschirmzeit verstehen</a:t>
            </a:r>
          </a:p>
          <a:p>
            <a:endParaRPr lang="en-CY" sz="28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29F1F-8D21-934E-A58E-CC0B71D1A13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53A70C3-D26A-4D60-75CC-53DF4A7A3F72}"/>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A8271396-E431-2625-6400-32E98AE1489D}"/>
              </a:ext>
            </a:extLst>
          </p:cNvPr>
          <p:cNvSpPr>
            <a:spLocks noGrp="1"/>
          </p:cNvSpPr>
          <p:nvPr>
            <p:ph type="body" sz="quarter" idx="10"/>
          </p:nvPr>
        </p:nvSpPr>
        <p:spPr/>
        <p:txBody>
          <a:bodyPr/>
          <a:lstStyle/>
          <a:p>
            <a:r>
              <a:rPr lang="en-US" b="1" i="1" dirty="0">
                <a:solidFill>
                  <a:schemeClr val="accent1">
                    <a:lumMod val="75000"/>
                  </a:schemeClr>
                </a:solidFill>
              </a:rPr>
              <a:t>Thema 4: </a:t>
            </a:r>
            <a:r>
              <a:rPr lang="en-GB" b="1" i="1" dirty="0">
                <a:solidFill>
                  <a:schemeClr val="accent1">
                    <a:lumMod val="75000"/>
                  </a:schemeClr>
                </a:solidFill>
              </a:rPr>
              <a:t>Soziale Beziehungen und persönliche Kontakte</a:t>
            </a:r>
          </a:p>
        </p:txBody>
      </p:sp>
      <p:pic>
        <p:nvPicPr>
          <p:cNvPr id="2" name="Content Placeholder 1">
            <a:extLst>
              <a:ext uri="{FF2B5EF4-FFF2-40B4-BE49-F238E27FC236}">
                <a16:creationId xmlns:a16="http://schemas.microsoft.com/office/drawing/2014/main" id="{734BC586-09CB-397E-50BF-33A33B605BDF}"/>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FB6D7178-3FC3-3B56-4F6F-822D259F1218}"/>
              </a:ext>
            </a:extLst>
          </p:cNvPr>
          <p:cNvSpPr txBox="1"/>
          <p:nvPr/>
        </p:nvSpPr>
        <p:spPr>
          <a:xfrm>
            <a:off x="60858" y="1405534"/>
            <a:ext cx="9856521" cy="4893647"/>
          </a:xfrm>
          <a:prstGeom prst="rect">
            <a:avLst/>
          </a:prstGeom>
          <a:noFill/>
        </p:spPr>
        <p:txBody>
          <a:bodyPr wrap="square">
            <a:spAutoFit/>
          </a:bodyPr>
          <a:lstStyle/>
          <a:p>
            <a:pPr lvl="0"/>
            <a:r>
              <a:rPr lang="en-GB" sz="2400" b="1" dirty="0"/>
              <a:t>Gerätefreie Momente schaffen</a:t>
            </a:r>
          </a:p>
          <a:p>
            <a:pPr lvl="0"/>
            <a:endParaRPr lang="en-GB" sz="2400" dirty="0"/>
          </a:p>
          <a:p>
            <a:pPr lvl="1" algn="ctr"/>
            <a:r>
              <a:rPr lang="en-GB" sz="2400" dirty="0"/>
              <a:t>Einfache Wege, um mehr Kontakt zu schaffen</a:t>
            </a:r>
          </a:p>
          <a:p>
            <a:endParaRPr lang="en-GB" sz="2400" b="1" dirty="0"/>
          </a:p>
          <a:p>
            <a:r>
              <a:rPr lang="en-GB" sz="2400" b="1" dirty="0" err="1"/>
              <a:t>Probier</a:t>
            </a:r>
            <a:r>
              <a:rPr lang="en-GB" sz="2400" b="1" dirty="0"/>
              <a:t> diese Ideen aus:</a:t>
            </a:r>
            <a:endParaRPr lang="en-GB" sz="2400" dirty="0"/>
          </a:p>
          <a:p>
            <a:pPr marL="285750" lvl="0" indent="-285750">
              <a:buFont typeface="Wingdings" panose="05000000000000000000" pitchFamily="2" charset="2"/>
              <a:buChar char="ü"/>
            </a:pPr>
            <a:r>
              <a:rPr lang="en-GB" sz="2400" dirty="0"/>
              <a:t>Das Handy bleibt während der Mahlzeiten in einem anderen Raum</a:t>
            </a:r>
          </a:p>
          <a:p>
            <a:pPr marL="285750" lvl="0" indent="-285750">
              <a:buFont typeface="Wingdings" panose="05000000000000000000" pitchFamily="2" charset="2"/>
              <a:buChar char="ü"/>
            </a:pPr>
            <a:r>
              <a:rPr lang="en-GB" sz="2400" dirty="0" err="1"/>
              <a:t>Nimm</a:t>
            </a:r>
            <a:r>
              <a:rPr lang="en-GB" sz="2400" dirty="0"/>
              <a:t> </a:t>
            </a:r>
            <a:r>
              <a:rPr lang="en-GB" sz="2400" dirty="0" err="1"/>
              <a:t>Augenkontakt</a:t>
            </a:r>
            <a:r>
              <a:rPr lang="en-GB" sz="2400" dirty="0"/>
              <a:t> auf, wenn jemand </a:t>
            </a:r>
            <a:r>
              <a:rPr lang="en-GB" sz="2400" dirty="0" err="1"/>
              <a:t>mit</a:t>
            </a:r>
            <a:r>
              <a:rPr lang="en-GB" sz="2400" dirty="0"/>
              <a:t> </a:t>
            </a:r>
            <a:r>
              <a:rPr lang="en-GB" sz="2400" dirty="0" err="1"/>
              <a:t>dir</a:t>
            </a:r>
            <a:r>
              <a:rPr lang="en-GB" sz="2400" dirty="0"/>
              <a:t> spricht</a:t>
            </a:r>
          </a:p>
          <a:p>
            <a:pPr marL="285750" lvl="0" indent="-285750">
              <a:buFont typeface="Wingdings" panose="05000000000000000000" pitchFamily="2" charset="2"/>
              <a:buChar char="ü"/>
            </a:pPr>
            <a:r>
              <a:rPr lang="en-GB" sz="2400" dirty="0"/>
              <a:t>Verbringe bildschirmfreie Zeit </a:t>
            </a:r>
            <a:r>
              <a:rPr lang="en-GB" sz="2400" dirty="0" err="1"/>
              <a:t>mit</a:t>
            </a:r>
            <a:r>
              <a:rPr lang="en-GB" sz="2400" dirty="0"/>
              <a:t> Freund*</a:t>
            </a:r>
            <a:r>
              <a:rPr lang="en-GB" sz="2400" dirty="0" err="1"/>
              <a:t>innen</a:t>
            </a:r>
            <a:r>
              <a:rPr lang="en-GB" sz="2400" dirty="0"/>
              <a:t> oder der Familie</a:t>
            </a:r>
          </a:p>
          <a:p>
            <a:pPr marL="285750" lvl="0" indent="-285750">
              <a:buFont typeface="Wingdings" panose="05000000000000000000" pitchFamily="2" charset="2"/>
              <a:buChar char="ü"/>
            </a:pPr>
            <a:r>
              <a:rPr lang="en-GB" sz="2400" dirty="0"/>
              <a:t>Beginne ein Gespräch, anstatt zu scrollen, wenn ihr zusammen seid</a:t>
            </a:r>
          </a:p>
          <a:p>
            <a:endParaRPr lang="en-GB" sz="2400" b="1" dirty="0"/>
          </a:p>
          <a:p>
            <a:r>
              <a:rPr lang="en-GB" sz="2400" b="1" dirty="0"/>
              <a:t>Denk daran: </a:t>
            </a:r>
            <a:r>
              <a:rPr lang="en-GB" sz="2400" dirty="0"/>
              <a:t>Die Menschen vor dir verdienen deine volle Aufmerksamkeit. </a:t>
            </a:r>
          </a:p>
          <a:p>
            <a:r>
              <a:rPr lang="en-GB" sz="2400" dirty="0"/>
              <a:t>Dein Handy kann warten…</a:t>
            </a:r>
          </a:p>
          <a:p>
            <a:pPr lvl="0"/>
            <a:endParaRPr lang="en-GB" sz="2400" dirty="0"/>
          </a:p>
        </p:txBody>
      </p:sp>
    </p:spTree>
    <p:extLst>
      <p:ext uri="{BB962C8B-B14F-4D97-AF65-F5344CB8AC3E}">
        <p14:creationId xmlns:p14="http://schemas.microsoft.com/office/powerpoint/2010/main" val="3499420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90B46-07F3-069D-9947-08DBAB5CCA3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5E512ED-1A29-4EB6-4AB7-1E4E3B37004F}"/>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Zeit vor dem Bildschirm und Zeit ohne Bildschirm</a:t>
            </a:r>
            <a:endParaRPr lang="el-GR" sz="2400" dirty="0"/>
          </a:p>
        </p:txBody>
      </p:sp>
      <p:sp>
        <p:nvSpPr>
          <p:cNvPr id="6" name="Text Placeholder 5">
            <a:extLst>
              <a:ext uri="{FF2B5EF4-FFF2-40B4-BE49-F238E27FC236}">
                <a16:creationId xmlns:a16="http://schemas.microsoft.com/office/drawing/2014/main" id="{4FBAE7C9-3702-87BB-6D40-B84338DC0034}"/>
              </a:ext>
            </a:extLst>
          </p:cNvPr>
          <p:cNvSpPr>
            <a:spLocks noGrp="1"/>
          </p:cNvSpPr>
          <p:nvPr>
            <p:ph type="body" sz="quarter" idx="10"/>
          </p:nvPr>
        </p:nvSpPr>
        <p:spPr/>
        <p:txBody>
          <a:bodyPr/>
          <a:lstStyle/>
          <a:p>
            <a:r>
              <a:rPr lang="en-US" b="1" i="1" dirty="0">
                <a:solidFill>
                  <a:schemeClr val="accent1">
                    <a:lumMod val="75000"/>
                  </a:schemeClr>
                </a:solidFill>
              </a:rPr>
              <a:t>Thema 4: </a:t>
            </a:r>
            <a:r>
              <a:rPr lang="en-GB" b="1" i="1" dirty="0">
                <a:solidFill>
                  <a:schemeClr val="accent1">
                    <a:lumMod val="75000"/>
                  </a:schemeClr>
                </a:solidFill>
              </a:rPr>
              <a:t>Soziale Beziehungen und persönliche Kontakte</a:t>
            </a:r>
          </a:p>
        </p:txBody>
      </p:sp>
      <p:pic>
        <p:nvPicPr>
          <p:cNvPr id="2" name="Content Placeholder 1">
            <a:extLst>
              <a:ext uri="{FF2B5EF4-FFF2-40B4-BE49-F238E27FC236}">
                <a16:creationId xmlns:a16="http://schemas.microsoft.com/office/drawing/2014/main" id="{B40E9957-96B9-5339-75C4-8AFDCEC5B29D}"/>
              </a:ext>
            </a:extLst>
          </p:cNvPr>
          <p:cNvPicPr>
            <a:picLocks noGrp="1" noChangeAspect="1"/>
          </p:cNvPicPr>
          <p:nvPr>
            <p:ph sz="quarter" idx="12"/>
          </p:nvPr>
        </p:nvPicPr>
        <p:blipFill>
          <a:blip r:embed="rId3"/>
          <a:stretch>
            <a:fillRect/>
          </a:stretch>
        </p:blipFill>
        <p:spPr>
          <a:xfrm>
            <a:off x="9601431" y="5469025"/>
            <a:ext cx="2327333" cy="1068606"/>
          </a:xfrm>
          <a:prstGeom prst="rect">
            <a:avLst/>
          </a:prstGeom>
        </p:spPr>
      </p:pic>
      <p:sp>
        <p:nvSpPr>
          <p:cNvPr id="3" name="TextBox 2">
            <a:extLst>
              <a:ext uri="{FF2B5EF4-FFF2-40B4-BE49-F238E27FC236}">
                <a16:creationId xmlns:a16="http://schemas.microsoft.com/office/drawing/2014/main" id="{3AEF50ED-1200-A818-3685-7E09F50B03B9}"/>
              </a:ext>
            </a:extLst>
          </p:cNvPr>
          <p:cNvSpPr txBox="1"/>
          <p:nvPr/>
        </p:nvSpPr>
        <p:spPr>
          <a:xfrm>
            <a:off x="467590" y="1304387"/>
            <a:ext cx="10453255" cy="6286977"/>
          </a:xfrm>
          <a:prstGeom prst="rect">
            <a:avLst/>
          </a:prstGeom>
          <a:noFill/>
        </p:spPr>
        <p:txBody>
          <a:bodyPr wrap="square">
            <a:spAutoFit/>
          </a:bodyPr>
          <a:lstStyle/>
          <a:p>
            <a:pPr lvl="0" algn="ctr"/>
            <a:r>
              <a:rPr lang="en-GB" sz="2400" b="1" dirty="0">
                <a:solidFill>
                  <a:schemeClr val="accent4">
                    <a:lumMod val="75000"/>
                  </a:schemeClr>
                </a:solidFill>
              </a:rPr>
              <a:t>Aktivität: Die Kontakt-Challenge (Gruppe)</a:t>
            </a:r>
            <a:endParaRPr lang="en-GB" sz="2400" dirty="0">
              <a:solidFill>
                <a:schemeClr val="accent4">
                  <a:lumMod val="75000"/>
                </a:schemeClr>
              </a:solidFill>
            </a:endParaRPr>
          </a:p>
          <a:p>
            <a:pPr lvl="0"/>
            <a:endParaRPr lang="en-GB" sz="1200" b="1" dirty="0"/>
          </a:p>
          <a:p>
            <a:pPr lvl="0"/>
            <a:r>
              <a:rPr lang="en-GB" b="1" dirty="0"/>
              <a:t>Aufgabe: </a:t>
            </a:r>
            <a:r>
              <a:rPr lang="en-GB" dirty="0"/>
              <a:t>Plant eine Aktivität ohne Geräte</a:t>
            </a:r>
          </a:p>
          <a:p>
            <a:pPr lvl="0"/>
            <a:endParaRPr lang="en-GB" b="1" dirty="0"/>
          </a:p>
          <a:p>
            <a:pPr lvl="0"/>
            <a:r>
              <a:rPr lang="en-GB" b="1" dirty="0"/>
              <a:t>Anleitung: </a:t>
            </a:r>
          </a:p>
          <a:p>
            <a:pPr lvl="0"/>
            <a:r>
              <a:rPr lang="en-GB" dirty="0"/>
              <a:t>Plant in kleinen Gruppen EINE Aktivität, die ihr </a:t>
            </a:r>
            <a:r>
              <a:rPr lang="en-GB" dirty="0" err="1"/>
              <a:t>mit</a:t>
            </a:r>
            <a:r>
              <a:rPr lang="en-GB" dirty="0"/>
              <a:t> Freund*</a:t>
            </a:r>
            <a:r>
              <a:rPr lang="en-GB" dirty="0" err="1"/>
              <a:t>innen</a:t>
            </a:r>
            <a:r>
              <a:rPr lang="en-GB" dirty="0"/>
              <a:t> oder der Familie unternehmen könnt und bei der Folgendes gilt:</a:t>
            </a:r>
          </a:p>
          <a:p>
            <a:pPr marL="285750" indent="-285750">
              <a:buFont typeface="Wingdings" panose="05000000000000000000" pitchFamily="2" charset="2"/>
              <a:buChar char="Ø"/>
            </a:pPr>
            <a:r>
              <a:rPr lang="en-GB" dirty="0"/>
              <a:t>KEINE Bildschirme</a:t>
            </a:r>
          </a:p>
          <a:p>
            <a:pPr marL="285750" indent="-285750">
              <a:buFont typeface="Wingdings" panose="05000000000000000000" pitchFamily="2" charset="2"/>
              <a:buChar char="Ø"/>
            </a:pPr>
            <a:r>
              <a:rPr lang="en-GB" dirty="0"/>
              <a:t>Gemeinsam ganz präsent sein</a:t>
            </a:r>
          </a:p>
          <a:p>
            <a:pPr marL="285750" indent="-285750">
              <a:buFont typeface="Wingdings" panose="05000000000000000000" pitchFamily="2" charset="2"/>
              <a:buChar char="Ø"/>
            </a:pPr>
            <a:r>
              <a:rPr lang="en-GB" dirty="0"/>
              <a:t>Schafft eine Erinnerung</a:t>
            </a:r>
          </a:p>
          <a:p>
            <a:endParaRPr lang="en-GB" b="1" dirty="0"/>
          </a:p>
          <a:p>
            <a:r>
              <a:rPr lang="en-GB" b="1" dirty="0"/>
              <a:t>Beispiele:</a:t>
            </a:r>
            <a:endParaRPr lang="en-GB" dirty="0"/>
          </a:p>
          <a:p>
            <a:pPr marL="285750" lvl="0" indent="-285750">
              <a:buFont typeface="Wingdings" panose="05000000000000000000" pitchFamily="2" charset="2"/>
              <a:buChar char="ü"/>
            </a:pPr>
            <a:r>
              <a:rPr lang="en-GB" dirty="0"/>
              <a:t>Brettspielabend</a:t>
            </a:r>
          </a:p>
          <a:p>
            <a:pPr marL="285750" lvl="0" indent="-285750">
              <a:buFont typeface="Wingdings" panose="05000000000000000000" pitchFamily="2" charset="2"/>
              <a:buChar char="ü"/>
            </a:pPr>
            <a:r>
              <a:rPr lang="en-GB" dirty="0"/>
              <a:t>Gemeinsames Kochen</a:t>
            </a:r>
          </a:p>
          <a:p>
            <a:pPr marL="285750" lvl="0" indent="-285750">
              <a:buFont typeface="Wingdings" panose="05000000000000000000" pitchFamily="2" charset="2"/>
              <a:buChar char="ü"/>
            </a:pPr>
            <a:r>
              <a:rPr lang="en-GB" dirty="0"/>
              <a:t>Spaziergang</a:t>
            </a:r>
          </a:p>
          <a:p>
            <a:pPr marL="285750" lvl="0" indent="-285750">
              <a:buFont typeface="Wingdings" panose="05000000000000000000" pitchFamily="2" charset="2"/>
              <a:buChar char="ü"/>
            </a:pPr>
            <a:r>
              <a:rPr lang="en-GB" dirty="0"/>
              <a:t>Sport treiben</a:t>
            </a:r>
          </a:p>
          <a:p>
            <a:pPr marL="285750" lvl="0" indent="-285750">
              <a:buFont typeface="Wingdings" panose="05000000000000000000" pitchFamily="2" charset="2"/>
              <a:buChar char="ü"/>
            </a:pPr>
            <a:r>
              <a:rPr lang="en-GB" dirty="0"/>
              <a:t>Ein echtes Gespräch führen</a:t>
            </a:r>
          </a:p>
          <a:p>
            <a:pPr lvl="0"/>
            <a:endParaRPr lang="en-GB" dirty="0"/>
          </a:p>
          <a:p>
            <a:pPr algn="ctr"/>
            <a:r>
              <a:rPr lang="en-GB" b="1" dirty="0"/>
              <a:t>Teile deinen Plan mit der Klasse. Wirst du es diese Woche ausprobieren?</a:t>
            </a:r>
          </a:p>
          <a:p>
            <a:pPr lvl="0" algn="ctr"/>
            <a:endParaRPr lang="en-GB"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14975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CA1B9-87C4-A404-BFB6-855C29F33C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3FD56A-C11E-653B-79F4-9487F1E95F00}"/>
              </a:ext>
            </a:extLst>
          </p:cNvPr>
          <p:cNvSpPr>
            <a:spLocks noGrp="1"/>
          </p:cNvSpPr>
          <p:nvPr>
            <p:ph type="ctrTitle"/>
          </p:nvPr>
        </p:nvSpPr>
        <p:spPr/>
        <p:txBody>
          <a:bodyPr>
            <a:normAutofit fontScale="90000"/>
          </a:bodyPr>
          <a:lstStyle/>
          <a:p>
            <a:r>
              <a:rPr lang="en-US" sz="2700" b="0" i="1" dirty="0"/>
              <a:t>Modul 1 (Schüler*</a:t>
            </a:r>
            <a:r>
              <a:rPr lang="en-US" sz="2700" b="0" i="1" dirty="0" err="1"/>
              <a:t>innen</a:t>
            </a:r>
            <a:r>
              <a:rPr lang="en-US" sz="2700" b="0" i="1" dirty="0"/>
              <a:t>)</a:t>
            </a:r>
            <a:br>
              <a:rPr lang="en-US" sz="2700" b="0" i="1" dirty="0"/>
            </a:br>
            <a:r>
              <a:rPr lang="en-US" sz="2700" b="0" i="1" dirty="0"/>
              <a:t>Bildschirmzeit und Bildschirmpause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57010B5D-99F6-FAEE-0C5A-2F308D25C10D}"/>
              </a:ext>
            </a:extLst>
          </p:cNvPr>
          <p:cNvSpPr>
            <a:spLocks noGrp="1"/>
          </p:cNvSpPr>
          <p:nvPr>
            <p:ph type="subTitle" idx="1"/>
          </p:nvPr>
        </p:nvSpPr>
        <p:spPr>
          <a:xfrm>
            <a:off x="374726" y="3662221"/>
            <a:ext cx="7391858" cy="1292830"/>
          </a:xfrm>
        </p:spPr>
        <p:txBody>
          <a:bodyPr>
            <a:normAutofit fontScale="92500" lnSpcReduction="10000"/>
          </a:bodyPr>
          <a:lstStyle/>
          <a:p>
            <a:endParaRPr lang="en-US" sz="2800" b="1" dirty="0">
              <a:solidFill>
                <a:schemeClr val="accent6">
                  <a:lumMod val="75000"/>
                </a:schemeClr>
              </a:solidFill>
            </a:endParaRPr>
          </a:p>
          <a:p>
            <a:endParaRPr lang="en-US" sz="2800" b="1" dirty="0">
              <a:solidFill>
                <a:schemeClr val="accent6">
                  <a:lumMod val="75000"/>
                </a:schemeClr>
              </a:solidFill>
            </a:endParaRPr>
          </a:p>
          <a:p>
            <a:r>
              <a:rPr lang="en-US" sz="2600" b="1" dirty="0">
                <a:solidFill>
                  <a:schemeClr val="accent6">
                    <a:lumMod val="75000"/>
                  </a:schemeClr>
                </a:solidFill>
              </a:rPr>
              <a:t>Thema 5: Gaming und Gesundheit</a:t>
            </a:r>
            <a:endParaRPr lang="en-GB" sz="26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US" sz="2800" b="1" dirty="0">
              <a:solidFill>
                <a:schemeClr val="accent6">
                  <a:lumMod val="75000"/>
                </a:schemeClr>
              </a:solidFill>
            </a:endParaRPr>
          </a:p>
          <a:p>
            <a:endParaRPr lang="en-CY" sz="2800" dirty="0"/>
          </a:p>
        </p:txBody>
      </p:sp>
    </p:spTree>
    <p:extLst>
      <p:ext uri="{BB962C8B-B14F-4D97-AF65-F5344CB8AC3E}">
        <p14:creationId xmlns:p14="http://schemas.microsoft.com/office/powerpoint/2010/main" val="3263706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AD2BB-AF60-4BA5-1299-2983548ECCE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40F471F-B08C-38A2-69F2-F97F304677E4}"/>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757C5339-E951-E65B-61F7-0B2E2DB05D39}"/>
              </a:ext>
            </a:extLst>
          </p:cNvPr>
          <p:cNvSpPr>
            <a:spLocks noGrp="1"/>
          </p:cNvSpPr>
          <p:nvPr>
            <p:ph type="body" sz="quarter" idx="10"/>
          </p:nvPr>
        </p:nvSpPr>
        <p:spPr/>
        <p:txBody>
          <a:bodyPr/>
          <a:lstStyle/>
          <a:p>
            <a:r>
              <a:rPr lang="en-US" b="1" i="1" dirty="0">
                <a:solidFill>
                  <a:schemeClr val="accent6">
                    <a:lumMod val="75000"/>
                  </a:schemeClr>
                </a:solidFill>
              </a:rPr>
              <a:t>Thema 5: Gaming und gesundes Spielen</a:t>
            </a:r>
            <a:endParaRPr lang="en-CY" i="1" dirty="0"/>
          </a:p>
        </p:txBody>
      </p:sp>
      <p:pic>
        <p:nvPicPr>
          <p:cNvPr id="2" name="Content Placeholder 1">
            <a:extLst>
              <a:ext uri="{FF2B5EF4-FFF2-40B4-BE49-F238E27FC236}">
                <a16:creationId xmlns:a16="http://schemas.microsoft.com/office/drawing/2014/main" id="{01BA6FFD-BF5E-4FAD-882E-9683EBD16125}"/>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310FAAF2-0C8B-9A10-689F-04BB4B30580B}"/>
              </a:ext>
            </a:extLst>
          </p:cNvPr>
          <p:cNvSpPr txBox="1"/>
          <p:nvPr/>
        </p:nvSpPr>
        <p:spPr>
          <a:xfrm>
            <a:off x="97970" y="1405534"/>
            <a:ext cx="9856521" cy="5016758"/>
          </a:xfrm>
          <a:prstGeom prst="rect">
            <a:avLst/>
          </a:prstGeom>
          <a:noFill/>
        </p:spPr>
        <p:txBody>
          <a:bodyPr wrap="square">
            <a:spAutoFit/>
          </a:bodyPr>
          <a:lstStyle/>
          <a:p>
            <a:pPr lvl="0"/>
            <a:r>
              <a:rPr lang="en-GB" sz="2000" b="1" dirty="0"/>
              <a:t>Deine Spielgewohnheiten verstehen</a:t>
            </a:r>
            <a:endParaRPr lang="en-GB" sz="2000" dirty="0"/>
          </a:p>
          <a:p>
            <a:pPr lvl="0"/>
            <a:endParaRPr lang="en-GB" sz="2000" dirty="0"/>
          </a:p>
          <a:p>
            <a:pPr lvl="0" algn="ctr"/>
            <a:r>
              <a:rPr lang="en-GB" sz="2000" dirty="0"/>
              <a:t>Gaming kann toll sein – mit Maß</a:t>
            </a:r>
          </a:p>
          <a:p>
            <a:endParaRPr lang="en-GB" sz="2000" dirty="0"/>
          </a:p>
          <a:p>
            <a:r>
              <a:rPr lang="en-GB" sz="2000" dirty="0"/>
              <a:t>Gaming hat Vorteile:</a:t>
            </a:r>
          </a:p>
          <a:p>
            <a:pPr marL="285750" lvl="0" indent="-285750">
              <a:buFont typeface="Wingdings" panose="05000000000000000000" pitchFamily="2" charset="2"/>
              <a:buChar char="ü"/>
            </a:pPr>
            <a:r>
              <a:rPr lang="en-GB" sz="2000" dirty="0"/>
              <a:t>Problemlösung und Strategie</a:t>
            </a:r>
          </a:p>
          <a:p>
            <a:pPr marL="285750" lvl="0" indent="-285750">
              <a:buFont typeface="Wingdings" panose="05000000000000000000" pitchFamily="2" charset="2"/>
              <a:buChar char="ü"/>
            </a:pPr>
            <a:r>
              <a:rPr lang="en-GB" sz="2000" dirty="0"/>
              <a:t>Kreativität und Fantasie</a:t>
            </a:r>
          </a:p>
          <a:p>
            <a:pPr marL="285750" lvl="0" indent="-285750">
              <a:buFont typeface="Wingdings" panose="05000000000000000000" pitchFamily="2" charset="2"/>
              <a:buChar char="ü"/>
            </a:pPr>
            <a:r>
              <a:rPr lang="en-GB" sz="2000" dirty="0"/>
              <a:t>Kontakte zu Freunden</a:t>
            </a:r>
          </a:p>
          <a:p>
            <a:pPr marL="285750" lvl="0" indent="-285750">
              <a:buFont typeface="Wingdings" panose="05000000000000000000" pitchFamily="2" charset="2"/>
              <a:buChar char="ü"/>
            </a:pPr>
            <a:r>
              <a:rPr lang="en-GB" sz="2000" dirty="0"/>
              <a:t>Entspannung und Spaß</a:t>
            </a:r>
          </a:p>
          <a:p>
            <a:endParaRPr lang="en-GB" sz="2000" dirty="0"/>
          </a:p>
          <a:p>
            <a:r>
              <a:rPr lang="en-GB" sz="2000" dirty="0"/>
              <a:t>Aber Gaming braucht Ausgewogenheit:</a:t>
            </a:r>
          </a:p>
          <a:p>
            <a:pPr marL="285750" lvl="0" indent="-285750">
              <a:buFont typeface="Wingdings" panose="05000000000000000000" pitchFamily="2" charset="2"/>
              <a:buChar char="ü"/>
            </a:pPr>
            <a:r>
              <a:rPr lang="en-GB" sz="2000" dirty="0"/>
              <a:t>Es sollte weder Schlaf noch Hausaufgaben oder echte Freundschaften ersetzen</a:t>
            </a:r>
          </a:p>
          <a:p>
            <a:pPr marL="285750" lvl="0" indent="-285750">
              <a:buFont typeface="Wingdings" panose="05000000000000000000" pitchFamily="2" charset="2"/>
              <a:buChar char="ü"/>
            </a:pPr>
            <a:r>
              <a:rPr lang="en-GB" sz="2000" dirty="0"/>
              <a:t>Es sollte nicht das EINZIGE sein, was dich glücklich macht</a:t>
            </a:r>
          </a:p>
          <a:p>
            <a:pPr marL="285750" indent="-285750">
              <a:buFont typeface="Wingdings" panose="05000000000000000000" pitchFamily="2" charset="2"/>
              <a:buChar char="ü"/>
            </a:pPr>
            <a:r>
              <a:rPr lang="en-GB" sz="2000" dirty="0"/>
              <a:t>Es sollte dich nicht wütend, leer oder erschöpft zurücklassen</a:t>
            </a:r>
          </a:p>
          <a:p>
            <a:endParaRPr lang="en-GB" sz="2000" dirty="0"/>
          </a:p>
          <a:p>
            <a:r>
              <a:rPr lang="en-GB" sz="2000" dirty="0"/>
              <a:t>Die entscheidende Frage: Bereichert das Spielen mein Leben oder nimmt es mir etwas weg?</a:t>
            </a:r>
          </a:p>
        </p:txBody>
      </p:sp>
    </p:spTree>
    <p:extLst>
      <p:ext uri="{BB962C8B-B14F-4D97-AF65-F5344CB8AC3E}">
        <p14:creationId xmlns:p14="http://schemas.microsoft.com/office/powerpoint/2010/main" val="1366835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DBD95-17D7-96B4-B518-FF122B4AC4F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24F09FC-28FC-C31F-DA4C-3D8C57075E32}"/>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64FD3060-BE0D-39CD-D8DF-8AF9C19EF8D5}"/>
              </a:ext>
            </a:extLst>
          </p:cNvPr>
          <p:cNvSpPr>
            <a:spLocks noGrp="1"/>
          </p:cNvSpPr>
          <p:nvPr>
            <p:ph type="body" sz="quarter" idx="10"/>
          </p:nvPr>
        </p:nvSpPr>
        <p:spPr/>
        <p:txBody>
          <a:bodyPr/>
          <a:lstStyle/>
          <a:p>
            <a:r>
              <a:rPr lang="en-US" b="1" i="1" dirty="0">
                <a:solidFill>
                  <a:schemeClr val="accent6">
                    <a:lumMod val="75000"/>
                  </a:schemeClr>
                </a:solidFill>
              </a:rPr>
              <a:t>Thema 5: Gaming und gesundes Spielen</a:t>
            </a:r>
            <a:endParaRPr lang="en-CY" i="1" dirty="0"/>
          </a:p>
        </p:txBody>
      </p:sp>
      <p:pic>
        <p:nvPicPr>
          <p:cNvPr id="2" name="Content Placeholder 1">
            <a:extLst>
              <a:ext uri="{FF2B5EF4-FFF2-40B4-BE49-F238E27FC236}">
                <a16:creationId xmlns:a16="http://schemas.microsoft.com/office/drawing/2014/main" id="{EEB0F152-E76D-1619-5897-1108E7C6F66B}"/>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4" name="TextBox 3">
            <a:extLst>
              <a:ext uri="{FF2B5EF4-FFF2-40B4-BE49-F238E27FC236}">
                <a16:creationId xmlns:a16="http://schemas.microsoft.com/office/drawing/2014/main" id="{A6CF27BA-568E-0972-05AE-A7B89EA80269}"/>
              </a:ext>
            </a:extLst>
          </p:cNvPr>
          <p:cNvSpPr txBox="1"/>
          <p:nvPr/>
        </p:nvSpPr>
        <p:spPr>
          <a:xfrm>
            <a:off x="149679" y="1405534"/>
            <a:ext cx="9856521" cy="5201424"/>
          </a:xfrm>
          <a:prstGeom prst="rect">
            <a:avLst/>
          </a:prstGeom>
          <a:noFill/>
        </p:spPr>
        <p:txBody>
          <a:bodyPr wrap="square">
            <a:spAutoFit/>
          </a:bodyPr>
          <a:lstStyle/>
          <a:p>
            <a:pPr lvl="0"/>
            <a:r>
              <a:rPr lang="en-GB" sz="2400" b="1" dirty="0"/>
              <a:t>Gesundes vs. ungesundes Gaming</a:t>
            </a:r>
          </a:p>
          <a:p>
            <a:pPr lvl="0"/>
            <a:endParaRPr lang="en-GB" sz="800" b="1" dirty="0"/>
          </a:p>
          <a:p>
            <a:pPr lvl="0" algn="ctr"/>
            <a:r>
              <a:rPr lang="en-GB" sz="2400" dirty="0"/>
              <a:t>Den Unterschied kennen</a:t>
            </a:r>
          </a:p>
          <a:p>
            <a:r>
              <a:rPr lang="en-GB" sz="2400" b="1" dirty="0"/>
              <a:t>✅ </a:t>
            </a:r>
            <a:r>
              <a:rPr lang="en-GB" sz="2400" u="sng" dirty="0"/>
              <a:t>Gesundes Gaming:</a:t>
            </a:r>
          </a:p>
          <a:p>
            <a:pPr marL="285750" lvl="0" indent="-285750">
              <a:buFont typeface="Wingdings" panose="05000000000000000000" pitchFamily="2" charset="2"/>
              <a:buChar char="ü"/>
            </a:pPr>
            <a:r>
              <a:rPr lang="en-GB" sz="2200" dirty="0"/>
              <a:t>Du kannst aufhören, wenn du es brauchst</a:t>
            </a:r>
          </a:p>
          <a:p>
            <a:pPr marL="285750" lvl="0" indent="-285750">
              <a:buFont typeface="Wingdings" panose="05000000000000000000" pitchFamily="2" charset="2"/>
              <a:buChar char="ü"/>
            </a:pPr>
            <a:r>
              <a:rPr lang="en-GB" sz="2200" dirty="0"/>
              <a:t>Du hast weiterhin Freude an anderen Aktivitäten</a:t>
            </a:r>
          </a:p>
          <a:p>
            <a:pPr marL="285750" lvl="0" indent="-285750">
              <a:buFont typeface="Wingdings" panose="05000000000000000000" pitchFamily="2" charset="2"/>
              <a:buChar char="ü"/>
            </a:pPr>
            <a:r>
              <a:rPr lang="en-GB" sz="2200" dirty="0"/>
              <a:t>Du fühlst dich nach dem Spielen zufrieden</a:t>
            </a:r>
          </a:p>
          <a:p>
            <a:pPr marL="285750" lvl="0" indent="-285750">
              <a:buFont typeface="Wingdings" panose="05000000000000000000" pitchFamily="2" charset="2"/>
              <a:buChar char="ü"/>
            </a:pPr>
            <a:r>
              <a:rPr lang="en-GB" sz="2200" dirty="0"/>
              <a:t>Das Spielen beeinträchtigt weder deinen Schlaf noch deine Noten</a:t>
            </a:r>
          </a:p>
          <a:p>
            <a:pPr marL="285750" lvl="0" indent="-285750">
              <a:buFont typeface="Wingdings" panose="05000000000000000000" pitchFamily="2" charset="2"/>
              <a:buChar char="ü"/>
            </a:pPr>
            <a:r>
              <a:rPr lang="en-GB" sz="2200" dirty="0"/>
              <a:t>Du bist ehrlich, was die Spielzeit angeht</a:t>
            </a:r>
          </a:p>
          <a:p>
            <a:pPr lvl="0"/>
            <a:endParaRPr lang="en-GB" sz="800" dirty="0"/>
          </a:p>
          <a:p>
            <a:r>
              <a:rPr lang="en-GB" sz="2400" dirty="0"/>
              <a:t>⚠️ </a:t>
            </a:r>
            <a:r>
              <a:rPr lang="en-GB" sz="2400" u="sng" dirty="0"/>
              <a:t>Warnzeichen:</a:t>
            </a:r>
          </a:p>
          <a:p>
            <a:pPr marL="285750" lvl="0" indent="-285750">
              <a:buFont typeface="Wingdings" panose="05000000000000000000" pitchFamily="2" charset="2"/>
              <a:buChar char="ü"/>
            </a:pPr>
            <a:r>
              <a:rPr lang="en-GB" sz="2200" dirty="0"/>
              <a:t>Du kannst nicht aufhören, selbst wenn du es willst</a:t>
            </a:r>
          </a:p>
          <a:p>
            <a:pPr marL="285750" lvl="0" indent="-285750">
              <a:buFont typeface="Wingdings" panose="05000000000000000000" pitchFamily="2" charset="2"/>
              <a:buChar char="ü"/>
            </a:pPr>
            <a:r>
              <a:rPr lang="en-GB" sz="2200" dirty="0"/>
              <a:t>Du bist wütend oder ängstlich, wenn du nicht spielen kannst</a:t>
            </a:r>
          </a:p>
          <a:p>
            <a:pPr marL="285750" lvl="0" indent="-285750">
              <a:buFont typeface="Wingdings" panose="05000000000000000000" pitchFamily="2" charset="2"/>
              <a:buChar char="ü"/>
            </a:pPr>
            <a:r>
              <a:rPr lang="en-GB" sz="2200" dirty="0"/>
              <a:t>Das Spielen beeinträchtigt deinen Schlaf, die Schule oder deine Freundschaften</a:t>
            </a:r>
          </a:p>
          <a:p>
            <a:pPr marL="285750" lvl="0" indent="-285750">
              <a:buFont typeface="Wingdings" panose="05000000000000000000" pitchFamily="2" charset="2"/>
              <a:buChar char="ü"/>
            </a:pPr>
            <a:r>
              <a:rPr lang="en-GB" sz="2200" dirty="0"/>
              <a:t>Du spielst, um Problemen zu entfliehen</a:t>
            </a:r>
          </a:p>
          <a:p>
            <a:pPr marL="285750" lvl="0" indent="-285750">
              <a:buFont typeface="Wingdings" panose="05000000000000000000" pitchFamily="2" charset="2"/>
              <a:buChar char="ü"/>
            </a:pPr>
            <a:r>
              <a:rPr lang="en-GB" sz="2200" dirty="0"/>
              <a:t>Du lügst darüber, wie viel du spielst</a:t>
            </a:r>
          </a:p>
        </p:txBody>
      </p:sp>
    </p:spTree>
    <p:extLst>
      <p:ext uri="{BB962C8B-B14F-4D97-AF65-F5344CB8AC3E}">
        <p14:creationId xmlns:p14="http://schemas.microsoft.com/office/powerpoint/2010/main" val="1532566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BC596-CDC3-94C8-7F8C-8368932EA48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7F7C05C-57DA-6DBA-9B0F-410B70242E41}"/>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94C7A9AA-75AD-832B-4539-229F66A200E3}"/>
              </a:ext>
            </a:extLst>
          </p:cNvPr>
          <p:cNvSpPr>
            <a:spLocks noGrp="1"/>
          </p:cNvSpPr>
          <p:nvPr>
            <p:ph type="body" sz="quarter" idx="10"/>
          </p:nvPr>
        </p:nvSpPr>
        <p:spPr/>
        <p:txBody>
          <a:bodyPr/>
          <a:lstStyle/>
          <a:p>
            <a:r>
              <a:rPr lang="en-US" b="1" i="1" dirty="0">
                <a:solidFill>
                  <a:schemeClr val="accent6">
                    <a:lumMod val="75000"/>
                  </a:schemeClr>
                </a:solidFill>
              </a:rPr>
              <a:t>Thema 5: Gaming und gesundes Spielen</a:t>
            </a:r>
            <a:endParaRPr lang="en-CY" i="1" dirty="0"/>
          </a:p>
        </p:txBody>
      </p:sp>
      <p:pic>
        <p:nvPicPr>
          <p:cNvPr id="2" name="Content Placeholder 1">
            <a:extLst>
              <a:ext uri="{FF2B5EF4-FFF2-40B4-BE49-F238E27FC236}">
                <a16:creationId xmlns:a16="http://schemas.microsoft.com/office/drawing/2014/main" id="{CF36DDBE-4717-0AF3-413F-66007F4B0BBC}"/>
              </a:ext>
            </a:extLst>
          </p:cNvPr>
          <p:cNvPicPr>
            <a:picLocks noGrp="1" noChangeAspect="1"/>
          </p:cNvPicPr>
          <p:nvPr>
            <p:ph sz="quarter" idx="12"/>
          </p:nvPr>
        </p:nvPicPr>
        <p:blipFill>
          <a:blip r:embed="rId3"/>
          <a:stretch>
            <a:fillRect/>
          </a:stretch>
        </p:blipFill>
        <p:spPr>
          <a:xfrm>
            <a:off x="9580650" y="4934722"/>
            <a:ext cx="2327333" cy="1068606"/>
          </a:xfrm>
          <a:prstGeom prst="rect">
            <a:avLst/>
          </a:prstGeom>
        </p:spPr>
      </p:pic>
      <p:sp>
        <p:nvSpPr>
          <p:cNvPr id="4" name="TextBox 3">
            <a:extLst>
              <a:ext uri="{FF2B5EF4-FFF2-40B4-BE49-F238E27FC236}">
                <a16:creationId xmlns:a16="http://schemas.microsoft.com/office/drawing/2014/main" id="{F68C53D9-04E9-4F48-7DE7-5B0A1F5C7B09}"/>
              </a:ext>
            </a:extLst>
          </p:cNvPr>
          <p:cNvSpPr txBox="1"/>
          <p:nvPr/>
        </p:nvSpPr>
        <p:spPr>
          <a:xfrm>
            <a:off x="123204" y="1462685"/>
            <a:ext cx="10361223" cy="5509200"/>
          </a:xfrm>
          <a:prstGeom prst="rect">
            <a:avLst/>
          </a:prstGeom>
          <a:noFill/>
        </p:spPr>
        <p:txBody>
          <a:bodyPr wrap="square">
            <a:spAutoFit/>
          </a:bodyPr>
          <a:lstStyle/>
          <a:p>
            <a:pPr lvl="0"/>
            <a:r>
              <a:rPr lang="en-GB" sz="2400" b="1" dirty="0"/>
              <a:t>Strategien für ein ausgewogenes Gaming</a:t>
            </a:r>
            <a:endParaRPr lang="en-GB" sz="2400" dirty="0"/>
          </a:p>
          <a:p>
            <a:pPr lvl="0" algn="ctr"/>
            <a:endParaRPr lang="en-GB" sz="800" dirty="0"/>
          </a:p>
          <a:p>
            <a:pPr lvl="0" algn="ctr"/>
            <a:r>
              <a:rPr lang="en-GB" sz="2400" dirty="0"/>
              <a:t>Spielen genießen, ohne das Gleichgewicht zu verlieren</a:t>
            </a:r>
          </a:p>
          <a:p>
            <a:r>
              <a:rPr lang="en-GB" sz="2400" u="sng" dirty="0"/>
              <a:t>Grenzen setzen:</a:t>
            </a:r>
          </a:p>
          <a:p>
            <a:pPr marL="285750" lvl="0" indent="-285750">
              <a:buFont typeface="Wingdings" panose="05000000000000000000" pitchFamily="2" charset="2"/>
              <a:buChar char="ü"/>
            </a:pPr>
            <a:r>
              <a:rPr lang="en-GB" sz="2200" dirty="0"/>
              <a:t>Entscheide, wie lange du spielen möchtest, BEVOR du anfängst</a:t>
            </a:r>
          </a:p>
          <a:p>
            <a:pPr marL="285750" lvl="0" indent="-285750">
              <a:buFont typeface="Wingdings" panose="05000000000000000000" pitchFamily="2" charset="2"/>
              <a:buChar char="ü"/>
            </a:pPr>
            <a:r>
              <a:rPr lang="en-GB" sz="2200" dirty="0"/>
              <a:t>Nutze Timer oder App-Limits</a:t>
            </a:r>
          </a:p>
          <a:p>
            <a:pPr marL="285750" lvl="0" indent="-285750">
              <a:buFont typeface="Wingdings" panose="05000000000000000000" pitchFamily="2" charset="2"/>
              <a:buChar char="ü"/>
            </a:pPr>
            <a:r>
              <a:rPr lang="en-GB" sz="2200" dirty="0"/>
              <a:t>Kein Spielen, bevor die Hausaufgaben erledigt sind</a:t>
            </a:r>
          </a:p>
          <a:p>
            <a:pPr marL="285750" lvl="0" indent="-285750">
              <a:buFont typeface="Wingdings" panose="05000000000000000000" pitchFamily="2" charset="2"/>
              <a:buChar char="ü"/>
            </a:pPr>
            <a:r>
              <a:rPr lang="en-GB" sz="2200" dirty="0" err="1"/>
              <a:t>Hör</a:t>
            </a:r>
            <a:r>
              <a:rPr lang="en-GB" sz="2200" dirty="0"/>
              <a:t> 30 Minuten vor dem Schlafengehen auf</a:t>
            </a:r>
          </a:p>
          <a:p>
            <a:pPr lvl="0"/>
            <a:endParaRPr lang="en-GB" sz="1200" dirty="0"/>
          </a:p>
          <a:p>
            <a:r>
              <a:rPr lang="en-GB" sz="2400" u="sng" dirty="0"/>
              <a:t>Bleib ausgeglichen:</a:t>
            </a:r>
          </a:p>
          <a:p>
            <a:pPr marL="285750" lvl="0" indent="-285750">
              <a:buFont typeface="Wingdings" panose="05000000000000000000" pitchFamily="2" charset="2"/>
              <a:buChar char="ü"/>
            </a:pPr>
            <a:r>
              <a:rPr lang="en-GB" sz="2200" dirty="0"/>
              <a:t>Habe neben dem Spielen noch andere Hobbys</a:t>
            </a:r>
          </a:p>
          <a:p>
            <a:pPr marL="285750" lvl="0" indent="-285750">
              <a:buFont typeface="Wingdings" panose="05000000000000000000" pitchFamily="2" charset="2"/>
              <a:buChar char="ü"/>
            </a:pPr>
            <a:r>
              <a:rPr lang="en-GB" sz="2200" dirty="0"/>
              <a:t>Nimm dir Zeit für Freunde im echten Leben</a:t>
            </a:r>
          </a:p>
          <a:p>
            <a:pPr marL="285750" lvl="0" indent="-285750">
              <a:buFont typeface="Wingdings" panose="05000000000000000000" pitchFamily="2" charset="2"/>
              <a:buChar char="ü"/>
            </a:pPr>
            <a:r>
              <a:rPr lang="en-GB" sz="2200" dirty="0"/>
              <a:t>Mache alle 30–60 Minuten eine Pause</a:t>
            </a:r>
          </a:p>
          <a:p>
            <a:pPr marL="285750" lvl="0" indent="-285750">
              <a:buFont typeface="Wingdings" panose="05000000000000000000" pitchFamily="2" charset="2"/>
              <a:buChar char="ü"/>
            </a:pPr>
            <a:r>
              <a:rPr lang="en-GB" sz="2200" b="1" dirty="0"/>
              <a:t>Achte darauf, wie du dich nach dem Spielen fühlst</a:t>
            </a:r>
          </a:p>
          <a:p>
            <a:pPr lvl="0"/>
            <a:endParaRPr lang="en-GB" sz="1200" dirty="0"/>
          </a:p>
          <a:p>
            <a:pPr algn="ctr"/>
            <a:r>
              <a:rPr lang="en-GB" sz="2400" b="1" dirty="0"/>
              <a:t>Sei ehrlich zu dir selbst: Wenn das Spielen Probleme verursacht, ist es in Ordnung, um Hilfe zu bitten.</a:t>
            </a:r>
            <a:endParaRPr lang="en-GB" sz="2400" dirty="0"/>
          </a:p>
        </p:txBody>
      </p:sp>
    </p:spTree>
    <p:extLst>
      <p:ext uri="{BB962C8B-B14F-4D97-AF65-F5344CB8AC3E}">
        <p14:creationId xmlns:p14="http://schemas.microsoft.com/office/powerpoint/2010/main" val="4253714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1A3CB-4B8E-6FA2-224D-7314DE7D7A5F}"/>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EE4CFF45-FE6D-2C1A-52AC-6C0A251FA892}"/>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17F20E34-858D-86FA-DC3D-2D0A3D506706}"/>
              </a:ext>
            </a:extLst>
          </p:cNvPr>
          <p:cNvSpPr>
            <a:spLocks noGrp="1"/>
          </p:cNvSpPr>
          <p:nvPr>
            <p:ph type="body" sz="quarter" idx="10"/>
          </p:nvPr>
        </p:nvSpPr>
        <p:spPr/>
        <p:txBody>
          <a:bodyPr/>
          <a:lstStyle/>
          <a:p>
            <a:r>
              <a:rPr lang="en-US" b="1" i="1" dirty="0">
                <a:solidFill>
                  <a:schemeClr val="accent6">
                    <a:lumMod val="75000"/>
                  </a:schemeClr>
                </a:solidFill>
              </a:rPr>
              <a:t>Thema 5: Gaming und gesundes Spielen</a:t>
            </a:r>
            <a:endParaRPr lang="en-CY" i="1" dirty="0"/>
          </a:p>
        </p:txBody>
      </p:sp>
      <p:pic>
        <p:nvPicPr>
          <p:cNvPr id="2" name="Content Placeholder 1">
            <a:extLst>
              <a:ext uri="{FF2B5EF4-FFF2-40B4-BE49-F238E27FC236}">
                <a16:creationId xmlns:a16="http://schemas.microsoft.com/office/drawing/2014/main" id="{008F8AA4-0CA5-0578-0051-470EA231FDC2}"/>
              </a:ext>
            </a:extLst>
          </p:cNvPr>
          <p:cNvPicPr>
            <a:picLocks noGrp="1" noChangeAspect="1"/>
          </p:cNvPicPr>
          <p:nvPr>
            <p:ph sz="quarter" idx="12"/>
          </p:nvPr>
        </p:nvPicPr>
        <p:blipFill>
          <a:blip r:embed="rId3"/>
          <a:stretch>
            <a:fillRect/>
          </a:stretch>
        </p:blipFill>
        <p:spPr>
          <a:xfrm>
            <a:off x="9518304" y="4918163"/>
            <a:ext cx="2327333" cy="1068606"/>
          </a:xfrm>
          <a:prstGeom prst="rect">
            <a:avLst/>
          </a:prstGeom>
        </p:spPr>
      </p:pic>
      <p:sp>
        <p:nvSpPr>
          <p:cNvPr id="3" name="TextBox 2">
            <a:extLst>
              <a:ext uri="{FF2B5EF4-FFF2-40B4-BE49-F238E27FC236}">
                <a16:creationId xmlns:a16="http://schemas.microsoft.com/office/drawing/2014/main" id="{D12ACD9E-5C56-7ABE-3790-86684784B907}"/>
              </a:ext>
            </a:extLst>
          </p:cNvPr>
          <p:cNvSpPr txBox="1"/>
          <p:nvPr/>
        </p:nvSpPr>
        <p:spPr>
          <a:xfrm>
            <a:off x="97970" y="1405534"/>
            <a:ext cx="10453255" cy="6194645"/>
          </a:xfrm>
          <a:prstGeom prst="rect">
            <a:avLst/>
          </a:prstGeom>
          <a:noFill/>
        </p:spPr>
        <p:txBody>
          <a:bodyPr wrap="square">
            <a:spAutoFit/>
          </a:bodyPr>
          <a:lstStyle/>
          <a:p>
            <a:pPr lvl="0" algn="ctr"/>
            <a:r>
              <a:rPr lang="en-GB" sz="2400" b="1" dirty="0">
                <a:solidFill>
                  <a:schemeClr val="accent4">
                    <a:lumMod val="75000"/>
                  </a:schemeClr>
                </a:solidFill>
              </a:rPr>
              <a:t>Aktivität: Meine Spielregeln (Einzelarbeit)</a:t>
            </a:r>
            <a:endParaRPr lang="en-GB" sz="2400" dirty="0">
              <a:solidFill>
                <a:schemeClr val="accent4">
                  <a:lumMod val="75000"/>
                </a:schemeClr>
              </a:solidFill>
            </a:endParaRPr>
          </a:p>
          <a:p>
            <a:pPr lvl="0"/>
            <a:endParaRPr lang="en-GB" b="1" dirty="0"/>
          </a:p>
          <a:p>
            <a:pPr lvl="0" algn="ctr"/>
            <a:r>
              <a:rPr lang="en-GB" sz="2200" b="1" dirty="0"/>
              <a:t>Aufgabe: </a:t>
            </a:r>
            <a:r>
              <a:rPr lang="en-GB" sz="2200" dirty="0"/>
              <a:t>Erstelle deine persönlichen Spielregeln</a:t>
            </a:r>
          </a:p>
          <a:p>
            <a:pPr lvl="0" algn="ctr"/>
            <a:endParaRPr lang="en-GB" sz="2200" b="1" dirty="0"/>
          </a:p>
          <a:p>
            <a:pPr lvl="0" algn="ctr"/>
            <a:r>
              <a:rPr lang="en-GB" sz="2200" b="1" dirty="0"/>
              <a:t>Anleitung:</a:t>
            </a:r>
            <a:endParaRPr lang="en-GB" sz="2200" dirty="0"/>
          </a:p>
          <a:p>
            <a:pPr algn="ctr"/>
            <a:r>
              <a:rPr lang="en-GB" sz="2200" dirty="0"/>
              <a:t>Schreibe 3 Richtlinien für dich selbst zum Thema gesundes Spielen auf:</a:t>
            </a:r>
          </a:p>
          <a:p>
            <a:pPr algn="ctr"/>
            <a:endParaRPr lang="en-GB" sz="1200" dirty="0"/>
          </a:p>
          <a:p>
            <a:pPr algn="ctr"/>
            <a:r>
              <a:rPr lang="en-GB" sz="2200" dirty="0"/>
              <a:t>Beispiele:</a:t>
            </a:r>
          </a:p>
          <a:p>
            <a:pPr lvl="0" algn="ctr"/>
            <a:r>
              <a:rPr lang="en-GB" sz="2200" dirty="0"/>
              <a:t>„Ich stelle einen Timer ein, bevor ich mit dem Spielen beginne.“</a:t>
            </a:r>
          </a:p>
          <a:p>
            <a:pPr lvl="0" algn="ctr"/>
            <a:r>
              <a:rPr lang="en-GB" sz="2200" dirty="0"/>
              <a:t>„Ich werde jede Stunde eine 10-minütige Pause einlegen“</a:t>
            </a:r>
          </a:p>
          <a:p>
            <a:pPr lvl="0" algn="ctr"/>
            <a:r>
              <a:rPr lang="en-GB" sz="2200" dirty="0"/>
              <a:t>„An Schultagen werde ich nach 21 Uhr nicht mehr spielen.“</a:t>
            </a:r>
          </a:p>
          <a:p>
            <a:pPr lvl="0" algn="ctr"/>
            <a:r>
              <a:rPr lang="en-GB" sz="2200" dirty="0"/>
              <a:t>„Ich werde meine Hausaufgaben machen, bevor ich spiele.“</a:t>
            </a:r>
          </a:p>
          <a:p>
            <a:pPr lvl="0" algn="ctr"/>
            <a:r>
              <a:rPr lang="en-GB" sz="2200" dirty="0"/>
              <a:t>„Ich werde darauf achten, ob ich mich frustriert fühle, und eine Pause machen.“</a:t>
            </a:r>
          </a:p>
          <a:p>
            <a:pPr algn="ctr"/>
            <a:endParaRPr lang="en-GB" sz="1200" dirty="0"/>
          </a:p>
          <a:p>
            <a:pPr algn="ctr"/>
            <a:r>
              <a:rPr lang="en-GB" sz="2200" dirty="0"/>
              <a:t>Meine 3 Regeln:</a:t>
            </a:r>
          </a:p>
          <a:p>
            <a:pPr algn="ctr"/>
            <a:r>
              <a:rPr lang="en-GB" sz="2200" dirty="0"/>
              <a:t>Teile eine Richtlinie mit einem Partner. Wie wirst du daran denken, sie einzuhalten?</a:t>
            </a:r>
          </a:p>
          <a:p>
            <a:pPr lvl="0" algn="ctr"/>
            <a:endParaRPr lang="en-GB" sz="2400" dirty="0"/>
          </a:p>
          <a:p>
            <a:pPr lvl="0" algn="ctr"/>
            <a:endParaRPr lang="en-GB"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8130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lstStyle/>
          <a:p>
            <a:r>
              <a:rPr lang="en-US" b="0" i="1" dirty="0"/>
              <a:t>Ende von Modul 1 (Schüler*</a:t>
            </a:r>
            <a:r>
              <a:rPr lang="en-US" b="0" i="1" dirty="0" err="1"/>
              <a:t>innen</a:t>
            </a:r>
            <a:r>
              <a:rPr lang="en-US" b="0" i="1" dirty="0"/>
              <a:t>): </a:t>
            </a:r>
            <a:br>
              <a:rPr lang="en-US" b="0" i="1" dirty="0"/>
            </a:br>
            <a:r>
              <a:rPr lang="en-US" b="0" i="1" dirty="0" err="1"/>
              <a:t>Bildschirmzeit</a:t>
            </a:r>
            <a:r>
              <a:rPr lang="en-US" b="0" i="1" dirty="0"/>
              <a:t> und </a:t>
            </a:r>
            <a:r>
              <a:rPr lang="en-US" b="0" i="1" dirty="0" err="1"/>
              <a:t>bildschirmfreie</a:t>
            </a:r>
            <a:r>
              <a:rPr lang="en-US" b="0" i="1" dirty="0"/>
              <a:t> Zeit</a:t>
            </a:r>
            <a:br>
              <a:rPr lang="en-CY" dirty="0"/>
            </a:br>
            <a:endParaRPr lang="LID4096"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Zeit vor dem Bildschirm und Zeit ohne Bildschirm</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r>
              <a:rPr lang="en-US" b="1" i="1" dirty="0">
                <a:solidFill>
                  <a:schemeClr val="accent6">
                    <a:lumMod val="75000"/>
                  </a:schemeClr>
                </a:solidFill>
              </a:rPr>
              <a:t>Thema 1: Bildschirmzeit verstehen</a:t>
            </a: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10026869" y="5659418"/>
            <a:ext cx="1899110" cy="871986"/>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309686"/>
            <a:ext cx="11336483" cy="5548314"/>
          </a:xfrm>
          <a:prstGeom prst="rect">
            <a:avLst/>
          </a:prstGeom>
          <a:noFill/>
        </p:spPr>
        <p:txBody>
          <a:bodyPr wrap="square">
            <a:spAutoFit/>
          </a:bodyPr>
          <a:lstStyle/>
          <a:p>
            <a:pPr lvl="0"/>
            <a:r>
              <a:rPr lang="en-GB" sz="2400" b="1" dirty="0"/>
              <a:t>Was ist Bildschirmzeit?</a:t>
            </a:r>
          </a:p>
          <a:p>
            <a:pPr lvl="0"/>
            <a:endParaRPr lang="en-GB" sz="2400" dirty="0"/>
          </a:p>
          <a:p>
            <a:pPr lvl="1" algn="ctr"/>
            <a:r>
              <a:rPr lang="en-GB" sz="2400" dirty="0" err="1"/>
              <a:t>Zähle</a:t>
            </a:r>
            <a:r>
              <a:rPr lang="en-GB" sz="2400" dirty="0"/>
              <a:t> </a:t>
            </a:r>
            <a:r>
              <a:rPr lang="en-GB" sz="2400" dirty="0" err="1"/>
              <a:t>deine</a:t>
            </a:r>
            <a:r>
              <a:rPr lang="en-GB" sz="2400" dirty="0"/>
              <a:t> </a:t>
            </a:r>
            <a:r>
              <a:rPr lang="en-GB" sz="2400" dirty="0" err="1"/>
              <a:t>digitale</a:t>
            </a:r>
            <a:r>
              <a:rPr lang="en-GB" sz="2400" dirty="0"/>
              <a:t> Zeit</a:t>
            </a:r>
          </a:p>
          <a:p>
            <a:pPr lvl="1" algn="ctr"/>
            <a:endParaRPr lang="en-GB" sz="2400" dirty="0"/>
          </a:p>
          <a:p>
            <a:pPr lvl="1" algn="ctr"/>
            <a:r>
              <a:rPr lang="en-GB" sz="2400" dirty="0"/>
              <a:t>Bildschirmzeit ist jede Zeit, die du </a:t>
            </a:r>
            <a:r>
              <a:rPr lang="en-GB" sz="2400" dirty="0" err="1"/>
              <a:t>damit</a:t>
            </a:r>
            <a:r>
              <a:rPr lang="en-GB" sz="2400" dirty="0"/>
              <a:t> </a:t>
            </a:r>
            <a:r>
              <a:rPr lang="en-GB" sz="2400" dirty="0" err="1"/>
              <a:t>verbringst</a:t>
            </a:r>
            <a:r>
              <a:rPr lang="en-GB" sz="2400" dirty="0"/>
              <a:t>, auf einen Bildschirm zu schauen – Handys, </a:t>
            </a:r>
          </a:p>
          <a:p>
            <a:pPr lvl="1" algn="ctr"/>
            <a:r>
              <a:rPr lang="en-GB" sz="2400" dirty="0"/>
              <a:t>Tablets, Computer, Fernseher oder Spielkonsolen. </a:t>
            </a:r>
          </a:p>
          <a:p>
            <a:pPr lvl="1" algn="ctr"/>
            <a:r>
              <a:rPr lang="en-GB" sz="2400" dirty="0"/>
              <a:t>Dazu gehören das Anschauen von Videos, das Spielen von Spielen, das Chatten mit Freunden, </a:t>
            </a:r>
          </a:p>
          <a:p>
            <a:pPr lvl="1" algn="ctr"/>
            <a:r>
              <a:rPr lang="en-GB" sz="2400" dirty="0"/>
              <a:t>Online-Hausaufgaben und das Scrollen durch soziale Medien.</a:t>
            </a:r>
          </a:p>
          <a:p>
            <a:pPr lvl="1" algn="ctr"/>
            <a:endParaRPr lang="en-GB" sz="2400" dirty="0"/>
          </a:p>
          <a:p>
            <a:pPr lvl="1" algn="ctr"/>
            <a:r>
              <a:rPr lang="en-GB" sz="2400" dirty="0"/>
              <a:t>Nicht jede Bildschirmzeit ist gleich – manche hilft uns beim Lernen, </a:t>
            </a:r>
          </a:p>
          <a:p>
            <a:pPr lvl="1" algn="ctr"/>
            <a:r>
              <a:rPr lang="en-GB" sz="2400" dirty="0"/>
              <a:t>manche dient nur der Zeitvertreib.</a:t>
            </a:r>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Zeit vor dem Bildschirm und Zeit ohne Bildschirm</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r>
              <a:rPr lang="en-US" b="1" i="1" dirty="0">
                <a:solidFill>
                  <a:schemeClr val="accent6">
                    <a:lumMod val="75000"/>
                  </a:schemeClr>
                </a:solidFill>
              </a:rPr>
              <a:t>Thema 1: Bildschirmzeit verstehen</a:t>
            </a: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5" name="TextBox 4">
            <a:extLst>
              <a:ext uri="{FF2B5EF4-FFF2-40B4-BE49-F238E27FC236}">
                <a16:creationId xmlns:a16="http://schemas.microsoft.com/office/drawing/2014/main" id="{4FC9AA94-0D9D-0993-916F-AC7F1D11265F}"/>
              </a:ext>
            </a:extLst>
          </p:cNvPr>
          <p:cNvSpPr txBox="1"/>
          <p:nvPr/>
        </p:nvSpPr>
        <p:spPr>
          <a:xfrm>
            <a:off x="232178" y="1462685"/>
            <a:ext cx="10453255" cy="5917646"/>
          </a:xfrm>
          <a:prstGeom prst="rect">
            <a:avLst/>
          </a:prstGeom>
          <a:noFill/>
        </p:spPr>
        <p:txBody>
          <a:bodyPr wrap="square">
            <a:spAutoFit/>
          </a:bodyPr>
          <a:lstStyle/>
          <a:p>
            <a:pPr lvl="0"/>
            <a:r>
              <a:rPr lang="en-GB" sz="2400" b="1" dirty="0"/>
              <a:t>Wie Bildschirme Körper und Geist beeinflussen</a:t>
            </a:r>
          </a:p>
          <a:p>
            <a:pPr lvl="0"/>
            <a:endParaRPr lang="en-GB" sz="1200" b="1" dirty="0"/>
          </a:p>
          <a:p>
            <a:pPr lvl="0" algn="ctr"/>
            <a:r>
              <a:rPr lang="en-GB" sz="2400" dirty="0"/>
              <a:t>Die versteckten Auswirkungen</a:t>
            </a:r>
          </a:p>
          <a:p>
            <a:pPr lvl="1"/>
            <a:endParaRPr lang="en-GB" sz="600" dirty="0"/>
          </a:p>
          <a:p>
            <a:r>
              <a:rPr lang="en-GB" sz="2400" b="1" dirty="0"/>
              <a:t>Dein Körper:</a:t>
            </a:r>
            <a:endParaRPr lang="en-GB" sz="2400" dirty="0"/>
          </a:p>
          <a:p>
            <a:pPr marL="342900" lvl="0" indent="-342900">
              <a:buFont typeface="Wingdings" panose="05000000000000000000" pitchFamily="2" charset="2"/>
              <a:buChar char="ü"/>
            </a:pPr>
            <a:r>
              <a:rPr lang="en-GB" sz="2400" dirty="0"/>
              <a:t>Müde Augen und Kopfschmerzen</a:t>
            </a:r>
          </a:p>
          <a:p>
            <a:pPr marL="342900" lvl="0" indent="-342900">
              <a:buFont typeface="Wingdings" panose="05000000000000000000" pitchFamily="2" charset="2"/>
              <a:buChar char="ü"/>
            </a:pPr>
            <a:r>
              <a:rPr lang="en-GB" sz="2400" dirty="0"/>
              <a:t>Nacken- und Rückenschmerzen</a:t>
            </a:r>
          </a:p>
          <a:p>
            <a:pPr marL="342900" lvl="0" indent="-342900">
              <a:buFont typeface="Wingdings" panose="05000000000000000000" pitchFamily="2" charset="2"/>
              <a:buChar char="ü"/>
            </a:pPr>
            <a:r>
              <a:rPr lang="en-GB" sz="2400" dirty="0"/>
              <a:t>Weniger Energie für Bewegung und Spiel</a:t>
            </a:r>
          </a:p>
          <a:p>
            <a:pPr marL="342900" lvl="0" indent="-342900">
              <a:buFont typeface="Wingdings" panose="05000000000000000000" pitchFamily="2" charset="2"/>
              <a:buChar char="ü"/>
            </a:pPr>
            <a:r>
              <a:rPr lang="en-GB" sz="2400" dirty="0"/>
              <a:t>Schlafstörungen (vor allem durch Bildschirme vor dem Schlafengehen)</a:t>
            </a:r>
          </a:p>
          <a:p>
            <a:endParaRPr lang="en-GB" sz="1200" b="1" dirty="0"/>
          </a:p>
          <a:p>
            <a:r>
              <a:rPr lang="en-GB" sz="2400" b="1" dirty="0"/>
              <a:t>Deine Gefühle:</a:t>
            </a:r>
            <a:endParaRPr lang="en-GB" sz="2400" dirty="0"/>
          </a:p>
          <a:p>
            <a:pPr marL="342900" lvl="0" indent="-342900">
              <a:buFont typeface="Wingdings" panose="05000000000000000000" pitchFamily="2" charset="2"/>
              <a:buChar char="ü"/>
            </a:pPr>
            <a:r>
              <a:rPr lang="en-GB" sz="2400" dirty="0"/>
              <a:t>Du fühlst dich gereizt oder ängstlich</a:t>
            </a:r>
          </a:p>
          <a:p>
            <a:pPr marL="342900" lvl="0" indent="-342900">
              <a:buFont typeface="Wingdings" panose="05000000000000000000" pitchFamily="2" charset="2"/>
              <a:buChar char="ü"/>
            </a:pPr>
            <a:r>
              <a:rPr lang="en-GB" sz="2400" dirty="0"/>
              <a:t>Schwierigkeiten, sich zu konzentrieren</a:t>
            </a:r>
          </a:p>
          <a:p>
            <a:pPr marL="342900" lvl="0" indent="-342900">
              <a:buFont typeface="Wingdings" panose="05000000000000000000" pitchFamily="2" charset="2"/>
              <a:buChar char="ü"/>
            </a:pPr>
            <a:r>
              <a:rPr lang="en-GB" sz="2400" dirty="0"/>
              <a:t>Sich online mit anderen vergleichen</a:t>
            </a:r>
          </a:p>
          <a:p>
            <a:pPr marL="342900" lvl="0" indent="-342900">
              <a:buFont typeface="Wingdings" panose="05000000000000000000" pitchFamily="2" charset="2"/>
              <a:buChar char="ü"/>
            </a:pPr>
            <a:r>
              <a:rPr lang="en-GB" sz="2400" dirty="0"/>
              <a:t>Weniger Interesse an Aktivitäten außerhalb des Internets</a:t>
            </a:r>
          </a:p>
          <a:p>
            <a:r>
              <a:rPr lang="en-GB" sz="2400"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Zeit vor dem Bildschirm und Zeit ohne Bildschirm</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a:xfrm>
            <a:off x="97970" y="764725"/>
            <a:ext cx="11944351" cy="550862"/>
          </a:xfrm>
        </p:spPr>
        <p:txBody>
          <a:bodyPr/>
          <a:lstStyle/>
          <a:p>
            <a:endParaRPr lang="en-US" b="1" i="1" dirty="0">
              <a:solidFill>
                <a:schemeClr val="accent6">
                  <a:lumMod val="75000"/>
                </a:schemeClr>
              </a:solidFill>
            </a:endParaRPr>
          </a:p>
          <a:p>
            <a:r>
              <a:rPr lang="en-US" b="1" i="1" dirty="0">
                <a:solidFill>
                  <a:schemeClr val="accent6">
                    <a:lumMod val="75000"/>
                  </a:schemeClr>
                </a:solidFill>
              </a:rPr>
              <a:t>Thema 1: Bildschirmzeit verstehen</a:t>
            </a: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861203" y="5367073"/>
            <a:ext cx="2002432" cy="919427"/>
          </a:xfrm>
          <a:prstGeom prst="rect">
            <a:avLst/>
          </a:prstGeom>
        </p:spPr>
      </p:pic>
      <p:sp>
        <p:nvSpPr>
          <p:cNvPr id="4" name="TextBox 3">
            <a:extLst>
              <a:ext uri="{FF2B5EF4-FFF2-40B4-BE49-F238E27FC236}">
                <a16:creationId xmlns:a16="http://schemas.microsoft.com/office/drawing/2014/main" id="{161C0D6B-3D61-CE1E-2D2C-D5520DF383A9}"/>
              </a:ext>
            </a:extLst>
          </p:cNvPr>
          <p:cNvSpPr txBox="1"/>
          <p:nvPr/>
        </p:nvSpPr>
        <p:spPr>
          <a:xfrm>
            <a:off x="149679" y="1194119"/>
            <a:ext cx="10453255" cy="1208664"/>
          </a:xfrm>
          <a:prstGeom prst="rect">
            <a:avLst/>
          </a:prstGeom>
          <a:noFill/>
        </p:spPr>
        <p:txBody>
          <a:bodyPr wrap="square">
            <a:spAutoFit/>
          </a:bodyPr>
          <a:lstStyle/>
          <a:p>
            <a:pPr lvl="0"/>
            <a:r>
              <a:rPr lang="en-GB" sz="2400" b="1" dirty="0"/>
              <a:t>Arten der Bildschirmzeit</a:t>
            </a:r>
            <a:endParaRPr lang="en-GB" sz="2400" dirty="0"/>
          </a:p>
          <a:p>
            <a:pPr lvl="0" algn="ctr"/>
            <a:r>
              <a:rPr lang="en-GB" sz="2400" dirty="0"/>
              <a:t>Was für </a:t>
            </a:r>
            <a:r>
              <a:rPr lang="en-GB" sz="2400" dirty="0" err="1"/>
              <a:t>ein</a:t>
            </a:r>
            <a:r>
              <a:rPr lang="en-GB" sz="2400" dirty="0"/>
              <a:t> </a:t>
            </a:r>
            <a:r>
              <a:rPr lang="en-GB" sz="2400" dirty="0" err="1"/>
              <a:t>Bildschirmnutzer</a:t>
            </a:r>
            <a:r>
              <a:rPr lang="en-GB" sz="2400" dirty="0"/>
              <a:t>/-</a:t>
            </a:r>
            <a:r>
              <a:rPr lang="en-GB" sz="2400" dirty="0" err="1"/>
              <a:t>nutzerin</a:t>
            </a:r>
            <a:r>
              <a:rPr lang="en-GB" sz="2400" dirty="0"/>
              <a:t> </a:t>
            </a:r>
            <a:r>
              <a:rPr lang="en-GB" sz="2400" dirty="0" err="1"/>
              <a:t>bist</a:t>
            </a:r>
            <a:r>
              <a:rPr lang="en-GB" sz="2400" dirty="0"/>
              <a:t> du?</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A2B50978-BC99-4C92-FB5F-FF4988212534}"/>
              </a:ext>
            </a:extLst>
          </p:cNvPr>
          <p:cNvGraphicFramePr>
            <a:graphicFrameLocks noGrp="1"/>
          </p:cNvGraphicFramePr>
          <p:nvPr>
            <p:extLst>
              <p:ext uri="{D42A27DB-BD31-4B8C-83A1-F6EECF244321}">
                <p14:modId xmlns:p14="http://schemas.microsoft.com/office/powerpoint/2010/main" val="3275670470"/>
              </p:ext>
            </p:extLst>
          </p:nvPr>
        </p:nvGraphicFramePr>
        <p:xfrm>
          <a:off x="451945" y="1998670"/>
          <a:ext cx="9219682" cy="4507001"/>
        </p:xfrm>
        <a:graphic>
          <a:graphicData uri="http://schemas.openxmlformats.org/drawingml/2006/table">
            <a:tbl>
              <a:tblPr firstRow="1" firstCol="1" bandRow="1">
                <a:tableStyleId>{5C22544A-7EE6-4342-B048-85BDC9FD1C3A}</a:tableStyleId>
              </a:tblPr>
              <a:tblGrid>
                <a:gridCol w="2102069">
                  <a:extLst>
                    <a:ext uri="{9D8B030D-6E8A-4147-A177-3AD203B41FA5}">
                      <a16:colId xmlns:a16="http://schemas.microsoft.com/office/drawing/2014/main" val="470475171"/>
                    </a:ext>
                  </a:extLst>
                </a:gridCol>
                <a:gridCol w="2939326">
                  <a:extLst>
                    <a:ext uri="{9D8B030D-6E8A-4147-A177-3AD203B41FA5}">
                      <a16:colId xmlns:a16="http://schemas.microsoft.com/office/drawing/2014/main" val="629634076"/>
                    </a:ext>
                  </a:extLst>
                </a:gridCol>
                <a:gridCol w="4178287">
                  <a:extLst>
                    <a:ext uri="{9D8B030D-6E8A-4147-A177-3AD203B41FA5}">
                      <a16:colId xmlns:a16="http://schemas.microsoft.com/office/drawing/2014/main" val="1616983408"/>
                    </a:ext>
                  </a:extLst>
                </a:gridCol>
              </a:tblGrid>
              <a:tr h="440133">
                <a:tc>
                  <a:txBody>
                    <a:bodyPr/>
                    <a:lstStyle/>
                    <a:p>
                      <a:pPr marL="0" marR="0" algn="just">
                        <a:lnSpc>
                          <a:spcPct val="115000"/>
                        </a:lnSpc>
                        <a:spcAft>
                          <a:spcPts val="800"/>
                        </a:spcAft>
                        <a:buNone/>
                      </a:pPr>
                      <a:r>
                        <a:rPr lang="en-US" sz="2000" dirty="0" err="1">
                          <a:effectLst/>
                        </a:rPr>
                        <a:t>Typ</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101600" anchor="b"/>
                </a:tc>
                <a:tc>
                  <a:txBody>
                    <a:bodyPr/>
                    <a:lstStyle/>
                    <a:p>
                      <a:pPr marL="0" marR="0" algn="just">
                        <a:lnSpc>
                          <a:spcPct val="115000"/>
                        </a:lnSpc>
                        <a:spcAft>
                          <a:spcPts val="800"/>
                        </a:spcAft>
                        <a:buNone/>
                      </a:pPr>
                      <a:r>
                        <a:rPr lang="en-US" sz="2000" dirty="0">
                          <a:effectLst/>
                        </a:rPr>
                        <a:t>Was das bedeutet</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101600" anchor="b"/>
                </a:tc>
                <a:tc>
                  <a:txBody>
                    <a:bodyPr/>
                    <a:lstStyle/>
                    <a:p>
                      <a:pPr marL="0" marR="0" algn="just">
                        <a:lnSpc>
                          <a:spcPct val="115000"/>
                        </a:lnSpc>
                        <a:spcAft>
                          <a:spcPts val="800"/>
                        </a:spcAft>
                        <a:buNone/>
                      </a:pPr>
                      <a:r>
                        <a:rPr lang="en-US" sz="2000" dirty="0" err="1">
                          <a:effectLst/>
                        </a:rPr>
                        <a:t>Beispiel</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101600" anchor="b"/>
                </a:tc>
                <a:extLst>
                  <a:ext uri="{0D108BD9-81ED-4DB2-BD59-A6C34878D82A}">
                    <a16:rowId xmlns:a16="http://schemas.microsoft.com/office/drawing/2014/main" val="685540737"/>
                  </a:ext>
                </a:extLst>
              </a:tr>
              <a:tr h="881786">
                <a:tc>
                  <a:txBody>
                    <a:bodyPr/>
                    <a:lstStyle/>
                    <a:p>
                      <a:pPr marL="0" marR="0" algn="just">
                        <a:lnSpc>
                          <a:spcPct val="115000"/>
                        </a:lnSpc>
                        <a:spcAft>
                          <a:spcPts val="800"/>
                        </a:spcAft>
                        <a:buNone/>
                      </a:pPr>
                      <a:r>
                        <a:rPr lang="en-US" sz="2000">
                          <a:effectLst/>
                        </a:rPr>
                        <a:t>Bildungsorientiert</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Neue Dinge lernen</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dirty="0" err="1">
                          <a:effectLst/>
                        </a:rPr>
                        <a:t>Hausaufgaben</a:t>
                      </a:r>
                      <a:r>
                        <a:rPr lang="en-US" sz="2000" dirty="0">
                          <a:effectLst/>
                        </a:rPr>
                        <a:t>-Apps, Recherche</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2607228823"/>
                  </a:ext>
                </a:extLst>
              </a:tr>
              <a:tr h="532012">
                <a:tc>
                  <a:txBody>
                    <a:bodyPr/>
                    <a:lstStyle/>
                    <a:p>
                      <a:pPr marL="0" marR="0" algn="just">
                        <a:lnSpc>
                          <a:spcPct val="115000"/>
                        </a:lnSpc>
                        <a:spcAft>
                          <a:spcPts val="800"/>
                        </a:spcAft>
                        <a:buNone/>
                      </a:pPr>
                      <a:r>
                        <a:rPr lang="en-US" sz="2000">
                          <a:effectLst/>
                        </a:rPr>
                        <a:t>Kreativ</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Etwas Neues erschaffen</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Zeichen-Apps, Videobearbeitung</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497233142"/>
                  </a:ext>
                </a:extLst>
              </a:tr>
              <a:tr h="881786">
                <a:tc>
                  <a:txBody>
                    <a:bodyPr/>
                    <a:lstStyle/>
                    <a:p>
                      <a:pPr marL="0" marR="0" algn="just">
                        <a:lnSpc>
                          <a:spcPct val="115000"/>
                        </a:lnSpc>
                        <a:spcAft>
                          <a:spcPts val="800"/>
                        </a:spcAft>
                        <a:buNone/>
                      </a:pPr>
                      <a:r>
                        <a:rPr lang="en-US" sz="2000" dirty="0" err="1">
                          <a:effectLst/>
                        </a:rPr>
                        <a:t>Soziales</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Mit Menschen in Kontakt treten</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Videoanrufe, Nachrichten an Freunde</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2500512420"/>
                  </a:ext>
                </a:extLst>
              </a:tr>
              <a:tr h="881786">
                <a:tc>
                  <a:txBody>
                    <a:bodyPr/>
                    <a:lstStyle/>
                    <a:p>
                      <a:pPr marL="0" marR="0" algn="just">
                        <a:lnSpc>
                          <a:spcPct val="115000"/>
                        </a:lnSpc>
                        <a:spcAft>
                          <a:spcPts val="800"/>
                        </a:spcAft>
                        <a:buNone/>
                      </a:pPr>
                      <a:r>
                        <a:rPr lang="en-US" sz="2000">
                          <a:effectLst/>
                        </a:rPr>
                        <a:t>Passiv</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Zuschauen, ohne nachzudenken</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a:effectLst/>
                        </a:rPr>
                        <a:t>Endloses Scrollen, Videos im Autoplay</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2114710738"/>
                  </a:ext>
                </a:extLst>
              </a:tr>
              <a:tr h="881786">
                <a:tc>
                  <a:txBody>
                    <a:bodyPr/>
                    <a:lstStyle/>
                    <a:p>
                      <a:pPr marL="0" marR="0" algn="just">
                        <a:lnSpc>
                          <a:spcPct val="115000"/>
                        </a:lnSpc>
                        <a:spcAft>
                          <a:spcPts val="800"/>
                        </a:spcAft>
                        <a:buNone/>
                      </a:pPr>
                      <a:r>
                        <a:rPr lang="en-US" sz="2000">
                          <a:effectLst/>
                        </a:rPr>
                        <a:t>Gewohnheitsmäßig</a:t>
                      </a:r>
                      <a:endParaRPr lang="en-US"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GB" sz="2000">
                          <a:effectLst/>
                        </a:rPr>
                        <a:t>Bildschirme aus Langeweile nutzen</a:t>
                      </a:r>
                      <a:endParaRPr lang="en-GB" sz="200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tc>
                  <a:txBody>
                    <a:bodyPr/>
                    <a:lstStyle/>
                    <a:p>
                      <a:pPr marL="0" marR="0" algn="just">
                        <a:lnSpc>
                          <a:spcPct val="115000"/>
                        </a:lnSpc>
                        <a:spcAft>
                          <a:spcPts val="800"/>
                        </a:spcAft>
                        <a:buNone/>
                      </a:pPr>
                      <a:r>
                        <a:rPr lang="en-US" sz="2000" dirty="0">
                          <a:effectLst/>
                        </a:rPr>
                        <a:t>Ständiges Checken des Handys</a:t>
                      </a:r>
                      <a:endParaRPr lang="en-US" sz="20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101600" marB="101600" anchor="b"/>
                </a:tc>
                <a:extLst>
                  <a:ext uri="{0D108BD9-81ED-4DB2-BD59-A6C34878D82A}">
                    <a16:rowId xmlns:a16="http://schemas.microsoft.com/office/drawing/2014/main" val="3395521599"/>
                  </a:ext>
                </a:extLst>
              </a:tr>
            </a:tbl>
          </a:graphicData>
        </a:graphic>
      </p:graphicFrame>
      <p:sp>
        <p:nvSpPr>
          <p:cNvPr id="10" name="TextBox 9">
            <a:extLst>
              <a:ext uri="{FF2B5EF4-FFF2-40B4-BE49-F238E27FC236}">
                <a16:creationId xmlns:a16="http://schemas.microsoft.com/office/drawing/2014/main" id="{55E234CB-19DD-AB02-7134-539F05492D4B}"/>
              </a:ext>
            </a:extLst>
          </p:cNvPr>
          <p:cNvSpPr txBox="1"/>
          <p:nvPr/>
        </p:nvSpPr>
        <p:spPr>
          <a:xfrm>
            <a:off x="745216" y="6454269"/>
            <a:ext cx="9554922" cy="492122"/>
          </a:xfrm>
          <a:prstGeom prst="rect">
            <a:avLst/>
          </a:prstGeom>
          <a:noFill/>
        </p:spPr>
        <p:txBody>
          <a:bodyPr wrap="square">
            <a:spAutoFit/>
          </a:bodyPr>
          <a:lstStyle/>
          <a:p>
            <a:pPr marR="0" lvl="0" algn="just">
              <a:lnSpc>
                <a:spcPct val="115000"/>
              </a:lnSpc>
              <a:spcAft>
                <a:spcPts val="800"/>
              </a:spcAft>
              <a:buSzPts val="1000"/>
              <a:tabLst>
                <a:tab pos="720090" algn="l"/>
              </a:tabLst>
            </a:pPr>
            <a:r>
              <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rPr>
              <a:t>Frage dich selbst: Hilft mir diese Bildschirmzeit oder füllt sie nur die Zeit?</a:t>
            </a: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AF002-6A00-7ED7-B9D5-B0F0C6A802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B61C5-BD98-22EA-5EEF-2FC5E8761AE5}"/>
              </a:ext>
            </a:extLst>
          </p:cNvPr>
          <p:cNvSpPr>
            <a:spLocks noGrp="1"/>
          </p:cNvSpPr>
          <p:nvPr>
            <p:ph type="ctrTitle"/>
          </p:nvPr>
        </p:nvSpPr>
        <p:spPr/>
        <p:txBody>
          <a:bodyPr>
            <a:normAutofit fontScale="90000"/>
          </a:bodyPr>
          <a:lstStyle/>
          <a:p>
            <a:r>
              <a:rPr lang="en-US" sz="2700" b="0" i="1" dirty="0"/>
              <a:t>Modul 1 (Schüler*</a:t>
            </a:r>
            <a:r>
              <a:rPr lang="en-US" sz="2700" b="0" i="1" dirty="0" err="1"/>
              <a:t>innen</a:t>
            </a:r>
            <a:r>
              <a:rPr lang="en-US" sz="2700" b="0" i="1" dirty="0"/>
              <a:t>)</a:t>
            </a:r>
            <a:br>
              <a:rPr lang="en-US" sz="2700" b="0" i="1" dirty="0"/>
            </a:br>
            <a:r>
              <a:rPr lang="en-US" sz="2700" b="0" i="1" dirty="0"/>
              <a:t>Bildschirmzeit und Bildschirmpause</a:t>
            </a: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04E309A-3CF8-C9C5-C9E3-EF57AA70DBA4}"/>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6">
                    <a:lumMod val="75000"/>
                  </a:schemeClr>
                </a:solidFill>
              </a:rPr>
              <a:t>Thema 2: </a:t>
            </a:r>
            <a:r>
              <a:rPr lang="en-GB" sz="2400" b="1" dirty="0">
                <a:solidFill>
                  <a:schemeClr val="accent6">
                    <a:lumMod val="75000"/>
                  </a:schemeClr>
                </a:solidFill>
              </a:rPr>
              <a:t>Selbstkontrolle und digitale Ernährung</a:t>
            </a:r>
          </a:p>
          <a:p>
            <a:endParaRPr lang="en-CY" sz="2800" dirty="0"/>
          </a:p>
        </p:txBody>
      </p:sp>
    </p:spTree>
    <p:extLst>
      <p:ext uri="{BB962C8B-B14F-4D97-AF65-F5344CB8AC3E}">
        <p14:creationId xmlns:p14="http://schemas.microsoft.com/office/powerpoint/2010/main" val="1230124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p:cNvSpPr>
            <a:spLocks noGrp="1"/>
          </p:cNvSpPr>
          <p:nvPr>
            <p:ph type="body" sz="quarter" idx="10"/>
          </p:nvPr>
        </p:nvSpPr>
        <p:spPr/>
        <p:txBody>
          <a:bodyPr/>
          <a:lstStyle/>
          <a:p>
            <a:endParaRPr lang="en-US" b="1" dirty="0">
              <a:solidFill>
                <a:schemeClr val="accent6">
                  <a:lumMod val="75000"/>
                </a:schemeClr>
              </a:solidFill>
            </a:endParaRPr>
          </a:p>
          <a:p>
            <a:r>
              <a:rPr lang="en-US" b="1" i="1" dirty="0">
                <a:solidFill>
                  <a:schemeClr val="accent6">
                    <a:lumMod val="75000"/>
                  </a:schemeClr>
                </a:solidFill>
              </a:rPr>
              <a:t>Thema 2: </a:t>
            </a:r>
            <a:r>
              <a:rPr lang="en-GB" b="1" i="1" dirty="0">
                <a:solidFill>
                  <a:schemeClr val="accent6">
                    <a:lumMod val="75000"/>
                  </a:schemeClr>
                </a:solidFill>
              </a:rPr>
              <a:t>Selbstbeobachtung und digitale Ernährung</a:t>
            </a:r>
          </a:p>
          <a:p>
            <a:endParaRPr lang="en-CY" i="1" dirty="0"/>
          </a:p>
        </p:txBody>
      </p:sp>
      <p:pic>
        <p:nvPicPr>
          <p:cNvPr id="2" name="Content Placeholder 1">
            <a:extLst>
              <a:ext uri="{FF2B5EF4-FFF2-40B4-BE49-F238E27FC236}">
                <a16:creationId xmlns:a16="http://schemas.microsoft.com/office/drawing/2014/main" id="{C16FF988-7FBE-BA14-547C-4DF7B4608D9A}"/>
              </a:ext>
            </a:extLst>
          </p:cNvPr>
          <p:cNvPicPr>
            <a:picLocks noGrp="1" noChangeAspect="1"/>
          </p:cNvPicPr>
          <p:nvPr>
            <p:ph sz="quarter" idx="12"/>
          </p:nvPr>
        </p:nvPicPr>
        <p:blipFill>
          <a:blip r:embed="rId3"/>
          <a:stretch>
            <a:fillRect/>
          </a:stretch>
        </p:blipFill>
        <p:spPr>
          <a:xfrm>
            <a:off x="9900745" y="5403428"/>
            <a:ext cx="2015452" cy="925405"/>
          </a:xfrm>
          <a:prstGeom prst="rect">
            <a:avLst/>
          </a:prstGeom>
        </p:spPr>
      </p:pic>
      <p:sp>
        <p:nvSpPr>
          <p:cNvPr id="4" name="TextBox 3">
            <a:extLst>
              <a:ext uri="{FF2B5EF4-FFF2-40B4-BE49-F238E27FC236}">
                <a16:creationId xmlns:a16="http://schemas.microsoft.com/office/drawing/2014/main" id="{57CC95C8-0421-C9B8-341C-7C9E84BC13EE}"/>
              </a:ext>
            </a:extLst>
          </p:cNvPr>
          <p:cNvSpPr txBox="1"/>
          <p:nvPr/>
        </p:nvSpPr>
        <p:spPr>
          <a:xfrm>
            <a:off x="97970" y="1558636"/>
            <a:ext cx="10261766" cy="5517536"/>
          </a:xfrm>
          <a:prstGeom prst="rect">
            <a:avLst/>
          </a:prstGeom>
          <a:noFill/>
        </p:spPr>
        <p:txBody>
          <a:bodyPr wrap="square">
            <a:spAutoFit/>
          </a:bodyPr>
          <a:lstStyle/>
          <a:p>
            <a:pPr lvl="0"/>
            <a:r>
              <a:rPr lang="en-GB" sz="2400" b="1" dirty="0"/>
              <a:t>Sich seiner Gewohnheiten bewusst werden</a:t>
            </a:r>
          </a:p>
          <a:p>
            <a:pPr lvl="0"/>
            <a:endParaRPr lang="en-GB" sz="2400" b="1" dirty="0"/>
          </a:p>
          <a:p>
            <a:pPr lvl="0" algn="ctr"/>
            <a:r>
              <a:rPr lang="en-GB" sz="2400" dirty="0"/>
              <a:t>Was man nicht bemerkt, kann man nicht ändern</a:t>
            </a:r>
          </a:p>
          <a:p>
            <a:pPr lvl="0"/>
            <a:endParaRPr lang="en-GB" sz="2400" dirty="0"/>
          </a:p>
          <a:p>
            <a:pPr lvl="0" algn="ctr"/>
            <a:r>
              <a:rPr lang="en-GB" sz="2400" dirty="0"/>
              <a:t>Selbstbeobachtung bedeutet, das eigene Verhalten zu beobachten und Muster zu erkennen.</a:t>
            </a:r>
          </a:p>
          <a:p>
            <a:endParaRPr lang="en-GB" sz="2400" b="1" dirty="0"/>
          </a:p>
          <a:p>
            <a:r>
              <a:rPr lang="en-GB" sz="2400" b="1" dirty="0"/>
              <a:t>Frage dich selbst:</a:t>
            </a:r>
            <a:endParaRPr lang="en-GB" sz="2400" dirty="0"/>
          </a:p>
          <a:p>
            <a:pPr marL="285750" lvl="0" indent="-285750">
              <a:buFont typeface="Wingdings" panose="05000000000000000000" pitchFamily="2" charset="2"/>
              <a:buChar char="ü"/>
            </a:pPr>
            <a:r>
              <a:rPr lang="en-GB" sz="2400" dirty="0"/>
              <a:t>Wie viel Zeit verbringe ich wirklich vor Bildschirmen?</a:t>
            </a:r>
          </a:p>
          <a:p>
            <a:pPr marL="285750" lvl="0" indent="-285750">
              <a:buFont typeface="Wingdings" panose="05000000000000000000" pitchFamily="2" charset="2"/>
              <a:buChar char="ü"/>
            </a:pPr>
            <a:r>
              <a:rPr lang="en-GB" sz="2400" dirty="0"/>
              <a:t>Wie fühle ich mich, BEVOR ich mein Gerät in die Hand nehme?</a:t>
            </a:r>
          </a:p>
          <a:p>
            <a:pPr marL="285750" lvl="0" indent="-285750">
              <a:buFont typeface="Wingdings" panose="05000000000000000000" pitchFamily="2" charset="2"/>
              <a:buChar char="ü"/>
            </a:pPr>
            <a:r>
              <a:rPr lang="en-GB" sz="2400" dirty="0"/>
              <a:t>Wie </a:t>
            </a:r>
            <a:r>
              <a:rPr lang="en-GB" sz="2400" b="1" dirty="0"/>
              <a:t>fühle ich</a:t>
            </a:r>
            <a:r>
              <a:rPr lang="en-GB" sz="2400" dirty="0"/>
              <a:t> mich </a:t>
            </a:r>
            <a:r>
              <a:rPr lang="en-GB" sz="2400" b="1" dirty="0"/>
              <a:t>NACH der </a:t>
            </a:r>
            <a:r>
              <a:rPr lang="en-GB" sz="2400" b="1" dirty="0" err="1"/>
              <a:t>Nutzung</a:t>
            </a:r>
            <a:r>
              <a:rPr lang="en-GB" sz="2400" b="1" dirty="0"/>
              <a:t>?</a:t>
            </a:r>
          </a:p>
          <a:p>
            <a:pPr marL="285750" lvl="0" indent="-285750">
              <a:buFont typeface="Wingdings" panose="05000000000000000000" pitchFamily="2" charset="2"/>
              <a:buChar char="ü"/>
            </a:pPr>
            <a:endParaRPr lang="en-GB" sz="2200" dirty="0"/>
          </a:p>
          <a:p>
            <a:pPr algn="ctr"/>
            <a:r>
              <a:rPr lang="en-GB" sz="2200" b="1" dirty="0" err="1"/>
              <a:t>Warum</a:t>
            </a:r>
            <a:r>
              <a:rPr lang="en-GB" sz="2200" b="1" dirty="0"/>
              <a:t> das wichtig ist: </a:t>
            </a:r>
          </a:p>
          <a:p>
            <a:pPr algn="ctr"/>
            <a:r>
              <a:rPr lang="en-GB" sz="2200" b="1" dirty="0"/>
              <a:t>Wenn du auf deine Gewohnheiten achtest, übernimmst DU wieder die Kontrolle.</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126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7E0FC-404C-F36F-F469-20FEB8A1564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E6C2D7B-FD17-471D-B092-085122B23135}"/>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FE1087EE-7C99-3EEC-5FDE-D4949F1FBB5C}"/>
              </a:ext>
            </a:extLst>
          </p:cNvPr>
          <p:cNvSpPr>
            <a:spLocks noGrp="1"/>
          </p:cNvSpPr>
          <p:nvPr>
            <p:ph type="body" sz="quarter" idx="10"/>
          </p:nvPr>
        </p:nvSpPr>
        <p:spPr/>
        <p:txBody>
          <a:bodyPr/>
          <a:lstStyle/>
          <a:p>
            <a:r>
              <a:rPr lang="en-US" b="1" i="1" dirty="0">
                <a:solidFill>
                  <a:schemeClr val="accent6">
                    <a:lumMod val="75000"/>
                  </a:schemeClr>
                </a:solidFill>
              </a:rPr>
              <a:t>Thema 2: </a:t>
            </a:r>
            <a:r>
              <a:rPr lang="en-GB" b="1" i="1" dirty="0">
                <a:solidFill>
                  <a:schemeClr val="accent6">
                    <a:lumMod val="75000"/>
                  </a:schemeClr>
                </a:solidFill>
              </a:rPr>
              <a:t>Selbstbeobachtung und digitale Ernährung</a:t>
            </a:r>
          </a:p>
        </p:txBody>
      </p:sp>
      <p:pic>
        <p:nvPicPr>
          <p:cNvPr id="2" name="Content Placeholder 1">
            <a:extLst>
              <a:ext uri="{FF2B5EF4-FFF2-40B4-BE49-F238E27FC236}">
                <a16:creationId xmlns:a16="http://schemas.microsoft.com/office/drawing/2014/main" id="{997FD380-8B63-7793-BE47-DB7AEBA79549}"/>
              </a:ext>
            </a:extLst>
          </p:cNvPr>
          <p:cNvPicPr>
            <a:picLocks noGrp="1" noChangeAspect="1"/>
          </p:cNvPicPr>
          <p:nvPr>
            <p:ph sz="quarter" idx="12"/>
          </p:nvPr>
        </p:nvPicPr>
        <p:blipFill>
          <a:blip r:embed="rId3"/>
          <a:stretch>
            <a:fillRect/>
          </a:stretch>
        </p:blipFill>
        <p:spPr>
          <a:xfrm>
            <a:off x="9902028" y="5781481"/>
            <a:ext cx="2016346" cy="925815"/>
          </a:xfrm>
          <a:prstGeom prst="rect">
            <a:avLst/>
          </a:prstGeom>
        </p:spPr>
      </p:pic>
      <p:sp>
        <p:nvSpPr>
          <p:cNvPr id="4" name="TextBox 3">
            <a:extLst>
              <a:ext uri="{FF2B5EF4-FFF2-40B4-BE49-F238E27FC236}">
                <a16:creationId xmlns:a16="http://schemas.microsoft.com/office/drawing/2014/main" id="{31B4B55E-5F5B-9623-EA92-23B430E403BA}"/>
              </a:ext>
            </a:extLst>
          </p:cNvPr>
          <p:cNvSpPr txBox="1"/>
          <p:nvPr/>
        </p:nvSpPr>
        <p:spPr>
          <a:xfrm>
            <a:off x="97970" y="1558636"/>
            <a:ext cx="11581412" cy="4532651"/>
          </a:xfrm>
          <a:prstGeom prst="rect">
            <a:avLst/>
          </a:prstGeom>
          <a:noFill/>
        </p:spPr>
        <p:txBody>
          <a:bodyPr wrap="square">
            <a:spAutoFit/>
          </a:bodyPr>
          <a:lstStyle/>
          <a:p>
            <a:pPr lvl="0"/>
            <a:r>
              <a:rPr lang="en-GB" sz="2400" b="1" dirty="0"/>
              <a:t>Was ist </a:t>
            </a:r>
            <a:r>
              <a:rPr lang="en-GB" sz="2400" b="1" i="1" dirty="0"/>
              <a:t>„digitale Ernährung“?</a:t>
            </a:r>
          </a:p>
          <a:p>
            <a:pPr lvl="0" algn="ctr"/>
            <a:r>
              <a:rPr lang="en-GB" sz="2400" dirty="0"/>
              <a:t>Den Geist sinnvoll nähren</a:t>
            </a:r>
          </a:p>
          <a:p>
            <a:pPr lvl="0" algn="ctr"/>
            <a:endParaRPr lang="en-GB" sz="2400" dirty="0"/>
          </a:p>
          <a:p>
            <a:pPr lvl="0" algn="ctr"/>
            <a:r>
              <a:rPr lang="en-GB" sz="2400" dirty="0"/>
              <a:t>Betrachte Bildschirmzeit wie Essen:</a:t>
            </a:r>
          </a:p>
          <a:p>
            <a:pPr algn="ctr"/>
            <a:r>
              <a:rPr lang="en-GB" sz="2400" b="1" i="1" dirty="0"/>
              <a:t>„Gesunde“ </a:t>
            </a:r>
            <a:r>
              <a:rPr lang="en-GB" sz="2400" b="1" dirty="0"/>
              <a:t>Bildschirmzeit </a:t>
            </a:r>
            <a:r>
              <a:rPr lang="en-GB" sz="2400" dirty="0"/>
              <a:t>= Lernen, Gestalten, sinnvolle Verbindungen</a:t>
            </a:r>
          </a:p>
          <a:p>
            <a:pPr algn="ctr"/>
            <a:r>
              <a:rPr lang="en-GB" sz="2400" dirty="0"/>
              <a:t>→ Das gibt dir Energie und ein Gefühl der Zufriedenheit</a:t>
            </a:r>
          </a:p>
          <a:p>
            <a:pPr algn="ctr"/>
            <a:endParaRPr lang="en-GB" sz="2400" b="1" i="1" dirty="0"/>
          </a:p>
          <a:p>
            <a:pPr algn="ctr"/>
            <a:r>
              <a:rPr lang="en-GB" sz="2400" b="1" dirty="0"/>
              <a:t>„Junk“-Bildschirmzeit </a:t>
            </a:r>
            <a:r>
              <a:rPr lang="en-GB" sz="2400" dirty="0"/>
              <a:t>= endloses Scrollen, gedankenloses Zuschauen</a:t>
            </a:r>
          </a:p>
          <a:p>
            <a:pPr algn="ctr"/>
            <a:r>
              <a:rPr lang="en-GB" sz="2400" dirty="0"/>
              <a:t>→ Sie fühlen sich müde, gelangweilt oder leer</a:t>
            </a:r>
          </a:p>
          <a:p>
            <a:pPr algn="ctr"/>
            <a:endParaRPr lang="en-GB" sz="2400" b="1" dirty="0"/>
          </a:p>
          <a:p>
            <a:pPr algn="ctr"/>
            <a:r>
              <a:rPr lang="en-GB" sz="2400" b="1" dirty="0"/>
              <a:t>Das Ziel: </a:t>
            </a:r>
            <a:r>
              <a:rPr lang="en-GB" sz="2400" dirty="0"/>
              <a:t>Mehr </a:t>
            </a:r>
            <a:r>
              <a:rPr lang="en-GB" sz="2400" i="1" dirty="0"/>
              <a:t>„Gemüse“</a:t>
            </a:r>
            <a:r>
              <a:rPr lang="en-GB" sz="2400" dirty="0"/>
              <a:t>, weniger </a:t>
            </a:r>
            <a:r>
              <a:rPr lang="en-GB" sz="2400" i="1" dirty="0"/>
              <a:t>„Süßigkeiten“ </a:t>
            </a:r>
            <a:r>
              <a:rPr lang="en-GB" sz="2400" dirty="0"/>
              <a:t>– aber ab und zu darf man sich ruhig etwas gönnen!</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181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55C83-5165-A7AF-BCCD-350751E1214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4FFBF75-6964-6899-BE80-57268AE7F175}"/>
              </a:ext>
            </a:extLst>
          </p:cNvPr>
          <p:cNvSpPr>
            <a:spLocks noGrp="1"/>
          </p:cNvSpPr>
          <p:nvPr>
            <p:ph type="title"/>
          </p:nvPr>
        </p:nvSpPr>
        <p:spPr/>
        <p:txBody>
          <a:bodyPr lIns="91440"/>
          <a:lstStyle/>
          <a:p>
            <a:r>
              <a:rPr lang="en-US" sz="2400" i="1" dirty="0"/>
              <a:t>Modul 1 (Schüler*</a:t>
            </a:r>
            <a:r>
              <a:rPr lang="en-US" sz="2400" i="1" dirty="0" err="1"/>
              <a:t>innen</a:t>
            </a:r>
            <a:r>
              <a:rPr lang="en-US" sz="2400" i="1" dirty="0"/>
              <a:t>): Bildschirmzeit und bildschirmfreie Zeit</a:t>
            </a:r>
            <a:endParaRPr lang="el-GR" sz="2400" dirty="0"/>
          </a:p>
        </p:txBody>
      </p:sp>
      <p:sp>
        <p:nvSpPr>
          <p:cNvPr id="6" name="Text Placeholder 5">
            <a:extLst>
              <a:ext uri="{FF2B5EF4-FFF2-40B4-BE49-F238E27FC236}">
                <a16:creationId xmlns:a16="http://schemas.microsoft.com/office/drawing/2014/main" id="{E38A221E-1F19-055B-E1BD-69531DBE3C20}"/>
              </a:ext>
            </a:extLst>
          </p:cNvPr>
          <p:cNvSpPr>
            <a:spLocks noGrp="1"/>
          </p:cNvSpPr>
          <p:nvPr>
            <p:ph type="body" sz="quarter" idx="10"/>
          </p:nvPr>
        </p:nvSpPr>
        <p:spPr/>
        <p:txBody>
          <a:bodyPr/>
          <a:lstStyle/>
          <a:p>
            <a:r>
              <a:rPr lang="en-US" b="1" i="1" dirty="0">
                <a:solidFill>
                  <a:schemeClr val="accent6">
                    <a:lumMod val="75000"/>
                  </a:schemeClr>
                </a:solidFill>
              </a:rPr>
              <a:t>Thema 2: </a:t>
            </a:r>
            <a:r>
              <a:rPr lang="en-GB" b="1" i="1" dirty="0">
                <a:solidFill>
                  <a:schemeClr val="accent6">
                    <a:lumMod val="75000"/>
                  </a:schemeClr>
                </a:solidFill>
              </a:rPr>
              <a:t>Selbstkontrolle und digitale Ernährung</a:t>
            </a:r>
          </a:p>
        </p:txBody>
      </p:sp>
      <p:pic>
        <p:nvPicPr>
          <p:cNvPr id="2" name="Content Placeholder 1">
            <a:extLst>
              <a:ext uri="{FF2B5EF4-FFF2-40B4-BE49-F238E27FC236}">
                <a16:creationId xmlns:a16="http://schemas.microsoft.com/office/drawing/2014/main" id="{399B014B-249E-A20A-52CD-B79D68A15D57}"/>
              </a:ext>
            </a:extLst>
          </p:cNvPr>
          <p:cNvPicPr>
            <a:picLocks noGrp="1" noChangeAspect="1"/>
          </p:cNvPicPr>
          <p:nvPr>
            <p:ph sz="quarter" idx="12"/>
          </p:nvPr>
        </p:nvPicPr>
        <p:blipFill>
          <a:blip r:embed="rId3"/>
          <a:stretch>
            <a:fillRect/>
          </a:stretch>
        </p:blipFill>
        <p:spPr>
          <a:xfrm>
            <a:off x="9289704" y="5180036"/>
            <a:ext cx="2327333" cy="1068606"/>
          </a:xfrm>
          <a:prstGeom prst="rect">
            <a:avLst/>
          </a:prstGeom>
        </p:spPr>
      </p:pic>
      <p:sp>
        <p:nvSpPr>
          <p:cNvPr id="9" name="TextBox 8">
            <a:extLst>
              <a:ext uri="{FF2B5EF4-FFF2-40B4-BE49-F238E27FC236}">
                <a16:creationId xmlns:a16="http://schemas.microsoft.com/office/drawing/2014/main" id="{47A36257-0A3E-AC06-E251-6E6FF784A626}"/>
              </a:ext>
            </a:extLst>
          </p:cNvPr>
          <p:cNvSpPr txBox="1"/>
          <p:nvPr/>
        </p:nvSpPr>
        <p:spPr>
          <a:xfrm>
            <a:off x="97969" y="1568298"/>
            <a:ext cx="9440885" cy="5363648"/>
          </a:xfrm>
          <a:prstGeom prst="rect">
            <a:avLst/>
          </a:prstGeom>
          <a:noFill/>
        </p:spPr>
        <p:txBody>
          <a:bodyPr wrap="square">
            <a:spAutoFit/>
          </a:bodyPr>
          <a:lstStyle/>
          <a:p>
            <a:pPr lvl="0"/>
            <a:r>
              <a:rPr lang="en-GB" sz="2400" b="1" dirty="0"/>
              <a:t>Bessere Gewohnheiten entwickeln</a:t>
            </a:r>
          </a:p>
          <a:p>
            <a:pPr lvl="0"/>
            <a:endParaRPr lang="en-GB" b="1" dirty="0"/>
          </a:p>
          <a:p>
            <a:pPr lvl="0" algn="ctr"/>
            <a:r>
              <a:rPr lang="en-GB" sz="2400" dirty="0"/>
              <a:t>Kleine Veränderungen, große Ergebnisse</a:t>
            </a:r>
          </a:p>
          <a:p>
            <a:pPr lvl="1" algn="ctr"/>
            <a:endParaRPr lang="en-GB" sz="800" b="1" dirty="0"/>
          </a:p>
          <a:p>
            <a:r>
              <a:rPr lang="en-GB" sz="2400" u="sng" dirty="0"/>
              <a:t>Bevor du einen Bildschirm nutzt, frag dich:</a:t>
            </a:r>
          </a:p>
          <a:p>
            <a:pPr marL="285750" lvl="0" indent="-285750">
              <a:buFont typeface="Wingdings" panose="05000000000000000000" pitchFamily="2" charset="2"/>
              <a:buChar char="Ø"/>
            </a:pPr>
            <a:r>
              <a:rPr lang="en-GB" sz="2400" dirty="0"/>
              <a:t>„Warum nehme ich das in die Hand?“</a:t>
            </a:r>
          </a:p>
          <a:p>
            <a:pPr marL="285750" lvl="0" indent="-285750">
              <a:buFont typeface="Wingdings" panose="05000000000000000000" pitchFamily="2" charset="2"/>
              <a:buChar char="Ø"/>
            </a:pPr>
            <a:r>
              <a:rPr lang="en-GB" sz="2400" dirty="0"/>
              <a:t>„Was möchte ich tun?“</a:t>
            </a:r>
          </a:p>
          <a:p>
            <a:pPr lvl="0"/>
            <a:endParaRPr lang="en-GB" sz="1200" dirty="0"/>
          </a:p>
          <a:p>
            <a:r>
              <a:rPr lang="en-GB" sz="2400" u="sng" dirty="0"/>
              <a:t>Nachdem du ein Bildschirmgerät benutzt hast, frag dich:</a:t>
            </a:r>
          </a:p>
          <a:p>
            <a:pPr marL="285750" lvl="0" indent="-285750">
              <a:buFont typeface="Wingdings" panose="05000000000000000000" pitchFamily="2" charset="2"/>
              <a:buChar char="Ø"/>
            </a:pPr>
            <a:r>
              <a:rPr lang="en-GB" sz="2400" dirty="0"/>
              <a:t>„Wie fühle ich mich jetzt?“</a:t>
            </a:r>
          </a:p>
          <a:p>
            <a:pPr marL="285750" lvl="0" indent="-285750">
              <a:buFont typeface="Wingdings" panose="05000000000000000000" pitchFamily="2" charset="2"/>
              <a:buChar char="Ø"/>
            </a:pPr>
            <a:r>
              <a:rPr lang="en-GB" sz="2400" dirty="0"/>
              <a:t>„War das meine Zeit wert?“</a:t>
            </a:r>
          </a:p>
          <a:p>
            <a:endParaRPr lang="en-GB" sz="1200" b="1" dirty="0"/>
          </a:p>
          <a:p>
            <a:pPr algn="ctr"/>
            <a:r>
              <a:rPr lang="en-GB" sz="2400" b="1" dirty="0"/>
              <a:t>Probier das mal aus:</a:t>
            </a:r>
            <a:r>
              <a:rPr lang="en-GB" sz="2400" dirty="0"/>
              <a:t> </a:t>
            </a:r>
          </a:p>
          <a:p>
            <a:pPr algn="ctr"/>
            <a:r>
              <a:rPr lang="en-GB" sz="2400" dirty="0"/>
              <a:t>Leg </a:t>
            </a:r>
            <a:r>
              <a:rPr lang="en-GB" sz="2400" dirty="0" err="1"/>
              <a:t>dein</a:t>
            </a:r>
            <a:r>
              <a:rPr lang="en-GB" sz="2400" dirty="0"/>
              <a:t> Handy in ein anderes Zimmer, </a:t>
            </a:r>
            <a:r>
              <a:rPr lang="en-GB" sz="2400" dirty="0" err="1"/>
              <a:t>wenn</a:t>
            </a:r>
            <a:r>
              <a:rPr lang="en-GB" sz="2400" dirty="0"/>
              <a:t> du </a:t>
            </a:r>
            <a:r>
              <a:rPr lang="en-GB" sz="2400" dirty="0" err="1"/>
              <a:t>Hausaufgaben</a:t>
            </a:r>
            <a:r>
              <a:rPr lang="en-GB" sz="2400" dirty="0"/>
              <a:t> </a:t>
            </a:r>
            <a:r>
              <a:rPr lang="en-GB" sz="2400" dirty="0" err="1"/>
              <a:t>machst</a:t>
            </a:r>
            <a:r>
              <a:rPr lang="en-GB" sz="2400" dirty="0"/>
              <a:t>. </a:t>
            </a:r>
          </a:p>
          <a:p>
            <a:pPr algn="ctr"/>
            <a:r>
              <a:rPr lang="en-GB" sz="2400" dirty="0"/>
              <a:t>Du wirst merken, wie viel leichter es ist, sich zu konzentrieren!</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51555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4286</Words>
  <Application>Microsoft Office PowerPoint</Application>
  <PresentationFormat>Breitbild</PresentationFormat>
  <Paragraphs>421</Paragraphs>
  <Slides>27</Slides>
  <Notes>20</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27</vt:i4>
      </vt:variant>
    </vt:vector>
  </HeadingPairs>
  <TitlesOfParts>
    <vt:vector size="33" baseType="lpstr">
      <vt:lpstr>Arial</vt:lpstr>
      <vt:lpstr>Calibri</vt:lpstr>
      <vt:lpstr>Open Sans</vt:lpstr>
      <vt:lpstr>Wingdings</vt:lpstr>
      <vt:lpstr>CARDET Course template</vt:lpstr>
      <vt:lpstr>CARDET Course template - Cover page</vt:lpstr>
      <vt:lpstr>WP3 – Schulungsmaterial für Schüler*innen   </vt:lpstr>
      <vt:lpstr> Modul 1 (Schüler*innen) Bildschirmzeit und Bildschirmpause     </vt:lpstr>
      <vt:lpstr>Modul 1 (Schüler*innen): Zeit vor dem Bildschirm und Zeit ohne Bildschirm</vt:lpstr>
      <vt:lpstr>Modul 1 (Schüler*innen): Zeit vor dem Bildschirm und Zeit ohne Bildschirm</vt:lpstr>
      <vt:lpstr>Modul 1 (Schüler*innen): Zeit vor dem Bildschirm und Zeit ohne Bildschirm</vt:lpstr>
      <vt:lpstr>Modul 1 (Schüler*innen) Bildschirmzeit und Bildschirmpause    </vt:lpstr>
      <vt:lpstr>Modul 1 (Schüler*innen): Bildschirmzeit und bildschirmfreie Zeit</vt:lpstr>
      <vt:lpstr>Modul 1 (Schüler*innen): Bildschirmzeit und bildschirmfreie Zeit</vt:lpstr>
      <vt:lpstr>Modul 1 (Schüler*innen): Bildschirmzeit und bildschirmfreie Zeit</vt:lpstr>
      <vt:lpstr>Modul 1 (Schüler*innen): Bildschirmzeit und bildschirmfreie Zeit</vt:lpstr>
      <vt:lpstr>Modul 1 (Schüler*innen): Bildschirmzeit und bildschirmfreie Zeit</vt:lpstr>
      <vt:lpstr>Modul 1 (Schüler*innen):  Bildschirmzeit und Bildschirmpause    </vt:lpstr>
      <vt:lpstr>Modul 1 (Schüler*innen): Bildschirmzeit und bildschirmfreie Zeit</vt:lpstr>
      <vt:lpstr>Modul 1 (Schüler*innen): Bildschirmzeit und bildschirmfreie Zeit</vt:lpstr>
      <vt:lpstr>Modul 1 (Schüler*innen): Bildschirmzeit und bildschirmfreie Zeit</vt:lpstr>
      <vt:lpstr>Modul 1 (Schüler*innen): Bildschirmzeit und bildschirmfreie Zeit</vt:lpstr>
      <vt:lpstr>Modul 1 (Schüler*innen) Bildschirmzeit und Bildschirmpause    </vt:lpstr>
      <vt:lpstr>Modul 1 (Schüler*innen): Zeit vor dem Bildschirm und Zeit ohne Bildschirm</vt:lpstr>
      <vt:lpstr>Modul 1 (Schüler*innen): Bildschirmzeit und bildschirmfreie Zeit</vt:lpstr>
      <vt:lpstr>Modul 1 (Schüler*innen): Bildschirmzeit und bildschirmfreie Zeit</vt:lpstr>
      <vt:lpstr>Modul 1 (Schüler*innen): Zeit vor dem Bildschirm und Zeit ohne Bildschirm</vt:lpstr>
      <vt:lpstr>Modul 1 (Schüler*innen) Bildschirmzeit und Bildschirmpause    </vt:lpstr>
      <vt:lpstr>Modul 1 (Schüler*innen): Bildschirmzeit und bildschirmfreie Zeit</vt:lpstr>
      <vt:lpstr>Modul 1 (Schüler*innen): Bildschirmzeit und bildschirmfreie Zeit</vt:lpstr>
      <vt:lpstr>Modul 1 (Schüler*innen): Bildschirmzeit und bildschirmfreie Zeit</vt:lpstr>
      <vt:lpstr>Modul 1 (Schüler*innen): Bildschirmzeit und bildschirmfreie Zeit</vt:lpstr>
      <vt:lpstr>Ende von Modul 1 (Schüler*innen):  Bildschirmzeit und bildschirmfreie Zeit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docId:1C02BAE9B596C491D060A96D1F693180</cp:keywords>
  <cp:lastModifiedBy>Luisa Standecker</cp:lastModifiedBy>
  <cp:revision>180</cp:revision>
  <cp:lastPrinted>2018-07-25T11:23:29Z</cp:lastPrinted>
  <dcterms:created xsi:type="dcterms:W3CDTF">2014-07-11T09:12:14Z</dcterms:created>
  <dcterms:modified xsi:type="dcterms:W3CDTF">2026-05-28T07:32:11Z</dcterms:modified>
</cp:coreProperties>
</file>