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30"/>
  </p:notesMasterIdLst>
  <p:handoutMasterIdLst>
    <p:handoutMasterId r:id="rId31"/>
  </p:handoutMasterIdLst>
  <p:sldIdLst>
    <p:sldId id="256" r:id="rId3"/>
    <p:sldId id="272" r:id="rId4"/>
    <p:sldId id="277" r:id="rId5"/>
    <p:sldId id="278" r:id="rId6"/>
    <p:sldId id="279" r:id="rId7"/>
    <p:sldId id="274" r:id="rId8"/>
    <p:sldId id="264" r:id="rId9"/>
    <p:sldId id="288" r:id="rId10"/>
    <p:sldId id="284" r:id="rId11"/>
    <p:sldId id="286" r:id="rId12"/>
    <p:sldId id="285" r:id="rId13"/>
    <p:sldId id="273" r:id="rId14"/>
    <p:sldId id="287" r:id="rId15"/>
    <p:sldId id="292" r:id="rId16"/>
    <p:sldId id="293" r:id="rId17"/>
    <p:sldId id="294" r:id="rId18"/>
    <p:sldId id="275" r:id="rId19"/>
    <p:sldId id="296" r:id="rId20"/>
    <p:sldId id="301" r:id="rId21"/>
    <p:sldId id="302" r:id="rId22"/>
    <p:sldId id="295" r:id="rId23"/>
    <p:sldId id="303" r:id="rId24"/>
    <p:sldId id="304" r:id="rId25"/>
    <p:sldId id="305" r:id="rId26"/>
    <p:sldId id="306" r:id="rId27"/>
    <p:sldId id="307" r:id="rId28"/>
    <p:sldId id="300" r:id="rId29"/>
  </p:sldIdLst>
  <p:sldSz cx="12192000" cy="6858000"/>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0872" autoAdjust="0"/>
  </p:normalViewPr>
  <p:slideViewPr>
    <p:cSldViewPr snapToGrid="0">
      <p:cViewPr varScale="1">
        <p:scale>
          <a:sx n="89" d="100"/>
          <a:sy n="89" d="100"/>
        </p:scale>
        <p:origin x="1548" y="9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19/5/2026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19/5/2026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 para editar os estilos de texto principais</a:t>
            </a:r>
          </a:p>
          <a:p>
            <a:pPr lvl="1"/>
            <a:r>
              <a:rPr lang="en-US"/>
              <a:t>Segundo nível</a:t>
            </a:r>
          </a:p>
          <a:p>
            <a:pPr lvl="2"/>
            <a:r>
              <a:rPr lang="en-US"/>
              <a:t>Terceiro nível</a:t>
            </a:r>
          </a:p>
          <a:p>
            <a:pPr lvl="3"/>
            <a:r>
              <a:rPr lang="en-US"/>
              <a:t>Quarto nível</a:t>
            </a:r>
          </a:p>
          <a:p>
            <a:pPr lvl="4"/>
            <a:r>
              <a:rPr lang="en-US"/>
              <a:t>Quinto nível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"Olá a todos! Hoje vamos falar sobre algo que todos conhecem muito bem </a:t>
            </a:r>
            <a:r>
              <a:rPr lang="pt-PT" altLang="en-GB"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ecrãs! Alguém me sabe dizer que aparelhos têm ecrãs? Exatamente </a:t>
            </a:r>
            <a:r>
              <a:rPr lang="pt-PT" altLang="en-GB"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telemóveis, tablets, computadores, televisões, consolas de jogos. O tempo de ecrã é simplesmente o tempo que passamos a olhar para qualquer um destes aparelhos. Ora, eis uma ideia interessante: nem todo o tempo de ecrã é igual. Fazer os trabalhos de casa online é diferente de passar horas a ver vídeos. Hoje vamos aprender a distinguir a diferença.»</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«Vou </a:t>
            </a:r>
            <a:r>
              <a:rPr lang="en-GB" sz="1200" kern="1200" dirty="0" err="1">
                <a:solidFill>
                  <a:schemeClr val="tx1"/>
                </a:solidFill>
                <a:effectLst/>
                <a:latin typeface="+mn-lt"/>
                <a:ea typeface="+mn-ea"/>
                <a:cs typeface="+mn-cs"/>
              </a:rPr>
              <a:t>ensinar-vos</a:t>
            </a:r>
            <a:r>
              <a:rPr lang="en-GB" sz="1200" kern="1200" dirty="0">
                <a:solidFill>
                  <a:schemeClr val="tx1"/>
                </a:solidFill>
                <a:effectLst/>
                <a:latin typeface="+mn-lt"/>
                <a:ea typeface="+mn-ea"/>
                <a:cs typeface="+mn-cs"/>
              </a:rPr>
              <a:t> uma técnica simples chamada "Reinício em 3 Passos". Quando </a:t>
            </a:r>
            <a:r>
              <a:rPr lang="en-GB" sz="1200" kern="1200" dirty="0" err="1">
                <a:solidFill>
                  <a:schemeClr val="tx1"/>
                </a:solidFill>
                <a:effectLst/>
                <a:latin typeface="+mn-lt"/>
                <a:ea typeface="+mn-ea"/>
                <a:cs typeface="+mn-cs"/>
              </a:rPr>
              <a:t>sentirem</a:t>
            </a:r>
            <a:r>
              <a:rPr lang="en-GB" sz="1200" kern="1200" dirty="0">
                <a:solidFill>
                  <a:schemeClr val="tx1"/>
                </a:solidFill>
                <a:effectLst/>
                <a:latin typeface="+mn-lt"/>
                <a:ea typeface="+mn-ea"/>
                <a:cs typeface="+mn-cs"/>
              </a:rPr>
              <a:t> aquela vontade de olhar para o ecrã, </a:t>
            </a:r>
            <a:r>
              <a:rPr lang="en-GB" sz="1200" kern="1200" dirty="0" err="1">
                <a:solidFill>
                  <a:schemeClr val="tx1"/>
                </a:solidFill>
                <a:effectLst/>
                <a:latin typeface="+mn-lt"/>
                <a:ea typeface="+mn-ea"/>
                <a:cs typeface="+mn-cs"/>
              </a:rPr>
              <a:t>experimentem</a:t>
            </a:r>
            <a:r>
              <a:rPr lang="en-GB" sz="1200" kern="1200" dirty="0">
                <a:solidFill>
                  <a:schemeClr val="tx1"/>
                </a:solidFill>
                <a:effectLst/>
                <a:latin typeface="+mn-lt"/>
                <a:ea typeface="+mn-ea"/>
                <a:cs typeface="+mn-cs"/>
              </a:rPr>
              <a:t> isto. Passo 1: PAUSA -</a:t>
            </a:r>
            <a:r>
              <a:rPr lang="en-GB" sz="1200" kern="1200" dirty="0" err="1">
                <a:solidFill>
                  <a:schemeClr val="tx1"/>
                </a:solidFill>
                <a:effectLst/>
                <a:latin typeface="+mn-lt"/>
                <a:ea typeface="+mn-ea"/>
                <a:cs typeface="+mn-cs"/>
              </a:rPr>
              <a:t>pára</a:t>
            </a:r>
            <a:r>
              <a:rPr lang="en-GB" sz="1200" kern="1200" dirty="0">
                <a:solidFill>
                  <a:schemeClr val="tx1"/>
                </a:solidFill>
                <a:effectLst/>
                <a:latin typeface="+mn-lt"/>
                <a:ea typeface="+mn-ea"/>
                <a:cs typeface="+mn-cs"/>
              </a:rPr>
              <a:t>, não pegues nele ainda. Passo 2: PERGUNTA a </a:t>
            </a:r>
            <a:r>
              <a:rPr lang="en-GB" sz="1200" kern="1200" dirty="0" err="1">
                <a:solidFill>
                  <a:schemeClr val="tx1"/>
                </a:solidFill>
                <a:effectLst/>
                <a:latin typeface="+mn-lt"/>
                <a:ea typeface="+mn-ea"/>
                <a:cs typeface="+mn-cs"/>
              </a:rPr>
              <a:t>ti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mesmo</a:t>
            </a:r>
            <a:r>
              <a:rPr lang="en-GB" sz="1200" kern="1200" dirty="0">
                <a:solidFill>
                  <a:schemeClr val="tx1"/>
                </a:solidFill>
                <a:effectLst/>
                <a:latin typeface="+mn-lt"/>
                <a:ea typeface="+mn-ea"/>
                <a:cs typeface="+mn-cs"/>
              </a:rPr>
              <a:t>/a - 'O que estou realmente a sentir? Do que é que preciso realmente?' Passo 3: ESCOLHA </a:t>
            </a:r>
            <a:r>
              <a:rPr lang="en-GB" sz="1200" kern="1200" dirty="0" err="1">
                <a:solidFill>
                  <a:schemeClr val="tx1"/>
                </a:solidFill>
                <a:effectLst/>
                <a:latin typeface="+mn-lt"/>
                <a:ea typeface="+mn-ea"/>
                <a:cs typeface="+mn-cs"/>
              </a:rPr>
              <a:t>conscientemente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talvez</a:t>
            </a:r>
            <a:r>
              <a:rPr lang="en-GB" sz="1200" kern="1200" dirty="0">
                <a:solidFill>
                  <a:schemeClr val="tx1"/>
                </a:solidFill>
                <a:effectLst/>
                <a:latin typeface="+mn-lt"/>
                <a:ea typeface="+mn-ea"/>
                <a:cs typeface="+mn-cs"/>
              </a:rPr>
              <a:t> precises mesmo de algum tempo em frente ao ecrã, mas </a:t>
            </a:r>
            <a:r>
              <a:rPr lang="en-GB" sz="1200" kern="1200" dirty="0" err="1">
                <a:solidFill>
                  <a:schemeClr val="tx1"/>
                </a:solidFill>
                <a:effectLst/>
                <a:latin typeface="+mn-lt"/>
                <a:ea typeface="+mn-ea"/>
                <a:cs typeface="+mn-cs"/>
              </a:rPr>
              <a:t>talvez</a:t>
            </a:r>
            <a:r>
              <a:rPr lang="en-GB" sz="1200" kern="1200" dirty="0">
                <a:solidFill>
                  <a:schemeClr val="tx1"/>
                </a:solidFill>
                <a:effectLst/>
                <a:latin typeface="+mn-lt"/>
                <a:ea typeface="+mn-ea"/>
                <a:cs typeface="+mn-cs"/>
              </a:rPr>
              <a:t> precises de algo completamente diferente. Esta pausa </a:t>
            </a:r>
            <a:r>
              <a:rPr lang="en-GB" sz="1200" kern="1200" dirty="0" err="1">
                <a:solidFill>
                  <a:schemeClr val="tx1"/>
                </a:solidFill>
                <a:effectLst/>
                <a:latin typeface="+mn-lt"/>
                <a:ea typeface="+mn-ea"/>
                <a:cs typeface="+mn-cs"/>
              </a:rPr>
              <a:t>dá-te</a:t>
            </a:r>
            <a:r>
              <a:rPr lang="en-GB" sz="1200" kern="1200" dirty="0">
                <a:solidFill>
                  <a:schemeClr val="tx1"/>
                </a:solidFill>
                <a:effectLst/>
                <a:latin typeface="+mn-lt"/>
                <a:ea typeface="+mn-ea"/>
                <a:cs typeface="+mn-cs"/>
              </a:rPr>
              <a:t> o poder de decidir, em vez de agir automaticamente."</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Vamos encher a </a:t>
            </a:r>
            <a:r>
              <a:rPr lang="en-GB" sz="1200" kern="1200" dirty="0" err="1">
                <a:solidFill>
                  <a:schemeClr val="tx1"/>
                </a:solidFill>
                <a:effectLst/>
                <a:latin typeface="+mn-lt"/>
                <a:ea typeface="+mn-ea"/>
                <a:cs typeface="+mn-cs"/>
              </a:rPr>
              <a:t>vossa</a:t>
            </a:r>
            <a:r>
              <a:rPr lang="en-GB" sz="1200" kern="1200" dirty="0">
                <a:solidFill>
                  <a:schemeClr val="tx1"/>
                </a:solidFill>
                <a:effectLst/>
                <a:latin typeface="+mn-lt"/>
                <a:ea typeface="+mn-ea"/>
                <a:cs typeface="+mn-cs"/>
              </a:rPr>
              <a:t> caixa de ferramentas para a calma com estratégias que realmente funcionam. Respiração profunda - bastam cinco respirações lentas para acalmar o teu sistema nervoso. Pausa do </a:t>
            </a:r>
            <a:r>
              <a:rPr lang="en-GB" sz="1200" kern="1200" dirty="0" err="1">
                <a:solidFill>
                  <a:schemeClr val="tx1"/>
                </a:solidFill>
                <a:effectLst/>
                <a:latin typeface="+mn-lt"/>
                <a:ea typeface="+mn-ea"/>
                <a:cs typeface="+mn-cs"/>
              </a:rPr>
              <a:t>ecrã</a:t>
            </a:r>
            <a:r>
              <a:rPr lang="en-GB" sz="1200" kern="1200" dirty="0">
                <a:solidFill>
                  <a:schemeClr val="tx1"/>
                </a:solidFill>
                <a:effectLst/>
                <a:latin typeface="+mn-lt"/>
                <a:ea typeface="+mn-ea"/>
                <a:cs typeface="+mn-cs"/>
              </a:rPr>
              <a:t> - afasta-te fisicamente por dez minutos. </a:t>
            </a:r>
            <a:r>
              <a:rPr lang="en-GB" sz="1200" kern="1200" dirty="0" err="1">
                <a:solidFill>
                  <a:schemeClr val="tx1"/>
                </a:solidFill>
                <a:effectLst/>
                <a:latin typeface="+mn-lt"/>
                <a:ea typeface="+mn-ea"/>
                <a:cs typeface="+mn-cs"/>
              </a:rPr>
              <a:t>Escreve</a:t>
            </a:r>
            <a:r>
              <a:rPr lang="en-GB" sz="1200" kern="1200" dirty="0">
                <a:solidFill>
                  <a:schemeClr val="tx1"/>
                </a:solidFill>
                <a:effectLst/>
                <a:latin typeface="+mn-lt"/>
                <a:ea typeface="+mn-ea"/>
                <a:cs typeface="+mn-cs"/>
              </a:rPr>
              <a:t> - colocar os sentimentos no papel ajuda a processá-los. Fala sobre </a:t>
            </a:r>
            <a:r>
              <a:rPr lang="en-GB" sz="1200" kern="1200" dirty="0" err="1">
                <a:solidFill>
                  <a:schemeClr val="tx1"/>
                </a:solidFill>
                <a:effectLst/>
                <a:latin typeface="+mn-lt"/>
                <a:ea typeface="+mn-ea"/>
                <a:cs typeface="+mn-cs"/>
              </a:rPr>
              <a:t>isso</a:t>
            </a:r>
            <a:r>
              <a:rPr lang="en-GB" sz="1200" kern="1200" dirty="0">
                <a:solidFill>
                  <a:schemeClr val="tx1"/>
                </a:solidFill>
                <a:effectLst/>
                <a:latin typeface="+mn-lt"/>
                <a:ea typeface="+mn-ea"/>
                <a:cs typeface="+mn-cs"/>
              </a:rPr>
              <a:t> - partilhar com alguém em quem confias alivia o fardo. E estabelece </a:t>
            </a:r>
            <a:r>
              <a:rPr lang="en-GB" sz="1200" kern="1200" dirty="0" err="1">
                <a:solidFill>
                  <a:schemeClr val="tx1"/>
                </a:solidFill>
                <a:effectLst/>
                <a:latin typeface="+mn-lt"/>
                <a:ea typeface="+mn-ea"/>
                <a:cs typeface="+mn-cs"/>
              </a:rPr>
              <a:t>limites</a:t>
            </a:r>
            <a:r>
              <a:rPr lang="en-GB" sz="1200" kern="1200" dirty="0">
                <a:solidFill>
                  <a:schemeClr val="tx1"/>
                </a:solidFill>
                <a:effectLst/>
                <a:latin typeface="+mn-lt"/>
                <a:ea typeface="+mn-ea"/>
                <a:cs typeface="+mn-cs"/>
              </a:rPr>
              <a:t> - como evitar ecrãs 30 minutos antes de ires para a cama. Qual destas estratégias poderá funcionar para ti?"</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Vamos praticar agora mesmo. Fecha os olhos e imagina o seguinte: acabaste de chegar da escola. Estás cansado, talvez um pouco stressado. Sem pensar, a tua mão vai em direção ao telemóvel... ESPERA. Este é o teu momento de pausa. Respira três vezes devagar e profundamente comigo. Agora pergunta a ti mesmo: o que estou realmente a sentir? Do que é que preciso, na verdade? Abre os olhos. Vira-te para um colega e partilha o que te veio à cabeça."</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"Eis algo em que pensar. Os ecrãs ajudam-nos a manter-nos ligados a pessoas que </a:t>
            </a:r>
            <a:r>
              <a:rPr lang="en-US" sz="1200" kern="1200" dirty="0" err="1">
                <a:solidFill>
                  <a:schemeClr val="tx1"/>
                </a:solidFill>
                <a:effectLst/>
                <a:latin typeface="+mn-lt"/>
                <a:ea typeface="+mn-ea"/>
                <a:cs typeface="+mn-cs"/>
              </a:rPr>
              <a:t>estão</a:t>
            </a:r>
            <a:r>
              <a:rPr lang="en-US" sz="1200" kern="1200" dirty="0">
                <a:solidFill>
                  <a:schemeClr val="tx1"/>
                </a:solidFill>
                <a:effectLst/>
                <a:latin typeface="+mn-lt"/>
                <a:ea typeface="+mn-ea"/>
                <a:cs typeface="+mn-cs"/>
              </a:rPr>
              <a:t> longe mas, por vezes, os ecrãs impedem-nos de nos ligarmos às pessoas que estão mesmo à nossa frente. Já alguma vez conversaste com alguém que não parava de olhar para o telemóvel? Como é que isso te faz sentir? Na verdade, existe uma palavra para isso: «phubbing» - «phone» (telemóvel) mais «snubbing» (desprezar). Quando fazemos «phubbing» a alguém, estamos a enviar a mensagem de que o nosso ecrã é mais importante do que essa pessoa.»</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investigação revela algo realmente interessante. Quando os cientistas estudam o que torna as pessoas mais felizes, trata-se quase sempre da ligação com os outros. E as MELHORES ligações acontecem quando estamos </a:t>
            </a:r>
            <a:r>
              <a:rPr lang="en-US" sz="1200" kern="1200" dirty="0" err="1">
                <a:solidFill>
                  <a:schemeClr val="tx1"/>
                </a:solidFill>
                <a:effectLst/>
                <a:latin typeface="+mn-lt"/>
                <a:ea typeface="+mn-ea"/>
                <a:cs typeface="+mn-cs"/>
              </a:rPr>
              <a:t>totalmente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presentes</a:t>
            </a:r>
            <a:r>
              <a:rPr lang="en-US" sz="1200" kern="1200" dirty="0">
                <a:solidFill>
                  <a:schemeClr val="tx1"/>
                </a:solidFill>
                <a:effectLst/>
                <a:latin typeface="+mn-lt"/>
                <a:ea typeface="+mn-ea"/>
                <a:cs typeface="+mn-cs"/>
              </a:rPr>
              <a:t>, a ouvir de verdade, a ver-nos uns aos outros. Os ecrãs não nos podem proporcionar expressões faciais, linguagem corporal, a sensação de um abraço ou o calor de um riso partilhado. São estas as coisas de que nos lembramos para toda a vida."</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"Então, como podemos criar mais desses momentos especiais? Não tem de ser complicado. </a:t>
            </a:r>
            <a:r>
              <a:rPr lang="en-US" sz="1200" kern="1200" dirty="0" err="1">
                <a:solidFill>
                  <a:schemeClr val="tx1"/>
                </a:solidFill>
                <a:effectLst/>
                <a:latin typeface="+mn-lt"/>
                <a:ea typeface="+mn-ea"/>
                <a:cs typeface="+mn-cs"/>
              </a:rPr>
              <a:t>Experimenta</a:t>
            </a:r>
            <a:r>
              <a:rPr lang="en-US" sz="1200" kern="1200" dirty="0">
                <a:solidFill>
                  <a:schemeClr val="tx1"/>
                </a:solidFill>
                <a:effectLst/>
                <a:latin typeface="+mn-lt"/>
                <a:ea typeface="+mn-ea"/>
                <a:cs typeface="+mn-cs"/>
              </a:rPr>
              <a:t> o telemóvel noutra divisão durante as </a:t>
            </a:r>
            <a:r>
              <a:rPr lang="en-US" sz="1200" kern="1200" dirty="0" err="1">
                <a:solidFill>
                  <a:schemeClr val="tx1"/>
                </a:solidFill>
                <a:effectLst/>
                <a:latin typeface="+mn-lt"/>
                <a:ea typeface="+mn-ea"/>
                <a:cs typeface="+mn-cs"/>
              </a:rPr>
              <a:t>refeições</a:t>
            </a:r>
            <a:r>
              <a:rPr lang="en-US" sz="1200" kern="1200" dirty="0">
                <a:solidFill>
                  <a:schemeClr val="tx1"/>
                </a:solidFill>
                <a:effectLst/>
                <a:latin typeface="+mn-lt"/>
                <a:ea typeface="+mn-ea"/>
                <a:cs typeface="+mn-cs"/>
              </a:rPr>
              <a:t>! Estabelece contacto visual quando alguém estiver a falar contigo. Marca encontros com amigos ou familiares em que ninguém use dispositivos eletrónicos. Inicia uma conversa em vez de ficares a navegar no telemóvel quando estiverem juntos. As pessoas à tua frente merecem toda a tua atenção. O teu telemóvel ainda lá estará mais tarde."</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20</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"Eis o vosso desafio! Nos vossos grupos, quero que planeiem UMA atividade que possam realmente fazer com amigos ou familiares e que não </a:t>
            </a:r>
            <a:r>
              <a:rPr lang="en-GB" sz="1200" kern="1200" dirty="0" err="1">
                <a:solidFill>
                  <a:schemeClr val="tx1"/>
                </a:solidFill>
                <a:effectLst/>
                <a:latin typeface="+mn-lt"/>
                <a:ea typeface="+mn-ea"/>
                <a:cs typeface="+mn-cs"/>
              </a:rPr>
              <a:t>envolva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ecrãs</a:t>
            </a:r>
            <a:r>
              <a:rPr lang="en-GB" sz="1200" kern="1200" dirty="0">
                <a:solidFill>
                  <a:schemeClr val="tx1"/>
                </a:solidFill>
                <a:effectLst/>
                <a:latin typeface="+mn-lt"/>
                <a:ea typeface="+mn-ea"/>
                <a:cs typeface="+mn-cs"/>
              </a:rPr>
              <a:t>. Deve ser algo em que estejam totalmente presentes uns com os outros, a divertirem-se e a criarem uma memória. </a:t>
            </a:r>
            <a:r>
              <a:rPr lang="en-GB" sz="1200" kern="1200" dirty="0" err="1">
                <a:solidFill>
                  <a:schemeClr val="tx1"/>
                </a:solidFill>
                <a:effectLst/>
                <a:latin typeface="+mn-lt"/>
                <a:ea typeface="+mn-ea"/>
                <a:cs typeface="+mn-cs"/>
              </a:rPr>
              <a:t>Sejam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específicos</a:t>
            </a:r>
            <a:r>
              <a:rPr lang="en-GB" sz="1200" kern="1200" dirty="0">
                <a:solidFill>
                  <a:schemeClr val="tx1"/>
                </a:solidFill>
                <a:effectLst/>
                <a:latin typeface="+mn-lt"/>
                <a:ea typeface="+mn-ea"/>
                <a:cs typeface="+mn-cs"/>
              </a:rPr>
              <a:t>, o que vão fazer? Quando é que o podem fazer? Quem vão convidar? Partilhem os vossos planos com a turma. Eis o verdadeiro desafio: vão mesmo tentar fazer isso esta semana?"</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21</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"Vamos falar sobre jogos! Jogar pode ser </a:t>
            </a:r>
            <a:r>
              <a:rPr lang="en-GB" sz="1200" kern="1200" dirty="0" err="1">
                <a:solidFill>
                  <a:schemeClr val="tx1"/>
                </a:solidFill>
                <a:effectLst/>
                <a:latin typeface="+mn-lt"/>
                <a:ea typeface="+mn-ea"/>
                <a:cs typeface="+mn-cs"/>
              </a:rPr>
              <a:t>fantástico</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ajuda</a:t>
            </a:r>
            <a:r>
              <a:rPr lang="en-GB" sz="1200" kern="1200" dirty="0">
                <a:solidFill>
                  <a:schemeClr val="tx1"/>
                </a:solidFill>
                <a:effectLst/>
                <a:latin typeface="+mn-lt"/>
                <a:ea typeface="+mn-ea"/>
                <a:cs typeface="+mn-cs"/>
              </a:rPr>
              <a:t> na resolução de problemas, estimula a criatividade, permite interagir com os amigos e é divertido! Mas, tal como tudo o que nos dá prazer, é preciso haver equilíbrio. Jogar torna-se um problema quando começa a prejudicar outras </a:t>
            </a:r>
            <a:r>
              <a:rPr lang="en-GB" sz="1200" kern="1200" dirty="0" err="1">
                <a:solidFill>
                  <a:schemeClr val="tx1"/>
                </a:solidFill>
                <a:effectLst/>
                <a:latin typeface="+mn-lt"/>
                <a:ea typeface="+mn-ea"/>
                <a:cs typeface="+mn-cs"/>
              </a:rPr>
              <a:t>coisas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importantes</a:t>
            </a:r>
            <a:r>
              <a:rPr lang="en-GB" sz="1200" kern="1200" dirty="0">
                <a:solidFill>
                  <a:schemeClr val="tx1"/>
                </a:solidFill>
                <a:effectLst/>
                <a:latin typeface="+mn-lt"/>
                <a:ea typeface="+mn-ea"/>
                <a:cs typeface="+mn-cs"/>
              </a:rPr>
              <a:t>: o sono, os trabalhos de casa, as amizades na vida real e outros passatempos de que gostas. A questão fundamental que deves colocar a ti mesmo é: os jogos estão a enriquecer a minha vida ou a prejudicá-la?"</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23</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“Vamos ver em pormenor como se caracteriza o jogo saudável e quais são os sinais de alerta. Jogar de forma saudável: consegues parar quando precisas, continuas a gostar de outras atividades, </a:t>
            </a:r>
            <a:r>
              <a:rPr lang="en-US" sz="1200" kern="1200" dirty="0" err="1">
                <a:solidFill>
                  <a:schemeClr val="tx1"/>
                </a:solidFill>
                <a:effectLst/>
                <a:latin typeface="+mn-lt"/>
                <a:ea typeface="+mn-ea"/>
                <a:cs typeface="+mn-cs"/>
              </a:rPr>
              <a:t>sentes-te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satisfeito</a:t>
            </a:r>
            <a:r>
              <a:rPr lang="en-US" sz="1200" kern="1200" dirty="0">
                <a:solidFill>
                  <a:schemeClr val="tx1"/>
                </a:solidFill>
                <a:effectLst/>
                <a:latin typeface="+mn-lt"/>
                <a:ea typeface="+mn-ea"/>
                <a:cs typeface="+mn-cs"/>
              </a:rPr>
              <a:t>/a depois de jogar, não está a afetar o teu sono nem as tuas notas. Sinais de alerta: não consegues parar mesmo quando queres, </a:t>
            </a:r>
            <a:r>
              <a:rPr lang="en-US" sz="1200" kern="1200" dirty="0" err="1">
                <a:solidFill>
                  <a:schemeClr val="tx1"/>
                </a:solidFill>
                <a:effectLst/>
                <a:latin typeface="+mn-lt"/>
                <a:ea typeface="+mn-ea"/>
                <a:cs typeface="+mn-cs"/>
              </a:rPr>
              <a:t>sentes-te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zangado</a:t>
            </a:r>
            <a:r>
              <a:rPr lang="en-US" sz="1200" kern="1200" dirty="0">
                <a:solidFill>
                  <a:schemeClr val="tx1"/>
                </a:solidFill>
                <a:effectLst/>
                <a:latin typeface="+mn-lt"/>
                <a:ea typeface="+mn-ea"/>
                <a:cs typeface="+mn-cs"/>
              </a:rPr>
              <a:t>/a </a:t>
            </a:r>
            <a:r>
              <a:rPr lang="en-US" sz="1200" kern="1200" dirty="0" err="1">
                <a:solidFill>
                  <a:schemeClr val="tx1"/>
                </a:solidFill>
                <a:effectLst/>
                <a:latin typeface="+mn-lt"/>
                <a:ea typeface="+mn-ea"/>
                <a:cs typeface="+mn-cs"/>
              </a:rPr>
              <a:t>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ansioso</a:t>
            </a:r>
            <a:r>
              <a:rPr lang="en-US" sz="1200" kern="1200" dirty="0">
                <a:solidFill>
                  <a:schemeClr val="tx1"/>
                </a:solidFill>
                <a:effectLst/>
                <a:latin typeface="+mn-lt"/>
                <a:ea typeface="+mn-ea"/>
                <a:cs typeface="+mn-cs"/>
              </a:rPr>
              <a:t>/a quando não podes jogar, jogar está a afetar outras partes da tua vida, jogas para fugir dos problemas ou não és sincero sobre o tempo que passas a jogar. Onde te vês?»</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24</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"Aqui estão algumas estratégias que realmente funcionam para um jogo equilibrado. </a:t>
            </a:r>
            <a:r>
              <a:rPr lang="en-GB" sz="1200" kern="1200" dirty="0" err="1">
                <a:solidFill>
                  <a:schemeClr val="tx1"/>
                </a:solidFill>
                <a:effectLst/>
                <a:latin typeface="+mn-lt"/>
                <a:ea typeface="+mn-ea"/>
                <a:cs typeface="+mn-cs"/>
              </a:rPr>
              <a:t>Estabelece</a:t>
            </a:r>
            <a:r>
              <a:rPr lang="en-GB" sz="1200" kern="1200" dirty="0">
                <a:solidFill>
                  <a:schemeClr val="tx1"/>
                </a:solidFill>
                <a:effectLst/>
                <a:latin typeface="+mn-lt"/>
                <a:ea typeface="+mn-ea"/>
                <a:cs typeface="+mn-cs"/>
              </a:rPr>
              <a:t> limites ANTES de </a:t>
            </a:r>
            <a:r>
              <a:rPr lang="en-GB" sz="1200" kern="1200" dirty="0" err="1">
                <a:solidFill>
                  <a:schemeClr val="tx1"/>
                </a:solidFill>
                <a:effectLst/>
                <a:latin typeface="+mn-lt"/>
                <a:ea typeface="+mn-ea"/>
                <a:cs typeface="+mn-cs"/>
              </a:rPr>
              <a:t>começar</a:t>
            </a:r>
            <a:r>
              <a:rPr lang="en-GB" sz="1200" kern="1200" dirty="0">
                <a:solidFill>
                  <a:schemeClr val="tx1"/>
                </a:solidFill>
                <a:effectLst/>
                <a:latin typeface="+mn-lt"/>
                <a:ea typeface="+mn-ea"/>
                <a:cs typeface="+mn-cs"/>
              </a:rPr>
              <a:t> - decide quanto tempo </a:t>
            </a:r>
            <a:r>
              <a:rPr lang="en-GB" sz="1200" kern="1200" dirty="0" err="1">
                <a:solidFill>
                  <a:schemeClr val="tx1"/>
                </a:solidFill>
                <a:effectLst/>
                <a:latin typeface="+mn-lt"/>
                <a:ea typeface="+mn-ea"/>
                <a:cs typeface="+mn-cs"/>
              </a:rPr>
              <a:t>vais</a:t>
            </a:r>
            <a:r>
              <a:rPr lang="en-GB" sz="1200" kern="1200" dirty="0">
                <a:solidFill>
                  <a:schemeClr val="tx1"/>
                </a:solidFill>
                <a:effectLst/>
                <a:latin typeface="+mn-lt"/>
                <a:ea typeface="+mn-ea"/>
                <a:cs typeface="+mn-cs"/>
              </a:rPr>
              <a:t> jogar e </a:t>
            </a:r>
            <a:r>
              <a:rPr lang="en-GB" sz="1200" kern="1200" dirty="0" err="1">
                <a:solidFill>
                  <a:schemeClr val="tx1"/>
                </a:solidFill>
                <a:effectLst/>
                <a:latin typeface="+mn-lt"/>
                <a:ea typeface="+mn-ea"/>
                <a:cs typeface="+mn-cs"/>
              </a:rPr>
              <a:t>usa</a:t>
            </a:r>
            <a:r>
              <a:rPr lang="en-GB" sz="1200" kern="1200" dirty="0">
                <a:solidFill>
                  <a:schemeClr val="tx1"/>
                </a:solidFill>
                <a:effectLst/>
                <a:latin typeface="+mn-lt"/>
                <a:ea typeface="+mn-ea"/>
                <a:cs typeface="+mn-cs"/>
              </a:rPr>
              <a:t> um temporizador. </a:t>
            </a:r>
            <a:r>
              <a:rPr lang="en-GB" sz="1200" kern="1200" dirty="0" err="1">
                <a:solidFill>
                  <a:schemeClr val="tx1"/>
                </a:solidFill>
                <a:effectLst/>
                <a:latin typeface="+mn-lt"/>
                <a:ea typeface="+mn-ea"/>
                <a:cs typeface="+mn-cs"/>
              </a:rPr>
              <a:t>Cumpre</a:t>
            </a:r>
            <a:r>
              <a:rPr lang="en-GB" sz="1200" kern="1200" dirty="0">
                <a:solidFill>
                  <a:schemeClr val="tx1"/>
                </a:solidFill>
                <a:effectLst/>
                <a:latin typeface="+mn-lt"/>
                <a:ea typeface="+mn-ea"/>
                <a:cs typeface="+mn-cs"/>
              </a:rPr>
              <a:t> primeiro as </a:t>
            </a:r>
            <a:r>
              <a:rPr lang="en-GB" sz="1200" kern="1200" dirty="0" err="1">
                <a:solidFill>
                  <a:schemeClr val="tx1"/>
                </a:solidFill>
                <a:effectLst/>
                <a:latin typeface="+mn-lt"/>
                <a:ea typeface="+mn-ea"/>
                <a:cs typeface="+mn-cs"/>
              </a:rPr>
              <a:t>tuas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responsabilidades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trabalhos</a:t>
            </a:r>
            <a:r>
              <a:rPr lang="en-GB" sz="1200" kern="1200" dirty="0">
                <a:solidFill>
                  <a:schemeClr val="tx1"/>
                </a:solidFill>
                <a:effectLst/>
                <a:latin typeface="+mn-lt"/>
                <a:ea typeface="+mn-ea"/>
                <a:cs typeface="+mn-cs"/>
              </a:rPr>
              <a:t> de casa, </a:t>
            </a:r>
            <a:r>
              <a:rPr lang="en-GB" sz="1200" kern="1200" dirty="0" err="1">
                <a:solidFill>
                  <a:schemeClr val="tx1"/>
                </a:solidFill>
                <a:effectLst/>
                <a:latin typeface="+mn-lt"/>
                <a:ea typeface="+mn-ea"/>
                <a:cs typeface="+mn-cs"/>
              </a:rPr>
              <a:t>tarefas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domésticas</a:t>
            </a:r>
            <a:r>
              <a:rPr lang="en-GB" sz="1200" kern="1200" dirty="0">
                <a:solidFill>
                  <a:schemeClr val="tx1"/>
                </a:solidFill>
                <a:effectLst/>
                <a:latin typeface="+mn-lt"/>
                <a:ea typeface="+mn-ea"/>
                <a:cs typeface="+mn-cs"/>
              </a:rPr>
              <a:t>) e só </a:t>
            </a:r>
            <a:r>
              <a:rPr lang="en-GB" sz="1200" kern="1200" dirty="0" err="1">
                <a:solidFill>
                  <a:schemeClr val="tx1"/>
                </a:solidFill>
                <a:effectLst/>
                <a:latin typeface="+mn-lt"/>
                <a:ea typeface="+mn-ea"/>
                <a:cs typeface="+mn-cs"/>
              </a:rPr>
              <a:t>depois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joga</a:t>
            </a:r>
            <a:r>
              <a:rPr lang="en-GB" sz="1200" kern="1200" dirty="0">
                <a:solidFill>
                  <a:schemeClr val="tx1"/>
                </a:solidFill>
                <a:effectLst/>
                <a:latin typeface="+mn-lt"/>
                <a:ea typeface="+mn-ea"/>
                <a:cs typeface="+mn-cs"/>
              </a:rPr>
              <a:t>, como recompensa. Faça pausas a cada 30-60 </a:t>
            </a:r>
            <a:r>
              <a:rPr lang="en-GB" sz="1200" kern="1200" dirty="0" err="1">
                <a:solidFill>
                  <a:schemeClr val="tx1"/>
                </a:solidFill>
                <a:effectLst/>
                <a:latin typeface="+mn-lt"/>
                <a:ea typeface="+mn-ea"/>
                <a:cs typeface="+mn-cs"/>
              </a:rPr>
              <a:t>minutos</a:t>
            </a:r>
            <a:r>
              <a:rPr lang="en-GB" sz="1200" kern="1200" dirty="0">
                <a:solidFill>
                  <a:schemeClr val="tx1"/>
                </a:solidFill>
                <a:effectLst/>
                <a:latin typeface="+mn-lt"/>
                <a:ea typeface="+mn-ea"/>
                <a:cs typeface="+mn-cs"/>
              </a:rPr>
              <a:t> - o </a:t>
            </a:r>
            <a:r>
              <a:rPr lang="en-GB" sz="1200" kern="1200" dirty="0" err="1">
                <a:solidFill>
                  <a:schemeClr val="tx1"/>
                </a:solidFill>
                <a:effectLst/>
                <a:latin typeface="+mn-lt"/>
                <a:ea typeface="+mn-ea"/>
                <a:cs typeface="+mn-cs"/>
              </a:rPr>
              <a:t>teu</a:t>
            </a:r>
            <a:r>
              <a:rPr lang="en-GB" sz="1200" kern="1200" dirty="0">
                <a:solidFill>
                  <a:schemeClr val="tx1"/>
                </a:solidFill>
                <a:effectLst/>
                <a:latin typeface="+mn-lt"/>
                <a:ea typeface="+mn-ea"/>
                <a:cs typeface="+mn-cs"/>
              </a:rPr>
              <a:t> corpo e </a:t>
            </a:r>
            <a:r>
              <a:rPr lang="en-GB" sz="1200" kern="1200" dirty="0" err="1">
                <a:solidFill>
                  <a:schemeClr val="tx1"/>
                </a:solidFill>
                <a:effectLst/>
                <a:latin typeface="+mn-lt"/>
                <a:ea typeface="+mn-ea"/>
                <a:cs typeface="+mn-cs"/>
              </a:rPr>
              <a:t>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teus</a:t>
            </a:r>
            <a:r>
              <a:rPr lang="en-GB" sz="1200" kern="1200" dirty="0">
                <a:solidFill>
                  <a:schemeClr val="tx1"/>
                </a:solidFill>
                <a:effectLst/>
                <a:latin typeface="+mn-lt"/>
                <a:ea typeface="+mn-ea"/>
                <a:cs typeface="+mn-cs"/>
              </a:rPr>
              <a:t> olhos precisam disso. Mantém outros </a:t>
            </a:r>
            <a:r>
              <a:rPr lang="en-GB" sz="1200" kern="1200" dirty="0" err="1">
                <a:solidFill>
                  <a:schemeClr val="tx1"/>
                </a:solidFill>
                <a:effectLst/>
                <a:latin typeface="+mn-lt"/>
                <a:ea typeface="+mn-ea"/>
                <a:cs typeface="+mn-cs"/>
              </a:rPr>
              <a:t>passatempos</a:t>
            </a:r>
            <a:r>
              <a:rPr lang="en-GB" sz="1200" kern="1200" dirty="0">
                <a:solidFill>
                  <a:schemeClr val="tx1"/>
                </a:solidFill>
                <a:effectLst/>
                <a:latin typeface="+mn-lt"/>
                <a:ea typeface="+mn-ea"/>
                <a:cs typeface="+mn-cs"/>
              </a:rPr>
              <a:t>, os jogos não devem ser a ÚNICA coisa de que gostas. E, mais importante ainda, sê honesto contigo mesmo. Se os jogos estão a causar problemas, não há problema em pedir ajuda."</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25</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«Os ecrãs afetam-nos de formas que nem sempre percebemos. O teu corpo pode estar a tentar dizer-te algo</a:t>
            </a:r>
            <a:r>
              <a:rPr lang="pt-PT" altLang="en-GB"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olhos cansados, dores de cabeça, dor no pescoço por estares sempre a olhar para baixo. E os teus sentimentos também podem ser afetados. Alguma vez te sentiste irritadiço depois de passares muito tempo a olhar para ecrãs? Ou tiveste dificuldade em adormecer depois de usares o telemóvel? Estes são sinais que o nosso corpo nos dá. A boa notícia? Assim que percebermos estes sinais, podemos fazer algo a esse respeito.»</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4</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"Atividade final! Quero que crie três regras pessoais para jogar de forma saudável. São promessas </a:t>
            </a:r>
            <a:r>
              <a:rPr lang="en-US" sz="1200" kern="1200" dirty="0" err="1">
                <a:solidFill>
                  <a:schemeClr val="tx1"/>
                </a:solidFill>
                <a:effectLst/>
                <a:latin typeface="+mn-lt"/>
                <a:ea typeface="+mn-ea"/>
                <a:cs typeface="+mn-cs"/>
              </a:rPr>
              <a:t>que</a:t>
            </a:r>
            <a:r>
              <a:rPr lang="en-US" sz="1200" kern="1200" dirty="0">
                <a:solidFill>
                  <a:schemeClr val="tx1"/>
                </a:solidFill>
                <a:effectLst/>
                <a:latin typeface="+mn-lt"/>
                <a:ea typeface="+mn-ea"/>
                <a:cs typeface="+mn-cs"/>
              </a:rPr>
              <a:t> fazes a </a:t>
            </a:r>
            <a:r>
              <a:rPr lang="en-US" sz="1200" kern="1200" dirty="0" err="1">
                <a:solidFill>
                  <a:schemeClr val="tx1"/>
                </a:solidFill>
                <a:effectLst/>
                <a:latin typeface="+mn-lt"/>
                <a:ea typeface="+mn-ea"/>
                <a:cs typeface="+mn-cs"/>
              </a:rPr>
              <a:t>ti</a:t>
            </a:r>
            <a:r>
              <a:rPr lang="en-US" sz="1200" kern="1200" dirty="0">
                <a:solidFill>
                  <a:schemeClr val="tx1"/>
                </a:solidFill>
                <a:effectLst/>
                <a:latin typeface="+mn-lt"/>
                <a:ea typeface="+mn-ea"/>
                <a:cs typeface="+mn-cs"/>
              </a:rPr>
              <a:t> mesmo. Pensem no que vos ajudaria especificamente. Exemplos: «Vou definir um temporizador antes de começar», «Vou fazer uma pausa a cada hora», «Não vou jogar depois das 21h nos dias de escola», «Os trabalhos de casa vêm em primeiro lugar». Escrevam as vossas três regras. Agora partilhem uma com um colega e discutam: Como é que se vão lembrar de a seguir? O que é que pode tornar isso difícil? Vocês conseguem!»</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26</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"Deixa-me apresentar-te cinco tipos de tempo passado em frente ao ecrã. </a:t>
            </a:r>
            <a:r>
              <a:rPr lang="en-GB" sz="1200" kern="1200" dirty="0" err="1">
                <a:solidFill>
                  <a:schemeClr val="tx1"/>
                </a:solidFill>
                <a:effectLst/>
                <a:latin typeface="+mn-lt"/>
                <a:ea typeface="+mn-ea"/>
                <a:cs typeface="+mn-cs"/>
              </a:rPr>
              <a:t>Educativo</a:t>
            </a:r>
            <a:r>
              <a:rPr lang="en-GB" sz="1200" kern="1200" dirty="0">
                <a:solidFill>
                  <a:schemeClr val="tx1"/>
                </a:solidFill>
                <a:effectLst/>
                <a:latin typeface="+mn-lt"/>
                <a:ea typeface="+mn-ea"/>
                <a:cs typeface="+mn-cs"/>
              </a:rPr>
              <a:t> é quando estás a aprender algo novo. </a:t>
            </a:r>
            <a:r>
              <a:rPr lang="en-GB" sz="1200" kern="1200" dirty="0" err="1">
                <a:solidFill>
                  <a:schemeClr val="tx1"/>
                </a:solidFill>
                <a:effectLst/>
                <a:latin typeface="+mn-lt"/>
                <a:ea typeface="+mn-ea"/>
                <a:cs typeface="+mn-cs"/>
              </a:rPr>
              <a:t>Criativo</a:t>
            </a:r>
            <a:r>
              <a:rPr lang="en-GB" sz="1200" kern="1200" dirty="0">
                <a:solidFill>
                  <a:schemeClr val="tx1"/>
                </a:solidFill>
                <a:effectLst/>
                <a:latin typeface="+mn-lt"/>
                <a:ea typeface="+mn-ea"/>
                <a:cs typeface="+mn-cs"/>
              </a:rPr>
              <a:t> é quando estás a criar algo, como um vídeo ou arte digital. Social é interagir com pessoas reais de quem gostas. Agora, </a:t>
            </a:r>
            <a:r>
              <a:rPr lang="en-GB" sz="1200" kern="1200" dirty="0" err="1">
                <a:solidFill>
                  <a:schemeClr val="tx1"/>
                </a:solidFill>
                <a:effectLst/>
                <a:latin typeface="+mn-lt"/>
                <a:ea typeface="+mn-ea"/>
                <a:cs typeface="+mn-cs"/>
              </a:rPr>
              <a:t>passivo</a:t>
            </a:r>
            <a:r>
              <a:rPr lang="en-GB" sz="1200" kern="1200" dirty="0">
                <a:solidFill>
                  <a:schemeClr val="tx1"/>
                </a:solidFill>
                <a:effectLst/>
                <a:latin typeface="+mn-lt"/>
                <a:ea typeface="+mn-ea"/>
                <a:cs typeface="+mn-cs"/>
              </a:rPr>
              <a:t> - isto é ver sem te envolveres realmente, como quando os vídeos continuam a passar sem parar. E habitual é quando pegas no telemóvel sem sequer saberes porquê. Quais achas que são os tipos que mais fazes?"</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5</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«A auto-monitorização pode parecer complicada, mas, na verdade, trata-se apenas de prestar atenção a si mesmo. Atualmente, muitos de nós utilizamos os ecrãs </a:t>
            </a:r>
            <a:r>
              <a:rPr lang="en-GB" sz="1200" kern="1200" dirty="0" err="1">
                <a:solidFill>
                  <a:schemeClr val="tx1"/>
                </a:solidFill>
                <a:effectLst/>
                <a:latin typeface="+mn-lt"/>
                <a:ea typeface="+mn-ea"/>
                <a:cs typeface="+mn-cs"/>
              </a:rPr>
              <a:t>sem</a:t>
            </a:r>
            <a:r>
              <a:rPr lang="en-GB" sz="1200" kern="1200" dirty="0">
                <a:solidFill>
                  <a:schemeClr val="tx1"/>
                </a:solidFill>
                <a:effectLst/>
                <a:latin typeface="+mn-lt"/>
                <a:ea typeface="+mn-ea"/>
                <a:cs typeface="+mn-cs"/>
              </a:rPr>
              <a:t> Pensar, </a:t>
            </a:r>
            <a:r>
              <a:rPr lang="en-GB" sz="1200" kern="1200" dirty="0" err="1">
                <a:solidFill>
                  <a:schemeClr val="tx1"/>
                </a:solidFill>
                <a:effectLst/>
                <a:latin typeface="+mn-lt"/>
                <a:ea typeface="+mn-ea"/>
                <a:cs typeface="+mn-cs"/>
              </a:rPr>
              <a:t>pegamos</a:t>
            </a:r>
            <a:r>
              <a:rPr lang="en-GB" sz="1200" kern="1200" dirty="0">
                <a:solidFill>
                  <a:schemeClr val="tx1"/>
                </a:solidFill>
                <a:effectLst/>
                <a:latin typeface="+mn-lt"/>
                <a:ea typeface="+mn-ea"/>
                <a:cs typeface="+mn-cs"/>
              </a:rPr>
              <a:t> nos nossos telemóveis automaticamente, como um reflexo. Mas quando começamos a perceber os nossos padrões, algo muda. Passamos a ser nós a ter o controlo. As perguntas-chave são: quanto tempo estou realmente a gastar? E, mais importante ainda, como me sinto antes, durante e depois?»</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Eis uma forma divertida de pensar nisto: nutrição digital! Tal como a comida, a forma </a:t>
            </a:r>
            <a:r>
              <a:rPr lang="en-GB" sz="1200" kern="1200" dirty="0" err="1">
                <a:solidFill>
                  <a:schemeClr val="tx1"/>
                </a:solidFill>
                <a:effectLst/>
                <a:latin typeface="+mn-lt"/>
                <a:ea typeface="+mn-ea"/>
                <a:cs typeface="+mn-cs"/>
              </a:rPr>
              <a:t>como</a:t>
            </a:r>
            <a:r>
              <a:rPr lang="en-GB" sz="1200" kern="1200" dirty="0">
                <a:solidFill>
                  <a:schemeClr val="tx1"/>
                </a:solidFill>
                <a:effectLst/>
                <a:latin typeface="+mn-lt"/>
                <a:ea typeface="+mn-ea"/>
                <a:cs typeface="+mn-cs"/>
              </a:rPr>
              <a:t> «alimentas» o teu cérebro através dos ecrãs afeta a forma como te sentes. Algumas horas passadas em frente ao ecrã são como </a:t>
            </a:r>
            <a:r>
              <a:rPr lang="en-GB" sz="1200" kern="1200" dirty="0" err="1">
                <a:solidFill>
                  <a:schemeClr val="tx1"/>
                </a:solidFill>
                <a:effectLst/>
                <a:latin typeface="+mn-lt"/>
                <a:ea typeface="+mn-ea"/>
                <a:cs typeface="+mn-cs"/>
              </a:rPr>
              <a:t>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vegetais</a:t>
            </a:r>
            <a:r>
              <a:rPr lang="en-GB" sz="1200" kern="1200" dirty="0">
                <a:solidFill>
                  <a:schemeClr val="tx1"/>
                </a:solidFill>
                <a:effectLst/>
                <a:latin typeface="+mn-lt"/>
                <a:ea typeface="+mn-ea"/>
                <a:cs typeface="+mn-cs"/>
              </a:rPr>
              <a:t>, dão-te energia, ensinam-te coisas, ajudam-te a crescer. Outras horas passadas em frente ao ecrã são como a comida de </a:t>
            </a:r>
            <a:r>
              <a:rPr lang="en-GB" sz="1200" kern="1200" dirty="0" err="1">
                <a:solidFill>
                  <a:schemeClr val="tx1"/>
                </a:solidFill>
                <a:effectLst/>
                <a:latin typeface="+mn-lt"/>
                <a:ea typeface="+mn-ea"/>
                <a:cs typeface="+mn-cs"/>
              </a:rPr>
              <a:t>plástico</a:t>
            </a:r>
            <a:r>
              <a:rPr lang="en-GB" sz="1200" kern="1200" dirty="0">
                <a:solidFill>
                  <a:schemeClr val="tx1"/>
                </a:solidFill>
                <a:effectLst/>
                <a:latin typeface="+mn-lt"/>
                <a:ea typeface="+mn-ea"/>
                <a:cs typeface="+mn-cs"/>
              </a:rPr>
              <a:t> - saborosas no momento, mas deixam-te com uma sensação de vazio ou cansaço. O objetivo não é nunca teres </a:t>
            </a:r>
            <a:r>
              <a:rPr lang="en-GB" sz="1200" kern="1200" dirty="0" err="1">
                <a:solidFill>
                  <a:schemeClr val="tx1"/>
                </a:solidFill>
                <a:effectLst/>
                <a:latin typeface="+mn-lt"/>
                <a:ea typeface="+mn-ea"/>
                <a:cs typeface="+mn-cs"/>
              </a:rPr>
              <a:t>guloseimas</a:t>
            </a:r>
            <a:r>
              <a:rPr lang="en-GB" sz="1200" kern="1200" dirty="0">
                <a:solidFill>
                  <a:schemeClr val="tx1"/>
                </a:solidFill>
                <a:effectLst/>
                <a:latin typeface="+mn-lt"/>
                <a:ea typeface="+mn-ea"/>
                <a:cs typeface="+mn-cs"/>
              </a:rPr>
              <a:t>, é garantir que também estás a receber «nutrição» suficiente!"</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8</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Queres criar hábitos melhores? Começa com dois momentos simples: antes e depois. ANTES de pegares num dispositivo, faz uma pausa e pergunta: 'Porque é que estou a fazer isto? O que quero alcançar?' DEPOIS de o largares, reflete: 'Como me sinto? Valeu a pena o meu tempo?' Este pequeno hábito de questionar-te pode mudar completamente a tua relação com os ecrãs. Experimenta esta semana e vê o que percebes!"</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Vamos experimentar isto agora mesmo. Pensem na última vez que utilizaram um </a:t>
            </a:r>
            <a:r>
              <a:rPr lang="en-GB" sz="1200" kern="1200" dirty="0" err="1">
                <a:solidFill>
                  <a:schemeClr val="tx1"/>
                </a:solidFill>
                <a:effectLst/>
                <a:latin typeface="+mn-lt"/>
                <a:ea typeface="+mn-ea"/>
                <a:cs typeface="+mn-cs"/>
              </a:rPr>
              <a:t>ecrã</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talvez</a:t>
            </a:r>
            <a:r>
              <a:rPr lang="en-GB" sz="1200" kern="1200" dirty="0">
                <a:solidFill>
                  <a:schemeClr val="tx1"/>
                </a:solidFill>
                <a:effectLst/>
                <a:latin typeface="+mn-lt"/>
                <a:ea typeface="+mn-ea"/>
                <a:cs typeface="+mn-cs"/>
              </a:rPr>
              <a:t> esta manhã ou ontem à noite. O que estavam a fazer? Agora, a parte importante: como se sentiam ANTES de começarem? Aborrecidos? Curiosos? Stressados? E como se sentiram DEPOIS? </a:t>
            </a:r>
            <a:r>
              <a:rPr lang="en-GB" sz="1200" kern="1200" dirty="0" err="1">
                <a:solidFill>
                  <a:schemeClr val="tx1"/>
                </a:solidFill>
                <a:effectLst/>
                <a:latin typeface="+mn-lt"/>
                <a:ea typeface="+mn-ea"/>
                <a:cs typeface="+mn-cs"/>
              </a:rPr>
              <a:t>Entusiasmados</a:t>
            </a:r>
            <a:r>
              <a:rPr lang="en-GB" sz="1200" kern="1200" dirty="0">
                <a:solidFill>
                  <a:schemeClr val="tx1"/>
                </a:solidFill>
                <a:effectLst/>
                <a:latin typeface="+mn-lt"/>
                <a:ea typeface="+mn-ea"/>
                <a:cs typeface="+mn-cs"/>
              </a:rPr>
              <a:t>? Cansados? Culpados? Felizes? Esta ligação entre as atividades e os sentimentos é muito importante. Alguém gostaria de partilhar o que reparou?"</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"Agora vamos tornar isto pessoal. Quero </a:t>
            </a:r>
            <a:r>
              <a:rPr lang="en-GB" sz="1200" kern="1200" dirty="0" err="1">
                <a:solidFill>
                  <a:schemeClr val="tx1"/>
                </a:solidFill>
                <a:effectLst/>
                <a:latin typeface="+mn-lt"/>
                <a:ea typeface="+mn-ea"/>
                <a:cs typeface="+mn-cs"/>
              </a:rPr>
              <a:t>que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criem</a:t>
            </a:r>
            <a:r>
              <a:rPr lang="en-GB" sz="1200" kern="1200" dirty="0">
                <a:solidFill>
                  <a:schemeClr val="tx1"/>
                </a:solidFill>
                <a:effectLst/>
                <a:latin typeface="+mn-lt"/>
                <a:ea typeface="+mn-ea"/>
                <a:cs typeface="+mn-cs"/>
              </a:rPr>
              <a:t> o </a:t>
            </a:r>
            <a:r>
              <a:rPr lang="en-GB" sz="1200" kern="1200" dirty="0" err="1">
                <a:solidFill>
                  <a:schemeClr val="tx1"/>
                </a:solidFill>
                <a:effectLst/>
                <a:latin typeface="+mn-lt"/>
                <a:ea typeface="+mn-ea"/>
                <a:cs typeface="+mn-cs"/>
              </a:rPr>
              <a:t>vosso</a:t>
            </a:r>
            <a:r>
              <a:rPr lang="en-GB" sz="1200" kern="1200" dirty="0">
                <a:solidFill>
                  <a:schemeClr val="tx1"/>
                </a:solidFill>
                <a:effectLst/>
                <a:latin typeface="+mn-lt"/>
                <a:ea typeface="+mn-ea"/>
                <a:cs typeface="+mn-cs"/>
              </a:rPr>
              <a:t> próprio Plano de Nutrição Digital. Primeiro, </a:t>
            </a:r>
            <a:r>
              <a:rPr lang="en-GB" sz="1200" kern="1200" dirty="0" err="1">
                <a:solidFill>
                  <a:schemeClr val="tx1"/>
                </a:solidFill>
                <a:effectLst/>
                <a:latin typeface="+mn-lt"/>
                <a:ea typeface="+mn-ea"/>
                <a:cs typeface="+mn-cs"/>
              </a:rPr>
              <a:t>anotem</a:t>
            </a:r>
            <a:r>
              <a:rPr lang="en-GB" sz="1200" kern="1200" dirty="0">
                <a:solidFill>
                  <a:schemeClr val="tx1"/>
                </a:solidFill>
                <a:effectLst/>
                <a:latin typeface="+mn-lt"/>
                <a:ea typeface="+mn-ea"/>
                <a:cs typeface="+mn-cs"/>
              </a:rPr>
              <a:t> uma atividade no ecrã </a:t>
            </a:r>
            <a:r>
              <a:rPr lang="en-GB" sz="1200" kern="1200" dirty="0" err="1">
                <a:solidFill>
                  <a:schemeClr val="tx1"/>
                </a:solidFill>
                <a:effectLst/>
                <a:latin typeface="+mn-lt"/>
                <a:ea typeface="+mn-ea"/>
                <a:cs typeface="+mn-cs"/>
              </a:rPr>
              <a:t>que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queiram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fazer</a:t>
            </a:r>
            <a:r>
              <a:rPr lang="en-GB" sz="1200" kern="1200" dirty="0">
                <a:solidFill>
                  <a:schemeClr val="tx1"/>
                </a:solidFill>
                <a:effectLst/>
                <a:latin typeface="+mn-lt"/>
                <a:ea typeface="+mn-ea"/>
                <a:cs typeface="+mn-cs"/>
              </a:rPr>
              <a:t> MAIS, algo </a:t>
            </a:r>
            <a:r>
              <a:rPr lang="en-GB" sz="1200" kern="1200" dirty="0" err="1">
                <a:solidFill>
                  <a:schemeClr val="tx1"/>
                </a:solidFill>
                <a:effectLst/>
                <a:latin typeface="+mn-lt"/>
                <a:ea typeface="+mn-ea"/>
                <a:cs typeface="+mn-cs"/>
              </a:rPr>
              <a:t>que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faça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sentir</a:t>
            </a:r>
            <a:r>
              <a:rPr lang="en-GB" sz="1200" kern="1200" dirty="0">
                <a:solidFill>
                  <a:schemeClr val="tx1"/>
                </a:solidFill>
                <a:effectLst/>
                <a:latin typeface="+mn-lt"/>
                <a:ea typeface="+mn-ea"/>
                <a:cs typeface="+mn-cs"/>
              </a:rPr>
              <a:t> bem. Segundo, uma atividade que queira </a:t>
            </a:r>
            <a:r>
              <a:rPr lang="en-GB" sz="1200" kern="1200" dirty="0" err="1">
                <a:solidFill>
                  <a:schemeClr val="tx1"/>
                </a:solidFill>
                <a:effectLst/>
                <a:latin typeface="+mn-lt"/>
                <a:ea typeface="+mn-ea"/>
                <a:cs typeface="+mn-cs"/>
              </a:rPr>
              <a:t>fazer</a:t>
            </a:r>
            <a:r>
              <a:rPr lang="en-GB" sz="1200" kern="1200" dirty="0">
                <a:solidFill>
                  <a:schemeClr val="tx1"/>
                </a:solidFill>
                <a:effectLst/>
                <a:latin typeface="+mn-lt"/>
                <a:ea typeface="+mn-ea"/>
                <a:cs typeface="+mn-cs"/>
              </a:rPr>
              <a:t> MENOS, algo </a:t>
            </a:r>
            <a:r>
              <a:rPr lang="en-GB" sz="1200" kern="1200" dirty="0" err="1">
                <a:solidFill>
                  <a:schemeClr val="tx1"/>
                </a:solidFill>
                <a:effectLst/>
                <a:latin typeface="+mn-lt"/>
                <a:ea typeface="+mn-ea"/>
                <a:cs typeface="+mn-cs"/>
              </a:rPr>
              <a:t>que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vos</a:t>
            </a:r>
            <a:r>
              <a:rPr lang="en-GB" sz="1200" kern="1200" dirty="0">
                <a:solidFill>
                  <a:schemeClr val="tx1"/>
                </a:solidFill>
                <a:effectLst/>
                <a:latin typeface="+mn-lt"/>
                <a:ea typeface="+mn-ea"/>
                <a:cs typeface="+mn-cs"/>
              </a:rPr>
              <a:t> faça perder tempo </a:t>
            </a:r>
            <a:r>
              <a:rPr lang="en-GB" sz="1200" kern="1200" dirty="0" err="1">
                <a:solidFill>
                  <a:schemeClr val="tx1"/>
                </a:solidFill>
                <a:effectLst/>
                <a:latin typeface="+mn-lt"/>
                <a:ea typeface="+mn-ea"/>
                <a:cs typeface="+mn-cs"/>
              </a:rPr>
              <a:t>ou</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faça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sentirem</a:t>
            </a:r>
            <a:r>
              <a:rPr lang="en-GB" sz="1200" kern="1200" dirty="0">
                <a:solidFill>
                  <a:schemeClr val="tx1"/>
                </a:solidFill>
                <a:effectLst/>
                <a:latin typeface="+mn-lt"/>
                <a:ea typeface="+mn-ea"/>
                <a:cs typeface="+mn-cs"/>
              </a:rPr>
              <a:t>-se </a:t>
            </a:r>
            <a:r>
              <a:rPr lang="en-GB" sz="1200" kern="1200" dirty="0" err="1">
                <a:solidFill>
                  <a:schemeClr val="tx1"/>
                </a:solidFill>
                <a:effectLst/>
                <a:latin typeface="+mn-lt"/>
                <a:ea typeface="+mn-ea"/>
                <a:cs typeface="+mn-cs"/>
              </a:rPr>
              <a:t>pior</a:t>
            </a:r>
            <a:r>
              <a:rPr lang="en-GB" sz="1200" kern="1200" dirty="0">
                <a:solidFill>
                  <a:schemeClr val="tx1"/>
                </a:solidFill>
                <a:effectLst/>
                <a:latin typeface="+mn-lt"/>
                <a:ea typeface="+mn-ea"/>
                <a:cs typeface="+mn-cs"/>
              </a:rPr>
              <a:t>. Terceiro, </a:t>
            </a:r>
            <a:r>
              <a:rPr lang="en-GB" sz="1200" kern="1200" dirty="0" err="1">
                <a:solidFill>
                  <a:schemeClr val="tx1"/>
                </a:solidFill>
                <a:effectLst/>
                <a:latin typeface="+mn-lt"/>
                <a:ea typeface="+mn-ea"/>
                <a:cs typeface="+mn-cs"/>
              </a:rPr>
              <a:t>criem</a:t>
            </a:r>
            <a:r>
              <a:rPr lang="en-GB" sz="1200" kern="1200" dirty="0">
                <a:solidFill>
                  <a:schemeClr val="tx1"/>
                </a:solidFill>
                <a:effectLst/>
                <a:latin typeface="+mn-lt"/>
                <a:ea typeface="+mn-ea"/>
                <a:cs typeface="+mn-cs"/>
              </a:rPr>
              <a:t> a </a:t>
            </a:r>
            <a:r>
              <a:rPr lang="en-GB" sz="1200" kern="1200" dirty="0" err="1">
                <a:solidFill>
                  <a:schemeClr val="tx1"/>
                </a:solidFill>
                <a:effectLst/>
                <a:latin typeface="+mn-lt"/>
                <a:ea typeface="+mn-ea"/>
                <a:cs typeface="+mn-cs"/>
              </a:rPr>
              <a:t>vossa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pergunta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pessoal</a:t>
            </a:r>
            <a:r>
              <a:rPr lang="en-GB" sz="1200" kern="1200" dirty="0">
                <a:solidFill>
                  <a:schemeClr val="tx1"/>
                </a:solidFill>
                <a:effectLst/>
                <a:latin typeface="+mn-lt"/>
                <a:ea typeface="+mn-ea"/>
                <a:cs typeface="+mn-cs"/>
              </a:rPr>
              <a:t>, algo </a:t>
            </a:r>
            <a:r>
              <a:rPr lang="en-GB" sz="1200" kern="1200" dirty="0" err="1">
                <a:solidFill>
                  <a:schemeClr val="tx1"/>
                </a:solidFill>
                <a:effectLst/>
                <a:latin typeface="+mn-lt"/>
                <a:ea typeface="+mn-ea"/>
                <a:cs typeface="+mn-cs"/>
              </a:rPr>
              <a:t>que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já</a:t>
            </a:r>
            <a:r>
              <a:rPr lang="en-GB" sz="1200" kern="1200" dirty="0">
                <a:solidFill>
                  <a:schemeClr val="tx1"/>
                </a:solidFill>
                <a:effectLst/>
                <a:latin typeface="+mn-lt"/>
                <a:ea typeface="+mn-ea"/>
                <a:cs typeface="+mn-cs"/>
              </a:rPr>
              <a:t> se </a:t>
            </a:r>
            <a:r>
              <a:rPr lang="en-GB" sz="1200" kern="1200" dirty="0" err="1">
                <a:solidFill>
                  <a:schemeClr val="tx1"/>
                </a:solidFill>
                <a:effectLst/>
                <a:latin typeface="+mn-lt"/>
                <a:ea typeface="+mn-ea"/>
                <a:cs typeface="+mn-cs"/>
              </a:rPr>
              <a:t>perguntaram</a:t>
            </a:r>
            <a:r>
              <a:rPr lang="en-GB" sz="1200" kern="1200" dirty="0">
                <a:solidFill>
                  <a:schemeClr val="tx1"/>
                </a:solidFill>
                <a:effectLst/>
                <a:latin typeface="+mn-lt"/>
                <a:ea typeface="+mn-ea"/>
                <a:cs typeface="+mn-cs"/>
              </a:rPr>
              <a:t> a </a:t>
            </a:r>
            <a:r>
              <a:rPr lang="en-GB" sz="1200" kern="1200" dirty="0" err="1">
                <a:solidFill>
                  <a:schemeClr val="tx1"/>
                </a:solidFill>
                <a:effectLst/>
                <a:latin typeface="+mn-lt"/>
                <a:ea typeface="+mn-ea"/>
                <a:cs typeface="+mn-cs"/>
              </a:rPr>
              <a:t>vocês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mesmos</a:t>
            </a:r>
            <a:r>
              <a:rPr lang="en-GB" sz="1200" kern="1200" dirty="0">
                <a:solidFill>
                  <a:schemeClr val="tx1"/>
                </a:solidFill>
                <a:effectLst/>
                <a:latin typeface="+mn-lt"/>
                <a:ea typeface="+mn-ea"/>
                <a:cs typeface="+mn-cs"/>
              </a:rPr>
              <a:t> antes de pegar no telemóvel. </a:t>
            </a:r>
            <a:r>
              <a:rPr lang="en-GB" sz="1200" kern="1200" dirty="0" err="1">
                <a:solidFill>
                  <a:schemeClr val="tx1"/>
                </a:solidFill>
                <a:effectLst/>
                <a:latin typeface="+mn-lt"/>
                <a:ea typeface="+mn-ea"/>
                <a:cs typeface="+mn-cs"/>
              </a:rPr>
              <a:t>Guardem</a:t>
            </a:r>
            <a:r>
              <a:rPr lang="en-GB" sz="1200" kern="1200" dirty="0">
                <a:solidFill>
                  <a:schemeClr val="tx1"/>
                </a:solidFill>
                <a:effectLst/>
                <a:latin typeface="+mn-lt"/>
                <a:ea typeface="+mn-ea"/>
                <a:cs typeface="+mn-cs"/>
              </a:rPr>
              <a:t> este plano num sítio onde o </a:t>
            </a:r>
            <a:r>
              <a:rPr lang="en-GB" sz="1200" kern="1200" dirty="0" err="1">
                <a:solidFill>
                  <a:schemeClr val="tx1"/>
                </a:solidFill>
                <a:effectLst/>
                <a:latin typeface="+mn-lt"/>
                <a:ea typeface="+mn-ea"/>
                <a:cs typeface="+mn-cs"/>
              </a:rPr>
              <a:t>vejam</a:t>
            </a:r>
            <a:r>
              <a:rPr lang="en-GB"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"Há algo muito importante que é preciso compreender. Muitas vezes, não recorremos aos ecrãs porque queremos realmente usá-los. Recorremos a eles porque estamos a sentir algo </a:t>
            </a:r>
            <a:r>
              <a:rPr lang="en-US" sz="1200" kern="1200" dirty="0" err="1">
                <a:solidFill>
                  <a:schemeClr val="tx1"/>
                </a:solidFill>
                <a:effectLst/>
                <a:latin typeface="+mn-lt"/>
                <a:ea typeface="+mn-ea"/>
                <a:cs typeface="+mn-cs"/>
              </a:rPr>
              <a:t>desagradável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tédio</a:t>
            </a:r>
            <a:r>
              <a:rPr lang="en-US" sz="1200" kern="1200" dirty="0">
                <a:solidFill>
                  <a:schemeClr val="tx1"/>
                </a:solidFill>
                <a:effectLst/>
                <a:latin typeface="+mn-lt"/>
                <a:ea typeface="+mn-ea"/>
                <a:cs typeface="+mn-cs"/>
              </a:rPr>
              <a:t>, stress, solidão, ansiedade. O ecrã parece uma solução rápida. Mas a verdade é esta: na realidade, não resolve o problema. Normalmente, sentimo-nos IGUAL ou PIOR depois de percorrer o ecrã. Alguém se identifica com isto?"</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Project Partners:</a:t>
            </a:r>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O título do slide vai aqui</a:t>
            </a:r>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pt-PT" sz="2400" noProof="0" dirty="0"/>
              <a:t>WP3 - Material didático para alunos</a:t>
            </a: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662221"/>
            <a:ext cx="7391858" cy="1292830"/>
          </a:xfrm>
        </p:spPr>
        <p:txBody>
          <a:bodyPr>
            <a:normAutofit/>
          </a:bodyPr>
          <a:lstStyle/>
          <a:p>
            <a:r>
              <a:rPr lang="pt-PT" sz="2800" noProof="0" dirty="0"/>
              <a:t>Módulo 1</a:t>
            </a:r>
          </a:p>
          <a:p>
            <a:r>
              <a:rPr lang="pt-PT" sz="2800" noProof="0" dirty="0"/>
              <a:t>Tempo de utilização e de inatividade do ecrã</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utilização e de inatividade do ecrã</a:t>
            </a:r>
            <a:endParaRPr lang="pt-PT" sz="2400" noProof="0" dirty="0"/>
          </a:p>
        </p:txBody>
      </p:sp>
      <p:sp>
        <p:nvSpPr>
          <p:cNvPr id="6" name="Text Placeholder 5"/>
          <p:cNvSpPr>
            <a:spLocks noGrp="1"/>
          </p:cNvSpPr>
          <p:nvPr>
            <p:ph type="body" sz="quarter" idx="10"/>
          </p:nvPr>
        </p:nvSpPr>
        <p:spPr/>
        <p:txBody>
          <a:bodyPr/>
          <a:lstStyle/>
          <a:p>
            <a:endParaRPr lang="pt-PT" b="1" noProof="0" dirty="0">
              <a:solidFill>
                <a:schemeClr val="accent6">
                  <a:lumMod val="75000"/>
                </a:schemeClr>
              </a:solidFill>
            </a:endParaRPr>
          </a:p>
          <a:p>
            <a:r>
              <a:rPr lang="pt-PT" b="1" i="1" noProof="0" dirty="0">
                <a:solidFill>
                  <a:schemeClr val="accent6">
                    <a:lumMod val="75000"/>
                  </a:schemeClr>
                </a:solidFill>
              </a:rPr>
              <a:t>Tópico 2: </a:t>
            </a:r>
            <a:r>
              <a:rPr lang="pt-PT" b="1" i="1" noProof="0" dirty="0" err="1">
                <a:solidFill>
                  <a:schemeClr val="accent6">
                    <a:lumMod val="75000"/>
                  </a:schemeClr>
                </a:solidFill>
              </a:rPr>
              <a:t>Automonitorização</a:t>
            </a:r>
            <a:r>
              <a:rPr lang="pt-PT" b="1" i="1" noProof="0" dirty="0">
                <a:solidFill>
                  <a:schemeClr val="accent6">
                    <a:lumMod val="75000"/>
                  </a:schemeClr>
                </a:solidFill>
              </a:rPr>
              <a:t> e nutrição digital</a:t>
            </a:r>
          </a:p>
          <a:p>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6102312"/>
          </a:xfrm>
          <a:prstGeom prst="rect">
            <a:avLst/>
          </a:prstGeom>
          <a:noFill/>
        </p:spPr>
        <p:txBody>
          <a:bodyPr wrap="square">
            <a:spAutoFit/>
          </a:bodyPr>
          <a:lstStyle/>
          <a:p>
            <a:pPr algn="ctr"/>
            <a:r>
              <a:rPr lang="pt-PT" sz="2400" b="1" noProof="0" dirty="0">
                <a:solidFill>
                  <a:schemeClr val="accent4"/>
                </a:solidFill>
              </a:rPr>
              <a:t>Atividade: «Verificação do humor e do ecrã» (Interativa)</a:t>
            </a:r>
            <a:endParaRPr lang="pt-PT" sz="2400" noProof="0" dirty="0">
              <a:solidFill>
                <a:schemeClr val="accent4"/>
              </a:solidFill>
            </a:endParaRPr>
          </a:p>
          <a:p>
            <a:pPr lvl="0"/>
            <a:endParaRPr lang="pt-PT" b="1" noProof="0" dirty="0"/>
          </a:p>
          <a:p>
            <a:pPr lvl="0"/>
            <a:r>
              <a:rPr lang="pt-PT" sz="2400" b="1" noProof="0" dirty="0"/>
              <a:t>Tarefa: </a:t>
            </a:r>
            <a:r>
              <a:rPr lang="pt-PT" sz="2400" noProof="0" dirty="0"/>
              <a:t>Relaciona os teus sentimentos com os teus hábitos de utilização do ecrã</a:t>
            </a:r>
          </a:p>
          <a:p>
            <a:pPr lvl="0"/>
            <a:endParaRPr lang="pt-PT" sz="1200" b="1" noProof="0" dirty="0"/>
          </a:p>
          <a:p>
            <a:pPr lvl="0"/>
            <a:r>
              <a:rPr lang="pt-PT" sz="2400" b="1" noProof="0" dirty="0"/>
              <a:t>Instruções:</a:t>
            </a:r>
            <a:endParaRPr lang="pt-PT" sz="2400" noProof="0" dirty="0"/>
          </a:p>
          <a:p>
            <a:pPr lvl="0"/>
            <a:r>
              <a:rPr lang="pt-PT" sz="2400" noProof="0" dirty="0"/>
              <a:t>Pensa na ÚLTIMA vez que usaste um ecrã. Responde a estas perguntas (escreve ou pensa):</a:t>
            </a:r>
          </a:p>
          <a:p>
            <a:pPr marL="742950" lvl="1" indent="-285750">
              <a:buFont typeface="Wingdings" panose="05000000000000000000" pitchFamily="2" charset="2"/>
              <a:buChar char="Ø"/>
            </a:pPr>
            <a:r>
              <a:rPr lang="pt-PT" sz="2400" noProof="0" dirty="0"/>
              <a:t>O que estavas a fazer? (jogar, navegar, fazer trabalhos de casa, conversar)</a:t>
            </a:r>
          </a:p>
          <a:p>
            <a:pPr marL="742950" lvl="1" indent="-285750">
              <a:buFont typeface="Wingdings" panose="05000000000000000000" pitchFamily="2" charset="2"/>
              <a:buChar char="Ø"/>
            </a:pPr>
            <a:r>
              <a:rPr lang="pt-PT" sz="2400" noProof="0" dirty="0"/>
              <a:t>Como te sentiste ANTES?</a:t>
            </a:r>
          </a:p>
          <a:p>
            <a:pPr marL="742950" lvl="1" indent="-285750">
              <a:buFont typeface="Wingdings" panose="05000000000000000000" pitchFamily="2" charset="2"/>
              <a:buChar char="Ø"/>
            </a:pPr>
            <a:r>
              <a:rPr lang="pt-PT" sz="2400" noProof="0" dirty="0"/>
              <a:t>Como te sentiste DEPOIS?</a:t>
            </a:r>
          </a:p>
          <a:p>
            <a:pPr marL="742950" lvl="1" indent="-285750">
              <a:buFont typeface="Wingdings" panose="05000000000000000000" pitchFamily="2" charset="2"/>
              <a:buChar char="Ø"/>
            </a:pPr>
            <a:r>
              <a:rPr lang="pt-PT" sz="2400" noProof="0" dirty="0"/>
              <a:t>Foi um tempo de ecrã «saudável» ou «inútil»?</a:t>
            </a:r>
          </a:p>
          <a:p>
            <a:pPr lvl="1"/>
            <a:endParaRPr lang="pt-PT" sz="2400" noProof="0" dirty="0"/>
          </a:p>
          <a:p>
            <a:pPr algn="ctr"/>
            <a:r>
              <a:rPr lang="pt-PT" sz="2400" b="1" noProof="0" dirty="0"/>
              <a:t>Partilha: </a:t>
            </a:r>
          </a:p>
          <a:p>
            <a:pPr algn="ctr"/>
            <a:r>
              <a:rPr lang="pt-PT" sz="2400" noProof="0" dirty="0"/>
              <a:t>Alguém gostaria de partilhar o que reparou?</a:t>
            </a:r>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descanso do ecrã</a:t>
            </a:r>
            <a:endParaRPr lang="pt-PT" sz="2400" noProof="0" dirty="0"/>
          </a:p>
        </p:txBody>
      </p:sp>
      <p:sp>
        <p:nvSpPr>
          <p:cNvPr id="6" name="Text Placeholder 5"/>
          <p:cNvSpPr>
            <a:spLocks noGrp="1"/>
          </p:cNvSpPr>
          <p:nvPr>
            <p:ph type="body" sz="quarter" idx="10"/>
          </p:nvPr>
        </p:nvSpPr>
        <p:spPr/>
        <p:txBody>
          <a:bodyPr/>
          <a:lstStyle/>
          <a:p>
            <a:endParaRPr lang="pt-PT" b="1" noProof="0" dirty="0">
              <a:solidFill>
                <a:schemeClr val="accent6">
                  <a:lumMod val="75000"/>
                </a:schemeClr>
              </a:solidFill>
            </a:endParaRPr>
          </a:p>
          <a:p>
            <a:r>
              <a:rPr lang="pt-PT" b="1" i="1" noProof="0" dirty="0">
                <a:solidFill>
                  <a:schemeClr val="accent6">
                    <a:lumMod val="75000"/>
                  </a:schemeClr>
                </a:solidFill>
              </a:rPr>
              <a:t>Tópico 2: </a:t>
            </a:r>
            <a:r>
              <a:rPr lang="pt-PT" b="1" i="1" noProof="0" dirty="0" err="1">
                <a:solidFill>
                  <a:schemeClr val="accent6">
                    <a:lumMod val="75000"/>
                  </a:schemeClr>
                </a:solidFill>
              </a:rPr>
              <a:t>Automonitorização</a:t>
            </a:r>
            <a:r>
              <a:rPr lang="pt-PT" b="1" i="1" noProof="0" dirty="0">
                <a:solidFill>
                  <a:schemeClr val="accent6">
                    <a:lumMod val="75000"/>
                  </a:schemeClr>
                </a:solidFill>
              </a:rPr>
              <a:t> e nutrição digital</a:t>
            </a:r>
          </a:p>
          <a:p>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611823" y="5554108"/>
            <a:ext cx="2327333" cy="1068606"/>
          </a:xfrm>
          <a:prstGeom prst="rect">
            <a:avLst/>
          </a:prstGeom>
        </p:spPr>
      </p:pic>
      <p:sp>
        <p:nvSpPr>
          <p:cNvPr id="3" name="TextBox 2"/>
          <p:cNvSpPr txBox="1"/>
          <p:nvPr/>
        </p:nvSpPr>
        <p:spPr>
          <a:xfrm>
            <a:off x="176644" y="1579418"/>
            <a:ext cx="10453255" cy="6317755"/>
          </a:xfrm>
          <a:prstGeom prst="rect">
            <a:avLst/>
          </a:prstGeom>
          <a:noFill/>
        </p:spPr>
        <p:txBody>
          <a:bodyPr wrap="square">
            <a:spAutoFit/>
          </a:bodyPr>
          <a:lstStyle/>
          <a:p>
            <a:pPr lvl="0" algn="ctr"/>
            <a:r>
              <a:rPr lang="pt-PT" sz="2400" b="1" noProof="0" dirty="0">
                <a:solidFill>
                  <a:schemeClr val="accent4"/>
                </a:solidFill>
              </a:rPr>
              <a:t>Atividade: O meu plano de nutrição digital (individual)</a:t>
            </a:r>
            <a:endParaRPr lang="pt-PT" sz="2400" noProof="0" dirty="0">
              <a:solidFill>
                <a:schemeClr val="accent4"/>
              </a:solidFill>
            </a:endParaRPr>
          </a:p>
          <a:p>
            <a:pPr lvl="0"/>
            <a:endParaRPr lang="pt-PT" sz="1200" b="1" i="1" noProof="0" dirty="0"/>
          </a:p>
          <a:p>
            <a:pPr lvl="0" algn="ctr"/>
            <a:r>
              <a:rPr lang="pt-PT" sz="2100" b="1" i="1" noProof="0" dirty="0"/>
              <a:t>Tarefa: </a:t>
            </a:r>
            <a:r>
              <a:rPr lang="pt-PT" sz="2100" i="1" noProof="0" dirty="0"/>
              <a:t>Cria o teu plano pessoal de equilíbrio de tempo de ecrã</a:t>
            </a:r>
          </a:p>
          <a:p>
            <a:pPr lvl="0" algn="ctr"/>
            <a:endParaRPr lang="pt-PT" sz="2100" b="1" i="1" noProof="0" dirty="0"/>
          </a:p>
          <a:p>
            <a:pPr lvl="0" algn="ctr"/>
            <a:r>
              <a:rPr lang="pt-PT" sz="2100" b="1" i="1" noProof="0" dirty="0"/>
              <a:t>Instruções:</a:t>
            </a:r>
          </a:p>
          <a:p>
            <a:pPr lvl="0" algn="ctr"/>
            <a:r>
              <a:rPr lang="pt-PT" sz="2100" b="1" i="1" noProof="0" dirty="0"/>
              <a:t> </a:t>
            </a:r>
            <a:r>
              <a:rPr lang="pt-PT" sz="2100" noProof="0" dirty="0"/>
              <a:t>Escreve:</a:t>
            </a:r>
          </a:p>
          <a:p>
            <a:pPr algn="ctr"/>
            <a:r>
              <a:rPr lang="pt-PT" sz="2100" b="1" noProof="0" dirty="0"/>
              <a:t>Uma atividade no ecrã que eu queira fazer MAIS: </a:t>
            </a:r>
          </a:p>
          <a:p>
            <a:pPr algn="ctr"/>
            <a:r>
              <a:rPr lang="pt-PT" sz="2100" b="1" noProof="0" dirty="0"/>
              <a:t>(</a:t>
            </a:r>
            <a:r>
              <a:rPr lang="pt-PT" sz="2100" noProof="0" dirty="0"/>
              <a:t>Exemplo: Videochamadas com amigos, aplicações de aprendizagem, projetos criativos)</a:t>
            </a:r>
          </a:p>
          <a:p>
            <a:pPr algn="ctr"/>
            <a:endParaRPr lang="pt-PT" sz="2100" noProof="0" dirty="0"/>
          </a:p>
          <a:p>
            <a:pPr algn="ctr"/>
            <a:r>
              <a:rPr lang="pt-PT" sz="2100" b="1" noProof="0" dirty="0"/>
              <a:t>Uma atividade no ecrã que quero fazer MENOS</a:t>
            </a:r>
            <a:r>
              <a:rPr lang="pt-PT" sz="2100" noProof="0" dirty="0"/>
              <a:t>: </a:t>
            </a:r>
          </a:p>
          <a:p>
            <a:pPr algn="ctr"/>
            <a:r>
              <a:rPr lang="pt-PT" sz="2100" noProof="0" dirty="0"/>
              <a:t>(Exemplo: Navegar no telemóvel antes de dormir, ver vídeos em reprodução automática)</a:t>
            </a:r>
          </a:p>
          <a:p>
            <a:pPr algn="ctr"/>
            <a:endParaRPr lang="pt-PT" sz="2100" noProof="0" dirty="0"/>
          </a:p>
          <a:p>
            <a:pPr algn="ctr"/>
            <a:r>
              <a:rPr lang="pt-PT" sz="2100" b="1" noProof="0" dirty="0"/>
              <a:t>Uma pergunta que vou fazer a mim mesmo antes de pegar no telemóvel: </a:t>
            </a:r>
          </a:p>
          <a:p>
            <a:pPr algn="ctr"/>
            <a:r>
              <a:rPr lang="pt-PT" sz="2100" noProof="0" dirty="0"/>
              <a:t>(Exemplo: «Preciso mesmo disto agora?»)</a:t>
            </a:r>
          </a:p>
          <a:p>
            <a:pPr algn="ctr"/>
            <a:endParaRPr lang="pt-PT" sz="2100" b="1" noProof="0" dirty="0"/>
          </a:p>
          <a:p>
            <a:pPr algn="ctr"/>
            <a:r>
              <a:rPr lang="pt-PT" sz="2100" b="1" noProof="0" dirty="0"/>
              <a:t>Guarda este plano num sítio onde o possas ver!</a:t>
            </a:r>
            <a:endParaRPr lang="pt-PT" sz="2100" noProof="0" dirty="0"/>
          </a:p>
          <a:p>
            <a:pPr algn="ctr"/>
            <a:r>
              <a:rPr lang="pt-PT" noProof="0" dirty="0"/>
              <a:t> </a:t>
            </a:r>
          </a:p>
          <a:p>
            <a:pPr lvl="0"/>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pt-PT" sz="2400" b="0" i="1" noProof="0" dirty="0"/>
              <a:t>Módulo 1 (Alunos): </a:t>
            </a:r>
            <a:br>
              <a:rPr lang="pt-PT" sz="2400" b="0" i="1" noProof="0" dirty="0"/>
            </a:br>
            <a:r>
              <a:rPr lang="pt-PT" sz="2400" b="0" i="1" noProof="0" dirty="0"/>
              <a:t>Tempo de uso e de inatividade do ecrã</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662221"/>
            <a:ext cx="7391858" cy="1292830"/>
          </a:xfrm>
        </p:spPr>
        <p:txBody>
          <a:bodyPr>
            <a:normAutofit lnSpcReduction="10000"/>
          </a:bodyPr>
          <a:lstStyle/>
          <a:p>
            <a:endParaRPr lang="pt-PT" sz="2800" b="1" noProof="0" dirty="0">
              <a:solidFill>
                <a:schemeClr val="accent6">
                  <a:lumMod val="75000"/>
                </a:schemeClr>
              </a:solidFill>
            </a:endParaRPr>
          </a:p>
          <a:p>
            <a:r>
              <a:rPr lang="pt-PT" sz="2600" b="1" noProof="0" dirty="0">
                <a:solidFill>
                  <a:schemeClr val="accent6">
                    <a:lumMod val="75000"/>
                  </a:schemeClr>
                </a:solidFill>
              </a:rPr>
              <a:t>Tópico 3: Regulação emocional e equilíbrio no uso de ecrãs</a:t>
            </a:r>
          </a:p>
          <a:p>
            <a:endParaRPr lang="pt-PT" sz="2800" b="1" noProof="0" dirty="0">
              <a:solidFill>
                <a:schemeClr val="accent6">
                  <a:lumMod val="75000"/>
                </a:schemeClr>
              </a:solidFill>
            </a:endParaRPr>
          </a:p>
          <a:p>
            <a:endParaRPr lang="pt-PT" sz="2800" noProof="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tempo sem uso de ecrãs</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3: Regulação emocional e equilíbrio no uso de ecrãs</a:t>
            </a:r>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p:cNvSpPr txBox="1"/>
          <p:nvPr/>
        </p:nvSpPr>
        <p:spPr>
          <a:xfrm>
            <a:off x="102422" y="1405534"/>
            <a:ext cx="10267705" cy="5425203"/>
          </a:xfrm>
          <a:prstGeom prst="rect">
            <a:avLst/>
          </a:prstGeom>
          <a:noFill/>
        </p:spPr>
        <p:txBody>
          <a:bodyPr wrap="square">
            <a:spAutoFit/>
          </a:bodyPr>
          <a:lstStyle/>
          <a:p>
            <a:pPr lvl="0"/>
            <a:r>
              <a:rPr lang="pt-PT" sz="2100" b="1" noProof="0" dirty="0"/>
              <a:t>Quando os ecrãs se tornam uma fuga</a:t>
            </a:r>
          </a:p>
          <a:p>
            <a:pPr lvl="0"/>
            <a:endParaRPr lang="pt-PT" sz="2100" b="1" noProof="0" dirty="0"/>
          </a:p>
          <a:p>
            <a:pPr lvl="0" algn="ctr"/>
            <a:r>
              <a:rPr lang="pt-PT" sz="2000" noProof="0" dirty="0"/>
              <a:t>Compreender os teus gatilhos</a:t>
            </a:r>
          </a:p>
          <a:p>
            <a:pPr lvl="0"/>
            <a:endParaRPr lang="pt-PT" sz="2000" noProof="0" dirty="0"/>
          </a:p>
          <a:p>
            <a:pPr lvl="0"/>
            <a:r>
              <a:rPr lang="pt-PT" sz="2000" noProof="0" dirty="0"/>
              <a:t>Às vezes, recorremos aos ecrãs sem pensar, especialmente quando nos sentimos:</a:t>
            </a:r>
          </a:p>
          <a:p>
            <a:pPr marL="285750" lvl="0" indent="-285750">
              <a:buFont typeface="Wingdings" panose="05000000000000000000" pitchFamily="2" charset="2"/>
              <a:buChar char="q"/>
            </a:pPr>
            <a:r>
              <a:rPr lang="pt-PT" sz="2000" noProof="0" dirty="0"/>
              <a:t>Aborrecidos</a:t>
            </a:r>
          </a:p>
          <a:p>
            <a:pPr marL="285750" lvl="0" indent="-285750">
              <a:buFont typeface="Wingdings" panose="05000000000000000000" pitchFamily="2" charset="2"/>
              <a:buChar char="q"/>
            </a:pPr>
            <a:r>
              <a:rPr lang="pt-PT" sz="2000" noProof="0" dirty="0"/>
              <a:t>Stressados</a:t>
            </a:r>
          </a:p>
          <a:p>
            <a:pPr marL="285750" lvl="0" indent="-285750">
              <a:buFont typeface="Wingdings" panose="05000000000000000000" pitchFamily="2" charset="2"/>
              <a:buChar char="q"/>
            </a:pPr>
            <a:r>
              <a:rPr lang="pt-PT" sz="2000" noProof="0" dirty="0"/>
              <a:t>Solitários</a:t>
            </a:r>
          </a:p>
          <a:p>
            <a:pPr marL="285750" lvl="0" indent="-285750">
              <a:buFont typeface="Wingdings" panose="05000000000000000000" pitchFamily="2" charset="2"/>
              <a:buChar char="q"/>
            </a:pPr>
            <a:r>
              <a:rPr lang="pt-PT" sz="2000" noProof="0" dirty="0"/>
              <a:t>Ansiosos</a:t>
            </a:r>
          </a:p>
          <a:p>
            <a:pPr marL="285750" lvl="0" indent="-285750">
              <a:buFont typeface="Wingdings" panose="05000000000000000000" pitchFamily="2" charset="2"/>
              <a:buChar char="q"/>
            </a:pPr>
            <a:r>
              <a:rPr lang="pt-PT" sz="2000" noProof="0" dirty="0"/>
              <a:t>Cansados</a:t>
            </a:r>
            <a:endParaRPr lang="pt-PT" sz="2000" b="1" noProof="0" dirty="0"/>
          </a:p>
          <a:p>
            <a:pPr algn="ctr"/>
            <a:r>
              <a:rPr lang="pt-PT" sz="2000" b="1" noProof="0" dirty="0"/>
              <a:t>O problema:</a:t>
            </a:r>
            <a:r>
              <a:rPr lang="pt-PT" sz="2000" noProof="0" dirty="0"/>
              <a:t> </a:t>
            </a:r>
          </a:p>
          <a:p>
            <a:pPr algn="ctr"/>
            <a:r>
              <a:rPr lang="pt-PT" sz="2000" noProof="0" dirty="0"/>
              <a:t>Usar ecrãs para fugir dos sentimentos não faz com que estes desapareçam. </a:t>
            </a:r>
          </a:p>
          <a:p>
            <a:pPr algn="ctr"/>
            <a:r>
              <a:rPr lang="pt-PT" sz="2000" noProof="0" dirty="0"/>
              <a:t>Muitas vezes, sentimo-nos PIOR depois.</a:t>
            </a:r>
          </a:p>
          <a:p>
            <a:pPr algn="ctr"/>
            <a:endParaRPr lang="pt-PT" sz="2000" b="1" noProof="0" dirty="0"/>
          </a:p>
          <a:p>
            <a:pPr algn="ctr"/>
            <a:r>
              <a:rPr lang="pt-PT" sz="2000" b="1" noProof="0" dirty="0"/>
              <a:t>Pergunta-chave: </a:t>
            </a:r>
          </a:p>
          <a:p>
            <a:pPr algn="ctr"/>
            <a:r>
              <a:rPr lang="pt-PT" sz="2000" noProof="0" dirty="0"/>
              <a:t>«Estou a usar este ecrã porque quero, ou porque estou a evitar alguma coisa?»</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descanso do ecrã</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3: Regulação emocional e equilíbrio no uso de ecrãs</a:t>
            </a:r>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149679" y="1405534"/>
            <a:ext cx="9856521" cy="5262979"/>
          </a:xfrm>
          <a:prstGeom prst="rect">
            <a:avLst/>
          </a:prstGeom>
          <a:noFill/>
        </p:spPr>
        <p:txBody>
          <a:bodyPr wrap="square">
            <a:spAutoFit/>
          </a:bodyPr>
          <a:lstStyle/>
          <a:p>
            <a:pPr lvl="0"/>
            <a:r>
              <a:rPr lang="pt-PT" sz="2400" b="1" noProof="0" dirty="0"/>
              <a:t>A reinicialização em 3 passos</a:t>
            </a:r>
            <a:endParaRPr lang="pt-PT" sz="2400" noProof="0" dirty="0"/>
          </a:p>
          <a:p>
            <a:pPr lvl="0" algn="ctr"/>
            <a:r>
              <a:rPr lang="pt-PT" sz="2400" noProof="0" dirty="0"/>
              <a:t>Recuperar o controlo</a:t>
            </a:r>
          </a:p>
          <a:p>
            <a:r>
              <a:rPr lang="pt-PT" sz="2400" noProof="0" dirty="0"/>
              <a:t>Quando se sentir atraído pelo ecrã:</a:t>
            </a:r>
          </a:p>
          <a:p>
            <a:r>
              <a:rPr lang="pt-PT" sz="2400" b="1" noProof="0" dirty="0"/>
              <a:t>Passo 1: PAUSA</a:t>
            </a:r>
            <a:endParaRPr lang="pt-PT" sz="2400" noProof="0" dirty="0"/>
          </a:p>
          <a:p>
            <a:r>
              <a:rPr lang="pt-PT" sz="2400" noProof="0" dirty="0"/>
              <a:t>Pare. Respire fundo. Não pegue no dispositivo ainda.</a:t>
            </a:r>
          </a:p>
          <a:p>
            <a:endParaRPr lang="pt-PT" sz="1200" b="1" noProof="0" dirty="0"/>
          </a:p>
          <a:p>
            <a:r>
              <a:rPr lang="pt-PT" sz="2400" b="1" noProof="0" dirty="0"/>
              <a:t>Passo 2: PERGUNTE</a:t>
            </a:r>
            <a:endParaRPr lang="pt-PT" sz="2400" noProof="0" dirty="0"/>
          </a:p>
          <a:p>
            <a:pPr lvl="0"/>
            <a:r>
              <a:rPr lang="pt-PT" sz="2400" noProof="0" dirty="0"/>
              <a:t>«O que estou a sentir neste momento?»</a:t>
            </a:r>
          </a:p>
          <a:p>
            <a:pPr lvl="0"/>
            <a:r>
              <a:rPr lang="pt-PT" sz="2400" noProof="0" dirty="0"/>
              <a:t>«Do que é que eu preciso realmente?»</a:t>
            </a:r>
          </a:p>
          <a:p>
            <a:endParaRPr lang="pt-PT" sz="1200" b="1" noProof="0" dirty="0"/>
          </a:p>
          <a:p>
            <a:r>
              <a:rPr lang="pt-PT" sz="2400" b="1" noProof="0" dirty="0"/>
              <a:t>Passo 3: ESCOLHA</a:t>
            </a:r>
            <a:endParaRPr lang="pt-PT" sz="2400" noProof="0" dirty="0"/>
          </a:p>
          <a:p>
            <a:pPr lvl="0"/>
            <a:r>
              <a:rPr lang="pt-PT" sz="2400" noProof="0" dirty="0"/>
              <a:t>Toma uma decisão consciente:</a:t>
            </a:r>
          </a:p>
          <a:p>
            <a:pPr marL="342900" lvl="0" indent="-342900">
              <a:buFont typeface="Wingdings" panose="05000000000000000000" pitchFamily="2" charset="2"/>
              <a:buChar char="q"/>
            </a:pPr>
            <a:r>
              <a:rPr lang="pt-PT" sz="2400" noProof="0" dirty="0"/>
              <a:t>Se precisas de contacto → liga a um amigo ou fala com a família</a:t>
            </a:r>
          </a:p>
          <a:p>
            <a:pPr marL="342900" lvl="0" indent="-342900">
              <a:buFont typeface="Wingdings" panose="05000000000000000000" pitchFamily="2" charset="2"/>
              <a:buChar char="q"/>
            </a:pPr>
            <a:r>
              <a:rPr lang="pt-PT" sz="2400" noProof="0" dirty="0"/>
              <a:t>Se precisas de descanso → faz uma pausa a sério (não uma pausa do ecrã)</a:t>
            </a:r>
          </a:p>
          <a:p>
            <a:pPr marL="342900" lvl="0" indent="-342900">
              <a:buFont typeface="Wingdings" panose="05000000000000000000" pitchFamily="2" charset="2"/>
              <a:buChar char="q"/>
            </a:pPr>
            <a:r>
              <a:rPr lang="pt-PT" sz="2400" noProof="0" dirty="0"/>
              <a:t>Se precisas de diversão → escolhe uma atividade que te faça sentir bem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tempo sem uso de ecrãs</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3: Regulação emocional e equilíbrio no uso de ecrãs</a:t>
            </a:r>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97970" y="1643888"/>
            <a:ext cx="9856521" cy="5016758"/>
          </a:xfrm>
          <a:prstGeom prst="rect">
            <a:avLst/>
          </a:prstGeom>
          <a:noFill/>
        </p:spPr>
        <p:txBody>
          <a:bodyPr wrap="square">
            <a:spAutoFit/>
          </a:bodyPr>
          <a:lstStyle/>
          <a:p>
            <a:pPr lvl="0"/>
            <a:r>
              <a:rPr lang="pt-PT" sz="2400" b="1" noProof="0" dirty="0"/>
              <a:t>Estratégias que ajudam</a:t>
            </a:r>
            <a:endParaRPr lang="pt-PT" sz="2400" noProof="0" dirty="0"/>
          </a:p>
          <a:p>
            <a:pPr lvl="0" algn="ctr"/>
            <a:r>
              <a:rPr lang="pt-PT" sz="2400" noProof="0" dirty="0"/>
              <a:t>A tua caixa de ferramentas para te ajudar a acalmar</a:t>
            </a:r>
          </a:p>
          <a:p>
            <a:endParaRPr lang="pt-PT" sz="1600" b="1" noProof="0" dirty="0"/>
          </a:p>
          <a:p>
            <a:r>
              <a:rPr lang="pt-PT" sz="2400" noProof="0" dirty="0"/>
              <a:t>Quando os ecrãs parecerem opressivos, tenta o seguinte:</a:t>
            </a:r>
          </a:p>
          <a:p>
            <a:pPr marL="285750" indent="-285750">
              <a:buFont typeface="Wingdings" panose="05000000000000000000" pitchFamily="2" charset="2"/>
              <a:buChar char="ü"/>
            </a:pPr>
            <a:r>
              <a:rPr lang="pt-PT" sz="2400" b="1" noProof="0" dirty="0"/>
              <a:t>Respiração profunda -</a:t>
            </a:r>
            <a:r>
              <a:rPr lang="pt-PT" sz="2400" noProof="0" dirty="0"/>
              <a:t> 5 respirações lentas para acalmar a tua mente</a:t>
            </a:r>
          </a:p>
          <a:p>
            <a:pPr marL="285750" indent="-285750">
              <a:buFont typeface="Wingdings" panose="05000000000000000000" pitchFamily="2" charset="2"/>
              <a:buChar char="ü"/>
            </a:pPr>
            <a:r>
              <a:rPr lang="pt-PT" sz="2400" b="1" noProof="0" dirty="0"/>
              <a:t>Pausa do ecrã - </a:t>
            </a:r>
            <a:r>
              <a:rPr lang="pt-PT" sz="2400" noProof="0" dirty="0"/>
              <a:t>Afasta-te por 10 minutos</a:t>
            </a:r>
          </a:p>
          <a:p>
            <a:pPr marL="285750" indent="-285750">
              <a:buFont typeface="Wingdings" panose="05000000000000000000" pitchFamily="2" charset="2"/>
              <a:buChar char="ü"/>
            </a:pPr>
            <a:r>
              <a:rPr lang="pt-PT" sz="2400" b="1" noProof="0" dirty="0"/>
              <a:t>Escreve - Regista </a:t>
            </a:r>
            <a:r>
              <a:rPr lang="pt-PT" sz="2400" noProof="0" dirty="0"/>
              <a:t>no diário como te sentes</a:t>
            </a:r>
          </a:p>
          <a:p>
            <a:pPr marL="285750" indent="-285750">
              <a:buFont typeface="Wingdings" panose="05000000000000000000" pitchFamily="2" charset="2"/>
              <a:buChar char="ü"/>
            </a:pPr>
            <a:r>
              <a:rPr lang="pt-PT" sz="2400" b="1" noProof="0" dirty="0"/>
              <a:t>Fala sobre isso - </a:t>
            </a:r>
            <a:r>
              <a:rPr lang="pt-PT" sz="2400" noProof="0" dirty="0"/>
              <a:t>Partilha com alguém em quem confies</a:t>
            </a:r>
          </a:p>
          <a:p>
            <a:pPr marL="285750" indent="-285750">
              <a:buFont typeface="Wingdings" panose="05000000000000000000" pitchFamily="2" charset="2"/>
              <a:buChar char="ü"/>
            </a:pPr>
            <a:r>
              <a:rPr lang="pt-PT" sz="2400" b="1" noProof="0" dirty="0"/>
              <a:t>Estabelece limites - </a:t>
            </a:r>
            <a:r>
              <a:rPr lang="pt-PT" sz="2400" noProof="0" dirty="0"/>
              <a:t>Nada de ecrãs 30 minutos antes de dormir</a:t>
            </a:r>
          </a:p>
          <a:p>
            <a:endParaRPr lang="pt-PT" sz="1600" b="1" noProof="0" dirty="0"/>
          </a:p>
          <a:p>
            <a:pPr algn="ctr"/>
            <a:r>
              <a:rPr lang="pt-PT" sz="2400" b="1" noProof="0" dirty="0"/>
              <a:t>Lembra-te:</a:t>
            </a:r>
            <a:r>
              <a:rPr lang="pt-PT" sz="2400" noProof="0" dirty="0"/>
              <a:t> </a:t>
            </a:r>
          </a:p>
          <a:p>
            <a:pPr algn="ctr"/>
            <a:r>
              <a:rPr lang="pt-PT" sz="2400" noProof="0" dirty="0"/>
              <a:t>Não se trata de ser perfeito. </a:t>
            </a:r>
          </a:p>
          <a:p>
            <a:pPr algn="ctr"/>
            <a:r>
              <a:rPr lang="pt-PT" sz="2400" noProof="0" dirty="0"/>
              <a:t>Trata-se de ter ferramentas quando precisares delas.</a:t>
            </a:r>
          </a:p>
          <a:p>
            <a:pPr lvl="0"/>
            <a:endParaRPr lang="pt-PT" sz="2400" noProof="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tempo sem uso de ecrãs</a:t>
            </a:r>
            <a:endParaRPr lang="pt-PT" sz="2400" noProof="0" dirty="0"/>
          </a:p>
        </p:txBody>
      </p:sp>
      <p:sp>
        <p:nvSpPr>
          <p:cNvPr id="6" name="Text Placeholder 5"/>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6">
                    <a:lumMod val="75000"/>
                  </a:schemeClr>
                </a:solidFill>
              </a:rPr>
              <a:t>Tópico 3: Regulação emocional e equilíbrio no uso de ecrãs</a:t>
            </a:r>
            <a:endParaRPr lang="pt-PT" i="1" noProof="0" dirty="0"/>
          </a:p>
          <a:p>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p:cNvSpPr txBox="1"/>
          <p:nvPr/>
        </p:nvSpPr>
        <p:spPr>
          <a:xfrm>
            <a:off x="176644" y="1693718"/>
            <a:ext cx="10453255" cy="5486758"/>
          </a:xfrm>
          <a:prstGeom prst="rect">
            <a:avLst/>
          </a:prstGeom>
          <a:noFill/>
        </p:spPr>
        <p:txBody>
          <a:bodyPr wrap="square">
            <a:spAutoFit/>
          </a:bodyPr>
          <a:lstStyle/>
          <a:p>
            <a:pPr lvl="0" algn="ctr"/>
            <a:r>
              <a:rPr lang="pt-PT" sz="2400" b="1" noProof="0" dirty="0">
                <a:solidFill>
                  <a:schemeClr val="accent4">
                    <a:lumMod val="75000"/>
                  </a:schemeClr>
                </a:solidFill>
              </a:rPr>
              <a:t>Atividade: O Desafio da Pausa (Interativo)</a:t>
            </a:r>
            <a:endParaRPr lang="pt-PT" sz="2400" noProof="0" dirty="0">
              <a:solidFill>
                <a:schemeClr val="accent4">
                  <a:lumMod val="75000"/>
                </a:schemeClr>
              </a:solidFill>
            </a:endParaRPr>
          </a:p>
          <a:p>
            <a:pPr lvl="1" algn="ctr"/>
            <a:endParaRPr lang="pt-PT" sz="2200" b="1" noProof="0" dirty="0"/>
          </a:p>
          <a:p>
            <a:r>
              <a:rPr lang="pt-PT" sz="2200" b="1" noProof="0" dirty="0"/>
              <a:t>Tarefa: </a:t>
            </a:r>
            <a:r>
              <a:rPr lang="pt-PT" sz="2200" noProof="0" dirty="0"/>
              <a:t>Pratica fazer uma pausa antes de reagir</a:t>
            </a:r>
          </a:p>
          <a:p>
            <a:endParaRPr lang="pt-PT" sz="1000" b="1" noProof="0" dirty="0"/>
          </a:p>
          <a:p>
            <a:r>
              <a:rPr lang="pt-PT" sz="2200" b="1" noProof="0" dirty="0"/>
              <a:t>Instruções:</a:t>
            </a:r>
            <a:endParaRPr lang="pt-PT" sz="2200" noProof="0" dirty="0"/>
          </a:p>
          <a:p>
            <a:pPr marL="342900" lvl="0" indent="-342900">
              <a:buFont typeface="Wingdings" panose="05000000000000000000" pitchFamily="2" charset="2"/>
              <a:buChar char="Ø"/>
            </a:pPr>
            <a:r>
              <a:rPr lang="pt-PT" sz="2200" noProof="0" dirty="0"/>
              <a:t>Fecha os olhos</a:t>
            </a:r>
          </a:p>
          <a:p>
            <a:pPr marL="342900" lvl="0" indent="-342900">
              <a:buFont typeface="Wingdings" panose="05000000000000000000" pitchFamily="2" charset="2"/>
              <a:buChar char="Ø"/>
            </a:pPr>
            <a:r>
              <a:rPr lang="pt-PT" sz="2200" noProof="0" dirty="0"/>
              <a:t>Imagina: Acabaste de chegar da escola. Estás cansado e stressado.</a:t>
            </a:r>
          </a:p>
          <a:p>
            <a:pPr marL="342900" lvl="0" indent="-342900">
              <a:buFont typeface="Wingdings" panose="05000000000000000000" pitchFamily="2" charset="2"/>
              <a:buChar char="Ø"/>
            </a:pPr>
            <a:r>
              <a:rPr lang="pt-PT" sz="2200" noProof="0" dirty="0"/>
              <a:t>A tua mão está a estender-se para o telemóvel...</a:t>
            </a:r>
          </a:p>
          <a:p>
            <a:pPr marL="342900" lvl="0" indent="-342900">
              <a:buFont typeface="Wingdings" panose="05000000000000000000" pitchFamily="2" charset="2"/>
              <a:buChar char="Ø"/>
            </a:pPr>
            <a:r>
              <a:rPr lang="pt-PT" sz="2200" noProof="0" dirty="0"/>
              <a:t>FAZ UMA PAUSA. Respira fundo três vezes.</a:t>
            </a:r>
          </a:p>
          <a:p>
            <a:pPr marL="342900" lvl="0" indent="-342900">
              <a:buFont typeface="Wingdings" panose="05000000000000000000" pitchFamily="2" charset="2"/>
              <a:buChar char="Ø"/>
            </a:pPr>
            <a:r>
              <a:rPr lang="pt-PT" sz="2200" noProof="0" dirty="0"/>
              <a:t>Pergunta a ti mesmo: «Do que é que eu preciso mesmo neste momento?»</a:t>
            </a:r>
          </a:p>
          <a:p>
            <a:endParaRPr lang="pt-PT" sz="1000" b="1" noProof="0" dirty="0"/>
          </a:p>
          <a:p>
            <a:r>
              <a:rPr lang="pt-PT" sz="2200" b="1" noProof="0" dirty="0"/>
              <a:t>Partilha com um colega:</a:t>
            </a:r>
            <a:endParaRPr lang="pt-PT" sz="2200" noProof="0" dirty="0"/>
          </a:p>
          <a:p>
            <a:pPr marL="342900" lvl="0" indent="-342900">
              <a:buFont typeface="Wingdings" panose="05000000000000000000" pitchFamily="2" charset="2"/>
              <a:buChar char="Ø"/>
            </a:pPr>
            <a:r>
              <a:rPr lang="pt-PT" sz="2200" noProof="0" dirty="0"/>
              <a:t>Que sentimento surgiu?</a:t>
            </a:r>
          </a:p>
          <a:p>
            <a:pPr marL="342900" lvl="0" indent="-342900">
              <a:buFont typeface="Wingdings" panose="05000000000000000000" pitchFamily="2" charset="2"/>
              <a:buChar char="Ø"/>
            </a:pPr>
            <a:r>
              <a:rPr lang="pt-PT" sz="2200" noProof="0" dirty="0"/>
              <a:t>Do que poderias precisar em vez de tempo a olhar para o ecrã?</a:t>
            </a:r>
          </a:p>
          <a:p>
            <a:pPr marL="342900" lvl="0" indent="-342900">
              <a:buFont typeface="Wingdings" panose="05000000000000000000" pitchFamily="2" charset="2"/>
              <a:buChar char="Ø"/>
            </a:pPr>
            <a:r>
              <a:rPr lang="pt-PT" sz="2200" noProof="0" dirty="0"/>
              <a:t>O que poderias fazer em vez disso?</a:t>
            </a:r>
          </a:p>
          <a:p>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pt-PT" sz="2700" b="0" i="1" noProof="0" dirty="0"/>
              <a:t>Módulo 1 (Alunos)</a:t>
            </a:r>
            <a:br>
              <a:rPr lang="pt-PT" sz="2700" b="0" i="1" noProof="0" dirty="0"/>
            </a:br>
            <a:r>
              <a:rPr lang="pt-PT" sz="2700" b="0" i="1" noProof="0" dirty="0"/>
              <a:t>Tempo de ecrã ligado e desligado</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755739"/>
            <a:ext cx="7391858" cy="1292830"/>
          </a:xfrm>
        </p:spPr>
        <p:txBody>
          <a:bodyPr>
            <a:normAutofit fontScale="70000" lnSpcReduction="20000"/>
          </a:bodyPr>
          <a:lstStyle/>
          <a:p>
            <a:endParaRPr lang="pt-PT" sz="2800" b="1" noProof="0" dirty="0">
              <a:solidFill>
                <a:schemeClr val="accent6">
                  <a:lumMod val="75000"/>
                </a:schemeClr>
              </a:solidFill>
            </a:endParaRPr>
          </a:p>
          <a:p>
            <a:endParaRPr lang="pt-PT" sz="2800" b="1" noProof="0" dirty="0">
              <a:solidFill>
                <a:schemeClr val="accent6">
                  <a:lumMod val="75000"/>
                </a:schemeClr>
              </a:solidFill>
            </a:endParaRPr>
          </a:p>
          <a:p>
            <a:r>
              <a:rPr lang="pt-PT" sz="3400" b="1" noProof="0" dirty="0">
                <a:solidFill>
                  <a:schemeClr val="accent6">
                    <a:lumMod val="75000"/>
                  </a:schemeClr>
                </a:solidFill>
              </a:rPr>
              <a:t>Tópico 4: Relações sociais e contacto pessoal</a:t>
            </a:r>
          </a:p>
          <a:p>
            <a:endParaRPr lang="pt-PT" sz="2800" b="1" noProof="0" dirty="0">
              <a:solidFill>
                <a:schemeClr val="accent6">
                  <a:lumMod val="75000"/>
                </a:schemeClr>
              </a:solidFill>
            </a:endParaRPr>
          </a:p>
          <a:p>
            <a:endParaRPr lang="pt-PT" sz="2800" b="1" noProof="0" dirty="0">
              <a:solidFill>
                <a:schemeClr val="accent6">
                  <a:lumMod val="75000"/>
                </a:schemeClr>
              </a:solidFill>
            </a:endParaRPr>
          </a:p>
          <a:p>
            <a:endParaRPr lang="pt-PT" sz="2800" b="1" noProof="0" dirty="0">
              <a:solidFill>
                <a:schemeClr val="accent6">
                  <a:lumMod val="75000"/>
                </a:schemeClr>
              </a:solidFill>
            </a:endParaRPr>
          </a:p>
          <a:p>
            <a:endParaRPr lang="pt-PT" sz="2800" noProof="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descanso do ecrã</a:t>
            </a:r>
            <a:endParaRPr lang="pt-PT" sz="2400" noProof="0" dirty="0"/>
          </a:p>
        </p:txBody>
      </p:sp>
      <p:sp>
        <p:nvSpPr>
          <p:cNvPr id="6" name="Text Placeholder 5"/>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rgbClr val="00B0F0"/>
                </a:solidFill>
              </a:rPr>
              <a:t>Tópico 4: Relações sociais e contacto pessoal</a:t>
            </a:r>
          </a:p>
          <a:p>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133595" y="1462685"/>
            <a:ext cx="10428021" cy="5847755"/>
          </a:xfrm>
          <a:prstGeom prst="rect">
            <a:avLst/>
          </a:prstGeom>
          <a:noFill/>
        </p:spPr>
        <p:txBody>
          <a:bodyPr wrap="square">
            <a:spAutoFit/>
          </a:bodyPr>
          <a:lstStyle/>
          <a:p>
            <a:r>
              <a:rPr lang="pt-PT" sz="2400" b="1" noProof="0" dirty="0"/>
              <a:t>Os ecrãs e as suas relações</a:t>
            </a:r>
          </a:p>
          <a:p>
            <a:endParaRPr lang="pt-PT" sz="800" noProof="0" dirty="0"/>
          </a:p>
          <a:p>
            <a:pPr lvl="0" algn="ctr"/>
            <a:r>
              <a:rPr lang="pt-PT" sz="2000" noProof="0" dirty="0"/>
              <a:t>Está realmente </a:t>
            </a:r>
            <a:r>
              <a:rPr lang="pt-PT" sz="2000" i="1" noProof="0" dirty="0"/>
              <a:t>«conectado»?</a:t>
            </a:r>
            <a:endParaRPr lang="pt-PT" sz="2000" b="1" noProof="0" dirty="0"/>
          </a:p>
          <a:p>
            <a:pPr lvl="0" algn="ctr"/>
            <a:r>
              <a:rPr lang="pt-PT" sz="2000" noProof="0" dirty="0"/>
              <a:t>Ser um bom cidadão digital significa ser ético, seguro e respeitoso. </a:t>
            </a:r>
          </a:p>
          <a:p>
            <a:pPr lvl="0" algn="ctr"/>
            <a:r>
              <a:rPr lang="pt-PT" sz="2000" noProof="0" dirty="0"/>
              <a:t>Cada clique faz parte da tua reputação.</a:t>
            </a:r>
          </a:p>
          <a:p>
            <a:pPr algn="ctr"/>
            <a:r>
              <a:rPr lang="pt-PT" sz="2000" noProof="0" dirty="0"/>
              <a:t>Os ecrãs ajudam-nos a manter o contacto, mas também podem impedir a ligação real.</a:t>
            </a:r>
          </a:p>
          <a:p>
            <a:pPr algn="ctr"/>
            <a:endParaRPr lang="pt-PT" sz="2000" noProof="0" dirty="0"/>
          </a:p>
          <a:p>
            <a:pPr algn="ctr"/>
            <a:r>
              <a:rPr lang="pt-PT" sz="2000" b="1" noProof="0" dirty="0"/>
              <a:t>"</a:t>
            </a:r>
            <a:r>
              <a:rPr lang="pt-PT" sz="2000" b="1" noProof="0" dirty="0" err="1"/>
              <a:t>Phubbing</a:t>
            </a:r>
            <a:r>
              <a:rPr lang="pt-PT" sz="2000" b="1" noProof="0" dirty="0"/>
              <a:t>" </a:t>
            </a:r>
            <a:r>
              <a:rPr lang="pt-PT" sz="2000" noProof="0" dirty="0"/>
              <a:t>= Telemóvel + </a:t>
            </a:r>
            <a:r>
              <a:rPr lang="pt-PT" sz="2000" noProof="0" dirty="0" err="1"/>
              <a:t>Snubbing</a:t>
            </a:r>
            <a:r>
              <a:rPr lang="pt-PT" sz="2000" noProof="0" dirty="0"/>
              <a:t> = Ignorar as pessoas à tua volta para olhar para o telemóvel.</a:t>
            </a:r>
          </a:p>
          <a:p>
            <a:endParaRPr lang="pt-PT" sz="2000" noProof="0" dirty="0"/>
          </a:p>
          <a:p>
            <a:r>
              <a:rPr lang="pt-PT" sz="2000" b="1" noProof="0" dirty="0"/>
              <a:t>O que os ecrãs não captam:</a:t>
            </a:r>
            <a:endParaRPr lang="pt-PT" sz="2000" noProof="0" dirty="0"/>
          </a:p>
          <a:p>
            <a:pPr marL="285750" lvl="0" indent="-285750">
              <a:buFont typeface="Wingdings" panose="05000000000000000000" pitchFamily="2" charset="2"/>
              <a:buChar char="Ø"/>
            </a:pPr>
            <a:r>
              <a:rPr lang="pt-PT" sz="2000" noProof="0" dirty="0"/>
              <a:t>Expressões faciais e linguagem corporal</a:t>
            </a:r>
          </a:p>
          <a:p>
            <a:pPr marL="285750" lvl="0" indent="-285750">
              <a:buFont typeface="Wingdings" panose="05000000000000000000" pitchFamily="2" charset="2"/>
              <a:buChar char="Ø"/>
            </a:pPr>
            <a:r>
              <a:rPr lang="pt-PT" sz="2000" noProof="0" dirty="0"/>
              <a:t>A sensação de estar verdadeiramente «com» alguém</a:t>
            </a:r>
          </a:p>
          <a:p>
            <a:pPr marL="285750" lvl="0" indent="-285750">
              <a:buFont typeface="Wingdings" panose="05000000000000000000" pitchFamily="2" charset="2"/>
              <a:buChar char="Ø"/>
            </a:pPr>
            <a:r>
              <a:rPr lang="pt-PT" sz="2000" noProof="0" dirty="0"/>
              <a:t>Experiências e memórias partilhadas</a:t>
            </a:r>
          </a:p>
          <a:p>
            <a:pPr marL="285750" lvl="0" indent="-285750">
              <a:buFont typeface="Wingdings" panose="05000000000000000000" pitchFamily="2" charset="2"/>
              <a:buChar char="Ø"/>
            </a:pPr>
            <a:r>
              <a:rPr lang="pt-PT" sz="2000" noProof="0" dirty="0"/>
              <a:t>O calor da presença física</a:t>
            </a:r>
          </a:p>
          <a:p>
            <a:pPr lvl="0"/>
            <a:endParaRPr lang="pt-PT" sz="2000" noProof="0" dirty="0"/>
          </a:p>
          <a:p>
            <a:pPr algn="ctr"/>
            <a:r>
              <a:rPr lang="pt-PT" sz="2000" b="1" noProof="0" dirty="0"/>
              <a:t>Pergunta para refletires:</a:t>
            </a:r>
            <a:r>
              <a:rPr lang="pt-PT" sz="2000" noProof="0" dirty="0"/>
              <a:t> </a:t>
            </a:r>
          </a:p>
          <a:p>
            <a:pPr algn="ctr"/>
            <a:r>
              <a:rPr lang="pt-PT" sz="2000" noProof="0" dirty="0"/>
              <a:t>Quando foi a última vez que tiveste uma conversa sem verificar o telemóvel?</a:t>
            </a:r>
          </a:p>
          <a:p>
            <a:r>
              <a:rPr lang="pt-PT" noProof="0" dirty="0"/>
              <a:t> </a:t>
            </a:r>
          </a:p>
          <a:p>
            <a:pPr lvl="0"/>
            <a:endParaRPr lang="pt-PT" sz="2400"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afastamento dos ecrãs</a:t>
            </a:r>
            <a:endParaRPr lang="pt-PT" sz="2400" noProof="0" dirty="0"/>
          </a:p>
        </p:txBody>
      </p:sp>
      <p:sp>
        <p:nvSpPr>
          <p:cNvPr id="6" name="Text Placeholder 5"/>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1">
                    <a:lumMod val="75000"/>
                  </a:schemeClr>
                </a:solidFill>
              </a:rPr>
              <a:t>Tópico 4: Relações sociais e conexão cara a cara</a:t>
            </a:r>
          </a:p>
          <a:p>
            <a:r>
              <a:rPr lang="pt-PT" b="1" i="1" noProof="0" dirty="0">
                <a:solidFill>
                  <a:schemeClr val="accent6">
                    <a:lumMod val="75000"/>
                  </a:schemeClr>
                </a:solidFill>
              </a:rPr>
              <a:t> </a:t>
            </a:r>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4" name="TextBox 3"/>
          <p:cNvSpPr txBox="1"/>
          <p:nvPr/>
        </p:nvSpPr>
        <p:spPr>
          <a:xfrm>
            <a:off x="133595" y="1462685"/>
            <a:ext cx="10288487" cy="5093702"/>
          </a:xfrm>
          <a:prstGeom prst="rect">
            <a:avLst/>
          </a:prstGeom>
          <a:noFill/>
        </p:spPr>
        <p:txBody>
          <a:bodyPr wrap="square">
            <a:spAutoFit/>
          </a:bodyPr>
          <a:lstStyle/>
          <a:p>
            <a:r>
              <a:rPr lang="pt-PT" sz="2300" b="1" noProof="0" dirty="0"/>
              <a:t>O poder de estar presente</a:t>
            </a:r>
            <a:endParaRPr lang="pt-PT" sz="2300" noProof="0" dirty="0"/>
          </a:p>
          <a:p>
            <a:pPr lvl="1" algn="ctr"/>
            <a:endParaRPr lang="pt-PT" sz="1200" noProof="0" dirty="0"/>
          </a:p>
          <a:p>
            <a:pPr lvl="1" algn="ctr"/>
            <a:r>
              <a:rPr lang="pt-PT" sz="2300" noProof="0" dirty="0"/>
              <a:t>A conexão real é diferente</a:t>
            </a:r>
          </a:p>
          <a:p>
            <a:pPr lvl="1" algn="ctr"/>
            <a:endParaRPr lang="pt-PT" sz="1200" b="1" noProof="0" dirty="0"/>
          </a:p>
          <a:p>
            <a:pPr lvl="1" algn="ctr"/>
            <a:r>
              <a:rPr lang="pt-PT" sz="2300" noProof="0" dirty="0"/>
              <a:t>Estudos mostram que as nossas memórias mais felizes geralmente envolvem </a:t>
            </a:r>
          </a:p>
          <a:p>
            <a:pPr lvl="1" algn="ctr"/>
            <a:r>
              <a:rPr lang="pt-PT" sz="2300" noProof="0" dirty="0"/>
              <a:t>estar totalmente presente com os outros, NÃO a olhar para ecrãs.</a:t>
            </a:r>
          </a:p>
          <a:p>
            <a:endParaRPr lang="pt-PT" sz="1200" b="1" noProof="0" dirty="0"/>
          </a:p>
          <a:p>
            <a:r>
              <a:rPr lang="pt-PT" sz="2300" b="1" noProof="0" dirty="0"/>
              <a:t>Estar presente significa:</a:t>
            </a:r>
            <a:endParaRPr lang="pt-PT" sz="2300" noProof="0" dirty="0"/>
          </a:p>
          <a:p>
            <a:pPr marL="285750" lvl="0" indent="-285750">
              <a:buFont typeface="Wingdings" panose="05000000000000000000" pitchFamily="2" charset="2"/>
              <a:buChar char="ü"/>
            </a:pPr>
            <a:r>
              <a:rPr lang="pt-PT" sz="2300" noProof="0" dirty="0"/>
              <a:t>Guardar o telemóvel (não apenas virado para baixo)</a:t>
            </a:r>
          </a:p>
          <a:p>
            <a:pPr marL="285750" lvl="0" indent="-285750">
              <a:buFont typeface="Wingdings" panose="05000000000000000000" pitchFamily="2" charset="2"/>
              <a:buChar char="ü"/>
            </a:pPr>
            <a:r>
              <a:rPr lang="pt-PT" sz="2300" noProof="0" dirty="0"/>
              <a:t>Estabelecer contacto visual</a:t>
            </a:r>
          </a:p>
          <a:p>
            <a:pPr marL="285750" lvl="0" indent="-285750">
              <a:buFont typeface="Wingdings" panose="05000000000000000000" pitchFamily="2" charset="2"/>
              <a:buChar char="ü"/>
            </a:pPr>
            <a:r>
              <a:rPr lang="pt-PT" sz="2300" noProof="0" dirty="0"/>
              <a:t>Ouvir de verdade</a:t>
            </a:r>
          </a:p>
          <a:p>
            <a:pPr marL="285750" lvl="0" indent="-285750">
              <a:buFont typeface="Wingdings" panose="05000000000000000000" pitchFamily="2" charset="2"/>
              <a:buChar char="ü"/>
            </a:pPr>
            <a:r>
              <a:rPr lang="pt-PT" sz="2300" noProof="0" dirty="0"/>
              <a:t>Partilhar experiências juntos</a:t>
            </a:r>
          </a:p>
          <a:p>
            <a:endParaRPr lang="pt-PT" sz="1200" b="1" noProof="0" dirty="0"/>
          </a:p>
          <a:p>
            <a:r>
              <a:rPr lang="pt-PT" sz="2300" b="1" noProof="0" dirty="0"/>
              <a:t>A recompensa: </a:t>
            </a:r>
            <a:r>
              <a:rPr lang="pt-PT" sz="2300" noProof="0" dirty="0"/>
              <a:t>Amizades mais profundas, sentir-se verdadeiramente compreendido e memórias que perduram.</a:t>
            </a:r>
          </a:p>
          <a:p>
            <a:pPr lvl="0"/>
            <a:endParaRPr lang="pt-PT" sz="2400" noProof="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pt-PT" sz="2800" b="0" i="1" noProof="0" dirty="0">
                <a:latin typeface="+mj-lt"/>
              </a:rPr>
            </a:br>
            <a:r>
              <a:rPr lang="pt-PT" sz="2700" b="0" i="1" noProof="0" dirty="0"/>
              <a:t>Módulo 1 (Alunos)</a:t>
            </a:r>
            <a:br>
              <a:rPr lang="pt-PT" sz="2700" b="0" i="1" noProof="0" dirty="0"/>
            </a:br>
            <a:r>
              <a:rPr lang="pt-PT" sz="2700" b="0" i="1" noProof="0" dirty="0"/>
              <a:t>Tempo de utilização e de inatividade do ecrã</a:t>
            </a:r>
            <a:br>
              <a:rPr lang="pt-PT" sz="1800"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662221"/>
            <a:ext cx="7391858" cy="1292830"/>
          </a:xfrm>
        </p:spPr>
        <p:txBody>
          <a:bodyPr>
            <a:normAutofit/>
          </a:bodyPr>
          <a:lstStyle/>
          <a:p>
            <a:r>
              <a:rPr lang="pt-PT" sz="2400" b="1" noProof="0" dirty="0">
                <a:solidFill>
                  <a:schemeClr val="accent6">
                    <a:lumMod val="75000"/>
                  </a:schemeClr>
                </a:solidFill>
              </a:rPr>
              <a:t>Tópico 1: Compreender o tempo de utilização do ecrã</a:t>
            </a:r>
          </a:p>
          <a:p>
            <a:endParaRPr lang="pt-PT" sz="2800" noProof="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descanso do ecrã</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1">
                    <a:lumMod val="75000"/>
                  </a:schemeClr>
                </a:solidFill>
              </a:rPr>
              <a:t>Tópico 4: Relações sociais e interação presencial</a:t>
            </a:r>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60858" y="1405534"/>
            <a:ext cx="9856521" cy="5262979"/>
          </a:xfrm>
          <a:prstGeom prst="rect">
            <a:avLst/>
          </a:prstGeom>
          <a:noFill/>
        </p:spPr>
        <p:txBody>
          <a:bodyPr wrap="square">
            <a:spAutoFit/>
          </a:bodyPr>
          <a:lstStyle/>
          <a:p>
            <a:pPr lvl="0"/>
            <a:r>
              <a:rPr lang="pt-PT" sz="2400" b="1" noProof="0" dirty="0"/>
              <a:t>Criar momentos sem dispositivos</a:t>
            </a:r>
          </a:p>
          <a:p>
            <a:pPr lvl="0"/>
            <a:endParaRPr lang="pt-PT" sz="2400" noProof="0" dirty="0"/>
          </a:p>
          <a:p>
            <a:pPr lvl="1" algn="ctr"/>
            <a:r>
              <a:rPr lang="pt-PT" sz="2400" noProof="0" dirty="0"/>
              <a:t>Formas simples de te conectares mais</a:t>
            </a:r>
          </a:p>
          <a:p>
            <a:endParaRPr lang="pt-PT" sz="2400" b="1" noProof="0" dirty="0"/>
          </a:p>
          <a:p>
            <a:r>
              <a:rPr lang="pt-PT" sz="2400" b="1" noProof="0" dirty="0"/>
              <a:t>Experimenta estas ideias:</a:t>
            </a:r>
            <a:endParaRPr lang="pt-PT" sz="2400" noProof="0" dirty="0"/>
          </a:p>
          <a:p>
            <a:pPr marL="285750" lvl="0" indent="-285750">
              <a:buFont typeface="Wingdings" panose="05000000000000000000" pitchFamily="2" charset="2"/>
              <a:buChar char="ü"/>
            </a:pPr>
            <a:r>
              <a:rPr lang="pt-PT" sz="2400" noProof="0" dirty="0"/>
              <a:t>O telemóvel fica noutro quarto durante as refeições</a:t>
            </a:r>
          </a:p>
          <a:p>
            <a:pPr marL="285750" lvl="0" indent="-285750">
              <a:buFont typeface="Wingdings" panose="05000000000000000000" pitchFamily="2" charset="2"/>
              <a:buChar char="ü"/>
            </a:pPr>
            <a:r>
              <a:rPr lang="pt-PT" sz="2400" noProof="0" dirty="0"/>
              <a:t>Estabelece contacto visual quando alguém falar contigo</a:t>
            </a:r>
          </a:p>
          <a:p>
            <a:pPr marL="285750" lvl="0" indent="-285750">
              <a:buFont typeface="Wingdings" panose="05000000000000000000" pitchFamily="2" charset="2"/>
              <a:buChar char="ü"/>
            </a:pPr>
            <a:r>
              <a:rPr lang="pt-PT" sz="2400" noProof="0" dirty="0"/>
              <a:t>Tem momentos sem ecrãs com amigos ou família</a:t>
            </a:r>
          </a:p>
          <a:p>
            <a:pPr marL="285750" lvl="0" indent="-285750">
              <a:buFont typeface="Wingdings" panose="05000000000000000000" pitchFamily="2" charset="2"/>
              <a:buChar char="ü"/>
            </a:pPr>
            <a:r>
              <a:rPr lang="pt-PT" sz="2400" noProof="0" dirty="0"/>
              <a:t>Quando estiveres com alguém, inicia uma conversa em vez de ficar a navegar no telemóvel</a:t>
            </a:r>
          </a:p>
          <a:p>
            <a:pPr marL="285750" lvl="0" indent="-285750">
              <a:buFont typeface="Wingdings" panose="05000000000000000000" pitchFamily="2" charset="2"/>
              <a:buChar char="ü"/>
            </a:pPr>
            <a:endParaRPr lang="pt-PT" sz="2400" b="1" noProof="0" dirty="0"/>
          </a:p>
          <a:p>
            <a:r>
              <a:rPr lang="pt-PT" sz="2400" b="1" noProof="0" dirty="0"/>
              <a:t>Lembra-te: </a:t>
            </a:r>
            <a:r>
              <a:rPr lang="pt-PT" sz="2400" noProof="0" dirty="0"/>
              <a:t>as pessoas à tua frente merecem toda a tua atenção. </a:t>
            </a:r>
          </a:p>
          <a:p>
            <a:r>
              <a:rPr lang="pt-PT" sz="2400" noProof="0" dirty="0"/>
              <a:t>O teu telemóvel pode esperar…</a:t>
            </a:r>
          </a:p>
          <a:p>
            <a:pPr lvl="0"/>
            <a:endParaRPr lang="pt-PT" sz="2400"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descanso do ecrã</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1">
                    <a:lumMod val="75000"/>
                  </a:schemeClr>
                </a:solidFill>
              </a:rPr>
              <a:t>Tópico 4: Relações sociais e interação presencial</a:t>
            </a:r>
          </a:p>
        </p:txBody>
      </p:sp>
      <p:pic>
        <p:nvPicPr>
          <p:cNvPr id="2" name="Content Placeholder 1"/>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p:cNvSpPr txBox="1"/>
          <p:nvPr/>
        </p:nvSpPr>
        <p:spPr>
          <a:xfrm>
            <a:off x="467590" y="1304387"/>
            <a:ext cx="10453255" cy="6902531"/>
          </a:xfrm>
          <a:prstGeom prst="rect">
            <a:avLst/>
          </a:prstGeom>
          <a:noFill/>
        </p:spPr>
        <p:txBody>
          <a:bodyPr wrap="square">
            <a:spAutoFit/>
          </a:bodyPr>
          <a:lstStyle/>
          <a:p>
            <a:pPr lvl="0" algn="ctr"/>
            <a:r>
              <a:rPr lang="pt-PT" sz="2400" b="1" noProof="0" dirty="0">
                <a:solidFill>
                  <a:schemeClr val="accent4">
                    <a:lumMod val="75000"/>
                  </a:schemeClr>
                </a:solidFill>
              </a:rPr>
              <a:t>Atividade: O Desafio da Conexão (Grupo)</a:t>
            </a:r>
            <a:endParaRPr lang="pt-PT" sz="2400" noProof="0" dirty="0">
              <a:solidFill>
                <a:schemeClr val="accent4">
                  <a:lumMod val="75000"/>
                </a:schemeClr>
              </a:solidFill>
            </a:endParaRPr>
          </a:p>
          <a:p>
            <a:pPr lvl="0"/>
            <a:endParaRPr lang="pt-PT" sz="1200" b="1" noProof="0" dirty="0"/>
          </a:p>
          <a:p>
            <a:pPr lvl="0"/>
            <a:r>
              <a:rPr lang="pt-PT" sz="1900" b="1" noProof="0" dirty="0"/>
              <a:t>Tarefa: </a:t>
            </a:r>
            <a:r>
              <a:rPr lang="pt-PT" sz="1900" noProof="0" dirty="0"/>
              <a:t>Planear uma atividade sem dispositivos</a:t>
            </a:r>
          </a:p>
          <a:p>
            <a:pPr lvl="0"/>
            <a:endParaRPr lang="pt-PT" sz="1900" b="1" noProof="0" dirty="0"/>
          </a:p>
          <a:p>
            <a:pPr lvl="0"/>
            <a:r>
              <a:rPr lang="pt-PT" sz="1900" b="1" noProof="0" dirty="0"/>
              <a:t>Instruções: </a:t>
            </a:r>
          </a:p>
          <a:p>
            <a:pPr lvl="0"/>
            <a:r>
              <a:rPr lang="pt-PT" sz="1900" noProof="0" dirty="0"/>
              <a:t>Em pequenos grupos, planeiem UMA atividade que possam fazer com amigos ou familiares e que envolva:</a:t>
            </a:r>
          </a:p>
          <a:p>
            <a:pPr marL="285750" indent="-285750">
              <a:buFont typeface="Wingdings" panose="05000000000000000000" pitchFamily="2" charset="2"/>
              <a:buChar char="Ø"/>
            </a:pPr>
            <a:r>
              <a:rPr lang="pt-PT" sz="1900" noProof="0" dirty="0"/>
              <a:t>NENHUM ecrã</a:t>
            </a:r>
          </a:p>
          <a:p>
            <a:pPr marL="285750" indent="-285750">
              <a:buFont typeface="Wingdings" panose="05000000000000000000" pitchFamily="2" charset="2"/>
              <a:buChar char="Ø"/>
            </a:pPr>
            <a:r>
              <a:rPr lang="pt-PT" sz="1900" noProof="0" dirty="0"/>
              <a:t>Estar totalmente presente uns com os outros</a:t>
            </a:r>
          </a:p>
          <a:p>
            <a:pPr marL="285750" indent="-285750">
              <a:buFont typeface="Wingdings" panose="05000000000000000000" pitchFamily="2" charset="2"/>
              <a:buChar char="Ø"/>
            </a:pPr>
            <a:r>
              <a:rPr lang="pt-PT" sz="1900" noProof="0" dirty="0"/>
              <a:t>Criar uma memória</a:t>
            </a:r>
          </a:p>
          <a:p>
            <a:endParaRPr lang="pt-PT" sz="1900" b="1" noProof="0" dirty="0"/>
          </a:p>
          <a:p>
            <a:r>
              <a:rPr lang="pt-PT" sz="1900" b="1" noProof="0" dirty="0"/>
              <a:t>Exemplos:</a:t>
            </a:r>
            <a:endParaRPr lang="pt-PT" sz="1900" noProof="0" dirty="0"/>
          </a:p>
          <a:p>
            <a:pPr marL="285750" lvl="0" indent="-285750">
              <a:buFont typeface="Wingdings" panose="05000000000000000000" pitchFamily="2" charset="2"/>
              <a:buChar char="ü"/>
            </a:pPr>
            <a:r>
              <a:rPr lang="pt-PT" sz="1900" noProof="0" dirty="0"/>
              <a:t>Noite de jogos de tabuleiro</a:t>
            </a:r>
          </a:p>
          <a:p>
            <a:pPr marL="285750" lvl="0" indent="-285750">
              <a:buFont typeface="Wingdings" panose="05000000000000000000" pitchFamily="2" charset="2"/>
              <a:buChar char="ü"/>
            </a:pPr>
            <a:r>
              <a:rPr lang="pt-PT" sz="1900" noProof="0" dirty="0"/>
              <a:t>Cozinhar juntos</a:t>
            </a:r>
          </a:p>
          <a:p>
            <a:pPr marL="285750" lvl="0" indent="-285750">
              <a:buFont typeface="Wingdings" panose="05000000000000000000" pitchFamily="2" charset="2"/>
              <a:buChar char="ü"/>
            </a:pPr>
            <a:r>
              <a:rPr lang="pt-PT" sz="1900" noProof="0" dirty="0"/>
              <a:t>Dar um passeio</a:t>
            </a:r>
          </a:p>
          <a:p>
            <a:pPr marL="285750" lvl="0" indent="-285750">
              <a:buFont typeface="Wingdings" panose="05000000000000000000" pitchFamily="2" charset="2"/>
              <a:buChar char="ü"/>
            </a:pPr>
            <a:r>
              <a:rPr lang="pt-PT" sz="1900" noProof="0" dirty="0"/>
              <a:t>Praticar desporto</a:t>
            </a:r>
          </a:p>
          <a:p>
            <a:pPr marL="285750" lvl="0" indent="-285750">
              <a:buFont typeface="Wingdings" panose="05000000000000000000" pitchFamily="2" charset="2"/>
              <a:buChar char="ü"/>
            </a:pPr>
            <a:r>
              <a:rPr lang="pt-PT" sz="1900" noProof="0" dirty="0"/>
              <a:t>Ter uma conversa a sério</a:t>
            </a:r>
          </a:p>
          <a:p>
            <a:pPr lvl="0"/>
            <a:endParaRPr lang="pt-PT" sz="1900" noProof="0" dirty="0"/>
          </a:p>
          <a:p>
            <a:pPr algn="ctr"/>
            <a:r>
              <a:rPr lang="pt-PT" sz="1900" b="1" noProof="0" dirty="0"/>
              <a:t>Partilha o teu plano com a turma. Vais experimentar esta semana?</a:t>
            </a:r>
          </a:p>
          <a:p>
            <a:pPr lvl="0" algn="ctr"/>
            <a:endParaRPr lang="pt-PT" sz="2400" noProof="0" dirty="0"/>
          </a:p>
          <a:p>
            <a:pPr lvl="0" algn="ctr"/>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pt-PT" sz="2700" b="0" i="1" noProof="0" dirty="0"/>
              <a:t>Módulo 1 (Alunos)</a:t>
            </a:r>
            <a:br>
              <a:rPr lang="pt-PT" sz="2700" b="0" i="1" noProof="0" dirty="0"/>
            </a:br>
            <a:r>
              <a:rPr lang="pt-PT" sz="2700" b="0" i="1" noProof="0" dirty="0"/>
              <a:t>Tempo de ecrã ligado e desligado</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662221"/>
            <a:ext cx="7391858" cy="1292830"/>
          </a:xfrm>
        </p:spPr>
        <p:txBody>
          <a:bodyPr>
            <a:normAutofit fontScale="92500" lnSpcReduction="10000"/>
          </a:bodyPr>
          <a:lstStyle/>
          <a:p>
            <a:endParaRPr lang="pt-PT" sz="2800" b="1" noProof="0" dirty="0">
              <a:solidFill>
                <a:schemeClr val="accent6">
                  <a:lumMod val="75000"/>
                </a:schemeClr>
              </a:solidFill>
            </a:endParaRPr>
          </a:p>
          <a:p>
            <a:endParaRPr lang="pt-PT" sz="2800" b="1" noProof="0" dirty="0">
              <a:solidFill>
                <a:schemeClr val="accent6">
                  <a:lumMod val="75000"/>
                </a:schemeClr>
              </a:solidFill>
            </a:endParaRPr>
          </a:p>
          <a:p>
            <a:r>
              <a:rPr lang="pt-PT" sz="2600" b="1" noProof="0" dirty="0">
                <a:solidFill>
                  <a:schemeClr val="accent6">
                    <a:lumMod val="75000"/>
                  </a:schemeClr>
                </a:solidFill>
              </a:rPr>
              <a:t>Tópico 5: Jogos e saúde</a:t>
            </a:r>
          </a:p>
          <a:p>
            <a:endParaRPr lang="pt-PT" sz="2800" b="1" noProof="0" dirty="0">
              <a:solidFill>
                <a:schemeClr val="accent6">
                  <a:lumMod val="75000"/>
                </a:schemeClr>
              </a:solidFill>
            </a:endParaRPr>
          </a:p>
          <a:p>
            <a:endParaRPr lang="pt-PT" sz="2800" b="1" noProof="0" dirty="0">
              <a:solidFill>
                <a:schemeClr val="accent6">
                  <a:lumMod val="75000"/>
                </a:schemeClr>
              </a:solidFill>
            </a:endParaRPr>
          </a:p>
          <a:p>
            <a:endParaRPr lang="pt-PT" sz="2800" b="1" noProof="0" dirty="0">
              <a:solidFill>
                <a:schemeClr val="accent6">
                  <a:lumMod val="75000"/>
                </a:schemeClr>
              </a:solidFill>
            </a:endParaRPr>
          </a:p>
          <a:p>
            <a:endParaRPr lang="pt-PT" sz="2800" noProof="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descanso do ecrã</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5: Jogos e saúde</a:t>
            </a:r>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102422" y="1462685"/>
            <a:ext cx="9923705" cy="5016758"/>
          </a:xfrm>
          <a:prstGeom prst="rect">
            <a:avLst/>
          </a:prstGeom>
          <a:noFill/>
        </p:spPr>
        <p:txBody>
          <a:bodyPr wrap="square">
            <a:spAutoFit/>
          </a:bodyPr>
          <a:lstStyle/>
          <a:p>
            <a:pPr lvl="0"/>
            <a:r>
              <a:rPr lang="pt-PT" sz="2400" b="1" noProof="0" dirty="0"/>
              <a:t>Compreender os seus hábitos de jogo</a:t>
            </a:r>
            <a:endParaRPr lang="pt-PT" sz="2400" noProof="0" dirty="0"/>
          </a:p>
          <a:p>
            <a:pPr lvl="0"/>
            <a:endParaRPr lang="pt-PT" sz="800" noProof="0" dirty="0"/>
          </a:p>
          <a:p>
            <a:pPr lvl="0" algn="ctr"/>
            <a:r>
              <a:rPr lang="pt-PT" sz="2000" noProof="0" dirty="0"/>
              <a:t>Os jogos podem ser ótimos com equilíbrio</a:t>
            </a:r>
          </a:p>
          <a:p>
            <a:endParaRPr lang="pt-PT" sz="2000" noProof="0" dirty="0"/>
          </a:p>
          <a:p>
            <a:r>
              <a:rPr lang="pt-PT" sz="2000" noProof="0" dirty="0"/>
              <a:t>Os jogos têm benefícios:</a:t>
            </a:r>
          </a:p>
          <a:p>
            <a:pPr marL="285750" lvl="0" indent="-285750">
              <a:buFont typeface="Wingdings" panose="05000000000000000000" pitchFamily="2" charset="2"/>
              <a:buChar char="ü"/>
            </a:pPr>
            <a:r>
              <a:rPr lang="pt-PT" sz="2000" noProof="0" dirty="0"/>
              <a:t>Resolução de problemas e estratégia</a:t>
            </a:r>
          </a:p>
          <a:p>
            <a:pPr marL="285750" lvl="0" indent="-285750">
              <a:buFont typeface="Wingdings" panose="05000000000000000000" pitchFamily="2" charset="2"/>
              <a:buChar char="ü"/>
            </a:pPr>
            <a:r>
              <a:rPr lang="pt-PT" sz="2000" noProof="0" dirty="0"/>
              <a:t>Criatividade e imaginação</a:t>
            </a:r>
          </a:p>
          <a:p>
            <a:pPr marL="285750" lvl="0" indent="-285750">
              <a:buFont typeface="Wingdings" panose="05000000000000000000" pitchFamily="2" charset="2"/>
              <a:buChar char="ü"/>
            </a:pPr>
            <a:r>
              <a:rPr lang="pt-PT" sz="2000" noProof="0" dirty="0"/>
              <a:t>Conversar com amigos</a:t>
            </a:r>
          </a:p>
          <a:p>
            <a:pPr marL="285750" lvl="0" indent="-285750">
              <a:buFont typeface="Wingdings" panose="05000000000000000000" pitchFamily="2" charset="2"/>
              <a:buChar char="ü"/>
            </a:pPr>
            <a:r>
              <a:rPr lang="pt-PT" sz="2000" noProof="0" dirty="0"/>
              <a:t>Relaxamento e diversão</a:t>
            </a:r>
          </a:p>
          <a:p>
            <a:endParaRPr lang="pt-PT" sz="2000" noProof="0" dirty="0"/>
          </a:p>
          <a:p>
            <a:r>
              <a:rPr lang="pt-PT" sz="2000" noProof="0" dirty="0"/>
              <a:t>Mas os jogos precisam de equilíbrio:</a:t>
            </a:r>
          </a:p>
          <a:p>
            <a:pPr marL="285750" lvl="0" indent="-285750">
              <a:buFont typeface="Wingdings" panose="05000000000000000000" pitchFamily="2" charset="2"/>
              <a:buChar char="ü"/>
            </a:pPr>
            <a:r>
              <a:rPr lang="pt-PT" sz="2000" noProof="0" dirty="0"/>
              <a:t>Não deve substituir o sono, os trabalhos de casa ou as amizades na vida real</a:t>
            </a:r>
          </a:p>
          <a:p>
            <a:pPr marL="285750" lvl="0" indent="-285750">
              <a:buFont typeface="Wingdings" panose="05000000000000000000" pitchFamily="2" charset="2"/>
              <a:buChar char="ü"/>
            </a:pPr>
            <a:r>
              <a:rPr lang="pt-PT" sz="2000" noProof="0" dirty="0"/>
              <a:t>Não deve ser a ÚNICA coisa que te faz feliz</a:t>
            </a:r>
          </a:p>
          <a:p>
            <a:pPr marL="285750" indent="-285750">
              <a:buFont typeface="Wingdings" panose="05000000000000000000" pitchFamily="2" charset="2"/>
              <a:buChar char="ü"/>
            </a:pPr>
            <a:r>
              <a:rPr lang="pt-PT" sz="2000" noProof="0" dirty="0"/>
              <a:t>Não deve deixar-te com raiva, vazio ou exausto</a:t>
            </a:r>
          </a:p>
          <a:p>
            <a:endParaRPr lang="pt-PT" sz="2000" noProof="0" dirty="0"/>
          </a:p>
          <a:p>
            <a:r>
              <a:rPr lang="pt-PT" sz="2000" noProof="0" dirty="0"/>
              <a:t>Pergunta-chave: Os jogos estão a enriquecer a minha vida ou a empobrecê-la?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descanso do ecrã</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5: Jogos e saúde</a:t>
            </a:r>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149679" y="1405534"/>
            <a:ext cx="9856521" cy="5201424"/>
          </a:xfrm>
          <a:prstGeom prst="rect">
            <a:avLst/>
          </a:prstGeom>
          <a:noFill/>
        </p:spPr>
        <p:txBody>
          <a:bodyPr wrap="square">
            <a:spAutoFit/>
          </a:bodyPr>
          <a:lstStyle/>
          <a:p>
            <a:pPr lvl="0"/>
            <a:r>
              <a:rPr lang="pt-PT" sz="2400" b="1" noProof="0" dirty="0"/>
              <a:t>Jogos saudáveis vs. jogos não saudáveis</a:t>
            </a:r>
          </a:p>
          <a:p>
            <a:pPr lvl="0"/>
            <a:endParaRPr lang="pt-PT" sz="800" b="1" noProof="0" dirty="0"/>
          </a:p>
          <a:p>
            <a:pPr lvl="0" algn="ctr"/>
            <a:r>
              <a:rPr lang="pt-PT" sz="2400" noProof="0" dirty="0"/>
              <a:t>Conhece a diferença</a:t>
            </a:r>
          </a:p>
          <a:p>
            <a:r>
              <a:rPr lang="pt-PT" sz="2400" b="1" noProof="0" dirty="0"/>
              <a:t>✅ </a:t>
            </a:r>
            <a:r>
              <a:rPr lang="pt-PT" sz="2400" u="sng" noProof="0" dirty="0"/>
              <a:t>Jogos saudáveis:</a:t>
            </a:r>
          </a:p>
          <a:p>
            <a:pPr marL="285750" lvl="0" indent="-285750">
              <a:buFont typeface="Wingdings" panose="05000000000000000000" pitchFamily="2" charset="2"/>
              <a:buChar char="ü"/>
            </a:pPr>
            <a:r>
              <a:rPr lang="pt-PT" sz="2200" noProof="0" dirty="0"/>
              <a:t>Consegues parar quando precisares</a:t>
            </a:r>
          </a:p>
          <a:p>
            <a:pPr marL="285750" lvl="0" indent="-285750">
              <a:buFont typeface="Wingdings" panose="05000000000000000000" pitchFamily="2" charset="2"/>
              <a:buChar char="ü"/>
            </a:pPr>
            <a:r>
              <a:rPr lang="pt-PT" sz="2200" noProof="0" dirty="0"/>
              <a:t>Continuas a desfrutar de outras atividades</a:t>
            </a:r>
          </a:p>
          <a:p>
            <a:pPr marL="285750" lvl="0" indent="-285750">
              <a:buFont typeface="Wingdings" panose="05000000000000000000" pitchFamily="2" charset="2"/>
              <a:buChar char="ü"/>
            </a:pPr>
            <a:r>
              <a:rPr lang="pt-PT" sz="2200" noProof="0" dirty="0"/>
              <a:t>Sentes</a:t>
            </a:r>
            <a:r>
              <a:rPr lang="pt-PT" sz="2200" dirty="0"/>
              <a:t> satisfação </a:t>
            </a:r>
            <a:r>
              <a:rPr lang="pt-PT" sz="2200" noProof="0" dirty="0"/>
              <a:t>depois de jogar</a:t>
            </a:r>
          </a:p>
          <a:p>
            <a:pPr marL="285750" lvl="0" indent="-285750">
              <a:buFont typeface="Wingdings" panose="05000000000000000000" pitchFamily="2" charset="2"/>
              <a:buChar char="ü"/>
            </a:pPr>
            <a:r>
              <a:rPr lang="pt-PT" sz="2200" noProof="0" dirty="0"/>
              <a:t>Os jogos não afetam o teu sono nem as suas notas</a:t>
            </a:r>
          </a:p>
          <a:p>
            <a:pPr marL="285750" lvl="0" indent="-285750">
              <a:buFont typeface="Wingdings" panose="05000000000000000000" pitchFamily="2" charset="2"/>
              <a:buChar char="ü"/>
            </a:pPr>
            <a:r>
              <a:rPr lang="pt-PT" sz="2200" noProof="0" dirty="0"/>
              <a:t>És honesto sobre o tempo que passas a jogar</a:t>
            </a:r>
          </a:p>
          <a:p>
            <a:pPr lvl="0"/>
            <a:endParaRPr lang="pt-PT" sz="800" noProof="0" dirty="0"/>
          </a:p>
          <a:p>
            <a:r>
              <a:rPr lang="pt-PT" sz="2400" noProof="0" dirty="0"/>
              <a:t>⚠️ </a:t>
            </a:r>
            <a:r>
              <a:rPr lang="pt-PT" sz="2400" u="sng" noProof="0" dirty="0"/>
              <a:t>Sinais de alerta:</a:t>
            </a:r>
          </a:p>
          <a:p>
            <a:pPr marL="285750" lvl="0" indent="-285750">
              <a:buFont typeface="Wingdings" panose="05000000000000000000" pitchFamily="2" charset="2"/>
              <a:buChar char="ü"/>
            </a:pPr>
            <a:r>
              <a:rPr lang="pt-PT" sz="2200" noProof="0" dirty="0"/>
              <a:t>Não consegues parar, mesmo quando queres</a:t>
            </a:r>
          </a:p>
          <a:p>
            <a:pPr marL="285750" lvl="0" indent="-285750">
              <a:buFont typeface="Wingdings" panose="05000000000000000000" pitchFamily="2" charset="2"/>
              <a:buChar char="ü"/>
            </a:pPr>
            <a:r>
              <a:rPr lang="pt-PT" sz="2200" noProof="0" dirty="0"/>
              <a:t>Sentes-te zangado ou ansioso quando não consegues jogar</a:t>
            </a:r>
          </a:p>
          <a:p>
            <a:pPr marL="285750" lvl="0" indent="-285750">
              <a:buFont typeface="Wingdings" panose="05000000000000000000" pitchFamily="2" charset="2"/>
              <a:buChar char="ü"/>
            </a:pPr>
            <a:r>
              <a:rPr lang="pt-PT" sz="2200" noProof="0" dirty="0"/>
              <a:t>Os jogos estão a afetar o sono, a escola ou as amizades</a:t>
            </a:r>
          </a:p>
          <a:p>
            <a:pPr marL="285750" lvl="0" indent="-285750">
              <a:buFont typeface="Wingdings" panose="05000000000000000000" pitchFamily="2" charset="2"/>
              <a:buChar char="ü"/>
            </a:pPr>
            <a:r>
              <a:rPr lang="pt-PT" sz="2200" noProof="0" dirty="0"/>
              <a:t>Jogas para fugir dos problemas</a:t>
            </a:r>
          </a:p>
          <a:p>
            <a:pPr marL="285750" lvl="0" indent="-285750">
              <a:buFont typeface="Wingdings" panose="05000000000000000000" pitchFamily="2" charset="2"/>
              <a:buChar char="ü"/>
            </a:pPr>
            <a:r>
              <a:rPr lang="pt-PT" sz="2200" noProof="0" dirty="0"/>
              <a:t>Mentes sobre o tempo que passas a jogar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descanso do ecrã</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5: Jogos e saúde</a:t>
            </a:r>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580650" y="4934722"/>
            <a:ext cx="2327333" cy="1068606"/>
          </a:xfrm>
          <a:prstGeom prst="rect">
            <a:avLst/>
          </a:prstGeom>
        </p:spPr>
      </p:pic>
      <p:sp>
        <p:nvSpPr>
          <p:cNvPr id="4" name="TextBox 3"/>
          <p:cNvSpPr txBox="1"/>
          <p:nvPr/>
        </p:nvSpPr>
        <p:spPr>
          <a:xfrm>
            <a:off x="123204" y="1462685"/>
            <a:ext cx="10361223" cy="5509200"/>
          </a:xfrm>
          <a:prstGeom prst="rect">
            <a:avLst/>
          </a:prstGeom>
          <a:noFill/>
        </p:spPr>
        <p:txBody>
          <a:bodyPr wrap="square">
            <a:spAutoFit/>
          </a:bodyPr>
          <a:lstStyle/>
          <a:p>
            <a:pPr lvl="0"/>
            <a:r>
              <a:rPr lang="pt-PT" sz="2400" b="1" noProof="0" dirty="0"/>
              <a:t>Estratégias para um jogo equilibrado</a:t>
            </a:r>
            <a:endParaRPr lang="pt-PT" sz="2400" noProof="0" dirty="0"/>
          </a:p>
          <a:p>
            <a:pPr lvl="0" algn="ctr"/>
            <a:endParaRPr lang="pt-PT" sz="800" noProof="0" dirty="0"/>
          </a:p>
          <a:p>
            <a:pPr lvl="0" algn="ctr"/>
            <a:r>
              <a:rPr lang="pt-PT" sz="2400" noProof="0" dirty="0"/>
              <a:t>Desfrutar dos jogos sem perder o equilíbrio</a:t>
            </a:r>
          </a:p>
          <a:p>
            <a:r>
              <a:rPr lang="pt-PT" sz="2400" u="sng" noProof="0" dirty="0"/>
              <a:t>Estabelece limites:</a:t>
            </a:r>
          </a:p>
          <a:p>
            <a:pPr marL="285750" lvl="0" indent="-285750">
              <a:buFont typeface="Wingdings" panose="05000000000000000000" pitchFamily="2" charset="2"/>
              <a:buChar char="ü"/>
            </a:pPr>
            <a:r>
              <a:rPr lang="pt-PT" sz="2200" noProof="0" dirty="0"/>
              <a:t>Decide quanto tempo vais passar no jogo ANTES de começar a jogar</a:t>
            </a:r>
          </a:p>
          <a:p>
            <a:pPr marL="285750" lvl="0" indent="-285750">
              <a:buFont typeface="Wingdings" panose="05000000000000000000" pitchFamily="2" charset="2"/>
              <a:buChar char="ü"/>
            </a:pPr>
            <a:r>
              <a:rPr lang="pt-PT" sz="2200" noProof="0" dirty="0"/>
              <a:t>Usa temporizadores ou limites de aplicações</a:t>
            </a:r>
          </a:p>
          <a:p>
            <a:pPr marL="285750" lvl="0" indent="-285750">
              <a:buFont typeface="Wingdings" panose="05000000000000000000" pitchFamily="2" charset="2"/>
              <a:buChar char="ü"/>
            </a:pPr>
            <a:r>
              <a:rPr lang="pt-PT" sz="2200" noProof="0" dirty="0"/>
              <a:t>Não jogues até terminares os trabalhos de casa</a:t>
            </a:r>
          </a:p>
          <a:p>
            <a:pPr marL="285750" lvl="0" indent="-285750">
              <a:buFont typeface="Wingdings" panose="05000000000000000000" pitchFamily="2" charset="2"/>
              <a:buChar char="ü"/>
            </a:pPr>
            <a:r>
              <a:rPr lang="pt-PT" sz="2200" noProof="0" dirty="0"/>
              <a:t>Para 30 minutos antes de ir para a cama</a:t>
            </a:r>
          </a:p>
          <a:p>
            <a:pPr lvl="0"/>
            <a:endParaRPr lang="pt-PT" sz="1200" noProof="0" dirty="0"/>
          </a:p>
          <a:p>
            <a:r>
              <a:rPr lang="pt-PT" sz="2400" u="sng" noProof="0" dirty="0"/>
              <a:t>Mantem o equilíbrio:</a:t>
            </a:r>
          </a:p>
          <a:p>
            <a:pPr marL="285750" lvl="0" indent="-285750">
              <a:buFont typeface="Wingdings" panose="05000000000000000000" pitchFamily="2" charset="2"/>
              <a:buChar char="ü"/>
            </a:pPr>
            <a:r>
              <a:rPr lang="pt-PT" sz="2200" dirty="0"/>
              <a:t>Procura</a:t>
            </a:r>
            <a:r>
              <a:rPr lang="pt-PT" sz="2200" noProof="0" dirty="0"/>
              <a:t> outros passatempos além dos jogos</a:t>
            </a:r>
          </a:p>
          <a:p>
            <a:pPr marL="285750" lvl="0" indent="-285750">
              <a:buFont typeface="Wingdings" panose="05000000000000000000" pitchFamily="2" charset="2"/>
              <a:buChar char="ü"/>
            </a:pPr>
            <a:r>
              <a:rPr lang="pt-PT" sz="2200" noProof="0" dirty="0"/>
              <a:t>Reserva tempo para os amigos na vida real</a:t>
            </a:r>
          </a:p>
          <a:p>
            <a:pPr marL="285750" lvl="0" indent="-285750">
              <a:buFont typeface="Wingdings" panose="05000000000000000000" pitchFamily="2" charset="2"/>
              <a:buChar char="ü"/>
            </a:pPr>
            <a:r>
              <a:rPr lang="pt-PT" sz="2200" noProof="0" dirty="0"/>
              <a:t>Faz pausas a cada 30-60 minutos</a:t>
            </a:r>
          </a:p>
          <a:p>
            <a:pPr marL="285750" lvl="0" indent="-285750">
              <a:buFont typeface="Wingdings" panose="05000000000000000000" pitchFamily="2" charset="2"/>
              <a:buChar char="ü"/>
            </a:pPr>
            <a:r>
              <a:rPr lang="pt-PT" sz="2200" b="1" noProof="0" dirty="0" err="1"/>
              <a:t>Observ</a:t>
            </a:r>
            <a:r>
              <a:rPr lang="pt-PT" sz="2200" b="1" dirty="0"/>
              <a:t>a</a:t>
            </a:r>
            <a:r>
              <a:rPr lang="pt-PT" sz="2200" b="1" noProof="0" dirty="0"/>
              <a:t> como </a:t>
            </a:r>
            <a:r>
              <a:rPr lang="pt-PT" sz="2200" b="1" dirty="0"/>
              <a:t>te</a:t>
            </a:r>
            <a:r>
              <a:rPr lang="pt-PT" sz="2200" b="1" noProof="0" dirty="0"/>
              <a:t> sentes depois de jogar</a:t>
            </a:r>
          </a:p>
          <a:p>
            <a:pPr lvl="0"/>
            <a:endParaRPr lang="pt-PT" sz="1200" noProof="0" dirty="0"/>
          </a:p>
          <a:p>
            <a:pPr algn="ctr"/>
            <a:r>
              <a:rPr lang="pt-PT" sz="2400" b="1" noProof="0" dirty="0"/>
              <a:t>Sê honesto contigo mesmo: se os jogos estão a causar problemas, não há problema em pedir ajuda.</a:t>
            </a:r>
            <a:endParaRPr lang="pt-PT" sz="2400" noProof="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descanso do ecrã</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5: Jogos e saúde</a:t>
            </a:r>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518304" y="4918163"/>
            <a:ext cx="2327333" cy="1068606"/>
          </a:xfrm>
          <a:prstGeom prst="rect">
            <a:avLst/>
          </a:prstGeom>
        </p:spPr>
      </p:pic>
      <p:sp>
        <p:nvSpPr>
          <p:cNvPr id="3" name="TextBox 2"/>
          <p:cNvSpPr txBox="1"/>
          <p:nvPr/>
        </p:nvSpPr>
        <p:spPr>
          <a:xfrm>
            <a:off x="97970" y="1405534"/>
            <a:ext cx="10453255" cy="6194645"/>
          </a:xfrm>
          <a:prstGeom prst="rect">
            <a:avLst/>
          </a:prstGeom>
          <a:noFill/>
        </p:spPr>
        <p:txBody>
          <a:bodyPr wrap="square">
            <a:spAutoFit/>
          </a:bodyPr>
          <a:lstStyle/>
          <a:p>
            <a:pPr lvl="0" algn="ctr"/>
            <a:r>
              <a:rPr lang="pt-PT" sz="2400" b="1" noProof="0" dirty="0">
                <a:solidFill>
                  <a:schemeClr val="accent4">
                    <a:lumMod val="75000"/>
                  </a:schemeClr>
                </a:solidFill>
              </a:rPr>
              <a:t>Atividade: As minhas regras para jogar (Individual)</a:t>
            </a:r>
            <a:endParaRPr lang="pt-PT" sz="2400" noProof="0" dirty="0">
              <a:solidFill>
                <a:schemeClr val="accent4">
                  <a:lumMod val="75000"/>
                </a:schemeClr>
              </a:solidFill>
            </a:endParaRPr>
          </a:p>
          <a:p>
            <a:pPr lvl="0"/>
            <a:endParaRPr lang="pt-PT" b="1" noProof="0" dirty="0"/>
          </a:p>
          <a:p>
            <a:pPr lvl="0" algn="ctr"/>
            <a:r>
              <a:rPr lang="pt-PT" sz="2200" b="1" noProof="0" dirty="0"/>
              <a:t>Tarefa: </a:t>
            </a:r>
            <a:r>
              <a:rPr lang="pt-PT" sz="2200" noProof="0" dirty="0"/>
              <a:t>Cria as tuas regras pessoais para os jogos</a:t>
            </a:r>
          </a:p>
          <a:p>
            <a:pPr lvl="0" algn="ctr"/>
            <a:endParaRPr lang="pt-PT" sz="2200" b="1" noProof="0" dirty="0"/>
          </a:p>
          <a:p>
            <a:pPr lvl="0" algn="ctr"/>
            <a:r>
              <a:rPr lang="pt-PT" sz="2200" b="1" noProof="0" dirty="0"/>
              <a:t>Instruções:</a:t>
            </a:r>
            <a:endParaRPr lang="pt-PT" sz="2200" noProof="0" dirty="0"/>
          </a:p>
          <a:p>
            <a:pPr algn="ctr"/>
            <a:r>
              <a:rPr lang="pt-PT" sz="2200" noProof="0" dirty="0"/>
              <a:t>Escreve 3 diretrizes para ti mesmo sobre jogos saudáveis:</a:t>
            </a:r>
          </a:p>
          <a:p>
            <a:pPr algn="ctr"/>
            <a:endParaRPr lang="pt-PT" sz="1200" noProof="0" dirty="0"/>
          </a:p>
          <a:p>
            <a:pPr algn="ctr"/>
            <a:r>
              <a:rPr lang="pt-PT" sz="2200" noProof="0" dirty="0"/>
              <a:t>Exemplos:</a:t>
            </a:r>
          </a:p>
          <a:p>
            <a:pPr lvl="0" algn="ctr"/>
            <a:r>
              <a:rPr lang="pt-PT" sz="2200" noProof="0" dirty="0"/>
              <a:t>«Vou definir um temporizador antes de começar a jogar»</a:t>
            </a:r>
          </a:p>
          <a:p>
            <a:pPr lvl="0" algn="ctr"/>
            <a:r>
              <a:rPr lang="pt-PT" sz="2200" noProof="0" dirty="0"/>
              <a:t>«Vou fazer uma pausa de 10 minutos a cada hora»</a:t>
            </a:r>
          </a:p>
          <a:p>
            <a:pPr lvl="0" algn="ctr"/>
            <a:r>
              <a:rPr lang="pt-PT" sz="2200" noProof="0" dirty="0"/>
              <a:t>«Não vou jogar depois das 21h nos dias de escola»</a:t>
            </a:r>
          </a:p>
          <a:p>
            <a:pPr lvl="0" algn="ctr"/>
            <a:r>
              <a:rPr lang="pt-PT" sz="2200" noProof="0" dirty="0"/>
              <a:t>«Vou fazer os trabalhos de casa antes de jogar»</a:t>
            </a:r>
          </a:p>
          <a:p>
            <a:pPr lvl="0" algn="ctr"/>
            <a:r>
              <a:rPr lang="pt-PT" sz="2200" noProof="0" dirty="0"/>
              <a:t>«Vou perceber se me sentir frustrado e fazer uma pausa»</a:t>
            </a:r>
          </a:p>
          <a:p>
            <a:pPr algn="ctr"/>
            <a:endParaRPr lang="pt-PT" sz="1200" noProof="0" dirty="0"/>
          </a:p>
          <a:p>
            <a:pPr algn="ctr"/>
            <a:r>
              <a:rPr lang="pt-PT" sz="2200" noProof="0" dirty="0"/>
              <a:t>As minhas 3 regras:</a:t>
            </a:r>
          </a:p>
          <a:p>
            <a:pPr algn="ctr"/>
            <a:r>
              <a:rPr lang="pt-PT" sz="2200" noProof="0" dirty="0"/>
              <a:t>Partilha uma orientação com um colega. Como te vais lembrar de a seguir?</a:t>
            </a:r>
          </a:p>
          <a:p>
            <a:pPr lvl="0" algn="ctr"/>
            <a:endParaRPr lang="pt-PT" sz="2400" noProof="0" dirty="0"/>
          </a:p>
          <a:p>
            <a:pPr lvl="0" algn="ctr"/>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05246" y="1768632"/>
            <a:ext cx="6821956" cy="1334065"/>
          </a:xfrm>
        </p:spPr>
        <p:txBody>
          <a:bodyPr/>
          <a:lstStyle/>
          <a:p>
            <a:r>
              <a:rPr lang="pt-PT" b="0" i="1" noProof="0" dirty="0"/>
              <a:t>Fim do Módulo 1 (Alunos): </a:t>
            </a:r>
            <a:br>
              <a:rPr lang="pt-PT" b="0" i="1" noProof="0" dirty="0"/>
            </a:br>
            <a:r>
              <a:rPr lang="pt-PT" b="0" i="1" noProof="0" dirty="0"/>
              <a:t>Tempo de ecrã ligado e desligado</a:t>
            </a:r>
            <a:br>
              <a:rPr lang="pt-PT" noProof="0" dirty="0"/>
            </a:br>
            <a:endParaRPr lang="pt-PT" noProof="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com e sem ecrã</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1: Compreender o tempo de ecrã</a:t>
            </a: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76644" y="1631373"/>
            <a:ext cx="11336483" cy="4826000"/>
          </a:xfrm>
          <a:prstGeom prst="rect">
            <a:avLst/>
          </a:prstGeom>
          <a:noFill/>
        </p:spPr>
        <p:txBody>
          <a:bodyPr wrap="square">
            <a:spAutoFit/>
          </a:bodyPr>
          <a:lstStyle/>
          <a:p>
            <a:pPr lvl="0"/>
            <a:r>
              <a:rPr lang="pt-PT" sz="2400" b="1" noProof="0" dirty="0"/>
              <a:t>O que é o tempo de ecrã?</a:t>
            </a:r>
          </a:p>
          <a:p>
            <a:pPr lvl="0"/>
            <a:endParaRPr lang="pt-PT" sz="2400" noProof="0" dirty="0"/>
          </a:p>
          <a:p>
            <a:pPr lvl="1" algn="ctr"/>
            <a:r>
              <a:rPr lang="pt-PT" sz="2400" noProof="0" dirty="0"/>
              <a:t>Contar as tuas horas digitais</a:t>
            </a:r>
          </a:p>
          <a:p>
            <a:pPr lvl="1" algn="ctr"/>
            <a:endParaRPr lang="pt-PT" sz="2400" noProof="0" dirty="0"/>
          </a:p>
          <a:p>
            <a:pPr lvl="1" algn="ctr"/>
            <a:r>
              <a:rPr lang="pt-PT" sz="2400" noProof="0" dirty="0"/>
              <a:t>O tempo de ecrã é qualquer tempo que passa a olhar para um ecrã, seja em telemóveis, tablets, computadores, televisões ou consolas de jogos. </a:t>
            </a:r>
          </a:p>
          <a:p>
            <a:pPr lvl="1" algn="ctr"/>
            <a:r>
              <a:rPr lang="pt-PT" sz="2400" noProof="0" dirty="0"/>
              <a:t>Este tempo inclui ver vídeos, jogar, conversar com amigos, </a:t>
            </a:r>
          </a:p>
          <a:p>
            <a:pPr lvl="1" algn="ctr"/>
            <a:r>
              <a:rPr lang="pt-PT" sz="2400" noProof="0" dirty="0"/>
              <a:t>fazer trabalhos de casa online e navegar nas redes sociais.</a:t>
            </a:r>
          </a:p>
          <a:p>
            <a:pPr lvl="1" algn="ctr"/>
            <a:endParaRPr lang="pt-PT" sz="2400" noProof="0" dirty="0"/>
          </a:p>
          <a:p>
            <a:pPr lvl="1" algn="ctr"/>
            <a:r>
              <a:rPr lang="pt-PT" sz="2400" noProof="0" dirty="0"/>
              <a:t>Nem todo o tempo de ecrã é igual, uma parte ajuda-nos a aprender, outra parte serve apenas para passar o tempo.</a:t>
            </a:r>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a:t>
            </a:r>
            <a:r>
              <a:rPr lang="pt-PT" sz="2400" i="1" noProof="0" dirty="0">
                <a:sym typeface="+mn-ea"/>
              </a:rPr>
              <a:t>Tempo com e sem ecrã</a:t>
            </a:r>
            <a:endParaRPr lang="pt-PT" sz="2400" noProof="0" dirty="0"/>
          </a:p>
        </p:txBody>
      </p:sp>
      <p:sp>
        <p:nvSpPr>
          <p:cNvPr id="6" name="Text Placeholder 5"/>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6">
                    <a:lumMod val="75000"/>
                  </a:schemeClr>
                </a:solidFill>
              </a:rPr>
              <a:t>Tópico 1: Compreender o tempo de utilização dos ecrãs</a:t>
            </a:r>
          </a:p>
          <a:p>
            <a:endParaRPr lang="pt-PT" b="1" i="1" noProof="0"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p:cNvSpPr txBox="1"/>
          <p:nvPr/>
        </p:nvSpPr>
        <p:spPr>
          <a:xfrm>
            <a:off x="232178" y="1462685"/>
            <a:ext cx="10453255" cy="5749290"/>
          </a:xfrm>
          <a:prstGeom prst="rect">
            <a:avLst/>
          </a:prstGeom>
          <a:noFill/>
        </p:spPr>
        <p:txBody>
          <a:bodyPr wrap="square">
            <a:spAutoFit/>
          </a:bodyPr>
          <a:lstStyle/>
          <a:p>
            <a:pPr lvl="0"/>
            <a:r>
              <a:rPr lang="pt-PT" sz="2400" b="1" noProof="0" dirty="0"/>
              <a:t>Como os ecrãs afetam o teu corpo e a tua mente</a:t>
            </a:r>
          </a:p>
          <a:p>
            <a:pPr lvl="0"/>
            <a:endParaRPr lang="pt-PT" sz="1200" b="1" noProof="0" dirty="0"/>
          </a:p>
          <a:p>
            <a:pPr lvl="0" algn="ctr"/>
            <a:r>
              <a:rPr lang="pt-PT" sz="2400" noProof="0" dirty="0"/>
              <a:t>Os efeitos ocultos</a:t>
            </a:r>
          </a:p>
          <a:p>
            <a:pPr lvl="1"/>
            <a:endParaRPr lang="pt-PT" sz="600" noProof="0" dirty="0"/>
          </a:p>
          <a:p>
            <a:r>
              <a:rPr lang="pt-PT" sz="2400" b="1" noProof="0" dirty="0"/>
              <a:t>O teu corpo:</a:t>
            </a:r>
            <a:endParaRPr lang="pt-PT" sz="2400" noProof="0" dirty="0"/>
          </a:p>
          <a:p>
            <a:pPr marL="342900" lvl="0" indent="-342900">
              <a:buFont typeface="Wingdings" panose="05000000000000000000" pitchFamily="2" charset="2"/>
              <a:buChar char="ü"/>
            </a:pPr>
            <a:r>
              <a:rPr lang="pt-PT" sz="2400" noProof="0" dirty="0"/>
              <a:t>Olhos cansados e dores de cabeça</a:t>
            </a:r>
          </a:p>
          <a:p>
            <a:pPr marL="342900" lvl="0" indent="-342900">
              <a:buFont typeface="Wingdings" panose="05000000000000000000" pitchFamily="2" charset="2"/>
              <a:buChar char="ü"/>
            </a:pPr>
            <a:r>
              <a:rPr lang="pt-PT" sz="2400" noProof="0" dirty="0"/>
              <a:t>Dores no pescoço e nas costas</a:t>
            </a:r>
          </a:p>
          <a:p>
            <a:pPr marL="342900" lvl="0" indent="-342900">
              <a:buFont typeface="Wingdings" panose="05000000000000000000" pitchFamily="2" charset="2"/>
              <a:buChar char="ü"/>
            </a:pPr>
            <a:r>
              <a:rPr lang="pt-PT" sz="2400" noProof="0" dirty="0"/>
              <a:t>Menos energia para te movimentares e brincar</a:t>
            </a:r>
          </a:p>
          <a:p>
            <a:pPr marL="342900" lvl="0" indent="-342900">
              <a:buFont typeface="Wingdings" panose="05000000000000000000" pitchFamily="2" charset="2"/>
              <a:buChar char="ü"/>
            </a:pPr>
            <a:r>
              <a:rPr lang="pt-PT" sz="2400" noProof="0" dirty="0"/>
              <a:t>Dificuldade em dormir (especialmente devido ao uso de ecrãs antes de dormir)</a:t>
            </a:r>
          </a:p>
          <a:p>
            <a:endParaRPr lang="pt-PT" sz="1200" b="1" noProof="0" dirty="0"/>
          </a:p>
          <a:p>
            <a:r>
              <a:rPr lang="pt-PT" sz="2400" b="1" noProof="0" dirty="0"/>
              <a:t>Os teus sentimentos:</a:t>
            </a:r>
            <a:endParaRPr lang="pt-PT" sz="2400" noProof="0" dirty="0"/>
          </a:p>
          <a:p>
            <a:pPr marL="342900" lvl="0" indent="-342900">
              <a:buFont typeface="Wingdings" panose="05000000000000000000" pitchFamily="2" charset="2"/>
              <a:buChar char="ü"/>
            </a:pPr>
            <a:r>
              <a:rPr lang="pt-PT" sz="2400" noProof="0" dirty="0"/>
              <a:t>Sensação de mau humor ou ansiedade</a:t>
            </a:r>
          </a:p>
          <a:p>
            <a:pPr marL="342900" lvl="0" indent="-342900">
              <a:buFont typeface="Wingdings" panose="05000000000000000000" pitchFamily="2" charset="2"/>
              <a:buChar char="ü"/>
            </a:pPr>
            <a:r>
              <a:rPr lang="pt-PT" sz="2400" noProof="0" dirty="0"/>
              <a:t>Mais dificuldade na concentração</a:t>
            </a:r>
          </a:p>
          <a:p>
            <a:pPr marL="342900" lvl="0" indent="-342900">
              <a:buFont typeface="Wingdings" panose="05000000000000000000" pitchFamily="2" charset="2"/>
              <a:buChar char="ü"/>
            </a:pPr>
            <a:r>
              <a:rPr lang="pt-PT" sz="2400" noProof="0" dirty="0"/>
              <a:t>Comparação com os outros </a:t>
            </a:r>
          </a:p>
          <a:p>
            <a:pPr marL="342900" lvl="0" indent="-342900">
              <a:buFont typeface="Wingdings" panose="05000000000000000000" pitchFamily="2" charset="2"/>
              <a:buChar char="ü"/>
            </a:pPr>
            <a:r>
              <a:rPr lang="pt-PT" sz="2400" noProof="0" dirty="0"/>
              <a:t>Menos interesse em atividades fora da Internet</a:t>
            </a:r>
          </a:p>
          <a:p>
            <a:r>
              <a:rPr lang="pt-PT" sz="2400"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a:t>
            </a:r>
            <a:r>
              <a:rPr lang="pt-PT" sz="2400" i="1" noProof="0" dirty="0">
                <a:sym typeface="+mn-ea"/>
              </a:rPr>
              <a:t>Tempo com e sem ecrã</a:t>
            </a:r>
            <a:endParaRPr lang="pt-PT" sz="2400" noProof="0" dirty="0"/>
          </a:p>
        </p:txBody>
      </p:sp>
      <p:sp>
        <p:nvSpPr>
          <p:cNvPr id="6" name="Text Placeholder 5"/>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6">
                    <a:lumMod val="75000"/>
                  </a:schemeClr>
                </a:solidFill>
              </a:rPr>
              <a:t>Tópico 1: Compreender o tempo de ecrã</a:t>
            </a:r>
          </a:p>
          <a:p>
            <a:endParaRPr lang="pt-PT" b="1" i="1" noProof="0" dirty="0">
              <a:solidFill>
                <a:schemeClr val="accent6">
                  <a:lumMod val="75000"/>
                </a:schemeClr>
              </a:solidFill>
            </a:endParaRPr>
          </a:p>
        </p:txBody>
      </p:sp>
      <p:pic>
        <p:nvPicPr>
          <p:cNvPr id="3" name="Content Placeholder 1"/>
          <p:cNvPicPr>
            <a:picLocks noGrp="1" noChangeAspect="1"/>
          </p:cNvPicPr>
          <p:nvPr>
            <p:ph sz="quarter" idx="12"/>
          </p:nvPr>
        </p:nvPicPr>
        <p:blipFill>
          <a:blip r:embed="rId4"/>
          <a:stretch>
            <a:fillRect/>
          </a:stretch>
        </p:blipFill>
        <p:spPr>
          <a:xfrm>
            <a:off x="9861203" y="5367073"/>
            <a:ext cx="2002432" cy="919427"/>
          </a:xfrm>
          <a:prstGeom prst="rect">
            <a:avLst/>
          </a:prstGeom>
        </p:spPr>
      </p:pic>
      <p:sp>
        <p:nvSpPr>
          <p:cNvPr id="4" name="TextBox 3"/>
          <p:cNvSpPr txBox="1"/>
          <p:nvPr/>
        </p:nvSpPr>
        <p:spPr>
          <a:xfrm>
            <a:off x="97970" y="1462685"/>
            <a:ext cx="10453255" cy="1147109"/>
          </a:xfrm>
          <a:prstGeom prst="rect">
            <a:avLst/>
          </a:prstGeom>
          <a:noFill/>
        </p:spPr>
        <p:txBody>
          <a:bodyPr wrap="square">
            <a:spAutoFit/>
          </a:bodyPr>
          <a:lstStyle/>
          <a:p>
            <a:pPr lvl="0"/>
            <a:r>
              <a:rPr lang="pt-PT" sz="2400" b="1" noProof="0" dirty="0"/>
              <a:t>Tipos de tempo de ecrã</a:t>
            </a:r>
            <a:endParaRPr lang="pt-PT" sz="2400" noProof="0" dirty="0"/>
          </a:p>
          <a:p>
            <a:pPr lvl="0" algn="ctr"/>
            <a:r>
              <a:rPr lang="pt-PT" sz="2000" noProof="0" dirty="0"/>
              <a:t>Que tipo de utilizador de ecrãs és tu?</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graphicFrame>
        <p:nvGraphicFramePr>
          <p:cNvPr id="7" name="Table 6"/>
          <p:cNvGraphicFramePr>
            <a:graphicFrameLocks noGrp="1"/>
          </p:cNvGraphicFramePr>
          <p:nvPr>
            <p:custDataLst>
              <p:tags r:id="rId1"/>
            </p:custDataLst>
            <p:extLst>
              <p:ext uri="{D42A27DB-BD31-4B8C-83A1-F6EECF244321}">
                <p14:modId xmlns:p14="http://schemas.microsoft.com/office/powerpoint/2010/main" val="4049217380"/>
              </p:ext>
            </p:extLst>
          </p:nvPr>
        </p:nvGraphicFramePr>
        <p:xfrm>
          <a:off x="441959" y="2379446"/>
          <a:ext cx="9159242" cy="3015869"/>
        </p:xfrm>
        <a:graphic>
          <a:graphicData uri="http://schemas.openxmlformats.org/drawingml/2006/table">
            <a:tbl>
              <a:tblPr firstRow="1" firstCol="1" bandRow="1">
                <a:tableStyleId>{5C22544A-7EE6-4342-B048-85BDC9FD1C3A}</a:tableStyleId>
              </a:tblPr>
              <a:tblGrid>
                <a:gridCol w="1778723">
                  <a:extLst>
                    <a:ext uri="{9D8B030D-6E8A-4147-A177-3AD203B41FA5}">
                      <a16:colId xmlns:a16="http://schemas.microsoft.com/office/drawing/2014/main" val="20000"/>
                    </a:ext>
                  </a:extLst>
                </a:gridCol>
                <a:gridCol w="2912427">
                  <a:extLst>
                    <a:ext uri="{9D8B030D-6E8A-4147-A177-3AD203B41FA5}">
                      <a16:colId xmlns:a16="http://schemas.microsoft.com/office/drawing/2014/main" val="20001"/>
                    </a:ext>
                  </a:extLst>
                </a:gridCol>
                <a:gridCol w="4468092">
                  <a:extLst>
                    <a:ext uri="{9D8B030D-6E8A-4147-A177-3AD203B41FA5}">
                      <a16:colId xmlns:a16="http://schemas.microsoft.com/office/drawing/2014/main" val="20002"/>
                    </a:ext>
                  </a:extLst>
                </a:gridCol>
              </a:tblGrid>
              <a:tr h="461645">
                <a:tc>
                  <a:txBody>
                    <a:bodyPr/>
                    <a:lstStyle/>
                    <a:p>
                      <a:pPr marL="0" marR="0" algn="just">
                        <a:lnSpc>
                          <a:spcPct val="115000"/>
                        </a:lnSpc>
                        <a:spcAft>
                          <a:spcPts val="800"/>
                        </a:spcAft>
                        <a:buNone/>
                      </a:pPr>
                      <a:r>
                        <a:rPr lang="pt-PT" sz="1800" noProof="0" dirty="0">
                          <a:effectLst/>
                        </a:rPr>
                        <a:t>Tipo</a:t>
                      </a:r>
                      <a:endParaRPr lang="pt-PT" sz="18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9525" marB="101600" anchor="b"/>
                </a:tc>
                <a:tc>
                  <a:txBody>
                    <a:bodyPr/>
                    <a:lstStyle/>
                    <a:p>
                      <a:pPr marL="0" marR="0" algn="just">
                        <a:lnSpc>
                          <a:spcPct val="115000"/>
                        </a:lnSpc>
                        <a:spcAft>
                          <a:spcPts val="800"/>
                        </a:spcAft>
                        <a:buNone/>
                      </a:pPr>
                      <a:r>
                        <a:rPr lang="pt-PT" sz="1800" noProof="0" dirty="0">
                          <a:effectLst/>
                        </a:rPr>
                        <a:t>O que significa</a:t>
                      </a:r>
                      <a:endParaRPr lang="pt-PT" sz="18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9525" marB="101600" anchor="b"/>
                </a:tc>
                <a:tc>
                  <a:txBody>
                    <a:bodyPr/>
                    <a:lstStyle/>
                    <a:p>
                      <a:pPr marL="0" marR="0" algn="just">
                        <a:lnSpc>
                          <a:spcPct val="115000"/>
                        </a:lnSpc>
                        <a:spcAft>
                          <a:spcPts val="800"/>
                        </a:spcAft>
                        <a:buNone/>
                      </a:pPr>
                      <a:r>
                        <a:rPr lang="pt-PT" sz="1800" noProof="0" dirty="0">
                          <a:effectLst/>
                        </a:rPr>
                        <a:t>Exemplo</a:t>
                      </a:r>
                      <a:endParaRPr lang="pt-PT" sz="18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9525" marB="101600" anchor="b"/>
                </a:tc>
                <a:extLst>
                  <a:ext uri="{0D108BD9-81ED-4DB2-BD59-A6C34878D82A}">
                    <a16:rowId xmlns:a16="http://schemas.microsoft.com/office/drawing/2014/main" val="10000"/>
                  </a:ext>
                </a:extLst>
              </a:tr>
              <a:tr h="495935">
                <a:tc>
                  <a:txBody>
                    <a:bodyPr/>
                    <a:lstStyle/>
                    <a:p>
                      <a:pPr marL="0" marR="0" algn="just">
                        <a:lnSpc>
                          <a:spcPct val="115000"/>
                        </a:lnSpc>
                        <a:spcAft>
                          <a:spcPts val="800"/>
                        </a:spcAft>
                        <a:buNone/>
                      </a:pPr>
                      <a:r>
                        <a:rPr lang="pt-PT" sz="1800" noProof="0" dirty="0">
                          <a:effectLst/>
                        </a:rPr>
                        <a:t>Educativo</a:t>
                      </a:r>
                      <a:endParaRPr lang="pt-PT" sz="18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pt-PT" sz="1600" noProof="0" dirty="0">
                          <a:effectLst/>
                        </a:rPr>
                        <a:t>Aprender coisas novas</a:t>
                      </a: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pt-PT" sz="1600" noProof="0" dirty="0">
                          <a:effectLst/>
                        </a:rPr>
                        <a:t>Aplicações para trabalhos de casa, pesquisa</a:t>
                      </a: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extLst>
                  <a:ext uri="{0D108BD9-81ED-4DB2-BD59-A6C34878D82A}">
                    <a16:rowId xmlns:a16="http://schemas.microsoft.com/office/drawing/2014/main" val="10001"/>
                  </a:ext>
                </a:extLst>
              </a:tr>
              <a:tr h="433554">
                <a:tc>
                  <a:txBody>
                    <a:bodyPr/>
                    <a:lstStyle/>
                    <a:p>
                      <a:pPr marL="0" marR="0" algn="just">
                        <a:lnSpc>
                          <a:spcPct val="115000"/>
                        </a:lnSpc>
                        <a:spcAft>
                          <a:spcPts val="800"/>
                        </a:spcAft>
                        <a:buNone/>
                      </a:pPr>
                      <a:r>
                        <a:rPr lang="pt-PT" sz="1800" noProof="0" dirty="0">
                          <a:effectLst/>
                        </a:rPr>
                        <a:t>Criativo</a:t>
                      </a:r>
                      <a:endParaRPr lang="pt-PT" sz="18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pt-PT" sz="1600" noProof="0" dirty="0">
                          <a:effectLst/>
                        </a:rPr>
                        <a:t>Criar algo novo</a:t>
                      </a: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pt-PT" sz="1600" noProof="0" dirty="0">
                          <a:effectLst/>
                        </a:rPr>
                        <a:t>Aplicações de desenho, edição de vídeo</a:t>
                      </a: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extLst>
                  <a:ext uri="{0D108BD9-81ED-4DB2-BD59-A6C34878D82A}">
                    <a16:rowId xmlns:a16="http://schemas.microsoft.com/office/drawing/2014/main" val="10002"/>
                  </a:ext>
                </a:extLst>
              </a:tr>
              <a:tr h="400355">
                <a:tc>
                  <a:txBody>
                    <a:bodyPr/>
                    <a:lstStyle/>
                    <a:p>
                      <a:pPr marL="0" marR="0" algn="just">
                        <a:lnSpc>
                          <a:spcPct val="115000"/>
                        </a:lnSpc>
                        <a:spcAft>
                          <a:spcPts val="800"/>
                        </a:spcAft>
                        <a:buNone/>
                      </a:pPr>
                      <a:r>
                        <a:rPr lang="pt-PT" sz="1800" noProof="0" dirty="0">
                          <a:effectLst/>
                        </a:rPr>
                        <a:t>Social</a:t>
                      </a:r>
                      <a:endParaRPr lang="pt-PT" sz="18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pt-PT" sz="1600" noProof="0" dirty="0">
                          <a:effectLst/>
                        </a:rPr>
                        <a:t>Conectar-se com pessoas</a:t>
                      </a: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pt-PT" sz="1600" noProof="0" dirty="0">
                          <a:effectLst/>
                        </a:rPr>
                        <a:t>Videochamadas, enviar mensagens aos amigos</a:t>
                      </a: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extLst>
                  <a:ext uri="{0D108BD9-81ED-4DB2-BD59-A6C34878D82A}">
                    <a16:rowId xmlns:a16="http://schemas.microsoft.com/office/drawing/2014/main" val="10003"/>
                  </a:ext>
                </a:extLst>
              </a:tr>
              <a:tr h="398780">
                <a:tc>
                  <a:txBody>
                    <a:bodyPr/>
                    <a:lstStyle/>
                    <a:p>
                      <a:pPr marL="0" marR="0" algn="just">
                        <a:lnSpc>
                          <a:spcPct val="115000"/>
                        </a:lnSpc>
                        <a:spcAft>
                          <a:spcPts val="800"/>
                        </a:spcAft>
                        <a:buNone/>
                      </a:pPr>
                      <a:r>
                        <a:rPr lang="pt-PT" sz="1800" noProof="0" dirty="0">
                          <a:effectLst/>
                        </a:rPr>
                        <a:t>Passivo</a:t>
                      </a:r>
                      <a:endParaRPr lang="pt-PT" sz="18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pt-PT" sz="1600" noProof="0" dirty="0">
                          <a:effectLst/>
                        </a:rPr>
                        <a:t>Assistir sem pensar</a:t>
                      </a: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pt-PT" sz="1600" noProof="0" dirty="0">
                          <a:effectLst/>
                        </a:rPr>
                        <a:t>Vídeos em reprodução automática</a:t>
                      </a: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extLst>
                  <a:ext uri="{0D108BD9-81ED-4DB2-BD59-A6C34878D82A}">
                    <a16:rowId xmlns:a16="http://schemas.microsoft.com/office/drawing/2014/main" val="10004"/>
                  </a:ext>
                </a:extLst>
              </a:tr>
              <a:tr h="553720">
                <a:tc>
                  <a:txBody>
                    <a:bodyPr/>
                    <a:lstStyle/>
                    <a:p>
                      <a:pPr marL="0" marR="0" algn="just">
                        <a:lnSpc>
                          <a:spcPct val="115000"/>
                        </a:lnSpc>
                        <a:spcAft>
                          <a:spcPts val="800"/>
                        </a:spcAft>
                        <a:buNone/>
                      </a:pPr>
                      <a:r>
                        <a:rPr lang="pt-PT" sz="1800" noProof="0" dirty="0">
                          <a:effectLst/>
                        </a:rPr>
                        <a:t>Habitual</a:t>
                      </a:r>
                      <a:endParaRPr lang="pt-PT" sz="18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pt-PT" sz="1600" noProof="0" dirty="0">
                          <a:effectLst/>
                        </a:rPr>
                        <a:t>Usar ecrãs por tédio</a:t>
                      </a: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pt-PT" sz="1600" noProof="0" dirty="0">
                          <a:effectLst/>
                        </a:rPr>
                        <a:t>Verificar o telemóvel constantemente</a:t>
                      </a: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extLst>
                  <a:ext uri="{0D108BD9-81ED-4DB2-BD59-A6C34878D82A}">
                    <a16:rowId xmlns:a16="http://schemas.microsoft.com/office/drawing/2014/main" val="10005"/>
                  </a:ext>
                </a:extLst>
              </a:tr>
            </a:tbl>
          </a:graphicData>
        </a:graphic>
      </p:graphicFrame>
      <p:sp>
        <p:nvSpPr>
          <p:cNvPr id="10" name="TextBox 9"/>
          <p:cNvSpPr txBox="1"/>
          <p:nvPr/>
        </p:nvSpPr>
        <p:spPr>
          <a:xfrm>
            <a:off x="385162" y="5649102"/>
            <a:ext cx="9272836" cy="779444"/>
          </a:xfrm>
          <a:prstGeom prst="rect">
            <a:avLst/>
          </a:prstGeom>
          <a:noFill/>
        </p:spPr>
        <p:txBody>
          <a:bodyPr wrap="square">
            <a:spAutoFit/>
          </a:bodyPr>
          <a:lstStyle/>
          <a:p>
            <a:pPr marR="0" lvl="0" algn="just">
              <a:lnSpc>
                <a:spcPct val="115000"/>
              </a:lnSpc>
              <a:spcAft>
                <a:spcPts val="800"/>
              </a:spcAft>
              <a:buSzPts val="1000"/>
              <a:tabLst>
                <a:tab pos="720090" algn="l"/>
              </a:tabLst>
            </a:pPr>
            <a:r>
              <a:rPr lang="pt-PT" sz="2000" noProof="0" dirty="0">
                <a:solidFill>
                  <a:srgbClr val="080301"/>
                </a:solidFill>
                <a:effectLst/>
                <a:latin typeface="Calibri" panose="020F0502020204030204" pitchFamily="34" charset="0"/>
                <a:ea typeface="Calibri" panose="020F0502020204030204" pitchFamily="34" charset="0"/>
                <a:cs typeface="Times New Roman" panose="02020603050405020304" charset="0"/>
              </a:rPr>
              <a:t>Este tempo passado em frente ao ecrã está a ajudar-te ou está apenas a preencher o teu tempo?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pt-PT" sz="2700" b="0" i="1" noProof="0" dirty="0"/>
              <a:t>Módulo 1 (Alunos)</a:t>
            </a:r>
            <a:br>
              <a:rPr lang="pt-PT" sz="2700" b="0" i="1" noProof="0" dirty="0"/>
            </a:br>
            <a:r>
              <a:rPr lang="pt-PT" sz="2700" b="0" i="1" noProof="0" dirty="0"/>
              <a:t>Tempo de utilização e inatividade do ecrã</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662221"/>
            <a:ext cx="7391858" cy="1292830"/>
          </a:xfrm>
        </p:spPr>
        <p:txBody>
          <a:bodyPr>
            <a:normAutofit/>
          </a:bodyPr>
          <a:lstStyle/>
          <a:p>
            <a:r>
              <a:rPr lang="pt-PT" sz="2400" b="1" noProof="0" dirty="0">
                <a:solidFill>
                  <a:schemeClr val="accent6">
                    <a:lumMod val="75000"/>
                  </a:schemeClr>
                </a:solidFill>
              </a:rPr>
              <a:t>Tópico 2: </a:t>
            </a:r>
            <a:r>
              <a:rPr lang="pt-PT" sz="2400" b="1" noProof="0" dirty="0" err="1">
                <a:solidFill>
                  <a:schemeClr val="accent6">
                    <a:lumMod val="75000"/>
                  </a:schemeClr>
                </a:solidFill>
              </a:rPr>
              <a:t>Automonitorização</a:t>
            </a:r>
            <a:r>
              <a:rPr lang="pt-PT" sz="2400" b="1" noProof="0" dirty="0">
                <a:solidFill>
                  <a:schemeClr val="accent6">
                    <a:lumMod val="75000"/>
                  </a:schemeClr>
                </a:solidFill>
              </a:rPr>
              <a:t> e nutrição digital</a:t>
            </a:r>
          </a:p>
          <a:p>
            <a:endParaRPr lang="pt-PT" sz="2800" noProof="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utilização e de inatividade do ecrã</a:t>
            </a:r>
            <a:endParaRPr lang="pt-PT" sz="2400" noProof="0" dirty="0"/>
          </a:p>
        </p:txBody>
      </p:sp>
      <p:sp>
        <p:nvSpPr>
          <p:cNvPr id="6" name="Text Placeholder 5"/>
          <p:cNvSpPr>
            <a:spLocks noGrp="1"/>
          </p:cNvSpPr>
          <p:nvPr>
            <p:ph type="body" sz="quarter" idx="10"/>
          </p:nvPr>
        </p:nvSpPr>
        <p:spPr/>
        <p:txBody>
          <a:bodyPr/>
          <a:lstStyle/>
          <a:p>
            <a:endParaRPr lang="pt-PT" b="1" noProof="0" dirty="0">
              <a:solidFill>
                <a:schemeClr val="accent6">
                  <a:lumMod val="75000"/>
                </a:schemeClr>
              </a:solidFill>
            </a:endParaRPr>
          </a:p>
          <a:p>
            <a:r>
              <a:rPr lang="pt-PT" b="1" i="1" noProof="0" dirty="0">
                <a:solidFill>
                  <a:schemeClr val="accent6">
                    <a:lumMod val="75000"/>
                  </a:schemeClr>
                </a:solidFill>
              </a:rPr>
              <a:t>Tópico 2: </a:t>
            </a:r>
            <a:r>
              <a:rPr lang="pt-PT" b="1" i="1" noProof="0" dirty="0" err="1">
                <a:solidFill>
                  <a:schemeClr val="accent6">
                    <a:lumMod val="75000"/>
                  </a:schemeClr>
                </a:solidFill>
              </a:rPr>
              <a:t>Automonitorização</a:t>
            </a:r>
            <a:r>
              <a:rPr lang="pt-PT" b="1" i="1" noProof="0" dirty="0">
                <a:solidFill>
                  <a:schemeClr val="accent6">
                    <a:lumMod val="75000"/>
                  </a:schemeClr>
                </a:solidFill>
              </a:rPr>
              <a:t> e nutrição digital</a:t>
            </a:r>
          </a:p>
          <a:p>
            <a:endParaRPr lang="pt-PT" i="1" noProof="0"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p:cNvSpPr txBox="1"/>
          <p:nvPr/>
        </p:nvSpPr>
        <p:spPr>
          <a:xfrm>
            <a:off x="97970" y="1558636"/>
            <a:ext cx="10261766" cy="5640647"/>
          </a:xfrm>
          <a:prstGeom prst="rect">
            <a:avLst/>
          </a:prstGeom>
          <a:noFill/>
        </p:spPr>
        <p:txBody>
          <a:bodyPr wrap="square">
            <a:spAutoFit/>
          </a:bodyPr>
          <a:lstStyle/>
          <a:p>
            <a:pPr lvl="0"/>
            <a:r>
              <a:rPr lang="pt-PT" sz="2400" b="1" noProof="0" dirty="0"/>
              <a:t>Tomar consciência dos teus hábitos</a:t>
            </a:r>
          </a:p>
          <a:p>
            <a:pPr lvl="0"/>
            <a:endParaRPr lang="pt-PT" sz="2400" b="1" noProof="0" dirty="0"/>
          </a:p>
          <a:p>
            <a:pPr lvl="0" algn="ctr"/>
            <a:r>
              <a:rPr lang="pt-PT" sz="2400" noProof="0" dirty="0"/>
              <a:t>Não se pode mudar o que não se percebe</a:t>
            </a:r>
          </a:p>
          <a:p>
            <a:pPr lvl="0"/>
            <a:endParaRPr lang="pt-PT" sz="2400" noProof="0" dirty="0"/>
          </a:p>
          <a:p>
            <a:pPr lvl="0" algn="ctr"/>
            <a:r>
              <a:rPr lang="pt-PT" sz="2400" noProof="0" dirty="0" err="1"/>
              <a:t>Automonitorização</a:t>
            </a:r>
            <a:r>
              <a:rPr lang="pt-PT" sz="2400" noProof="0" dirty="0"/>
              <a:t> significa observar o teu próprio comportamento e identificar padrões.</a:t>
            </a:r>
          </a:p>
          <a:p>
            <a:endParaRPr lang="pt-PT" sz="2400" b="1" noProof="0" dirty="0"/>
          </a:p>
          <a:p>
            <a:r>
              <a:rPr lang="pt-PT" sz="2400" b="1" noProof="0" dirty="0"/>
              <a:t>Pergunta-te:</a:t>
            </a:r>
            <a:endParaRPr lang="pt-PT" sz="2400" noProof="0" dirty="0"/>
          </a:p>
          <a:p>
            <a:pPr marL="285750" lvl="0" indent="-285750">
              <a:buFont typeface="Wingdings" panose="05000000000000000000" pitchFamily="2" charset="2"/>
              <a:buChar char="ü"/>
            </a:pPr>
            <a:r>
              <a:rPr lang="pt-PT" sz="2400" noProof="0" dirty="0"/>
              <a:t>Quanto tempo estou realmente a passar em frente aos ecrãs?</a:t>
            </a:r>
          </a:p>
          <a:p>
            <a:pPr marL="285750" lvl="0" indent="-285750">
              <a:buFont typeface="Wingdings" panose="05000000000000000000" pitchFamily="2" charset="2"/>
              <a:buChar char="ü"/>
            </a:pPr>
            <a:r>
              <a:rPr lang="pt-PT" sz="2400" noProof="0" dirty="0"/>
              <a:t>Como me sinto ANTES de pegar no meu dispositivo?</a:t>
            </a:r>
          </a:p>
          <a:p>
            <a:pPr marL="285750" lvl="0" indent="-285750">
              <a:buFont typeface="Wingdings" panose="05000000000000000000" pitchFamily="2" charset="2"/>
              <a:buChar char="ü"/>
            </a:pPr>
            <a:r>
              <a:rPr lang="pt-PT" sz="2400" noProof="0" dirty="0"/>
              <a:t>Como </a:t>
            </a:r>
            <a:r>
              <a:rPr lang="pt-PT" sz="2400" b="1" noProof="0" dirty="0"/>
              <a:t>me sinto DEPOIS de o usar?</a:t>
            </a:r>
            <a:endParaRPr lang="pt-PT" sz="2400" noProof="0" dirty="0"/>
          </a:p>
          <a:p>
            <a:endParaRPr lang="pt-PT" sz="2400" b="1" noProof="0" dirty="0"/>
          </a:p>
          <a:p>
            <a:pPr algn="ctr"/>
            <a:r>
              <a:rPr lang="pt-PT" sz="2400" b="1" noProof="0" dirty="0"/>
              <a:t>Porque é importante: </a:t>
            </a:r>
          </a:p>
          <a:p>
            <a:pPr algn="ctr"/>
            <a:r>
              <a:rPr lang="pt-PT" sz="2400" b="1" noProof="0" dirty="0"/>
              <a:t>Quando prestas atenção aos teus hábitos, TU recuperas o controlo.</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descanso do ecrã</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2: </a:t>
            </a:r>
            <a:r>
              <a:rPr lang="pt-PT" b="1" i="1" noProof="0" dirty="0" err="1">
                <a:solidFill>
                  <a:schemeClr val="accent6">
                    <a:lumMod val="75000"/>
                  </a:schemeClr>
                </a:solidFill>
              </a:rPr>
              <a:t>Automonitorização</a:t>
            </a:r>
            <a:r>
              <a:rPr lang="pt-PT" b="1" i="1" noProof="0" dirty="0">
                <a:solidFill>
                  <a:schemeClr val="accent6">
                    <a:lumMod val="75000"/>
                  </a:schemeClr>
                </a:solidFill>
              </a:rPr>
              <a:t> e nutrição digital</a:t>
            </a:r>
          </a:p>
        </p:txBody>
      </p:sp>
      <p:pic>
        <p:nvPicPr>
          <p:cNvPr id="2" name="Content Placeholder 1"/>
          <p:cNvPicPr>
            <a:picLocks noGrp="1" noChangeAspect="1"/>
          </p:cNvPicPr>
          <p:nvPr>
            <p:ph sz="quarter" idx="12"/>
          </p:nvPr>
        </p:nvPicPr>
        <p:blipFill>
          <a:blip r:embed="rId3"/>
          <a:stretch>
            <a:fillRect/>
          </a:stretch>
        </p:blipFill>
        <p:spPr>
          <a:xfrm>
            <a:off x="9902028" y="5781481"/>
            <a:ext cx="2016346" cy="925815"/>
          </a:xfrm>
          <a:prstGeom prst="rect">
            <a:avLst/>
          </a:prstGeom>
        </p:spPr>
      </p:pic>
      <p:sp>
        <p:nvSpPr>
          <p:cNvPr id="4" name="TextBox 3"/>
          <p:cNvSpPr txBox="1"/>
          <p:nvPr/>
        </p:nvSpPr>
        <p:spPr>
          <a:xfrm>
            <a:off x="97970" y="1558636"/>
            <a:ext cx="11581412" cy="4901983"/>
          </a:xfrm>
          <a:prstGeom prst="rect">
            <a:avLst/>
          </a:prstGeom>
          <a:noFill/>
        </p:spPr>
        <p:txBody>
          <a:bodyPr wrap="square">
            <a:spAutoFit/>
          </a:bodyPr>
          <a:lstStyle/>
          <a:p>
            <a:pPr lvl="0"/>
            <a:r>
              <a:rPr lang="pt-PT" sz="2400" b="1" noProof="0" dirty="0"/>
              <a:t>O que é a «</a:t>
            </a:r>
            <a:r>
              <a:rPr lang="pt-PT" sz="2400" b="1" i="1" noProof="0" dirty="0"/>
              <a:t>nutrição digital»?</a:t>
            </a:r>
          </a:p>
          <a:p>
            <a:pPr lvl="0" algn="ctr"/>
            <a:r>
              <a:rPr lang="pt-PT" sz="2400" noProof="0" dirty="0"/>
              <a:t>Alimentar a tua mente de forma sensata</a:t>
            </a:r>
          </a:p>
          <a:p>
            <a:pPr lvl="0" algn="ctr"/>
            <a:endParaRPr lang="pt-PT" sz="2400" noProof="0" dirty="0"/>
          </a:p>
          <a:p>
            <a:pPr lvl="0" algn="ctr"/>
            <a:r>
              <a:rPr lang="pt-PT" sz="2400" noProof="0" dirty="0"/>
              <a:t>Pensa no tempo de ecrã como se fosse comida:</a:t>
            </a:r>
          </a:p>
          <a:p>
            <a:pPr algn="ctr"/>
            <a:r>
              <a:rPr lang="pt-PT" sz="2400" b="1" noProof="0" dirty="0"/>
              <a:t>Tempo de ecrã </a:t>
            </a:r>
            <a:r>
              <a:rPr lang="pt-PT" sz="2400" b="1" i="1" noProof="0" dirty="0"/>
              <a:t>«saudável» </a:t>
            </a:r>
            <a:r>
              <a:rPr lang="pt-PT" sz="2400" noProof="0" dirty="0"/>
              <a:t>= Aprender, criar, conexão significativa</a:t>
            </a:r>
          </a:p>
          <a:p>
            <a:pPr algn="ctr"/>
            <a:r>
              <a:rPr lang="pt-PT" sz="2400" noProof="0" dirty="0"/>
              <a:t>→ Deixa-te com energia e satisfeito</a:t>
            </a:r>
          </a:p>
          <a:p>
            <a:pPr algn="ctr"/>
            <a:endParaRPr lang="pt-PT" sz="2400" b="1" i="1" noProof="0" dirty="0"/>
          </a:p>
          <a:p>
            <a:pPr algn="ctr"/>
            <a:r>
              <a:rPr lang="pt-PT" sz="2400" b="1" noProof="0" dirty="0"/>
              <a:t>Tempo de ecrã </a:t>
            </a:r>
            <a:r>
              <a:rPr lang="pt-PT" sz="2400" b="1" i="1" noProof="0" dirty="0"/>
              <a:t>"inútil" </a:t>
            </a:r>
            <a:r>
              <a:rPr lang="pt-PT" sz="2400" noProof="0" dirty="0"/>
              <a:t>= “</a:t>
            </a:r>
            <a:r>
              <a:rPr lang="pt-PT" sz="2400" noProof="0" dirty="0" err="1"/>
              <a:t>Scroll”interminável</a:t>
            </a:r>
            <a:r>
              <a:rPr lang="pt-PT" sz="2400" noProof="0" dirty="0"/>
              <a:t>, visualização sem sentido</a:t>
            </a:r>
          </a:p>
          <a:p>
            <a:pPr algn="ctr"/>
            <a:r>
              <a:rPr lang="pt-PT" sz="2400" noProof="0" dirty="0"/>
              <a:t>→ Deixa-te cansado, aborrecido ou vazio</a:t>
            </a:r>
          </a:p>
          <a:p>
            <a:pPr algn="ctr"/>
            <a:endParaRPr lang="pt-PT" sz="2400" b="1" noProof="0" dirty="0"/>
          </a:p>
          <a:p>
            <a:pPr algn="ctr"/>
            <a:r>
              <a:rPr lang="pt-PT" sz="2400" b="1" noProof="0" dirty="0"/>
              <a:t>O objetivo: </a:t>
            </a:r>
            <a:r>
              <a:rPr lang="pt-PT" sz="2400" noProof="0" dirty="0"/>
              <a:t>Mais </a:t>
            </a:r>
            <a:r>
              <a:rPr lang="pt-PT" sz="2400" i="1" noProof="0" dirty="0"/>
              <a:t>«legumes</a:t>
            </a:r>
            <a:r>
              <a:rPr lang="pt-PT" sz="2400" noProof="0" dirty="0"/>
              <a:t>», menos </a:t>
            </a:r>
            <a:r>
              <a:rPr lang="pt-PT" sz="2400" i="1" noProof="0" dirty="0"/>
              <a:t>«doces» -</a:t>
            </a:r>
            <a:r>
              <a:rPr lang="pt-PT" sz="2400" noProof="0" dirty="0"/>
              <a:t> mas não faz mal comer guloseimas de vez em quando!</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1 (Alunos): Tempo de uso e de descanso do ecrã</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2: </a:t>
            </a:r>
            <a:r>
              <a:rPr lang="pt-PT" b="1" i="1" noProof="0" dirty="0" err="1">
                <a:solidFill>
                  <a:schemeClr val="accent6">
                    <a:lumMod val="75000"/>
                  </a:schemeClr>
                </a:solidFill>
              </a:rPr>
              <a:t>Automonitorização</a:t>
            </a:r>
            <a:r>
              <a:rPr lang="pt-PT" b="1" i="1" noProof="0" dirty="0">
                <a:solidFill>
                  <a:schemeClr val="accent6">
                    <a:lumMod val="75000"/>
                  </a:schemeClr>
                </a:solidFill>
              </a:rPr>
              <a:t> e nutrição digital</a:t>
            </a:r>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9" name="TextBox 8"/>
          <p:cNvSpPr txBox="1"/>
          <p:nvPr/>
        </p:nvSpPr>
        <p:spPr>
          <a:xfrm>
            <a:off x="97969" y="1568298"/>
            <a:ext cx="9191735" cy="5293757"/>
          </a:xfrm>
          <a:prstGeom prst="rect">
            <a:avLst/>
          </a:prstGeom>
          <a:noFill/>
        </p:spPr>
        <p:txBody>
          <a:bodyPr wrap="square">
            <a:spAutoFit/>
          </a:bodyPr>
          <a:lstStyle/>
          <a:p>
            <a:pPr lvl="0"/>
            <a:r>
              <a:rPr lang="pt-PT" sz="2400" b="1" noProof="0" dirty="0"/>
              <a:t>Criar melhores hábitos</a:t>
            </a:r>
          </a:p>
          <a:p>
            <a:pPr lvl="0"/>
            <a:endParaRPr lang="pt-PT" b="1" noProof="0" dirty="0"/>
          </a:p>
          <a:p>
            <a:pPr lvl="0" algn="ctr"/>
            <a:r>
              <a:rPr lang="pt-PT" sz="2400" noProof="0" dirty="0"/>
              <a:t>Pequenas mudanças, grandes resultados</a:t>
            </a:r>
          </a:p>
          <a:p>
            <a:pPr lvl="1" algn="ctr"/>
            <a:endParaRPr lang="pt-PT" sz="800" b="1" noProof="0" dirty="0"/>
          </a:p>
          <a:p>
            <a:r>
              <a:rPr lang="pt-PT" sz="2400" u="sng" noProof="0" dirty="0"/>
              <a:t>Antes de usar um ecrã, pergunta-te:</a:t>
            </a:r>
          </a:p>
          <a:p>
            <a:pPr marL="285750" lvl="0" indent="-285750">
              <a:buFont typeface="Wingdings" panose="05000000000000000000" pitchFamily="2" charset="2"/>
              <a:buChar char="Ø"/>
            </a:pPr>
            <a:r>
              <a:rPr lang="pt-PT" sz="2400" noProof="0" dirty="0"/>
              <a:t>«Porque é que estou a pegar nisto?»</a:t>
            </a:r>
          </a:p>
          <a:p>
            <a:pPr marL="285750" lvl="0" indent="-285750">
              <a:buFont typeface="Wingdings" panose="05000000000000000000" pitchFamily="2" charset="2"/>
              <a:buChar char="Ø"/>
            </a:pPr>
            <a:r>
              <a:rPr lang="pt-PT" sz="2400" noProof="0" dirty="0"/>
              <a:t>«O que é que eu quero fazer?»</a:t>
            </a:r>
          </a:p>
          <a:p>
            <a:pPr lvl="0"/>
            <a:endParaRPr lang="pt-PT" sz="1200" noProof="0" dirty="0"/>
          </a:p>
          <a:p>
            <a:r>
              <a:rPr lang="pt-PT" sz="2400" u="sng" noProof="0" dirty="0"/>
              <a:t>Depois de usar um ecrã, pergunta-te:</a:t>
            </a:r>
          </a:p>
          <a:p>
            <a:pPr marL="285750" lvl="0" indent="-285750">
              <a:buFont typeface="Wingdings" panose="05000000000000000000" pitchFamily="2" charset="2"/>
              <a:buChar char="Ø"/>
            </a:pPr>
            <a:r>
              <a:rPr lang="pt-PT" sz="2400" noProof="0" dirty="0"/>
              <a:t>«Como me sinto agora?»</a:t>
            </a:r>
          </a:p>
          <a:p>
            <a:pPr marL="285750" lvl="0" indent="-285750">
              <a:buFont typeface="Wingdings" panose="05000000000000000000" pitchFamily="2" charset="2"/>
              <a:buChar char="Ø"/>
            </a:pPr>
            <a:r>
              <a:rPr lang="pt-PT" sz="2400" noProof="0" dirty="0"/>
              <a:t>«Valeu a pena o meu tempo?»</a:t>
            </a:r>
          </a:p>
          <a:p>
            <a:endParaRPr lang="pt-PT" sz="1200" b="1" noProof="0" dirty="0"/>
          </a:p>
          <a:p>
            <a:pPr algn="ctr"/>
            <a:r>
              <a:rPr lang="pt-PT" sz="2400" b="1" noProof="0" dirty="0"/>
              <a:t>Experimenta isto:</a:t>
            </a:r>
            <a:r>
              <a:rPr lang="pt-PT" sz="2400" noProof="0" dirty="0"/>
              <a:t> </a:t>
            </a:r>
          </a:p>
          <a:p>
            <a:pPr algn="ctr"/>
            <a:r>
              <a:rPr lang="pt-PT" sz="2400" noProof="0" dirty="0"/>
              <a:t>Deixa o telemóvel noutro quarto quando estiveres a fazer os trabalhos de casa. </a:t>
            </a:r>
          </a:p>
          <a:p>
            <a:pPr algn="ctr"/>
            <a:r>
              <a:rPr lang="pt-PT" sz="2400" noProof="0" dirty="0"/>
              <a:t>Repara como é muito mais fácil concentrar-se!</a:t>
            </a: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698*318"/>
  <p:tag name="TABLE_ENDDRAG_RECT" val="34*176*698*318"/>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4322</Words>
  <Application>Microsoft Office PowerPoint</Application>
  <PresentationFormat>Widescreen</PresentationFormat>
  <Paragraphs>416</Paragraphs>
  <Slides>27</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Calibri</vt:lpstr>
      <vt:lpstr>Open Sans</vt:lpstr>
      <vt:lpstr>Wingdings</vt:lpstr>
      <vt:lpstr>CARDET Course template</vt:lpstr>
      <vt:lpstr>CARDET Course template - Cover page</vt:lpstr>
      <vt:lpstr>WP3 - Material didático para alunos   </vt:lpstr>
      <vt:lpstr> Módulo 1 (Alunos) Tempo de utilização e de inatividade do ecrã     </vt:lpstr>
      <vt:lpstr>Módulo 1 (Alunos): Tempo com e sem ecrã</vt:lpstr>
      <vt:lpstr>Módulo 1 (Alunos): Tempo com e sem ecrã</vt:lpstr>
      <vt:lpstr>Módulo 1 (Alunos): Tempo com e sem ecrã</vt:lpstr>
      <vt:lpstr>Módulo 1 (Alunos) Tempo de utilização e inatividade do ecrã    </vt:lpstr>
      <vt:lpstr>Módulo 1 (Alunos): Tempo de utilização e de inatividade do ecrã</vt:lpstr>
      <vt:lpstr>Módulo 1 (Alunos): Tempo de uso e de descanso do ecrã</vt:lpstr>
      <vt:lpstr>Módulo 1 (Alunos): Tempo de uso e de descanso do ecrã</vt:lpstr>
      <vt:lpstr>Módulo 1 (Alunos): Tempo de utilização e de inatividade do ecrã</vt:lpstr>
      <vt:lpstr>Módulo 1 (Alunos): Tempo de uso e de descanso do ecrã</vt:lpstr>
      <vt:lpstr>Módulo 1 (Alunos):  Tempo de uso e de inatividade do ecrã    </vt:lpstr>
      <vt:lpstr>Módulo 1 (Alunos): Tempo de uso e tempo sem uso de ecrãs</vt:lpstr>
      <vt:lpstr>Módulo 1 (Alunos): Tempo de uso e de descanso do ecrã</vt:lpstr>
      <vt:lpstr>Módulo 1 (Alunos): Tempo de uso e tempo sem uso de ecrãs</vt:lpstr>
      <vt:lpstr>Módulo 1 (Alunos): Tempo de uso e tempo sem uso de ecrãs</vt:lpstr>
      <vt:lpstr>Módulo 1 (Alunos) Tempo de ecrã ligado e desligado    </vt:lpstr>
      <vt:lpstr>Módulo 1 (Alunos): Tempo de uso e de descanso do ecrã</vt:lpstr>
      <vt:lpstr>Módulo 1 (Alunos): Tempo de uso e de afastamento dos ecrãs</vt:lpstr>
      <vt:lpstr>Módulo 1 (Alunos): Tempo de uso e de descanso do ecrã</vt:lpstr>
      <vt:lpstr>Módulo 1 (Alunos): Tempo de uso e de descanso do ecrã</vt:lpstr>
      <vt:lpstr>Módulo 1 (Alunos) Tempo de ecrã ligado e desligado    </vt:lpstr>
      <vt:lpstr>Módulo 1 (Alunos): Tempo de uso e de descanso do ecrã</vt:lpstr>
      <vt:lpstr>Módulo 1 (Alunos): Tempo de uso e de descanso do ecrã</vt:lpstr>
      <vt:lpstr>Módulo 1 (Alunos): Tempo de uso e de descanso do ecrã</vt:lpstr>
      <vt:lpstr>Módulo 1 (Alunos): Tempo de uso e de descanso do ecrã</vt:lpstr>
      <vt:lpstr>Fim do Módulo 1 (Alunos):  Tempo de ecrã ligado e desligado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docId:7E64E4EE50D5F79B9DC87166103B78F3</cp:keywords>
  <cp:lastModifiedBy>Filipa Baptista - Rightchallenge</cp:lastModifiedBy>
  <cp:revision>181</cp:revision>
  <cp:lastPrinted>2018-07-25T11:23:00Z</cp:lastPrinted>
  <dcterms:created xsi:type="dcterms:W3CDTF">2014-07-11T09:12:00Z</dcterms:created>
  <dcterms:modified xsi:type="dcterms:W3CDTF">2026-05-19T13:36:06Z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F78293B4346340EB9705CE41DA44BD5C_12</vt:lpwstr>
  </property>
  <property fmtid="{D5CDD505-2E9C-101B-9397-08002B2CF9AE}" pid="3" name="KSOProductBuildVer">
    <vt:lpwstr>2070-12.1.0.26372</vt:lpwstr>
  </property>
</Properties>
</file>