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3"/>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„Představte si, že hodíte malý kamínek do rybníka. Vlny se rozeběhnou do všech stran! Jeden laskavý komentář jako ‚Hele, dobrá práce!‘ nebo ‚Jsi v pohodě?‘ dokáže změnit celou náladu ve skupinovém chatu. Máte moc spustit vlnu laskavosti ještě dnes.“</a:t>
            </a:r>
            <a:endParaRPr/>
          </a:p>
        </p:txBody>
      </p:sp>
      <p:sp>
        <p:nvSpPr>
          <p:cNvPr id="137" name="Google Shape;13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„Tvého kamaráda si zrovna teď v chatu ostatní dobírají. Všichni se smějí. Co můžeš udělat TY? Otoč se ke svému sousedovi a vyzkoušejte si to. Řekl bys: ‚Hele lidi, nechte toho,‘ nebo bys napsal svému kamarádovi soukromou zprávu? Pojďme si poslechnout vaše nejlepší reakce!“</a:t>
            </a:r>
            <a:endParaRPr/>
          </a:p>
        </p:txBody>
      </p:sp>
      <p:sp>
        <p:nvSpPr>
          <p:cNvPr id="146" name="Google Shape;14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„Ty jsi stavitel! Buduješ komunitu. Nemusíš být hrdina, stačí být kamarád. Když uvidíš něco ošklivého, nedávej tomu ‚To se mi líbí‘. To je krok číslo 1. Krok číslo 2? Napiš soukromou zprávu tomu, koho si dobírají, aby věděl, že stojíš na jeho straně.“</a:t>
            </a:r>
            <a:endParaRPr/>
          </a:p>
        </p:txBody>
      </p:sp>
      <p:sp>
        <p:nvSpPr>
          <p:cNvPr id="155" name="Google Shape;1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„Všichni milujeme memy! Ale než kliknete na sdílet, chci, abyste si udělali ‚kontrolu srdcem‘. Kdyby to byla fotka VÁS, chtěli byste, aby ji viděla celá škola? Pokud je odpověď ne, dokážete být tím, kdo ten řetězec přetrhne a smaže ji? To je skutečná síla.“</a:t>
            </a:r>
            <a:endParaRPr/>
          </a:p>
        </p:txBody>
      </p:sp>
      <p:sp>
        <p:nvSpPr>
          <p:cNvPr id="164" name="Google Shape;1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„Cítili jste se někdy po pobytu na internetu tak nějak ‚mizerně‘? Možná jste viděli něčí dokonalou dovolenou a začali žárlit, nebo někdo ignoroval vaši zprávu. Tomu se říká ‚online stres‘. Je to jako když se vám vybíjí baterie v mozku. Stává se to každému, dokonce i učitelům!“</a:t>
            </a:r>
            <a:endParaRPr/>
          </a:p>
        </p:txBody>
      </p:sp>
      <p:sp>
        <p:nvSpPr>
          <p:cNvPr id="179" name="Google Shape;17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„Když jsme naštvaní, naše prsty chtějí psát rychle a říkat ošklivé věci. V tu chvíli ztrácíme svou sílu. Chci, abyste našli své ‚vnitřní tlačítko pauzy‘. Pokud cítíte, že vám srdce bije rychle, zastavte se. Nepište. Jen si dejte pauzu.“</a:t>
            </a:r>
            <a:endParaRPr/>
          </a:p>
        </p:txBody>
      </p:sp>
      <p:sp>
        <p:nvSpPr>
          <p:cNvPr id="188" name="Google Shape;1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„Otevřete si sešity. Tohle je jen pro vaše oči. Napište o jedné situaci z tohoto týdne, kdy jste se kvůli obrazovce cítili ve stresu. Teď si zapište, který nástroj ze svého kufříku nástrojů použijete příště. Stáváte se šéfem svých vlastních emocí!“</a:t>
            </a:r>
            <a:endParaRPr/>
          </a:p>
        </p:txBody>
      </p:sp>
      <p:sp>
        <p:nvSpPr>
          <p:cNvPr id="197" name="Google Shape;19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„Pojďme si to vyzkoušet! Sledujte logo projektu na obrazovce. Nadechujte se, jak se zvětšuje... vydržte... a vydechněte, když se zmenšuje. Cítíte, jak vám klesají ramena? Tohle můžete udělat kdekoli — dokonce i během těžké videohry nebo při hádce na chatu!“</a:t>
            </a:r>
            <a:endParaRPr/>
          </a:p>
        </p:txBody>
      </p:sp>
      <p:sp>
        <p:nvSpPr>
          <p:cNvPr id="206" name="Google Shape;20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„Jak se tedy hodit do klidu? Vyzkoušejte tyto nástroje. Hluboké nádechy řeknou vašemu mozku, že je všechno v pořádku. Pauza od obrazovky vám umožní vidět skutečný svět. A rozhovor s dospělým, kterému důvěřujete — jako jsem já nebo vaši rodiče — vám pomůže se o tu zátěž podělit.“</a:t>
            </a:r>
            <a:endParaRPr/>
          </a:p>
        </p:txBody>
      </p:sp>
      <p:sp>
        <p:nvSpPr>
          <p:cNvPr id="215" name="Google Shape;21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„Nejste jen obyčejní uživatelé; jste občané internetu. To znamená, že máte svá práva, ale vaším úkolem je také chovat se s respektem. Vaše ‚digitální identita‘ je to, co si o vás svět myslí na základě toho, co na internet dáváte. Co chcete, aby o vás vaše občanka říkala?“</a:t>
            </a:r>
            <a:endParaRPr/>
          </a:p>
        </p:txBody>
      </p:sp>
      <p:sp>
        <p:nvSpPr>
          <p:cNvPr id="230" name="Google Shape;23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„Skvělá komunita nevznikne jen tak sama od sebe; musíme ji vybudovat! Budujeme ji tím, že zapojíme i ty, kteří jsou potichu, že respektujeme soukromí ostatních a že si ověříme, jestli je nějaký příběh pravdivý, než ho budeme sdílet. Všichni jsme na jedné lodi.“</a:t>
            </a:r>
            <a:endParaRPr/>
          </a:p>
        </p:txBody>
      </p:sp>
      <p:sp>
        <p:nvSpPr>
          <p:cNvPr id="239" name="Google Shape;23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„Představte si svůj život na internetu jako stopu, kterou za sebou zanecháváte. Za deset let lidé možná stále uvidí stopu, kterou tvoříte dnes. Vedou vaše otisky prstů ke laskavosti a k tomu, abyste byli dobrým kamarádem? Pojďme se ujistit, že ano!“</a:t>
            </a:r>
            <a:endParaRPr/>
          </a:p>
        </p:txBody>
      </p:sp>
      <p:sp>
        <p:nvSpPr>
          <p:cNvPr id="248" name="Google Shape;24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„Kdybyste byli šéfem třídního chatu, jaká pravidla byste určili, aby byli všichni spokojení? Spojte síly! Možná ‚Žádné ošklivé přezdívky‘ nebo ‚Pochvalte každý den jednoho člověka‘. Pojďme si vytvořit náš vlastní Kodex digitální harmonie!“</a:t>
            </a:r>
            <a:endParaRPr/>
          </a:p>
        </p:txBody>
      </p:sp>
      <p:sp>
        <p:nvSpPr>
          <p:cNvPr id="257" name="Google Shape;25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„Závěrečný úkol! Zapište si své 3 sliby: ‚Slibuji, že se zastavím,‘ ‚Slibuji, že pomohu,‘ ‚Slibuji, že budu sám sebou.‘ Podepište to jako skutečnou smlouvu. Od teď jste strážci digitální harmonie. Skvělá práce dneska, všichni!“</a:t>
            </a:r>
            <a:endParaRPr/>
          </a:p>
        </p:txBody>
      </p:sp>
      <p:sp>
        <p:nvSpPr>
          <p:cNvPr id="266" name="Google Shape;26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Ahoj všichni! Dnes si budeme povídat o vašem životě online. Znáte ten pocit, když nějaký vtip najednou přestane být vtipem? Pokud je k vám někdo schválně zlomyslný, opakovaně a znovu, přes telefon nebo ve hře, tak to je kyberšikana. Je to jako stín, který vás pronásleduje až domů, protože ho máte na své obrazovce. Ale víte co? Jakmile to uvidíme, dokážeme to zastavit.</a:t>
            </a:r>
            <a:endParaRPr sz="1200"/>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Kyberšikana má mnoho tváří. „Flaming“ je situace, kdy lidé na internetu rozpoutají velkou, ostrou hádku. „Exclusion“ (vyloučení) znamená, že vás záměrně nenechají vinit se do skupinového chatu, aby ve vás vyvolali pocit osamění. „Outing“ (vyjevení tajemství) je sdílení něčích soukromých tajemství. Pokud vidíte, že se tyto věci dějí, právě jste zahlédli „digitální stín“.</a:t>
            </a:r>
            <a:endParaRPr sz="1200"/>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Proč je to tak těžké? Protože na internetu se věci rozšíří po celé škole během několika sekund. A protože je to napsané černé na bílém, zůstává to tam jako otisk v mokrém cementu. Navíc, když nevidíme něčí tvář, můžeme zapomenout, že má skutečné srdce. Musíme mít na paměti: za každým avatarem stojí skutečný člověk.</a:t>
            </a:r>
            <a:endParaRPr sz="1200"/>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Dobře, porotci! Poslouchejte: „Někdo omylem pošle vtipnou fotku nesprávnému člověku.“ Je to stín? A teď poslouchejte tohle: „Tři lidé posílají Sáře každý den ošklivé zprávy o jejích vlasech.“ Vykřikněte, co si myslíte! Proč je ten druhý případ vážnější?</a:t>
            </a:r>
            <a:endParaRPr sz="1200"/>
          </a:p>
        </p:txBody>
      </p:sp>
      <p:sp>
        <p:nvSpPr>
          <p:cNvPr id="103" name="Google Shape;1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Slova jsou lehká, když je vyslovujeme, ale mohou tížit jako kameny, když si je čteme. Chci, abyste na svůj nalepovací lístek napsali jedno slovo. Jaké to je, když si na vás někdo dovoluje? Teď je pojďme dát na zeď. Podívejte se na tu „horu pocitů“. Přesně proto na naší laskavosti záleží.</a:t>
            </a:r>
            <a:endParaRPr sz="1200"/>
          </a:p>
        </p:txBody>
      </p:sp>
      <p:sp>
        <p:nvSpPr>
          <p:cNvPr id="112" name="Google Shape;11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„Empatie je vaše tajná superschopnost. Je to jako nasadit si ‚brýle se srdíčky‘. Pomáhají vám vidět, že člověk na druhé straně obrazovky může mít zrovna těžký den. I když neslyšíte jeho hlas, vaše brýle se srdíčky vám napoví, jak se cítí.“</a:t>
            </a:r>
            <a:endParaRPr/>
          </a:p>
        </p:txBody>
      </p:sp>
      <p:sp>
        <p:nvSpPr>
          <p:cNvPr id="128" name="Google Shape;12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en-US"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en-US"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49" name="Shape 49"/>
        <p:cNvGrpSpPr/>
        <p:nvPr/>
      </p:nvGrpSpPr>
      <p:grpSpPr>
        <a:xfrm>
          <a:off x="0" y="0"/>
          <a:ext cx="0" cy="0"/>
          <a:chOff x="0" y="0"/>
          <a:chExt cx="0" cy="0"/>
        </a:xfrm>
      </p:grpSpPr>
      <p:sp>
        <p:nvSpPr>
          <p:cNvPr id="50" name="Google Shape;50;p9"/>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52" name="Shape 52"/>
        <p:cNvGrpSpPr/>
        <p:nvPr/>
      </p:nvGrpSpPr>
      <p:grpSpPr>
        <a:xfrm>
          <a:off x="0" y="0"/>
          <a:ext cx="0" cy="0"/>
          <a:chOff x="0" y="0"/>
          <a:chExt cx="0" cy="0"/>
        </a:xfrm>
      </p:grpSpPr>
      <p:sp>
        <p:nvSpPr>
          <p:cNvPr id="53" name="Google Shape;53;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0"/>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10"/>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56" name="Shape 56"/>
        <p:cNvGrpSpPr/>
        <p:nvPr/>
      </p:nvGrpSpPr>
      <p:grpSpPr>
        <a:xfrm>
          <a:off x="0" y="0"/>
          <a:ext cx="0" cy="0"/>
          <a:chOff x="0" y="0"/>
          <a:chExt cx="0" cy="0"/>
        </a:xfrm>
      </p:grpSpPr>
      <p:sp>
        <p:nvSpPr>
          <p:cNvPr id="57" name="Google Shape;57;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1"/>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1"/>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US" sz="2400"/>
              <a:t>WP3 – Vzdělávací materiály pro studenty</a:t>
            </a:r>
            <a:br>
              <a:rPr lang="en-US" sz="1800"/>
            </a:br>
            <a:r>
              <a:rPr lang="en-US" sz="1800"/>
              <a:t> </a:t>
            </a:r>
            <a:endParaRPr sz="1800"/>
          </a:p>
        </p:txBody>
      </p:sp>
      <p:sp>
        <p:nvSpPr>
          <p:cNvPr id="66" name="Google Shape;66;p1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2800"/>
              <a:t>Modul 2</a:t>
            </a:r>
            <a:endParaRPr/>
          </a:p>
          <a:p>
            <a:pPr indent="0" lvl="0" marL="0" rtl="0" algn="l">
              <a:lnSpc>
                <a:spcPct val="90000"/>
              </a:lnSpc>
              <a:spcBef>
                <a:spcPts val="1000"/>
              </a:spcBef>
              <a:spcAft>
                <a:spcPts val="0"/>
              </a:spcAft>
              <a:buClr>
                <a:schemeClr val="dk1"/>
              </a:buClr>
              <a:buSzPts val="2800"/>
              <a:buNone/>
            </a:pPr>
            <a:r>
              <a:rPr lang="en-US" sz="2800"/>
              <a:t>Laskavost na internetu a kyberempatie</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40" name="Google Shape;140;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2: Síla empatie</a:t>
            </a:r>
            <a:endParaRPr/>
          </a:p>
        </p:txBody>
      </p:sp>
      <p:pic>
        <p:nvPicPr>
          <p:cNvPr id="141" name="Google Shape;141;p21"/>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42" name="Google Shape;142;p21"/>
          <p:cNvSpPr txBox="1"/>
          <p:nvPr/>
        </p:nvSpPr>
        <p:spPr>
          <a:xfrm>
            <a:off x="97970" y="1558636"/>
            <a:ext cx="1026176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Proč je empatie superschopnost</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Řetězová reakce laskavosti</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Jeden laskavý komentář může zastavit hádku.</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Empatie nám pomáhá se zastavit, než něco nasdílíme.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49" name="Google Shape;149;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2: Síla empatie</a:t>
            </a:r>
            <a:endParaRPr/>
          </a:p>
        </p:txBody>
      </p:sp>
      <p:pic>
        <p:nvPicPr>
          <p:cNvPr id="150" name="Google Shape;150;p22"/>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51" name="Google Shape;151;p22"/>
          <p:cNvSpPr txBox="1"/>
          <p:nvPr/>
        </p:nvSpPr>
        <p:spPr>
          <a:xfrm>
            <a:off x="97969" y="1568298"/>
            <a:ext cx="9440885"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Jak se stát zastáncem</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Jen nepřihlížej, pomoz!</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Podpoř toho, na koho se útočí.</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Řekni to dospělému, kterému důvěřuješ.</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Nelajkuj ani nesdílej ošklivé příspěvky.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58" name="Google Shape;158;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2: Síla empatie</a:t>
            </a:r>
            <a:endParaRPr/>
          </a:p>
        </p:txBody>
      </p:sp>
      <p:pic>
        <p:nvPicPr>
          <p:cNvPr id="159" name="Google Shape;159;p23"/>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60" name="Google Shape;160;p23"/>
          <p:cNvSpPr txBox="1"/>
          <p:nvPr/>
        </p:nvSpPr>
        <p:spPr>
          <a:xfrm>
            <a:off x="176644" y="1631373"/>
            <a:ext cx="10453255" cy="3055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Laskavá odpověď</a:t>
            </a:r>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Úkol: Staň se inženýrem laskavosti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Průběh: Ve dvojicích dostanete ukázku zraňujícího příspěvku. Vaším úkolem je napsat oběti tu nejvíce podporující soukromou zprávu, jakou dokážete vymyslet.</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67" name="Google Shape;167;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2: Síla empatie</a:t>
            </a:r>
            <a:endParaRPr/>
          </a:p>
        </p:txBody>
      </p:sp>
      <p:pic>
        <p:nvPicPr>
          <p:cNvPr id="168" name="Google Shape;168;p24"/>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69" name="Google Shape;169;p24"/>
          <p:cNvSpPr txBox="1"/>
          <p:nvPr/>
        </p:nvSpPr>
        <p:spPr>
          <a:xfrm>
            <a:off x="176644" y="1631373"/>
            <a:ext cx="10453255"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Kontrola memes</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Je to vtipné, nebo zraňující?</a:t>
            </a:r>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 </a:t>
            </a:r>
            <a:r>
              <a:rPr b="0" i="0" lang="en-US" sz="2400" u="none" cap="none" strike="noStrike">
                <a:solidFill>
                  <a:schemeClr val="dk1"/>
                </a:solidFill>
                <a:latin typeface="Calibri"/>
                <a:ea typeface="Calibri"/>
                <a:cs typeface="Calibri"/>
                <a:sym typeface="Calibri"/>
              </a:rPr>
              <a:t>Představ si upravené „vtipné“ meme, které si utahuje z jednoho ze studentů. Jak by se asi cítil člověk na tom obrázku?</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US" sz="2800"/>
              <a:t>Modul 2 (Studenti)</a:t>
            </a:r>
            <a:br>
              <a:rPr b="0" i="1" lang="en-US" sz="2800"/>
            </a:br>
            <a:r>
              <a:rPr b="0" i="1" lang="en-US" sz="2800"/>
              <a:t>Laskavost na internetu a kyberempatie</a:t>
            </a:r>
            <a:br>
              <a:rPr lang="en-US" sz="1800"/>
            </a:br>
            <a:br>
              <a:rPr lang="en-US" sz="1800"/>
            </a:br>
            <a:r>
              <a:rPr lang="en-US" sz="1800"/>
              <a:t> </a:t>
            </a:r>
            <a:br>
              <a:rPr lang="en-US" sz="1800"/>
            </a:br>
            <a:endParaRPr sz="1800"/>
          </a:p>
        </p:txBody>
      </p:sp>
      <p:sp>
        <p:nvSpPr>
          <p:cNvPr id="175" name="Google Shape;175;p25"/>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rgbClr val="09CBFD"/>
              </a:buClr>
              <a:buSzPts val="2800"/>
              <a:buNone/>
            </a:pPr>
            <a:r>
              <a:rPr b="1" lang="en-US" sz="2800">
                <a:solidFill>
                  <a:srgbClr val="09CBFD"/>
                </a:solidFill>
              </a:rPr>
              <a:t>Téma 3: Emocionální regulace</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82" name="Google Shape;182;p2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US">
                <a:solidFill>
                  <a:srgbClr val="09CBFD"/>
                </a:solidFill>
              </a:rPr>
              <a:t>Téma 3: Emocionální regulace</a:t>
            </a:r>
            <a:endParaRPr b="1" i="1">
              <a:solidFill>
                <a:srgbClr val="09CBFD"/>
              </a:solidFill>
            </a:endParaRPr>
          </a:p>
        </p:txBody>
      </p:sp>
      <p:pic>
        <p:nvPicPr>
          <p:cNvPr id="183" name="Google Shape;183;p26"/>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84" name="Google Shape;184;p26"/>
          <p:cNvSpPr txBox="1"/>
          <p:nvPr/>
        </p:nvSpPr>
        <p:spPr>
          <a:xfrm>
            <a:off x="97970" y="1643888"/>
            <a:ext cx="985652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Jak hospodařit s digitální baterií – měj vše pod kontrolou</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Když je obrazovka až moc hlasitá</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Srovnávání se s ostatními nebo sledování „dokonalých“ životů může vyvolat úzkost nebo žárlivost.</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Je úplně v pořádku se takhle cítit!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91" name="Google Shape;191;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US">
                <a:solidFill>
                  <a:srgbClr val="09CBFD"/>
                </a:solidFill>
              </a:rPr>
              <a:t>Téma 3: Emocionální regulace</a:t>
            </a:r>
            <a:endParaRPr b="1" i="1">
              <a:solidFill>
                <a:srgbClr val="09CBFD"/>
              </a:solidFill>
            </a:endParaRPr>
          </a:p>
        </p:txBody>
      </p:sp>
      <p:pic>
        <p:nvPicPr>
          <p:cNvPr id="192" name="Google Shape;192;p27"/>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93" name="Google Shape;193;p27"/>
          <p:cNvSpPr txBox="1"/>
          <p:nvPr/>
        </p:nvSpPr>
        <p:spPr>
          <a:xfrm>
            <a:off x="97970" y="1643888"/>
            <a:ext cx="985652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Tříkrokový restart</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Měj vše pod kontrolou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Hluboké nádechy: Zklidni svůj mozek</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Pauza od obrazovky: Jdi na 5 minut pryč</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Promluv si o tom: Řekni to kamarádovi nebo učiteli.</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00" name="Google Shape;200;p2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US">
                <a:solidFill>
                  <a:srgbClr val="09CBFD"/>
                </a:solidFill>
              </a:rPr>
              <a:t>Téma 3: Emocionální regulace</a:t>
            </a:r>
            <a:endParaRPr b="1" i="1">
              <a:solidFill>
                <a:srgbClr val="09CBFD"/>
              </a:solidFill>
            </a:endParaRPr>
          </a:p>
        </p:txBody>
      </p:sp>
      <p:pic>
        <p:nvPicPr>
          <p:cNvPr id="201" name="Google Shape;201;p28"/>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02" name="Google Shape;202;p28"/>
          <p:cNvSpPr txBox="1"/>
          <p:nvPr/>
        </p:nvSpPr>
        <p:spPr>
          <a:xfrm>
            <a:off x="97970" y="1643888"/>
            <a:ext cx="985652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Zapisuj si svou cestu</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Buď svým vlastním nejlepším kamarádem</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Zapisování pocitů ti pomůže pochopit, proč tě něco trápí. Brání nám to v impulzivních reakcích a výbuchech vzteku.</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09" name="Google Shape;209;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US">
                <a:solidFill>
                  <a:srgbClr val="09CBFD"/>
                </a:solidFill>
              </a:rPr>
              <a:t>Téma 3: Emocionální regulace</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10" name="Google Shape;210;p29"/>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11" name="Google Shape;211;p29"/>
          <p:cNvSpPr txBox="1"/>
          <p:nvPr/>
        </p:nvSpPr>
        <p:spPr>
          <a:xfrm>
            <a:off x="176644" y="1631373"/>
            <a:ext cx="10453255"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2minutová dýchací výzva</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Najdi svůj vnitřní klid</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 </a:t>
            </a:r>
            <a:r>
              <a:rPr b="0" i="0" lang="en-US" sz="2400" u="none" cap="none" strike="noStrike">
                <a:solidFill>
                  <a:schemeClr val="dk1"/>
                </a:solidFill>
                <a:latin typeface="Calibri"/>
                <a:ea typeface="Calibri"/>
                <a:cs typeface="Calibri"/>
                <a:sym typeface="Calibri"/>
              </a:rPr>
              <a:t>Sleduj jednoduchou animaci krabicového dýchání.</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18" name="Google Shape;218;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US">
                <a:solidFill>
                  <a:srgbClr val="09CBFD"/>
                </a:solidFill>
              </a:rPr>
              <a:t>Téma 3: Emocionální regulace</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19" name="Google Shape;219;p30"/>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20" name="Google Shape;220;p30"/>
          <p:cNvSpPr txBox="1"/>
          <p:nvPr/>
        </p:nvSpPr>
        <p:spPr>
          <a:xfrm>
            <a:off x="176644" y="1631373"/>
            <a:ext cx="10453255" cy="29629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Jak se uklidnit</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Úkol: Která strategie je TVÁ nejoblíbenější?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Průběh: Jak se nejlépe hodíš do klidu? A) Pauza od obrazovky, B) Hluboké dýchání, C) Zapisování pocitů, D) Rozhovor s dospělým.</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US" sz="2800"/>
              <a:t>Modul 2 (Studenti)</a:t>
            </a:r>
            <a:br>
              <a:rPr b="0" i="1" lang="en-US" sz="2800"/>
            </a:br>
            <a:r>
              <a:rPr b="0" i="1" lang="en-US" sz="2800"/>
              <a:t>Laskavost na internetu a kyberempatie</a:t>
            </a:r>
            <a:br>
              <a:rPr lang="en-US" sz="1800"/>
            </a:br>
            <a:br>
              <a:rPr lang="en-US" sz="1800"/>
            </a:br>
            <a:r>
              <a:rPr lang="en-US" sz="1800"/>
              <a:t> </a:t>
            </a:r>
            <a:br>
              <a:rPr lang="en-US" sz="1800"/>
            </a:br>
            <a:endParaRPr sz="1800"/>
          </a:p>
        </p:txBody>
      </p:sp>
      <p:sp>
        <p:nvSpPr>
          <p:cNvPr id="72" name="Google Shape;72;p1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800"/>
              <a:buNone/>
            </a:pPr>
            <a:r>
              <a:rPr b="1" lang="en-US" sz="2800">
                <a:solidFill>
                  <a:srgbClr val="09CBFD"/>
                </a:solidFill>
              </a:rPr>
              <a:t>Téma 1: Dekódování kyberšikany</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1"/>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en-US" sz="2800"/>
              <a:t>Modul 2 (Studenti)</a:t>
            </a:r>
            <a:br>
              <a:rPr b="0" i="1" lang="en-US" sz="2800"/>
            </a:br>
            <a:r>
              <a:rPr b="0" i="1" lang="en-US" sz="2800"/>
              <a:t>Laskavost na internetu a kyberempatie</a:t>
            </a:r>
            <a:endParaRPr sz="1800"/>
          </a:p>
        </p:txBody>
      </p:sp>
      <p:sp>
        <p:nvSpPr>
          <p:cNvPr id="226" name="Google Shape;226;p31"/>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rgbClr val="09CBFD"/>
              </a:buClr>
              <a:buSzPct val="100000"/>
              <a:buNone/>
            </a:pPr>
            <a:r>
              <a:rPr b="1" lang="en-US" sz="2800">
                <a:solidFill>
                  <a:srgbClr val="09CBFD"/>
                </a:solidFill>
              </a:rPr>
              <a:t>Téma 4: Digitální občanství</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33" name="Google Shape;233;p3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4: Digitální občanství</a:t>
            </a:r>
            <a:endParaRPr b="1">
              <a:solidFill>
                <a:srgbClr val="09CBFD"/>
              </a:solidFill>
            </a:endParaRPr>
          </a:p>
        </p:txBody>
      </p:sp>
      <p:pic>
        <p:nvPicPr>
          <p:cNvPr id="234" name="Google Shape;234;p32"/>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35" name="Google Shape;235;p32"/>
          <p:cNvSpPr txBox="1"/>
          <p:nvPr/>
        </p:nvSpPr>
        <p:spPr>
          <a:xfrm>
            <a:off x="97970" y="1643888"/>
            <a:ext cx="985652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Tvoje digitální identita</a:t>
            </a:r>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Jsi to, co sdílíš</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Být dobrým digitálním občanem znamená chovat se eticky, bezpečně a s respektem.</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Každé kliknutí je součástí tvé pověsti.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42" name="Google Shape;242;p3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4: Digitální občanství</a:t>
            </a:r>
            <a:endParaRPr b="1">
              <a:solidFill>
                <a:srgbClr val="09CBFD"/>
              </a:solidFill>
            </a:endParaRPr>
          </a:p>
        </p:txBody>
      </p:sp>
      <p:pic>
        <p:nvPicPr>
          <p:cNvPr id="243" name="Google Shape;243;p33"/>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44" name="Google Shape;244;p33"/>
          <p:cNvSpPr txBox="1"/>
          <p:nvPr/>
        </p:nvSpPr>
        <p:spPr>
          <a:xfrm>
            <a:off x="97970" y="1643888"/>
            <a:ext cx="985652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Chraň svou komunitu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Budování bezpečného online domova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Respektuj soukromí ostatních.</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Mysli kriticky (Je tahle zpráva pravdivá?).</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Zahrnuj ostatní do skupinových chatů.</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51" name="Google Shape;251;p3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4: Digitální občanství</a:t>
            </a:r>
            <a:endParaRPr b="1">
              <a:solidFill>
                <a:srgbClr val="09CBFD"/>
              </a:solidFill>
            </a:endParaRPr>
          </a:p>
        </p:txBody>
      </p:sp>
      <p:pic>
        <p:nvPicPr>
          <p:cNvPr id="252" name="Google Shape;252;p34"/>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53" name="Google Shape;253;p34"/>
          <p:cNvSpPr txBox="1"/>
          <p:nvPr/>
        </p:nvSpPr>
        <p:spPr>
          <a:xfrm>
            <a:off x="97970" y="1643888"/>
            <a:ext cx="985652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Budoucí já</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Na tvé stopě záleží!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To, co sdílíš dnes, může ovlivnit tvou školu, přátelství i budoucí práci!</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Sdílej jen to, na co jsi hrdý!</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60" name="Google Shape;260;p3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4: Digitální občanství</a:t>
            </a:r>
            <a:endParaRPr b="1">
              <a:solidFill>
                <a:srgbClr val="09CBFD"/>
              </a:solidFill>
            </a:endParaRPr>
          </a:p>
        </p:txBody>
      </p:sp>
      <p:pic>
        <p:nvPicPr>
          <p:cNvPr id="261" name="Google Shape;261;p35"/>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62" name="Google Shape;262;p35"/>
          <p:cNvSpPr txBox="1"/>
          <p:nvPr/>
        </p:nvSpPr>
        <p:spPr>
          <a:xfrm>
            <a:off x="176644" y="1631373"/>
            <a:ext cx="10453255"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Kodex digitální harmonie</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Navrhněte si vlastní pravidla</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a:t>
            </a:r>
            <a:r>
              <a:rPr b="0" i="0" lang="en-US" sz="2400" u="none" cap="none" strike="noStrike">
                <a:solidFill>
                  <a:schemeClr val="dk1"/>
                </a:solidFill>
                <a:latin typeface="Calibri"/>
                <a:ea typeface="Calibri"/>
                <a:cs typeface="Calibri"/>
                <a:sym typeface="Calibri"/>
              </a:rPr>
              <a:t>: Vymyslete ve skupině 3 pravidla pro váš třídní chat.</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US" sz="2400" u="none" cap="none" strike="noStrike">
                <a:solidFill>
                  <a:schemeClr val="dk1"/>
                </a:solidFill>
                <a:latin typeface="Calibri"/>
                <a:ea typeface="Calibri"/>
                <a:cs typeface="Calibri"/>
                <a:sym typeface="Calibri"/>
              </a:rPr>
              <a:t>(Např.: „Nenadávej veřejně,“ „Oslavuj úspěchy každého z nás“).</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269" name="Google Shape;269;p3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US">
                <a:solidFill>
                  <a:srgbClr val="09CBFD"/>
                </a:solidFill>
              </a:rPr>
              <a:t>Téma 4: Digitální občanství</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70" name="Google Shape;270;p36"/>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71" name="Google Shape;271;p36"/>
          <p:cNvSpPr txBox="1"/>
          <p:nvPr/>
        </p:nvSpPr>
        <p:spPr>
          <a:xfrm>
            <a:off x="176644" y="1631373"/>
            <a:ext cx="10453255"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Digitální slib</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Napiš si svůj slib oficiálně</a:t>
            </a:r>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 </a:t>
            </a:r>
            <a:r>
              <a:rPr b="0" i="0" lang="en-US" sz="2400" u="none" cap="none" strike="noStrike">
                <a:solidFill>
                  <a:schemeClr val="dk1"/>
                </a:solidFill>
                <a:latin typeface="Calibri"/>
                <a:ea typeface="Calibri"/>
                <a:cs typeface="Calibri"/>
                <a:sym typeface="Calibri"/>
              </a:rPr>
              <a:t>Napiš 3–5 svých osobních závazků na papír, který si vezmeš domů. (Např.: „Budu nahlašovat škodlivý obsah“).</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7"/>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en-US"/>
              <a:t>Závěr modulu 2 (Studenti)</a:t>
            </a:r>
            <a:br>
              <a:rPr b="0" i="1" lang="en-US"/>
            </a:br>
            <a:r>
              <a:rPr b="0" i="1" lang="en-US"/>
              <a:t>Laskavost na internetu a kyberempatie</a:t>
            </a:r>
            <a:endParaRPr/>
          </a:p>
        </p:txBody>
      </p:sp>
      <p:pic>
        <p:nvPicPr>
          <p:cNvPr id="277" name="Google Shape;277;p37"/>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79" name="Google Shape;79;p1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1: Dekódování kyberšikany</a:t>
            </a:r>
            <a:endParaRPr b="1">
              <a:solidFill>
                <a:srgbClr val="09CBFD"/>
              </a:solidFill>
            </a:endParaRPr>
          </a:p>
        </p:txBody>
      </p:sp>
      <p:pic>
        <p:nvPicPr>
          <p:cNvPr id="80" name="Google Shape;80;p14"/>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81" name="Google Shape;81;p14"/>
          <p:cNvSpPr txBox="1"/>
          <p:nvPr/>
        </p:nvSpPr>
        <p:spPr>
          <a:xfrm>
            <a:off x="843517" y="2039256"/>
            <a:ext cx="10453255" cy="3046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Co je to kyberšikana?</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US" sz="2400">
                <a:solidFill>
                  <a:schemeClr val="dk1"/>
                </a:solidFill>
                <a:latin typeface="Calibri"/>
                <a:ea typeface="Calibri"/>
                <a:cs typeface="Calibri"/>
                <a:sym typeface="Calibri"/>
              </a:rPr>
              <a:t>Staň se digitálním detektivem</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US" sz="2400">
                <a:solidFill>
                  <a:schemeClr val="dk1"/>
                </a:solidFill>
                <a:latin typeface="Calibri"/>
                <a:ea typeface="Calibri"/>
                <a:cs typeface="Calibri"/>
                <a:sym typeface="Calibri"/>
              </a:rPr>
              <a:t>Je to opakované, záměrné ubližování za pomoci obrazovek. Může se to stát kdekoli a kdykoli.</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US" sz="2400">
                <a:solidFill>
                  <a:schemeClr val="dk1"/>
                </a:solidFill>
                <a:latin typeface="Calibri"/>
                <a:ea typeface="Calibri"/>
                <a:cs typeface="Calibri"/>
                <a:sym typeface="Calibri"/>
              </a:rPr>
              <a:t>Šíření pomluv, ošklivé soukromé zprávy nebo sdílení soukromých fotek.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1: Dekódování kyberšikany</a:t>
            </a:r>
            <a:endParaRPr b="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861203" y="5367073"/>
            <a:ext cx="1648460" cy="756899"/>
          </a:xfrm>
          <a:prstGeom prst="rect">
            <a:avLst/>
          </a:prstGeom>
          <a:noFill/>
          <a:ln>
            <a:noFill/>
          </a:ln>
        </p:spPr>
      </p:pic>
      <p:sp>
        <p:nvSpPr>
          <p:cNvPr id="90" name="Google Shape;90;p15"/>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dk1"/>
                </a:solidFill>
                <a:latin typeface="Calibri"/>
                <a:ea typeface="Calibri"/>
                <a:cs typeface="Calibri"/>
                <a:sym typeface="Calibri"/>
              </a:rPr>
              <a:t>Různé tváře online ubližování</a:t>
            </a:r>
            <a:endParaRPr/>
          </a:p>
          <a:p>
            <a:pPr indent="0" lvl="0" marL="0" marR="0" rtl="0" algn="ctr">
              <a:spcBef>
                <a:spcPts val="0"/>
              </a:spcBef>
              <a:spcAft>
                <a:spcPts val="0"/>
              </a:spcAft>
              <a:buNone/>
            </a:pPr>
            <a:r>
              <a:rPr b="1" lang="en-US" sz="2800">
                <a:solidFill>
                  <a:schemeClr val="dk1"/>
                </a:solidFill>
                <a:latin typeface="Calibri"/>
                <a:ea typeface="Calibri"/>
                <a:cs typeface="Calibri"/>
                <a:sym typeface="Calibri"/>
              </a:rPr>
              <a:t>Jak rozpoznat varovné příznaky</a:t>
            </a:r>
            <a:endParaRPr/>
          </a:p>
          <a:p>
            <a:pPr indent="0" lvl="0" marL="0" marR="0" rtl="0" algn="ctr">
              <a:spcBef>
                <a:spcPts val="0"/>
              </a:spcBef>
              <a:spcAft>
                <a:spcPts val="0"/>
              </a:spcAft>
              <a:buNone/>
            </a:pPr>
            <a:r>
              <a:t/>
            </a:r>
            <a:endParaRPr b="1" sz="2800">
              <a:solidFill>
                <a:schemeClr val="dk1"/>
              </a:solidFill>
              <a:latin typeface="Calibri"/>
              <a:ea typeface="Calibri"/>
              <a:cs typeface="Calibri"/>
              <a:sym typeface="Calibri"/>
            </a:endParaRPr>
          </a:p>
          <a:p>
            <a:pPr indent="0" lvl="0" marL="0" marR="0" rtl="0" algn="ctr">
              <a:spcBef>
                <a:spcPts val="0"/>
              </a:spcBef>
              <a:spcAft>
                <a:spcPts val="0"/>
              </a:spcAft>
              <a:buNone/>
            </a:pPr>
            <a:r>
              <a:rPr lang="en-US" sz="2800">
                <a:solidFill>
                  <a:schemeClr val="dk1"/>
                </a:solidFill>
                <a:latin typeface="Calibri"/>
                <a:ea typeface="Calibri"/>
                <a:cs typeface="Calibri"/>
                <a:sym typeface="Calibri"/>
              </a:rPr>
              <a:t>Naštvané online hádky.</a:t>
            </a:r>
            <a:endParaRPr/>
          </a:p>
          <a:p>
            <a:pPr indent="0" lvl="0" marL="0" marR="0" rtl="0" algn="ctr">
              <a:spcBef>
                <a:spcPts val="0"/>
              </a:spcBef>
              <a:spcAft>
                <a:spcPts val="0"/>
              </a:spcAft>
              <a:buNone/>
            </a:pPr>
            <a:r>
              <a:rPr lang="en-US" sz="2800">
                <a:solidFill>
                  <a:schemeClr val="dk1"/>
                </a:solidFill>
                <a:latin typeface="Calibri"/>
                <a:ea typeface="Calibri"/>
                <a:cs typeface="Calibri"/>
                <a:sym typeface="Calibri"/>
              </a:rPr>
              <a:t>Záměrné vynechávání někoho ze skupinového chatu.</a:t>
            </a:r>
            <a:endParaRPr/>
          </a:p>
          <a:p>
            <a:pPr indent="0" lvl="0" marL="0" marR="0" rtl="0" algn="ctr">
              <a:spcBef>
                <a:spcPts val="0"/>
              </a:spcBef>
              <a:spcAft>
                <a:spcPts val="0"/>
              </a:spcAft>
              <a:buNone/>
            </a:pPr>
            <a:r>
              <a:rPr lang="en-US" sz="2800">
                <a:solidFill>
                  <a:schemeClr val="dk1"/>
                </a:solidFill>
                <a:latin typeface="Calibri"/>
                <a:ea typeface="Calibri"/>
                <a:cs typeface="Calibri"/>
                <a:sym typeface="Calibri"/>
              </a:rPr>
              <a:t>Sdílení cizích tajemství nebo soukromých kreseb.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1: Dekódování kyberšikany</a:t>
            </a:r>
            <a:endParaRPr b="1">
              <a:solidFill>
                <a:srgbClr val="09CBFD"/>
              </a:solidFill>
            </a:endParaRPr>
          </a:p>
        </p:txBody>
      </p:sp>
      <p:pic>
        <p:nvPicPr>
          <p:cNvPr id="98" name="Google Shape;98;p16"/>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99" name="Google Shape;99;p16"/>
          <p:cNvSpPr txBox="1"/>
          <p:nvPr/>
        </p:nvSpPr>
        <p:spPr>
          <a:xfrm>
            <a:off x="176644" y="1631373"/>
            <a:ext cx="10453255"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Proč na tom záleží</a:t>
            </a:r>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Offline srdce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Slova na internetu zanechávají digitální stopy, které zůstávají navždy.</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Mohou v lidech vyvolat pocit osamělosti, úzkosti nebo smutku, i když je telefon vypnutý.</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06" name="Google Shape;106;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1: Dekódování kyberšikany</a:t>
            </a:r>
            <a:endParaRPr b="1">
              <a:solidFill>
                <a:srgbClr val="09CBFD"/>
              </a:solidFill>
            </a:endParaRPr>
          </a:p>
        </p:txBody>
      </p:sp>
      <p:pic>
        <p:nvPicPr>
          <p:cNvPr id="107" name="Google Shape;107;p17"/>
          <p:cNvPicPr preferRelativeResize="0"/>
          <p:nvPr>
            <p:ph idx="2" type="body"/>
          </p:nvPr>
        </p:nvPicPr>
        <p:blipFill rotWithShape="1">
          <a:blip r:embed="rId3">
            <a:alphaModFix/>
          </a:blip>
          <a:srcRect b="0" l="0" r="0" t="0"/>
          <a:stretch/>
        </p:blipFill>
        <p:spPr>
          <a:xfrm>
            <a:off x="9628683" y="5429418"/>
            <a:ext cx="2002432" cy="919427"/>
          </a:xfrm>
          <a:prstGeom prst="rect">
            <a:avLst/>
          </a:prstGeom>
          <a:noFill/>
          <a:ln>
            <a:noFill/>
          </a:ln>
        </p:spPr>
      </p:pic>
      <p:sp>
        <p:nvSpPr>
          <p:cNvPr id="108" name="Google Shape;108;p17"/>
          <p:cNvSpPr txBox="1"/>
          <p:nvPr/>
        </p:nvSpPr>
        <p:spPr>
          <a:xfrm>
            <a:off x="176644" y="1631373"/>
            <a:ext cx="10453255" cy="37939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Třídění scénářů</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en-US" sz="2400">
                <a:solidFill>
                  <a:schemeClr val="dk1"/>
                </a:solidFill>
                <a:latin typeface="Calibri"/>
                <a:ea typeface="Calibri"/>
                <a:cs typeface="Calibri"/>
                <a:sym typeface="Calibri"/>
              </a:rPr>
              <a:t>Task:</a:t>
            </a:r>
            <a:r>
              <a:rPr lang="en-US" sz="2400">
                <a:solidFill>
                  <a:schemeClr val="dk1"/>
                </a:solidFill>
                <a:latin typeface="Calibri"/>
                <a:ea typeface="Calibri"/>
                <a:cs typeface="Calibri"/>
                <a:sym typeface="Calibri"/>
              </a:rPr>
              <a:t> Match the action to the name!</a:t>
            </a:r>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Přiřaď správný název k situaci!</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 </a:t>
            </a:r>
            <a:r>
              <a:rPr b="0" i="0" lang="en-US" sz="2400" u="none" cap="none" strike="noStrike">
                <a:solidFill>
                  <a:schemeClr val="dk1"/>
                </a:solidFill>
                <a:latin typeface="Calibri"/>
                <a:ea typeface="Calibri"/>
                <a:cs typeface="Calibri"/>
                <a:sym typeface="Calibri"/>
              </a:rPr>
              <a:t>Učitel přečte nahlas 3 scénáře</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US" sz="2400" u="none" cap="none" strike="noStrike">
                <a:solidFill>
                  <a:schemeClr val="dk1"/>
                </a:solidFill>
                <a:latin typeface="Calibri"/>
                <a:ea typeface="Calibri"/>
                <a:cs typeface="Calibri"/>
                <a:sym typeface="Calibri"/>
              </a:rPr>
              <a:t>Vaším úkolem je zakřičet, zda se jedná o očerňování, obtěžování nebo vyloučení.</a:t>
            </a:r>
            <a:endParaRPr b="0" i="0" sz="18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15" name="Google Shape;115;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1: Dekódování kyberšikany</a:t>
            </a:r>
            <a:endParaRPr b="1">
              <a:solidFill>
                <a:srgbClr val="09CBFD"/>
              </a:solidFill>
            </a:endParaRPr>
          </a:p>
        </p:txBody>
      </p:sp>
      <p:pic>
        <p:nvPicPr>
          <p:cNvPr id="116" name="Google Shape;116;p18"/>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17" name="Google Shape;117;p18"/>
          <p:cNvSpPr txBox="1"/>
          <p:nvPr/>
        </p:nvSpPr>
        <p:spPr>
          <a:xfrm>
            <a:off x="176644" y="1631373"/>
            <a:ext cx="10453255" cy="2685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D8F09"/>
                </a:solidFill>
                <a:latin typeface="Calibri"/>
                <a:ea typeface="Calibri"/>
                <a:cs typeface="Calibri"/>
                <a:sym typeface="Calibri"/>
              </a:rPr>
              <a:t>Aktivita: Váha slov</a:t>
            </a:r>
            <a:endParaRPr sz="2400">
              <a:solidFill>
                <a:srgbClr val="FD8F09"/>
              </a:solidFill>
              <a:latin typeface="Calibri"/>
              <a:ea typeface="Calibri"/>
              <a:cs typeface="Calibri"/>
              <a:sym typeface="Calibri"/>
            </a:endParaRPr>
          </a:p>
          <a:p>
            <a:pPr indent="0" lvl="1" marL="457200" marR="0" rtl="0" algn="l">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Úkol: </a:t>
            </a:r>
            <a:r>
              <a:rPr b="0" i="0" lang="en-US" sz="2400" u="none" cap="none" strike="noStrike">
                <a:solidFill>
                  <a:schemeClr val="dk1"/>
                </a:solidFill>
                <a:latin typeface="Calibri"/>
                <a:ea typeface="Calibri"/>
                <a:cs typeface="Calibri"/>
                <a:sym typeface="Calibri"/>
              </a:rPr>
              <a:t>Kdyby byl ošklivý komentář skutečnou váhou, jak těžký by byl?</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Průběh: </a:t>
            </a:r>
            <a:r>
              <a:rPr b="0" i="0" lang="en-US" sz="2400" u="none" cap="none" strike="noStrike">
                <a:solidFill>
                  <a:schemeClr val="dk1"/>
                </a:solidFill>
                <a:latin typeface="Calibri"/>
                <a:ea typeface="Calibri"/>
                <a:cs typeface="Calibri"/>
                <a:sym typeface="Calibri"/>
              </a:rPr>
              <a:t>Napiš na balicí papírek jedno slovo, které vyjadřuje tvůj pocit, a nalep ho na tabuli. Společně tak postavíme Horu pocitů.</a:t>
            </a:r>
            <a:endParaRPr b="0" i="0" sz="18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US" sz="2800"/>
              <a:t>Modul 2 (Studenti)</a:t>
            </a:r>
            <a:br>
              <a:rPr b="0" i="1" lang="en-US" sz="2800"/>
            </a:br>
            <a:r>
              <a:rPr b="0" i="1" lang="en-US" sz="2800"/>
              <a:t>Laskavost na internetu a kyberempatie</a:t>
            </a:r>
            <a:br>
              <a:rPr lang="en-US" sz="1800"/>
            </a:br>
            <a:br>
              <a:rPr lang="en-US" sz="1800"/>
            </a:br>
            <a:r>
              <a:rPr lang="en-US" sz="1800"/>
              <a:t> </a:t>
            </a:r>
            <a:br>
              <a:rPr lang="en-US" sz="1800"/>
            </a:br>
            <a:endParaRPr sz="1800"/>
          </a:p>
        </p:txBody>
      </p:sp>
      <p:sp>
        <p:nvSpPr>
          <p:cNvPr id="124" name="Google Shape;124;p19"/>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800"/>
              <a:buNone/>
            </a:pPr>
            <a:r>
              <a:rPr b="1" lang="en-US" sz="2800">
                <a:solidFill>
                  <a:srgbClr val="09CBFD"/>
                </a:solidFill>
              </a:rPr>
              <a:t>Téma 2: Síla empatie</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US" sz="2400"/>
              <a:t>Modul 2 (Studenti): Laskavost na internetu a kyberempatie</a:t>
            </a:r>
            <a:endParaRPr sz="2400"/>
          </a:p>
        </p:txBody>
      </p:sp>
      <p:sp>
        <p:nvSpPr>
          <p:cNvPr id="131" name="Google Shape;131;p2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lang="en-US">
                <a:solidFill>
                  <a:srgbClr val="09CBFD"/>
                </a:solidFill>
              </a:rPr>
              <a:t>Téma 2: Síla empatie</a:t>
            </a:r>
            <a:endParaRPr/>
          </a:p>
        </p:txBody>
      </p:sp>
      <p:pic>
        <p:nvPicPr>
          <p:cNvPr id="132" name="Google Shape;132;p20"/>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33" name="Google Shape;133;p20"/>
          <p:cNvSpPr txBox="1"/>
          <p:nvPr/>
        </p:nvSpPr>
        <p:spPr>
          <a:xfrm>
            <a:off x="97970" y="1558636"/>
            <a:ext cx="1026176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 je to kybernetická empatie?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Nasaď si cizí virtuální brýle</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Empatie znamená chápat a sdílet pocity druhých.</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Na internetu přicházíme o výrazy tváře a tón hlasu, takže musíme víc snažit, abychom byli laskaví!</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