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86" r:id="rId2"/>
  </p:sldMasterIdLst>
  <p:notesMasterIdLst>
    <p:notesMasterId r:id="rId29"/>
  </p:notesMasterIdLst>
  <p:handoutMasterIdLst>
    <p:handoutMasterId r:id="rId30"/>
  </p:handoutMasterIdLst>
  <p:sldIdLst>
    <p:sldId id="256" r:id="rId3"/>
    <p:sldId id="272" r:id="rId4"/>
    <p:sldId id="277" r:id="rId5"/>
    <p:sldId id="278" r:id="rId6"/>
    <p:sldId id="279" r:id="rId7"/>
    <p:sldId id="280" r:id="rId8"/>
    <p:sldId id="282" r:id="rId9"/>
    <p:sldId id="274" r:id="rId10"/>
    <p:sldId id="264" r:id="rId11"/>
    <p:sldId id="288" r:id="rId12"/>
    <p:sldId id="284" r:id="rId13"/>
    <p:sldId id="286" r:id="rId14"/>
    <p:sldId id="285" r:id="rId15"/>
    <p:sldId id="273" r:id="rId16"/>
    <p:sldId id="287" r:id="rId17"/>
    <p:sldId id="292" r:id="rId18"/>
    <p:sldId id="293" r:id="rId19"/>
    <p:sldId id="294" r:id="rId20"/>
    <p:sldId id="289" r:id="rId21"/>
    <p:sldId id="275" r:id="rId22"/>
    <p:sldId id="296" r:id="rId23"/>
    <p:sldId id="301" r:id="rId24"/>
    <p:sldId id="302" r:id="rId25"/>
    <p:sldId id="295" r:id="rId26"/>
    <p:sldId id="303" r:id="rId27"/>
    <p:sldId id="300" r:id="rId28"/>
  </p:sldIdLst>
  <p:sldSz cx="12192000" cy="6858000"/>
  <p:notesSz cx="6858000" cy="9144000"/>
  <p:custDataLst>
    <p:tags r:id="rId31"/>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CAE6E8"/>
    <a:srgbClr val="1F4E83"/>
    <a:srgbClr val="1F4E79"/>
    <a:srgbClr val="F9F9F9"/>
    <a:srgbClr val="A2D2D6"/>
    <a:srgbClr val="00ADBB"/>
    <a:srgbClr val="DDEFBF"/>
    <a:srgbClr val="CBE69E"/>
    <a:srgbClr val="BDFA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009" autoAdjust="0"/>
    <p:restoredTop sz="88571" autoAdjust="0"/>
  </p:normalViewPr>
  <p:slideViewPr>
    <p:cSldViewPr snapToGrid="0">
      <p:cViewPr varScale="1">
        <p:scale>
          <a:sx n="88" d="100"/>
          <a:sy n="88" d="100"/>
        </p:scale>
        <p:origin x="586" y="72"/>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126" d="100"/>
          <a:sy n="126" d="100"/>
        </p:scale>
        <p:origin x="4320" y="20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gs" Target="tags/tag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handoutMaster" Target="handoutMasters/handoutMaster1.xml"/><Relationship Id="rId35" Type="http://schemas.openxmlformats.org/officeDocument/2006/relationships/tableStyles" Target="tableStyles.xml"/><Relationship Id="rId8" Type="http://schemas.openxmlformats.org/officeDocument/2006/relationships/slide" Target="slides/slide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9516AB9-92E1-44AF-8FCB-F4272161EA9C}" type="datetimeFigureOut">
              <a:rPr lang="el-GR" smtClean="0"/>
              <a:t>12/5/2026</a:t>
            </a:fld>
            <a:endParaRPr lang="el-G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124A4BF-87CB-4287-95AF-AD449D8A410F}" type="slidenum">
              <a:rPr lang="el-GR" smtClean="0"/>
              <a:t>‹Nº›</a:t>
            </a:fld>
            <a:endParaRPr lang="el-GR"/>
          </a:p>
        </p:txBody>
      </p:sp>
    </p:spTree>
    <p:extLst>
      <p:ext uri="{BB962C8B-B14F-4D97-AF65-F5344CB8AC3E}">
        <p14:creationId xmlns:p14="http://schemas.microsoft.com/office/powerpoint/2010/main" val="2035116588"/>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B2EFE5-E9F2-43A5-8AF8-83A578357172}" type="datetimeFigureOut">
              <a:rPr lang="el-GR" smtClean="0"/>
              <a:t>12/5/2026</a:t>
            </a:fld>
            <a:endParaRPr lang="el-G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Haga clic para editar los estilos de texto principales</a:t>
            </a:r>
          </a:p>
          <a:p>
            <a:pPr lvl="1"/>
            <a:r>
              <a:rPr lang="en-US"/>
              <a:t>Segundo nivel</a:t>
            </a:r>
          </a:p>
          <a:p>
            <a:pPr lvl="2"/>
            <a:r>
              <a:rPr lang="en-US"/>
              <a:t>Tercer nivel</a:t>
            </a:r>
          </a:p>
          <a:p>
            <a:pPr lvl="3"/>
            <a:r>
              <a:rPr lang="en-US"/>
              <a:t>Cuarto nivel</a:t>
            </a:r>
          </a:p>
          <a:p>
            <a:pPr lvl="4"/>
            <a:r>
              <a:rPr lang="en-US"/>
              <a:t>Quinto nivel</a:t>
            </a:r>
            <a:endParaRPr lang="el-G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CF91B0-25AB-4DFA-B184-293DD156034C}" type="slidenum">
              <a:rPr lang="el-GR" smtClean="0"/>
              <a:t>‹Nº›</a:t>
            </a:fld>
            <a:endParaRPr lang="el-GR"/>
          </a:p>
        </p:txBody>
      </p:sp>
    </p:spTree>
    <p:extLst>
      <p:ext uri="{BB962C8B-B14F-4D97-AF65-F5344CB8AC3E}">
        <p14:creationId xmlns:p14="http://schemas.microsoft.com/office/powerpoint/2010/main" val="36932819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¡Hola a todos! Hoy vamos a hablar de vuestra vida en Internet. ¿Sabéis cuando a veces una broma ya no parece una broma? Si alguien se porta mal a propósito, una y otra vez, a través del móvil o de un videojuego, eso es ciberacoso. Es como una sombra que te sigue hasta casa porque está en tu pantalla. Pero, ¿sabéis qué? En cuanto lo vemos, podemos detenerlo</a:t>
            </a:r>
            <a:endParaRPr lang="LID4096" sz="1200" dirty="0"/>
          </a:p>
        </p:txBody>
      </p:sp>
      <p:sp>
        <p:nvSpPr>
          <p:cNvPr id="4" name="Slide Number Placeholder 3"/>
          <p:cNvSpPr>
            <a:spLocks noGrp="1"/>
          </p:cNvSpPr>
          <p:nvPr>
            <p:ph type="sldNum" sz="quarter" idx="5"/>
          </p:nvPr>
        </p:nvSpPr>
        <p:spPr/>
        <p:txBody>
          <a:bodyPr/>
          <a:lstStyle/>
          <a:p>
            <a:fld id="{C6CF91B0-25AB-4DFA-B184-293DD156034C}" type="slidenum">
              <a:rPr lang="el-GR" smtClean="0"/>
              <a:t>3</a:t>
            </a:fld>
            <a:endParaRPr lang="el-GR"/>
          </a:p>
        </p:txBody>
      </p:sp>
    </p:spTree>
    <p:extLst>
      <p:ext uri="{BB962C8B-B14F-4D97-AF65-F5344CB8AC3E}">
        <p14:creationId xmlns:p14="http://schemas.microsoft.com/office/powerpoint/2010/main" val="3512708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 todos nos encantan los memes! Pero antes de darle a "compartir", quiero que hagas la "prueba del corazón". Si esta fuera una foto tuya, ¿te gustaría que todo el colegio la viera? Si la respuesta es no, ¿puedes ser tú quien rompa la cadena y la borre? Ese es el verdadero poder».</a:t>
            </a:r>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13</a:t>
            </a:fld>
            <a:endParaRPr lang="el-GR"/>
          </a:p>
        </p:txBody>
      </p:sp>
    </p:spTree>
    <p:extLst>
      <p:ext uri="{BB962C8B-B14F-4D97-AF65-F5344CB8AC3E}">
        <p14:creationId xmlns:p14="http://schemas.microsoft.com/office/powerpoint/2010/main" val="2422358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¿Alguna vez te has sentido mal después de estar conectado? Quizá has visto las vacaciones perfectas de alguien y has sentido envidia, o alguien ha ignorado tu mensaje. Eso es el «estrés digital». Es como si la batería de tu cerebro se estuviera agotando. ¡Le pasa a todo el mundo, incluso a los profesores!</a:t>
            </a:r>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15</a:t>
            </a:fld>
            <a:endParaRPr lang="el-GR"/>
          </a:p>
        </p:txBody>
      </p:sp>
    </p:spTree>
    <p:extLst>
      <p:ext uri="{BB962C8B-B14F-4D97-AF65-F5344CB8AC3E}">
        <p14:creationId xmlns:p14="http://schemas.microsoft.com/office/powerpoint/2010/main" val="15754742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Cuando estamos enfadados, nuestros dedos quieren escribir rápido y decir cosas desagradables. Es entonces cuando perdemos nuestro poder. Quiero que encuentres tu «botón de pausa interno». Si sientes que tu corazón late rápido, detente. No escribas. Simplemente haz una pausa.</a:t>
            </a:r>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16</a:t>
            </a:fld>
            <a:endParaRPr lang="el-GR"/>
          </a:p>
        </p:txBody>
      </p:sp>
    </p:spTree>
    <p:extLst>
      <p:ext uri="{BB962C8B-B14F-4D97-AF65-F5344CB8AC3E}">
        <p14:creationId xmlns:p14="http://schemas.microsoft.com/office/powerpoint/2010/main" val="14873891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Abrid vuestros cuadernos. Esto es solo para vosotros. Escribid sobre alguna ocasión en la que una pantalla os haya hecho sentir estresados esta semana. Ahora, anotad qué herramienta de vuestro «cajón de herramientas» vais a utilizar la próxima vez. ¡Os estáis convirtiendo en los dueños de vuestras propias emociones!</a:t>
            </a:r>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17</a:t>
            </a:fld>
            <a:endParaRPr lang="el-GR"/>
          </a:p>
        </p:txBody>
      </p:sp>
    </p:spTree>
    <p:extLst>
      <p:ext uri="{BB962C8B-B14F-4D97-AF65-F5344CB8AC3E}">
        <p14:creationId xmlns:p14="http://schemas.microsoft.com/office/powerpoint/2010/main" val="24770952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¡Probémoslo! Fíjate en el logotipo del proyecto que aparece en la pantalla. Inspira mientras crece... aguanta la respiración... y espira mientras se encoge. ¿Notas cómo se te relajan los hombros? ¡Puedes hacerlo en cualquier sitio, incluso mientras juegas a un videojuego difícil o durante una discusión por chat!</a:t>
            </a:r>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18</a:t>
            </a:fld>
            <a:endParaRPr lang="el-GR"/>
          </a:p>
        </p:txBody>
      </p:sp>
    </p:spTree>
    <p:extLst>
      <p:ext uri="{BB962C8B-B14F-4D97-AF65-F5344CB8AC3E}">
        <p14:creationId xmlns:p14="http://schemas.microsoft.com/office/powerpoint/2010/main" val="19506275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¿Cómo podemos relajarnos? Prueba estas técnicas. Respirar profundamente le dice a tu cerebro que todo va bien. Desconectarte de las pantallas te permite ver el mundo real. Y hablar con un adulto de confianza —como yo o tus padres— te ayuda a compartir la carga.</a:t>
            </a:r>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19</a:t>
            </a:fld>
            <a:endParaRPr lang="el-GR"/>
          </a:p>
        </p:txBody>
      </p:sp>
    </p:spTree>
    <p:extLst>
      <p:ext uri="{BB962C8B-B14F-4D97-AF65-F5344CB8AC3E}">
        <p14:creationId xmlns:p14="http://schemas.microsoft.com/office/powerpoint/2010/main" val="30672535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531AFA-94C2-BB33-23E9-57A494859B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789597-C1BC-4999-292C-2D40FA0387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8BDEB8-9C0D-197B-9F83-A8CBE1CAAF39}"/>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No eres solo un usuario; eres un ciudadano de Internet. Eso significa que tienes derechos, pero también la obligación de ser respetuoso. Tu «identidad digital» es la imagen que el mundo tiene de ti en función de lo que publicas. ¿Qué quieres que diga tu tarjeta de identidad sobre ti?</a:t>
            </a:r>
            <a:endParaRPr lang="LID4096" dirty="0"/>
          </a:p>
        </p:txBody>
      </p:sp>
      <p:sp>
        <p:nvSpPr>
          <p:cNvPr id="4" name="Slide Number Placeholder 3">
            <a:extLst>
              <a:ext uri="{FF2B5EF4-FFF2-40B4-BE49-F238E27FC236}">
                <a16:creationId xmlns:a16="http://schemas.microsoft.com/office/drawing/2014/main" id="{9DF5E8C0-86A9-2AE9-7E41-1E5F94CFDA3B}"/>
              </a:ext>
            </a:extLst>
          </p:cNvPr>
          <p:cNvSpPr>
            <a:spLocks noGrp="1"/>
          </p:cNvSpPr>
          <p:nvPr>
            <p:ph type="sldNum" sz="quarter" idx="5"/>
          </p:nvPr>
        </p:nvSpPr>
        <p:spPr/>
        <p:txBody>
          <a:bodyPr/>
          <a:lstStyle/>
          <a:p>
            <a:fld id="{C6CF91B0-25AB-4DFA-B184-293DD156034C}" type="slidenum">
              <a:rPr lang="el-GR" smtClean="0"/>
              <a:t>21</a:t>
            </a:fld>
            <a:endParaRPr lang="el-GR"/>
          </a:p>
        </p:txBody>
      </p:sp>
    </p:spTree>
    <p:extLst>
      <p:ext uri="{BB962C8B-B14F-4D97-AF65-F5344CB8AC3E}">
        <p14:creationId xmlns:p14="http://schemas.microsoft.com/office/powerpoint/2010/main" val="11339902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B43812-340B-2B24-FA62-F6597A75D5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5959BC-FF85-8A92-4499-CEA53F064D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4714DC-5B7C-5E41-BE89-FCB9DA067EF3}"/>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«Una gran comunidad no surge por casualidad; ¡la construimos nosotros! La construimos incluyendo a las personas más calladas, respetando la privacidad de los demás y comprobando si una historia es cierta antes de compartirla. Todos formamos parte del mismo equipo».</a:t>
            </a:r>
            <a:endParaRPr lang="LID4096" dirty="0"/>
          </a:p>
        </p:txBody>
      </p:sp>
      <p:sp>
        <p:nvSpPr>
          <p:cNvPr id="4" name="Slide Number Placeholder 3">
            <a:extLst>
              <a:ext uri="{FF2B5EF4-FFF2-40B4-BE49-F238E27FC236}">
                <a16:creationId xmlns:a16="http://schemas.microsoft.com/office/drawing/2014/main" id="{42677DBD-AA48-50E9-990D-56FC2F9533D8}"/>
              </a:ext>
            </a:extLst>
          </p:cNvPr>
          <p:cNvSpPr>
            <a:spLocks noGrp="1"/>
          </p:cNvSpPr>
          <p:nvPr>
            <p:ph type="sldNum" sz="quarter" idx="5"/>
          </p:nvPr>
        </p:nvSpPr>
        <p:spPr/>
        <p:txBody>
          <a:bodyPr/>
          <a:lstStyle/>
          <a:p>
            <a:fld id="{C6CF91B0-25AB-4DFA-B184-293DD156034C}" type="slidenum">
              <a:rPr lang="el-GR" smtClean="0"/>
              <a:t>22</a:t>
            </a:fld>
            <a:endParaRPr lang="el-GR"/>
          </a:p>
        </p:txBody>
      </p:sp>
    </p:spTree>
    <p:extLst>
      <p:ext uri="{BB962C8B-B14F-4D97-AF65-F5344CB8AC3E}">
        <p14:creationId xmlns:p14="http://schemas.microsoft.com/office/powerpoint/2010/main" val="5248342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4E1AD3-9E32-D234-B328-B040678250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1AC8A8-FB12-69C3-2F90-B76AB9348A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41E9DF-936B-24F5-3360-C6CF876B905B}"/>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Piensa en tu vida en Internet como un rastro que vas dejando a tu paso. Dentro de diez años, es posible que la gente siga viendo el rastro que estás dejando hoy. ¿Tus huellas conducen hacia la amabilidad y hacia ser un buen amigo? ¡Asegurémonos de que así sea!</a:t>
            </a:r>
            <a:endParaRPr lang="LID4096" dirty="0"/>
          </a:p>
        </p:txBody>
      </p:sp>
      <p:sp>
        <p:nvSpPr>
          <p:cNvPr id="4" name="Slide Number Placeholder 3">
            <a:extLst>
              <a:ext uri="{FF2B5EF4-FFF2-40B4-BE49-F238E27FC236}">
                <a16:creationId xmlns:a16="http://schemas.microsoft.com/office/drawing/2014/main" id="{2D2F01D7-A495-D22E-8D35-8A8127F57A90}"/>
              </a:ext>
            </a:extLst>
          </p:cNvPr>
          <p:cNvSpPr>
            <a:spLocks noGrp="1"/>
          </p:cNvSpPr>
          <p:nvPr>
            <p:ph type="sldNum" sz="quarter" idx="5"/>
          </p:nvPr>
        </p:nvSpPr>
        <p:spPr/>
        <p:txBody>
          <a:bodyPr/>
          <a:lstStyle/>
          <a:p>
            <a:fld id="{C6CF91B0-25AB-4DFA-B184-293DD156034C}" type="slidenum">
              <a:rPr lang="el-GR" smtClean="0"/>
              <a:t>23</a:t>
            </a:fld>
            <a:endParaRPr lang="el-GR"/>
          </a:p>
        </p:txBody>
      </p:sp>
    </p:spTree>
    <p:extLst>
      <p:ext uri="{BB962C8B-B14F-4D97-AF65-F5344CB8AC3E}">
        <p14:creationId xmlns:p14="http://schemas.microsoft.com/office/powerpoint/2010/main" val="4223281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1291DC-F0CC-1745-14CB-4E174D54BB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89AD5B-FFF5-E1CA-191D-6788929798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9CFCA0-8731-AB28-E1F8-F1677F53C546}"/>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Si fueras el responsable del chat de la clase, ¿qué normas establecerías para que todos estuvieran contentos? ¡Trabajemos juntos! Quizás «No se permiten apodos ofensivos» o «Haz un cumplido a una persona al día». ¡Creemos nuestro propio Código de Armonía Digital!</a:t>
            </a:r>
            <a:endParaRPr lang="LID4096" dirty="0"/>
          </a:p>
        </p:txBody>
      </p:sp>
      <p:sp>
        <p:nvSpPr>
          <p:cNvPr id="4" name="Slide Number Placeholder 3">
            <a:extLst>
              <a:ext uri="{FF2B5EF4-FFF2-40B4-BE49-F238E27FC236}">
                <a16:creationId xmlns:a16="http://schemas.microsoft.com/office/drawing/2014/main" id="{FA17FF55-1279-030E-E80A-07FC05A84FA6}"/>
              </a:ext>
            </a:extLst>
          </p:cNvPr>
          <p:cNvSpPr>
            <a:spLocks noGrp="1"/>
          </p:cNvSpPr>
          <p:nvPr>
            <p:ph type="sldNum" sz="quarter" idx="5"/>
          </p:nvPr>
        </p:nvSpPr>
        <p:spPr/>
        <p:txBody>
          <a:bodyPr/>
          <a:lstStyle/>
          <a:p>
            <a:fld id="{C6CF91B0-25AB-4DFA-B184-293DD156034C}" type="slidenum">
              <a:rPr lang="el-GR" smtClean="0"/>
              <a:t>24</a:t>
            </a:fld>
            <a:endParaRPr lang="el-GR"/>
          </a:p>
        </p:txBody>
      </p:sp>
    </p:spTree>
    <p:extLst>
      <p:ext uri="{BB962C8B-B14F-4D97-AF65-F5344CB8AC3E}">
        <p14:creationId xmlns:p14="http://schemas.microsoft.com/office/powerpoint/2010/main" val="3605420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4A0DBB-5BCC-A831-6A22-8DE7A7AB93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F483CC-0026-68EC-522F-EB093398B4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0933B7-2609-C76F-C842-D6945971C8C1}"/>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El ciberacoso tiene muchas caras. El «flaming» es cuando la gente se enzarza en una gran pelea en línea. La «exclusión» es cuando te dejan fuera a propósito de un chat grupal para hacerte sentir solo. El «outing» es revelar los secretos privados de alguien. Si ves que ocurre algo de esto, acabas de detectar una «sombra digital»</a:t>
            </a:r>
            <a:endParaRPr lang="LID4096" sz="1200" dirty="0"/>
          </a:p>
        </p:txBody>
      </p:sp>
      <p:sp>
        <p:nvSpPr>
          <p:cNvPr id="4" name="Slide Number Placeholder 3">
            <a:extLst>
              <a:ext uri="{FF2B5EF4-FFF2-40B4-BE49-F238E27FC236}">
                <a16:creationId xmlns:a16="http://schemas.microsoft.com/office/drawing/2014/main" id="{6446DE97-5675-B591-D5BC-05B9E4D9F94C}"/>
              </a:ext>
            </a:extLst>
          </p:cNvPr>
          <p:cNvSpPr>
            <a:spLocks noGrp="1"/>
          </p:cNvSpPr>
          <p:nvPr>
            <p:ph type="sldNum" sz="quarter" idx="5"/>
          </p:nvPr>
        </p:nvSpPr>
        <p:spPr/>
        <p:txBody>
          <a:bodyPr/>
          <a:lstStyle/>
          <a:p>
            <a:fld id="{C6CF91B0-25AB-4DFA-B184-293DD156034C}" type="slidenum">
              <a:rPr lang="el-GR" smtClean="0"/>
              <a:t>4</a:t>
            </a:fld>
            <a:endParaRPr lang="el-GR"/>
          </a:p>
        </p:txBody>
      </p:sp>
    </p:spTree>
    <p:extLst>
      <p:ext uri="{BB962C8B-B14F-4D97-AF65-F5344CB8AC3E}">
        <p14:creationId xmlns:p14="http://schemas.microsoft.com/office/powerpoint/2010/main" val="39530316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5B3D14-27B6-6BF8-A8E8-1C252B1D4C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7BB9F8-EE41-1FEA-B152-4E632BC687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A36C48-3955-0042-DB62-C12442F2FBCD}"/>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¡Tarea final! Escribe tus tres promesas: «Prometo hacer una pausa», «Prometo ayudar» y «Prometo ser yo mismo». Fírmalo como si fuera un contrato de verdad. Ahora eres un Guardián de la Armonía Digital. ¡Buen trabajo a todos hoy!</a:t>
            </a:r>
            <a:endParaRPr lang="LID4096" dirty="0"/>
          </a:p>
        </p:txBody>
      </p:sp>
      <p:sp>
        <p:nvSpPr>
          <p:cNvPr id="4" name="Slide Number Placeholder 3">
            <a:extLst>
              <a:ext uri="{FF2B5EF4-FFF2-40B4-BE49-F238E27FC236}">
                <a16:creationId xmlns:a16="http://schemas.microsoft.com/office/drawing/2014/main" id="{82B58B15-D777-DEB5-F8CF-F41CA0916814}"/>
              </a:ext>
            </a:extLst>
          </p:cNvPr>
          <p:cNvSpPr>
            <a:spLocks noGrp="1"/>
          </p:cNvSpPr>
          <p:nvPr>
            <p:ph type="sldNum" sz="quarter" idx="5"/>
          </p:nvPr>
        </p:nvSpPr>
        <p:spPr/>
        <p:txBody>
          <a:bodyPr/>
          <a:lstStyle/>
          <a:p>
            <a:fld id="{C6CF91B0-25AB-4DFA-B184-293DD156034C}" type="slidenum">
              <a:rPr lang="el-GR" smtClean="0"/>
              <a:t>25</a:t>
            </a:fld>
            <a:endParaRPr lang="el-GR"/>
          </a:p>
        </p:txBody>
      </p:sp>
    </p:spTree>
    <p:extLst>
      <p:ext uri="{BB962C8B-B14F-4D97-AF65-F5344CB8AC3E}">
        <p14:creationId xmlns:p14="http://schemas.microsoft.com/office/powerpoint/2010/main" val="17146772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3763B6-8E0F-325E-3034-14452C1C39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6CD451-D339-4637-E32F-FF54D0EC32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030356-C78C-0902-8D18-74CD4940CC4C}"/>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¿Por qué es tan difícil? Porque en Internet las cosas se extienden por todo el colegio en cuestión de segundos. Y como está escrito, queda ahí como una huella en cemento fresco. Además, cuando no vemos la cara de alguien, podemos olvidar que tiene un corazón de verdad. Debemos recordar que detrás de ese avatar hay una persona de verdad.</a:t>
            </a:r>
            <a:endParaRPr lang="LID4096" sz="1200" dirty="0"/>
          </a:p>
        </p:txBody>
      </p:sp>
      <p:sp>
        <p:nvSpPr>
          <p:cNvPr id="4" name="Slide Number Placeholder 3">
            <a:extLst>
              <a:ext uri="{FF2B5EF4-FFF2-40B4-BE49-F238E27FC236}">
                <a16:creationId xmlns:a16="http://schemas.microsoft.com/office/drawing/2014/main" id="{FA6993F2-EE77-FADC-82CB-95A8B859B875}"/>
              </a:ext>
            </a:extLst>
          </p:cNvPr>
          <p:cNvSpPr>
            <a:spLocks noGrp="1"/>
          </p:cNvSpPr>
          <p:nvPr>
            <p:ph type="sldNum" sz="quarter" idx="5"/>
          </p:nvPr>
        </p:nvSpPr>
        <p:spPr/>
        <p:txBody>
          <a:bodyPr/>
          <a:lstStyle/>
          <a:p>
            <a:fld id="{C6CF91B0-25AB-4DFA-B184-293DD156034C}" type="slidenum">
              <a:rPr lang="el-GR" smtClean="0"/>
              <a:t>5</a:t>
            </a:fld>
            <a:endParaRPr lang="el-GR"/>
          </a:p>
        </p:txBody>
      </p:sp>
    </p:spTree>
    <p:extLst>
      <p:ext uri="{BB962C8B-B14F-4D97-AF65-F5344CB8AC3E}">
        <p14:creationId xmlns:p14="http://schemas.microsoft.com/office/powerpoint/2010/main" val="24086438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020BA1-A290-8EF3-04F3-664B83263A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30B31E-7C3E-702F-E274-0F7C10DA9A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675ED0-3974-2327-BF44-FA2AEF8B322E}"/>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¡Muy bien, jueces! Escuchad esto: «Alguien envía por error una foto tonta a la persona equivocada». ¿Es eso una sombra? Ahora escuchad esto: «Tres personas le envían a Sarah mensajes desagradables todos los días sobre su pelo». ¡Decid en voz alta lo que pensáis! ¿Por qué es más grave el segundo?</a:t>
            </a:r>
            <a:endParaRPr lang="LID4096" sz="1200" dirty="0"/>
          </a:p>
        </p:txBody>
      </p:sp>
      <p:sp>
        <p:nvSpPr>
          <p:cNvPr id="4" name="Slide Number Placeholder 3">
            <a:extLst>
              <a:ext uri="{FF2B5EF4-FFF2-40B4-BE49-F238E27FC236}">
                <a16:creationId xmlns:a16="http://schemas.microsoft.com/office/drawing/2014/main" id="{69E238DC-B08A-FABA-697C-6A51D7648985}"/>
              </a:ext>
            </a:extLst>
          </p:cNvPr>
          <p:cNvSpPr>
            <a:spLocks noGrp="1"/>
          </p:cNvSpPr>
          <p:nvPr>
            <p:ph type="sldNum" sz="quarter" idx="5"/>
          </p:nvPr>
        </p:nvSpPr>
        <p:spPr/>
        <p:txBody>
          <a:bodyPr/>
          <a:lstStyle/>
          <a:p>
            <a:fld id="{C6CF91B0-25AB-4DFA-B184-293DD156034C}" type="slidenum">
              <a:rPr lang="el-GR" smtClean="0"/>
              <a:t>6</a:t>
            </a:fld>
            <a:endParaRPr lang="el-GR"/>
          </a:p>
        </p:txBody>
      </p:sp>
    </p:spTree>
    <p:extLst>
      <p:ext uri="{BB962C8B-B14F-4D97-AF65-F5344CB8AC3E}">
        <p14:creationId xmlns:p14="http://schemas.microsoft.com/office/powerpoint/2010/main" val="17184639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5D01FF-787E-82BB-AC59-7ECC7E24C2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8E31C4-8537-7FCB-B395-C27AC347A7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38EACD-9154-D462-F5C2-F97B8120BD23}"/>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Las palabras son ligeras cuando las pronunciamos, pero pueden parecer piedras cuando las leemos. Quiero que escribáis una palabra en vuestra nota adhesiva. ¿Cómo se siente uno cuando le molestan? Ahora, pongámoslas en la pared. Mirad esa «montaña de sentimientos». Por eso es importante nuestra amabilidad.</a:t>
            </a:r>
            <a:endParaRPr lang="LID4096" sz="1200" dirty="0"/>
          </a:p>
        </p:txBody>
      </p:sp>
      <p:sp>
        <p:nvSpPr>
          <p:cNvPr id="4" name="Slide Number Placeholder 3">
            <a:extLst>
              <a:ext uri="{FF2B5EF4-FFF2-40B4-BE49-F238E27FC236}">
                <a16:creationId xmlns:a16="http://schemas.microsoft.com/office/drawing/2014/main" id="{9E19E3A7-3B29-6553-E274-9B361C497F93}"/>
              </a:ext>
            </a:extLst>
          </p:cNvPr>
          <p:cNvSpPr>
            <a:spLocks noGrp="1"/>
          </p:cNvSpPr>
          <p:nvPr>
            <p:ph type="sldNum" sz="quarter" idx="5"/>
          </p:nvPr>
        </p:nvSpPr>
        <p:spPr/>
        <p:txBody>
          <a:bodyPr/>
          <a:lstStyle/>
          <a:p>
            <a:fld id="{C6CF91B0-25AB-4DFA-B184-293DD156034C}" type="slidenum">
              <a:rPr lang="el-GR" smtClean="0"/>
              <a:t>7</a:t>
            </a:fld>
            <a:endParaRPr lang="el-GR"/>
          </a:p>
        </p:txBody>
      </p:sp>
    </p:spTree>
    <p:extLst>
      <p:ext uri="{BB962C8B-B14F-4D97-AF65-F5344CB8AC3E}">
        <p14:creationId xmlns:p14="http://schemas.microsoft.com/office/powerpoint/2010/main" val="32340150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«La empatía es tu superpoder secreto. Es como ponerse unas “gafas del corazón”. Te ayudan a darte cuenta de que la persona al otro lado de la pantalla puede estar pasando por un mal día. Aunque no puedas oír su voz, tus gafas del corazón te dicen cómo se siente».</a:t>
            </a:r>
          </a:p>
          <a:p>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9</a:t>
            </a:fld>
            <a:endParaRPr lang="el-GR"/>
          </a:p>
        </p:txBody>
      </p:sp>
    </p:spTree>
    <p:extLst>
      <p:ext uri="{BB962C8B-B14F-4D97-AF65-F5344CB8AC3E}">
        <p14:creationId xmlns:p14="http://schemas.microsoft.com/office/powerpoint/2010/main" val="33914449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«Imagina que lanzas una piedrecita a un estanque. ¡Las ondas se extienden por todas partes! Un simple comentario amable como «¡Oye, buen trabajo!» o «¿Estás bien?» puede cambiar por completo el ambiente de un chat grupal. Tú tienes el poder de iniciar hoy mismo una onda de amabilidad».</a:t>
            </a:r>
          </a:p>
          <a:p>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10</a:t>
            </a:fld>
            <a:endParaRPr lang="el-GR"/>
          </a:p>
        </p:txBody>
      </p:sp>
    </p:spTree>
    <p:extLst>
      <p:ext uri="{BB962C8B-B14F-4D97-AF65-F5344CB8AC3E}">
        <p14:creationId xmlns:p14="http://schemas.microsoft.com/office/powerpoint/2010/main" val="22008454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«Ahora mismo se están burlando de tu amigo en el chat. Todo el mundo se está riendo. ¿Qué puedes hacer TÚ? Dirígete a tu compañero y practica. ¿Dirías «Oye, chicos, dejadlo ya», o le enviarías un mensaje privado a tu amigo? ¡Contadnos vuestras mejores estrategias para defender a los demás!»</a:t>
            </a:r>
          </a:p>
          <a:p>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11</a:t>
            </a:fld>
            <a:endParaRPr lang="el-GR"/>
          </a:p>
        </p:txBody>
      </p:sp>
    </p:spTree>
    <p:extLst>
      <p:ext uri="{BB962C8B-B14F-4D97-AF65-F5344CB8AC3E}">
        <p14:creationId xmlns:p14="http://schemas.microsoft.com/office/powerpoint/2010/main" val="16738620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«¡Eres un ingeniero! Tú construyes la comunidad. No tienes que ser un héroe; solo tienes que ser un amigo. Si ves algo cruel, no le des a "Me gusta". Ese es el paso 1. ¿El paso 2? Envía un mensaje privado a la persona a la que están molestando para hacerle saber que estás de su lado».</a:t>
            </a:r>
          </a:p>
          <a:p>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12</a:t>
            </a:fld>
            <a:endParaRPr lang="el-GR"/>
          </a:p>
        </p:txBody>
      </p:sp>
    </p:spTree>
    <p:extLst>
      <p:ext uri="{BB962C8B-B14F-4D97-AF65-F5344CB8AC3E}">
        <p14:creationId xmlns:p14="http://schemas.microsoft.com/office/powerpoint/2010/main" val="11298251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3.em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5.emf"/></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Text - 1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solidFill>
                  <a:schemeClr val="tx2"/>
                </a:solidFill>
                <a:latin typeface="Arial" panose="020B0604020202020204" pitchFamily="34" charset="0"/>
                <a:ea typeface="Roboto Slab Medium" pitchFamily="2" charset="0"/>
                <a:cs typeface="Arial" panose="020B0604020202020204" pitchFamily="34" charset="0"/>
              </a:defRPr>
            </a:lvl1pPr>
          </a:lstStyle>
          <a:p>
            <a:r>
              <a:rPr lang="en-US" dirty="0"/>
              <a:t>Slide title goes here</a:t>
            </a:r>
            <a:endParaRPr lang="el-GR" dirty="0"/>
          </a:p>
        </p:txBody>
      </p:sp>
      <p:sp>
        <p:nvSpPr>
          <p:cNvPr id="5" name="Content Placeholder 3"/>
          <p:cNvSpPr>
            <a:spLocks noGrp="1"/>
          </p:cNvSpPr>
          <p:nvPr>
            <p:ph sz="quarter" idx="12" hasCustomPrompt="1"/>
          </p:nvPr>
        </p:nvSpPr>
        <p:spPr>
          <a:xfrm>
            <a:off x="97971" y="881743"/>
            <a:ext cx="11944350" cy="5870121"/>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lvl="0"/>
            <a:r>
              <a:rPr lang="en-US" dirty="0"/>
              <a:t>Content goes here (text / image / diagram / video). Make sure all media/graphics fit the column width, for better display results. </a:t>
            </a:r>
          </a:p>
        </p:txBody>
      </p:sp>
    </p:spTree>
    <p:extLst>
      <p:ext uri="{BB962C8B-B14F-4D97-AF65-F5344CB8AC3E}">
        <p14:creationId xmlns:p14="http://schemas.microsoft.com/office/powerpoint/2010/main" val="21698501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ubtitle Content - 2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dirty="0"/>
              <a:t>Slide title goes here</a:t>
            </a:r>
            <a:endParaRPr lang="el-GR" dirty="0"/>
          </a:p>
        </p:txBody>
      </p:sp>
      <p:sp>
        <p:nvSpPr>
          <p:cNvPr id="6" name="Text Placeholder 9"/>
          <p:cNvSpPr>
            <a:spLocks noGrp="1"/>
          </p:cNvSpPr>
          <p:nvPr>
            <p:ph type="body" sz="quarter" idx="10" hasCustomPrompt="1"/>
          </p:nvPr>
        </p:nvSpPr>
        <p:spPr>
          <a:xfrm>
            <a:off x="97970" y="854672"/>
            <a:ext cx="11944351" cy="550862"/>
          </a:xfrm>
          <a:prstGeom prst="rect">
            <a:avLst/>
          </a:prstGeom>
          <a:noFill/>
        </p:spPr>
        <p:txBody>
          <a:bodyPr anchor="ctr" anchorCtr="0"/>
          <a:lstStyle>
            <a:lvl1pPr>
              <a:defRPr sz="2400" b="0" baseline="0">
                <a:solidFill>
                  <a:schemeClr val="tx1"/>
                </a:solidFill>
                <a:latin typeface="Arial" panose="020B0604020202020204" pitchFamily="34" charset="0"/>
                <a:ea typeface="Open Sans" panose="020B0606030504020204" pitchFamily="34" charset="0"/>
                <a:cs typeface="Arial" panose="020B0604020202020204" pitchFamily="34" charset="0"/>
              </a:defRPr>
            </a:lvl1pPr>
          </a:lstStyle>
          <a:p>
            <a:pPr lvl="0"/>
            <a:r>
              <a:rPr lang="en-US" dirty="0"/>
              <a:t>Subtitle title goes here</a:t>
            </a:r>
            <a:endParaRPr lang="el-GR" dirty="0"/>
          </a:p>
        </p:txBody>
      </p:sp>
      <p:sp>
        <p:nvSpPr>
          <p:cNvPr id="8" name="Content Placeholder 3"/>
          <p:cNvSpPr>
            <a:spLocks noGrp="1"/>
          </p:cNvSpPr>
          <p:nvPr>
            <p:ph sz="quarter" idx="12" hasCustomPrompt="1"/>
          </p:nvPr>
        </p:nvSpPr>
        <p:spPr>
          <a:xfrm>
            <a:off x="97971" y="1462685"/>
            <a:ext cx="11944350" cy="5289179"/>
          </a:xfrm>
          <a:prstGeom prst="rect">
            <a:avLst/>
          </a:prstGeom>
        </p:spPr>
        <p:txBody>
          <a:bodyPr/>
          <a:lstStyle>
            <a:lvl1pPr algn="l">
              <a:defRPr lang="en-US" sz="1800" kern="1200" dirty="0" smtClean="0">
                <a:solidFill>
                  <a:schemeClr val="tx2"/>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Tree>
    <p:extLst>
      <p:ext uri="{BB962C8B-B14F-4D97-AF65-F5344CB8AC3E}">
        <p14:creationId xmlns:p14="http://schemas.microsoft.com/office/powerpoint/2010/main" val="3928767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Content - 2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 goes here</a:t>
            </a:r>
            <a:endParaRPr lang="el-GR" dirty="0"/>
          </a:p>
        </p:txBody>
      </p:sp>
      <p:sp>
        <p:nvSpPr>
          <p:cNvPr id="5" name="Content Placeholder 3"/>
          <p:cNvSpPr>
            <a:spLocks noGrp="1"/>
          </p:cNvSpPr>
          <p:nvPr>
            <p:ph sz="quarter" idx="11" hasCustomPrompt="1"/>
          </p:nvPr>
        </p:nvSpPr>
        <p:spPr>
          <a:xfrm>
            <a:off x="97971" y="873580"/>
            <a:ext cx="5910944" cy="5902778"/>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8" name="Content Placeholder 3"/>
          <p:cNvSpPr>
            <a:spLocks noGrp="1"/>
          </p:cNvSpPr>
          <p:nvPr>
            <p:ph sz="quarter" idx="12" hasCustomPrompt="1"/>
          </p:nvPr>
        </p:nvSpPr>
        <p:spPr>
          <a:xfrm>
            <a:off x="6131377" y="873580"/>
            <a:ext cx="5910944" cy="5902778"/>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Tree>
    <p:extLst>
      <p:ext uri="{BB962C8B-B14F-4D97-AF65-F5344CB8AC3E}">
        <p14:creationId xmlns:p14="http://schemas.microsoft.com/office/powerpoint/2010/main" val="65450406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ubtitle Text - 1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 goes here</a:t>
            </a:r>
            <a:endParaRPr lang="el-GR" dirty="0"/>
          </a:p>
        </p:txBody>
      </p:sp>
      <p:sp>
        <p:nvSpPr>
          <p:cNvPr id="7" name="Content Placeholder 3"/>
          <p:cNvSpPr>
            <a:spLocks noGrp="1"/>
          </p:cNvSpPr>
          <p:nvPr>
            <p:ph sz="quarter" idx="11" hasCustomPrompt="1"/>
          </p:nvPr>
        </p:nvSpPr>
        <p:spPr>
          <a:xfrm>
            <a:off x="97971" y="1462684"/>
            <a:ext cx="5910944" cy="5313673"/>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8" name="Content Placeholder 3"/>
          <p:cNvSpPr>
            <a:spLocks noGrp="1"/>
          </p:cNvSpPr>
          <p:nvPr>
            <p:ph sz="quarter" idx="12" hasCustomPrompt="1"/>
          </p:nvPr>
        </p:nvSpPr>
        <p:spPr>
          <a:xfrm>
            <a:off x="6131377" y="1462684"/>
            <a:ext cx="5910944" cy="5313673"/>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10" name="Text Placeholder 9"/>
          <p:cNvSpPr>
            <a:spLocks noGrp="1"/>
          </p:cNvSpPr>
          <p:nvPr>
            <p:ph type="body" sz="quarter" idx="10" hasCustomPrompt="1"/>
          </p:nvPr>
        </p:nvSpPr>
        <p:spPr>
          <a:xfrm>
            <a:off x="97970" y="854672"/>
            <a:ext cx="11944351" cy="550862"/>
          </a:xfrm>
          <a:prstGeom prst="rect">
            <a:avLst/>
          </a:prstGeom>
          <a:noFill/>
        </p:spPr>
        <p:txBody>
          <a:bodyPr anchor="ctr" anchorCtr="0"/>
          <a:lstStyle>
            <a:lvl1pPr>
              <a:defRPr lang="el-GR" sz="2400" b="0" kern="1200" baseline="0" dirty="0">
                <a:solidFill>
                  <a:schemeClr val="tx1"/>
                </a:solidFill>
                <a:latin typeface="Arial" panose="020B0604020202020204" pitchFamily="34" charset="0"/>
                <a:ea typeface="Open Sans" panose="020B0606030504020204" pitchFamily="34" charset="0"/>
                <a:cs typeface="Arial" panose="020B0604020202020204" pitchFamily="34" charset="0"/>
              </a:defRPr>
            </a:lvl1pPr>
          </a:lstStyle>
          <a:p>
            <a:pPr lvl="0"/>
            <a:r>
              <a:rPr lang="en-US" dirty="0"/>
              <a:t>Subtitle title goes here</a:t>
            </a:r>
            <a:endParaRPr lang="el-GR" dirty="0"/>
          </a:p>
        </p:txBody>
      </p:sp>
    </p:spTree>
    <p:extLst>
      <p:ext uri="{BB962C8B-B14F-4D97-AF65-F5344CB8AC3E}">
        <p14:creationId xmlns:p14="http://schemas.microsoft.com/office/powerpoint/2010/main" val="1536706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FFFFFF"/>
        </a:solidFill>
        <a:effectLst/>
      </p:bgPr>
    </p:bg>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dirty="0"/>
              <a:t>101195789</a:t>
            </a:r>
            <a:r>
              <a:rPr lang="en-CY" sz="900" kern="1200" dirty="0">
                <a:solidFill>
                  <a:schemeClr val="tx1"/>
                </a:solidFill>
                <a:effectLst/>
                <a:latin typeface="+mn-lt"/>
                <a:ea typeface="+mn-ea"/>
                <a:cs typeface="+mn-cs"/>
              </a:rPr>
              <a:t>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3D828EC0-BF20-49B3-A8DE-833F728958E9}"/>
              </a:ext>
            </a:extLst>
          </p:cNvPr>
          <p:cNvPicPr>
            <a:picLocks noChangeAspect="1"/>
          </p:cNvPicPr>
          <p:nvPr userDrawn="1"/>
        </p:nvPicPr>
        <p:blipFill>
          <a:blip r:embed="rId2"/>
          <a:stretch>
            <a:fillRect/>
          </a:stretch>
        </p:blipFill>
        <p:spPr>
          <a:xfrm>
            <a:off x="310897" y="6212262"/>
            <a:ext cx="1886787" cy="401872"/>
          </a:xfrm>
          <a:prstGeom prst="rect">
            <a:avLst/>
          </a:prstGeom>
        </p:spPr>
      </p:pic>
      <p:pic>
        <p:nvPicPr>
          <p:cNvPr id="3" name="Picture 2">
            <a:extLst>
              <a:ext uri="{FF2B5EF4-FFF2-40B4-BE49-F238E27FC236}">
                <a16:creationId xmlns:a16="http://schemas.microsoft.com/office/drawing/2014/main" id="{E4C88B47-D9EB-2A74-FD98-E0F9D2929A57}"/>
              </a:ext>
            </a:extLst>
          </p:cNvPr>
          <p:cNvPicPr>
            <a:picLocks noChangeAspect="1"/>
          </p:cNvPicPr>
          <p:nvPr userDrawn="1"/>
        </p:nvPicPr>
        <p:blipFill>
          <a:blip r:embed="rId3"/>
          <a:stretch>
            <a:fillRect/>
          </a:stretch>
        </p:blipFill>
        <p:spPr>
          <a:xfrm>
            <a:off x="370844" y="332656"/>
            <a:ext cx="1742451" cy="1164495"/>
          </a:xfrm>
          <a:prstGeom prst="rect">
            <a:avLst/>
          </a:prstGeom>
        </p:spPr>
      </p:pic>
      <p:pic>
        <p:nvPicPr>
          <p:cNvPr id="5" name="Picture 4">
            <a:extLst>
              <a:ext uri="{FF2B5EF4-FFF2-40B4-BE49-F238E27FC236}">
                <a16:creationId xmlns:a16="http://schemas.microsoft.com/office/drawing/2014/main" id="{B651AE0A-A680-5D95-6DAA-04F6E821A251}"/>
              </a:ext>
            </a:extLst>
          </p:cNvPr>
          <p:cNvPicPr>
            <a:picLocks noChangeAspect="1"/>
          </p:cNvPicPr>
          <p:nvPr userDrawn="1"/>
        </p:nvPicPr>
        <p:blipFill>
          <a:blip r:embed="rId4"/>
          <a:stretch>
            <a:fillRect/>
          </a:stretch>
        </p:blipFill>
        <p:spPr>
          <a:xfrm>
            <a:off x="6889674" y="1995192"/>
            <a:ext cx="4927600" cy="4000500"/>
          </a:xfrm>
          <a:prstGeom prst="rect">
            <a:avLst/>
          </a:prstGeom>
        </p:spPr>
      </p:pic>
    </p:spTree>
    <p:extLst>
      <p:ext uri="{BB962C8B-B14F-4D97-AF65-F5344CB8AC3E}">
        <p14:creationId xmlns:p14="http://schemas.microsoft.com/office/powerpoint/2010/main" val="54702030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2"/>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BDDCD6EF-8BAC-4952-C0E4-2EF4ACDC3F96}"/>
              </a:ext>
            </a:extLst>
          </p:cNvPr>
          <p:cNvPicPr>
            <a:picLocks noChangeAspect="1"/>
          </p:cNvPicPr>
          <p:nvPr userDrawn="1"/>
        </p:nvPicPr>
        <p:blipFill>
          <a:blip r:embed="rId2"/>
          <a:stretch>
            <a:fillRect/>
          </a:stretch>
        </p:blipFill>
        <p:spPr>
          <a:xfrm>
            <a:off x="310897" y="6212262"/>
            <a:ext cx="1886787" cy="401872"/>
          </a:xfrm>
          <a:prstGeom prst="rect">
            <a:avLst/>
          </a:prstGeom>
        </p:spPr>
      </p:pic>
      <p:pic>
        <p:nvPicPr>
          <p:cNvPr id="2" name="Picture 1">
            <a:extLst>
              <a:ext uri="{FF2B5EF4-FFF2-40B4-BE49-F238E27FC236}">
                <a16:creationId xmlns:a16="http://schemas.microsoft.com/office/drawing/2014/main" id="{80274D63-4B72-B854-B883-35F07AF39E24}"/>
              </a:ext>
            </a:extLst>
          </p:cNvPr>
          <p:cNvPicPr>
            <a:picLocks noChangeAspect="1"/>
          </p:cNvPicPr>
          <p:nvPr userDrawn="1"/>
        </p:nvPicPr>
        <p:blipFill>
          <a:blip r:embed="rId3"/>
          <a:stretch>
            <a:fillRect/>
          </a:stretch>
        </p:blipFill>
        <p:spPr>
          <a:xfrm>
            <a:off x="401324" y="377037"/>
            <a:ext cx="1984435" cy="909936"/>
          </a:xfrm>
          <a:prstGeom prst="rect">
            <a:avLst/>
          </a:prstGeom>
        </p:spPr>
      </p:pic>
      <p:pic>
        <p:nvPicPr>
          <p:cNvPr id="3" name="Picture 2">
            <a:extLst>
              <a:ext uri="{FF2B5EF4-FFF2-40B4-BE49-F238E27FC236}">
                <a16:creationId xmlns:a16="http://schemas.microsoft.com/office/drawing/2014/main" id="{C669CA67-9A0D-6D23-F5B3-CD3EF82E5624}"/>
              </a:ext>
            </a:extLst>
          </p:cNvPr>
          <p:cNvPicPr>
            <a:picLocks noChangeAspect="1"/>
          </p:cNvPicPr>
          <p:nvPr userDrawn="1"/>
        </p:nvPicPr>
        <p:blipFill>
          <a:blip r:embed="rId4"/>
          <a:stretch>
            <a:fillRect/>
          </a:stretch>
        </p:blipFill>
        <p:spPr>
          <a:xfrm>
            <a:off x="6096000" y="3515455"/>
            <a:ext cx="5702300" cy="2362200"/>
          </a:xfrm>
          <a:prstGeom prst="rect">
            <a:avLst/>
          </a:prstGeom>
        </p:spPr>
      </p:pic>
      <p:sp>
        <p:nvSpPr>
          <p:cNvPr id="8" name="TextBox 7">
            <a:extLst>
              <a:ext uri="{FF2B5EF4-FFF2-40B4-BE49-F238E27FC236}">
                <a16:creationId xmlns:a16="http://schemas.microsoft.com/office/drawing/2014/main" id="{02D42687-9C05-6640-36C5-A7707DA75F1A}"/>
              </a:ext>
            </a:extLst>
          </p:cNvPr>
          <p:cNvSpPr txBox="1"/>
          <p:nvPr userDrawn="1"/>
        </p:nvSpPr>
        <p:spPr>
          <a:xfrm>
            <a:off x="2385759" y="6214024"/>
            <a:ext cx="9495344" cy="646331"/>
          </a:xfrm>
          <a:prstGeom prst="rect">
            <a:avLst/>
          </a:prstGeom>
          <a:noFill/>
          <a:ln>
            <a:noFill/>
          </a:ln>
        </p:spPr>
        <p:txBody>
          <a:bodyPr wrap="square" rtlCol="0">
            <a:spAutoFit/>
          </a:bodyPr>
          <a:lstStyle/>
          <a:p>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kern="1200" dirty="0">
                <a:solidFill>
                  <a:schemeClr val="tx1"/>
                </a:solidFill>
                <a:effectLst/>
                <a:latin typeface="+mn-lt"/>
                <a:ea typeface="+mn-ea"/>
                <a:cs typeface="+mn-cs"/>
              </a:rPr>
              <a:t>01195789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94458152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5" name="Title 1"/>
          <p:cNvSpPr>
            <a:spLocks noGrp="1"/>
          </p:cNvSpPr>
          <p:nvPr>
            <p:ph type="ctrTitle" hasCustomPrompt="1"/>
          </p:nvPr>
        </p:nvSpPr>
        <p:spPr>
          <a:xfrm>
            <a:off x="2179865" y="2937536"/>
            <a:ext cx="7832271" cy="1600197"/>
          </a:xfrm>
          <a:prstGeom prst="rect">
            <a:avLst/>
          </a:prstGeom>
          <a:ln>
            <a:noFill/>
          </a:ln>
        </p:spPr>
        <p:txBody>
          <a:bodyPr anchor="ctr">
            <a:normAutofit/>
          </a:bodyPr>
          <a:lstStyle>
            <a:lvl1pPr algn="ctr">
              <a:defRPr sz="2000" b="0">
                <a:solidFill>
                  <a:schemeClr val="accent2"/>
                </a:solidFill>
                <a:latin typeface="Arial" panose="020B0604020202020204" pitchFamily="34" charset="0"/>
                <a:ea typeface="Roboto Slab Black" pitchFamily="2" charset="0"/>
                <a:cs typeface="Arial" panose="020B0604020202020204" pitchFamily="34" charset="0"/>
              </a:defRPr>
            </a:lvl1pPr>
          </a:lstStyle>
          <a:p>
            <a:r>
              <a:rPr lang="en-US" dirty="0"/>
              <a:t>End Slide</a:t>
            </a:r>
            <a:endParaRPr lang="el-GR" dirty="0"/>
          </a:p>
        </p:txBody>
      </p:sp>
      <p:sp>
        <p:nvSpPr>
          <p:cNvPr id="10" name="Rectangle 9"/>
          <p:cNvSpPr/>
          <p:nvPr userDrawn="1"/>
        </p:nvSpPr>
        <p:spPr>
          <a:xfrm rot="10800000" flipV="1">
            <a:off x="2172707" y="2913643"/>
            <a:ext cx="7839428"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CEFD929F-6A11-03BE-03E5-1B1D514FCDCC}"/>
              </a:ext>
            </a:extLst>
          </p:cNvPr>
          <p:cNvPicPr>
            <a:picLocks noChangeAspect="1"/>
          </p:cNvPicPr>
          <p:nvPr userDrawn="1"/>
        </p:nvPicPr>
        <p:blipFill>
          <a:blip r:embed="rId2"/>
          <a:stretch>
            <a:fillRect/>
          </a:stretch>
        </p:blipFill>
        <p:spPr>
          <a:xfrm>
            <a:off x="310897" y="6212262"/>
            <a:ext cx="1886787" cy="401872"/>
          </a:xfrm>
          <a:prstGeom prst="rect">
            <a:avLst/>
          </a:prstGeom>
        </p:spPr>
      </p:pic>
      <p:sp>
        <p:nvSpPr>
          <p:cNvPr id="4" name="TextBox 3">
            <a:extLst>
              <a:ext uri="{FF2B5EF4-FFF2-40B4-BE49-F238E27FC236}">
                <a16:creationId xmlns:a16="http://schemas.microsoft.com/office/drawing/2014/main" id="{893DCE6B-95B9-D86F-C1B6-0D8DE85F154D}"/>
              </a:ext>
            </a:extLst>
          </p:cNvPr>
          <p:cNvSpPr txBox="1"/>
          <p:nvPr userDrawn="1"/>
        </p:nvSpPr>
        <p:spPr>
          <a:xfrm>
            <a:off x="2385759" y="6214024"/>
            <a:ext cx="9495344" cy="646331"/>
          </a:xfrm>
          <a:prstGeom prst="rect">
            <a:avLst/>
          </a:prstGeom>
          <a:noFill/>
          <a:ln>
            <a:noFill/>
          </a:ln>
        </p:spPr>
        <p:txBody>
          <a:bodyPr wrap="square" rtlCol="0">
            <a:spAutoFit/>
          </a:bodyPr>
          <a:lstStyle/>
          <a:p>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kern="1200" dirty="0">
                <a:solidFill>
                  <a:schemeClr val="tx1"/>
                </a:solidFill>
                <a:effectLst/>
                <a:latin typeface="+mn-lt"/>
                <a:ea typeface="+mn-ea"/>
                <a:cs typeface="+mn-cs"/>
              </a:rPr>
              <a:t>01195789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848226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EFD929F-6A11-03BE-03E5-1B1D514FCDCC}"/>
              </a:ext>
            </a:extLst>
          </p:cNvPr>
          <p:cNvPicPr>
            <a:picLocks noChangeAspect="1"/>
          </p:cNvPicPr>
          <p:nvPr userDrawn="1"/>
        </p:nvPicPr>
        <p:blipFill>
          <a:blip r:embed="rId2"/>
          <a:stretch>
            <a:fillRect/>
          </a:stretch>
        </p:blipFill>
        <p:spPr>
          <a:xfrm>
            <a:off x="310897" y="6212262"/>
            <a:ext cx="1886787" cy="401872"/>
          </a:xfrm>
          <a:prstGeom prst="rect">
            <a:avLst/>
          </a:prstGeom>
        </p:spPr>
      </p:pic>
      <p:sp>
        <p:nvSpPr>
          <p:cNvPr id="4" name="TextBox 3">
            <a:extLst>
              <a:ext uri="{FF2B5EF4-FFF2-40B4-BE49-F238E27FC236}">
                <a16:creationId xmlns:a16="http://schemas.microsoft.com/office/drawing/2014/main" id="{893DCE6B-95B9-D86F-C1B6-0D8DE85F154D}"/>
              </a:ext>
            </a:extLst>
          </p:cNvPr>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dirty="0"/>
              <a:t>101195789</a:t>
            </a:r>
            <a:r>
              <a:rPr lang="en-CY" sz="900" kern="1200" dirty="0">
                <a:solidFill>
                  <a:schemeClr val="tx1"/>
                </a:solidFill>
                <a:effectLst/>
                <a:latin typeface="+mn-lt"/>
                <a:ea typeface="+mn-ea"/>
                <a:cs typeface="+mn-cs"/>
              </a:rPr>
              <a:t>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pic>
        <p:nvPicPr>
          <p:cNvPr id="6" name="Picture 5">
            <a:extLst>
              <a:ext uri="{FF2B5EF4-FFF2-40B4-BE49-F238E27FC236}">
                <a16:creationId xmlns:a16="http://schemas.microsoft.com/office/drawing/2014/main" id="{79EA4C69-9DDB-9F9F-8E98-4BCA8ED06E6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317750" y="1447800"/>
            <a:ext cx="7556500" cy="3962400"/>
          </a:xfrm>
          <a:prstGeom prst="rect">
            <a:avLst/>
          </a:prstGeom>
        </p:spPr>
      </p:pic>
      <p:sp>
        <p:nvSpPr>
          <p:cNvPr id="7" name="Subtitle 2">
            <a:extLst>
              <a:ext uri="{FF2B5EF4-FFF2-40B4-BE49-F238E27FC236}">
                <a16:creationId xmlns:a16="http://schemas.microsoft.com/office/drawing/2014/main" id="{90C4B96E-428F-61C9-6E62-394451C1F93E}"/>
              </a:ext>
            </a:extLst>
          </p:cNvPr>
          <p:cNvSpPr>
            <a:spLocks noGrp="1"/>
          </p:cNvSpPr>
          <p:nvPr>
            <p:ph type="subTitle" idx="1" hasCustomPrompt="1"/>
          </p:nvPr>
        </p:nvSpPr>
        <p:spPr>
          <a:xfrm>
            <a:off x="401324" y="300159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Project Partners:</a:t>
            </a:r>
            <a:endParaRPr lang="el-GR" dirty="0"/>
          </a:p>
        </p:txBody>
      </p:sp>
    </p:spTree>
    <p:extLst>
      <p:ext uri="{BB962C8B-B14F-4D97-AF65-F5344CB8AC3E}">
        <p14:creationId xmlns:p14="http://schemas.microsoft.com/office/powerpoint/2010/main" val="5654868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p:cNvSpPr>
            <a:spLocks noGrp="1"/>
          </p:cNvSpPr>
          <p:nvPr>
            <p:ph type="ctrTitle" hasCustomPrompt="1"/>
          </p:nvPr>
        </p:nvSpPr>
        <p:spPr>
          <a:xfrm>
            <a:off x="2179865" y="2774849"/>
            <a:ext cx="7832271" cy="1600197"/>
          </a:xfrm>
          <a:prstGeom prst="rect">
            <a:avLst/>
          </a:prstGeom>
        </p:spPr>
        <p:txBody>
          <a:bodyPr anchor="ctr">
            <a:normAutofit/>
          </a:bodyPr>
          <a:lstStyle>
            <a:lvl1pPr algn="ctr">
              <a:defRPr sz="2000" b="0">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Divider Slide</a:t>
            </a:r>
            <a:endParaRPr lang="el-GR" dirty="0"/>
          </a:p>
        </p:txBody>
      </p:sp>
      <p:sp>
        <p:nvSpPr>
          <p:cNvPr id="6" name="Rectangle 5"/>
          <p:cNvSpPr/>
          <p:nvPr userDrawn="1"/>
        </p:nvSpPr>
        <p:spPr>
          <a:xfrm rot="10800000" flipV="1">
            <a:off x="2172708" y="2774849"/>
            <a:ext cx="7839428"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099025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theme" Target="../theme/theme2.xml"/><Relationship Id="rId5" Type="http://schemas.openxmlformats.org/officeDocument/2006/relationships/slideLayout" Target="../slideLayouts/slideLayout9.xml"/><Relationship Id="rId4"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alpha val="0"/>
          </a:schemeClr>
        </a:solidFill>
        <a:effectLst/>
      </p:bgPr>
    </p:bg>
    <p:spTree>
      <p:nvGrpSpPr>
        <p:cNvPr id="1" name=""/>
        <p:cNvGrpSpPr/>
        <p:nvPr/>
      </p:nvGrpSpPr>
      <p:grpSpPr>
        <a:xfrm>
          <a:off x="0" y="0"/>
          <a:ext cx="0" cy="0"/>
          <a:chOff x="0" y="0"/>
          <a:chExt cx="0" cy="0"/>
        </a:xfrm>
      </p:grpSpPr>
      <p:sp>
        <p:nvSpPr>
          <p:cNvPr id="2" name="Rectangle 1"/>
          <p:cNvSpPr/>
          <p:nvPr userDrawn="1"/>
        </p:nvSpPr>
        <p:spPr>
          <a:xfrm>
            <a:off x="0" y="0"/>
            <a:ext cx="12192000" cy="797521"/>
          </a:xfrm>
          <a:prstGeom prst="rect">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latin typeface="Open Sans" panose="020B0606030504020204" pitchFamily="34" charset="0"/>
              <a:ea typeface="Open Sans" panose="020B0606030504020204" pitchFamily="34" charset="0"/>
              <a:cs typeface="Open Sans" panose="020B0606030504020204" pitchFamily="34" charset="0"/>
            </a:endParaRPr>
          </a:p>
        </p:txBody>
      </p:sp>
      <p:sp>
        <p:nvSpPr>
          <p:cNvPr id="8" name="Title Placeholder 7"/>
          <p:cNvSpPr>
            <a:spLocks noGrp="1"/>
          </p:cNvSpPr>
          <p:nvPr>
            <p:ph type="title"/>
          </p:nvPr>
        </p:nvSpPr>
        <p:spPr>
          <a:xfrm>
            <a:off x="97970" y="81642"/>
            <a:ext cx="11944351" cy="715879"/>
          </a:xfrm>
          <a:prstGeom prst="rect">
            <a:avLst/>
          </a:prstGeom>
        </p:spPr>
        <p:txBody>
          <a:bodyPr vert="horz" lIns="54000" tIns="54000" rIns="54000" bIns="54000" rtlCol="0" anchor="ctr">
            <a:noAutofit/>
          </a:bodyPr>
          <a:lstStyle/>
          <a:p>
            <a:r>
              <a:rPr lang="en-US" dirty="0"/>
              <a:t>El título de la diapositiva va aquí</a:t>
            </a:r>
            <a:endParaRPr lang="el-GR" dirty="0"/>
          </a:p>
        </p:txBody>
      </p:sp>
    </p:spTree>
    <p:extLst>
      <p:ext uri="{BB962C8B-B14F-4D97-AF65-F5344CB8AC3E}">
        <p14:creationId xmlns:p14="http://schemas.microsoft.com/office/powerpoint/2010/main" val="1960187723"/>
      </p:ext>
    </p:extLst>
  </p:cSld>
  <p:clrMap bg1="lt1" tx1="dk1" bg2="lt2" tx2="dk2" accent1="accent1" accent2="accent2" accent3="accent3" accent4="accent4" accent5="accent5" accent6="accent6" hlink="hlink" folHlink="folHlink"/>
  <p:sldLayoutIdLst>
    <p:sldLayoutId id="2147483672" r:id="rId1"/>
    <p:sldLayoutId id="2147483669" r:id="rId2"/>
    <p:sldLayoutId id="2147483671" r:id="rId3"/>
    <p:sldLayoutId id="2147483651" r:id="rId4"/>
  </p:sldLayoutIdLst>
  <p:txStyles>
    <p:titleStyle>
      <a:lvl1pPr algn="l" defTabSz="914377" rtl="0" eaLnBrk="1" latinLnBrk="0" hangingPunct="1">
        <a:lnSpc>
          <a:spcPct val="90000"/>
        </a:lnSpc>
        <a:spcBef>
          <a:spcPct val="0"/>
        </a:spcBef>
        <a:buNone/>
        <a:defRPr sz="3800" kern="1200">
          <a:solidFill>
            <a:schemeClr val="tx2"/>
          </a:solidFill>
          <a:latin typeface="Arial" panose="020B0604020202020204" pitchFamily="34" charset="0"/>
          <a:ea typeface="Open Sans" panose="020B0606030504020204" pitchFamily="34" charset="0"/>
          <a:cs typeface="Arial" panose="020B0604020202020204" pitchFamily="34" charset="0"/>
        </a:defRPr>
      </a:lvl1pPr>
    </p:titleStyle>
    <p:bodyStyle>
      <a:lvl1pPr marL="0" indent="0" algn="just" defTabSz="914377" rtl="0" eaLnBrk="1" latinLnBrk="0" hangingPunct="1">
        <a:lnSpc>
          <a:spcPct val="90000"/>
        </a:lnSpc>
        <a:spcBef>
          <a:spcPts val="1000"/>
        </a:spcBef>
        <a:buFont typeface="Arial" panose="020B0604020202020204" pitchFamily="34" charset="0"/>
        <a:buNone/>
        <a:defRPr sz="2200" kern="1200">
          <a:solidFill>
            <a:schemeClr val="bg2"/>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alpha val="50000"/>
          </a:srgb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69144641"/>
      </p:ext>
    </p:extLst>
  </p:cSld>
  <p:clrMap bg1="lt1" tx1="dk1" bg2="lt2" tx2="dk2" accent1="accent1" accent2="accent2" accent3="accent3" accent4="accent4" accent5="accent5" accent6="accent6" hlink="hlink" folHlink="folHlink"/>
  <p:sldLayoutIdLst>
    <p:sldLayoutId id="2147483649" r:id="rId1"/>
    <p:sldLayoutId id="2147483689" r:id="rId2"/>
    <p:sldLayoutId id="2147483687" r:id="rId3"/>
    <p:sldLayoutId id="2147483690" r:id="rId4"/>
    <p:sldLayoutId id="2147483688" r:id="rId5"/>
  </p:sldLayoutIdLst>
  <p:txStyles>
    <p:titleStyle>
      <a:lvl1pPr algn="l" defTabSz="914377"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B90EA3-B5A9-B1E8-C2DF-9EE276BBF240}"/>
              </a:ext>
            </a:extLst>
          </p:cNvPr>
          <p:cNvSpPr>
            <a:spLocks noGrp="1"/>
          </p:cNvSpPr>
          <p:nvPr>
            <p:ph type="ctrTitle"/>
          </p:nvPr>
        </p:nvSpPr>
        <p:spPr/>
        <p:txBody>
          <a:bodyPr>
            <a:normAutofit/>
          </a:bodyPr>
          <a:lstStyle/>
          <a:p>
            <a:r>
              <a:rPr lang="en-US" sz="2400" dirty="0"/>
              <a:t>WP3 – Material didáctico para estudiantes</a:t>
            </a:r>
            <a:r>
              <a:rPr lang="en-US" sz="1800" dirty="0"/>
              <a:t/>
            </a: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077FB08D-68F0-ED39-45CA-2644332A0072}"/>
              </a:ext>
            </a:extLst>
          </p:cNvPr>
          <p:cNvSpPr>
            <a:spLocks noGrp="1"/>
          </p:cNvSpPr>
          <p:nvPr>
            <p:ph type="subTitle" idx="1"/>
          </p:nvPr>
        </p:nvSpPr>
        <p:spPr>
          <a:xfrm>
            <a:off x="374726" y="3662221"/>
            <a:ext cx="7391858" cy="1292830"/>
          </a:xfrm>
        </p:spPr>
        <p:txBody>
          <a:bodyPr>
            <a:normAutofit/>
          </a:bodyPr>
          <a:lstStyle/>
          <a:p>
            <a:r>
              <a:rPr lang="en-US" sz="2800" dirty="0"/>
              <a:t>Módulo 2</a:t>
            </a:r>
          </a:p>
          <a:p>
            <a:r>
              <a:rPr lang="en-US" sz="2800" dirty="0"/>
              <a:t>Amabilidad en línea y ciberempatía</a:t>
            </a:r>
            <a:endParaRPr lang="en-CY" sz="2800" dirty="0"/>
          </a:p>
        </p:txBody>
      </p:sp>
    </p:spTree>
    <p:extLst>
      <p:ext uri="{BB962C8B-B14F-4D97-AF65-F5344CB8AC3E}">
        <p14:creationId xmlns:p14="http://schemas.microsoft.com/office/powerpoint/2010/main" val="1203435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A7E0FC-404C-F36F-F469-20FEB8A15643}"/>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7E6C2D7B-FD17-471D-B092-085122B23135}"/>
              </a:ext>
            </a:extLst>
          </p:cNvPr>
          <p:cNvSpPr>
            <a:spLocks noGrp="1"/>
          </p:cNvSpPr>
          <p:nvPr>
            <p:ph type="title"/>
          </p:nvPr>
        </p:nvSpPr>
        <p:spPr/>
        <p:txBody>
          <a:bodyPr lIns="91440"/>
          <a:lstStyle/>
          <a:p>
            <a:r>
              <a:rPr lang="es-ES" sz="2400" i="1" dirty="0"/>
              <a:t>Módulo 2 (Estudiantes): Amabilidad en línea y </a:t>
            </a:r>
            <a:r>
              <a:rPr lang="es-ES" sz="2400" i="1" dirty="0" err="1"/>
              <a:t>ciberempatía</a:t>
            </a:r>
            <a:endParaRPr lang="el-GR" sz="2400" dirty="0"/>
          </a:p>
        </p:txBody>
      </p:sp>
      <p:sp>
        <p:nvSpPr>
          <p:cNvPr id="6" name="Text Placeholder 5">
            <a:extLst>
              <a:ext uri="{FF2B5EF4-FFF2-40B4-BE49-F238E27FC236}">
                <a16:creationId xmlns:a16="http://schemas.microsoft.com/office/drawing/2014/main" id="{FE1087EE-7C99-3EEC-5FDE-D4949F1FBB5C}"/>
              </a:ext>
            </a:extLst>
          </p:cNvPr>
          <p:cNvSpPr>
            <a:spLocks noGrp="1"/>
          </p:cNvSpPr>
          <p:nvPr>
            <p:ph type="body" sz="quarter" idx="10"/>
          </p:nvPr>
        </p:nvSpPr>
        <p:spPr/>
        <p:txBody>
          <a:bodyPr/>
          <a:lstStyle/>
          <a:p>
            <a:r>
              <a:rPr lang="en-US" b="1" i="1" dirty="0">
                <a:solidFill>
                  <a:schemeClr val="accent6">
                    <a:lumMod val="75000"/>
                  </a:schemeClr>
                </a:solidFill>
              </a:rPr>
              <a:t>Tema 2: El poder de la empatía</a:t>
            </a:r>
            <a:endParaRPr lang="en-CY" i="1" dirty="0"/>
          </a:p>
        </p:txBody>
      </p:sp>
      <p:pic>
        <p:nvPicPr>
          <p:cNvPr id="2" name="Content Placeholder 1">
            <a:extLst>
              <a:ext uri="{FF2B5EF4-FFF2-40B4-BE49-F238E27FC236}">
                <a16:creationId xmlns:a16="http://schemas.microsoft.com/office/drawing/2014/main" id="{997FD380-8B63-7793-BE47-DB7AEBA79549}"/>
              </a:ext>
            </a:extLst>
          </p:cNvPr>
          <p:cNvPicPr>
            <a:picLocks noGrp="1" noChangeAspect="1"/>
          </p:cNvPicPr>
          <p:nvPr>
            <p:ph sz="quarter" idx="12"/>
          </p:nvPr>
        </p:nvPicPr>
        <p:blipFill>
          <a:blip r:embed="rId3"/>
          <a:stretch>
            <a:fillRect/>
          </a:stretch>
        </p:blipFill>
        <p:spPr>
          <a:xfrm>
            <a:off x="9383223" y="5302867"/>
            <a:ext cx="2264985" cy="1039979"/>
          </a:xfrm>
          <a:prstGeom prst="rect">
            <a:avLst/>
          </a:prstGeom>
        </p:spPr>
      </p:pic>
      <p:sp>
        <p:nvSpPr>
          <p:cNvPr id="4" name="TextBox 3">
            <a:extLst>
              <a:ext uri="{FF2B5EF4-FFF2-40B4-BE49-F238E27FC236}">
                <a16:creationId xmlns:a16="http://schemas.microsoft.com/office/drawing/2014/main" id="{31B4B55E-5F5B-9623-EA92-23B430E403BA}"/>
              </a:ext>
            </a:extLst>
          </p:cNvPr>
          <p:cNvSpPr txBox="1"/>
          <p:nvPr/>
        </p:nvSpPr>
        <p:spPr>
          <a:xfrm>
            <a:off x="97970" y="1558636"/>
            <a:ext cx="10261766" cy="3954352"/>
          </a:xfrm>
          <a:prstGeom prst="rect">
            <a:avLst/>
          </a:prstGeom>
          <a:noFill/>
        </p:spPr>
        <p:txBody>
          <a:bodyPr wrap="square">
            <a:spAutoFit/>
          </a:bodyPr>
          <a:lstStyle/>
          <a:p>
            <a:pPr marR="0" lvl="0">
              <a:lnSpc>
                <a:spcPct val="107000"/>
              </a:lnSpc>
              <a:spcAft>
                <a:spcPts val="800"/>
              </a:spcAft>
              <a:buSzPts val="1000"/>
              <a:tabLst>
                <a:tab pos="457200" algn="l"/>
              </a:tabLst>
            </a:pPr>
            <a:r>
              <a:rPr lang="en-GB" sz="2400" b="1" dirty="0">
                <a:solidFill>
                  <a:srgbClr val="080301"/>
                </a:solidFill>
                <a:latin typeface="Calibri" panose="020F0502020204030204" pitchFamily="34" charset="0"/>
                <a:ea typeface="Calibri" panose="020F0502020204030204" pitchFamily="34" charset="0"/>
                <a:cs typeface="Times New Roman" panose="02020603050405020304" pitchFamily="18" charset="0"/>
              </a:rPr>
              <a:t>Por qué la empatía es un superpoder</a:t>
            </a:r>
            <a:endParaRPr lang="en-GB" sz="2400" dirty="0">
              <a:solidFill>
                <a:srgbClr val="080301"/>
              </a:solidFill>
              <a:latin typeface="Calibri" panose="020F0502020204030204" pitchFamily="34" charset="0"/>
              <a:ea typeface="Calibri" panose="020F0502020204030204" pitchFamily="34" charset="0"/>
              <a:cs typeface="Times New Roman" panose="02020603050405020304" pitchFamily="18" charset="0"/>
            </a:endParaRPr>
          </a:p>
          <a:p>
            <a:pPr marR="0" lvl="1" algn="ctr">
              <a:lnSpc>
                <a:spcPct val="107000"/>
              </a:lnSpc>
              <a:spcAft>
                <a:spcPts val="800"/>
              </a:spcAft>
              <a:buSzPts val="1000"/>
              <a:tabLst>
                <a:tab pos="914400" algn="l"/>
              </a:tabLst>
            </a:pPr>
            <a:endParaRPr lang="en-GB" sz="2400" dirty="0">
              <a:solidFill>
                <a:srgbClr val="080301"/>
              </a:solidFill>
              <a:latin typeface="Calibri" panose="020F0502020204030204" pitchFamily="34" charset="0"/>
              <a:ea typeface="Calibri" panose="020F0502020204030204" pitchFamily="34" charset="0"/>
              <a:cs typeface="Times New Roman" panose="02020603050405020304" pitchFamily="18" charset="0"/>
            </a:endParaRPr>
          </a:p>
          <a:p>
            <a:pPr marR="0" lvl="1" algn="ctr">
              <a:lnSpc>
                <a:spcPct val="107000"/>
              </a:lnSpc>
              <a:spcAft>
                <a:spcPts val="800"/>
              </a:spcAft>
              <a:buSzPts val="1000"/>
              <a:tabLst>
                <a:tab pos="914400" algn="l"/>
              </a:tabLst>
            </a:pPr>
            <a:r>
              <a:rPr lang="en-GB" sz="2400" dirty="0">
                <a:solidFill>
                  <a:srgbClr val="080301"/>
                </a:solidFill>
                <a:latin typeface="Calibri" panose="020F0502020204030204" pitchFamily="34" charset="0"/>
                <a:ea typeface="Calibri" panose="020F0502020204030204" pitchFamily="34" charset="0"/>
                <a:cs typeface="Times New Roman" panose="02020603050405020304" pitchFamily="18" charset="0"/>
              </a:rPr>
              <a:t>El efecto dominó de la amabilidad</a:t>
            </a:r>
          </a:p>
          <a:p>
            <a:pPr marR="0" lvl="1" algn="ctr">
              <a:lnSpc>
                <a:spcPct val="107000"/>
              </a:lnSpc>
              <a:spcAft>
                <a:spcPts val="800"/>
              </a:spcAft>
              <a:buSzPts val="1000"/>
              <a:tabLst>
                <a:tab pos="914400" algn="l"/>
              </a:tabLst>
            </a:pPr>
            <a:endParaRPr lang="en-GB" sz="2400" dirty="0">
              <a:solidFill>
                <a:srgbClr val="080301"/>
              </a:solidFill>
              <a:latin typeface="Calibri" panose="020F0502020204030204" pitchFamily="34" charset="0"/>
              <a:ea typeface="Calibri" panose="020F0502020204030204" pitchFamily="34" charset="0"/>
              <a:cs typeface="Times New Roman" panose="02020603050405020304" pitchFamily="18" charset="0"/>
            </a:endParaRPr>
          </a:p>
          <a:p>
            <a:pPr marR="0" lvl="1" algn="ctr">
              <a:lnSpc>
                <a:spcPct val="107000"/>
              </a:lnSpc>
              <a:spcAft>
                <a:spcPts val="800"/>
              </a:spcAft>
              <a:buSzPts val="1000"/>
              <a:tabLst>
                <a:tab pos="914400" algn="l"/>
              </a:tabLst>
            </a:pPr>
            <a:r>
              <a:rPr lang="en-GB" sz="2400" dirty="0">
                <a:solidFill>
                  <a:srgbClr val="080301"/>
                </a:solidFill>
                <a:latin typeface="Calibri" panose="020F0502020204030204" pitchFamily="34" charset="0"/>
                <a:ea typeface="Calibri" panose="020F0502020204030204" pitchFamily="34" charset="0"/>
                <a:cs typeface="Times New Roman" panose="02020603050405020304" pitchFamily="18" charset="0"/>
              </a:rPr>
              <a:t>Un comentario amable puede detener una pelea. </a:t>
            </a:r>
          </a:p>
          <a:p>
            <a:pPr marR="0" lvl="1" algn="ctr">
              <a:lnSpc>
                <a:spcPct val="107000"/>
              </a:lnSpc>
              <a:spcAft>
                <a:spcPts val="800"/>
              </a:spcAft>
              <a:buSzPts val="1000"/>
              <a:tabLst>
                <a:tab pos="914400" algn="l"/>
              </a:tabLst>
            </a:pPr>
            <a:endParaRPr lang="en-GB" sz="2400" dirty="0">
              <a:solidFill>
                <a:srgbClr val="080301"/>
              </a:solidFill>
              <a:latin typeface="Calibri" panose="020F0502020204030204" pitchFamily="34" charset="0"/>
              <a:ea typeface="Calibri" panose="020F0502020204030204" pitchFamily="34" charset="0"/>
              <a:cs typeface="Times New Roman" panose="02020603050405020304" pitchFamily="18" charset="0"/>
            </a:endParaRPr>
          </a:p>
          <a:p>
            <a:pPr marR="0" lvl="1" algn="ctr">
              <a:lnSpc>
                <a:spcPct val="107000"/>
              </a:lnSpc>
              <a:spcAft>
                <a:spcPts val="800"/>
              </a:spcAft>
              <a:buSzPts val="1000"/>
              <a:tabLst>
                <a:tab pos="914400" algn="l"/>
              </a:tabLst>
            </a:pPr>
            <a:r>
              <a:rPr lang="en-GB" sz="2400" dirty="0">
                <a:solidFill>
                  <a:srgbClr val="080301"/>
                </a:solidFill>
                <a:latin typeface="Calibri" panose="020F0502020204030204" pitchFamily="34" charset="0"/>
                <a:ea typeface="Calibri" panose="020F0502020204030204" pitchFamily="34" charset="0"/>
                <a:cs typeface="Times New Roman" panose="02020603050405020304" pitchFamily="18" charset="0"/>
              </a:rPr>
              <a:t>La empatía nos ayuda a </a:t>
            </a:r>
            <a:r>
              <a:rPr lang="en-GB" sz="2400" b="1" dirty="0">
                <a:solidFill>
                  <a:srgbClr val="080301"/>
                </a:solidFill>
                <a:latin typeface="Calibri" panose="020F0502020204030204" pitchFamily="34" charset="0"/>
                <a:ea typeface="Calibri" panose="020F0502020204030204" pitchFamily="34" charset="0"/>
                <a:cs typeface="Times New Roman" panose="02020603050405020304" pitchFamily="18" charset="0"/>
              </a:rPr>
              <a:t>hacer una pausa </a:t>
            </a:r>
            <a:r>
              <a:rPr lang="en-GB" sz="2400" dirty="0">
                <a:solidFill>
                  <a:srgbClr val="080301"/>
                </a:solidFill>
                <a:latin typeface="Calibri" panose="020F0502020204030204" pitchFamily="34" charset="0"/>
                <a:ea typeface="Calibri" panose="020F0502020204030204" pitchFamily="34" charset="0"/>
                <a:cs typeface="Times New Roman" panose="02020603050405020304" pitchFamily="18" charset="0"/>
              </a:rPr>
              <a:t>antes de publicar</a:t>
            </a:r>
            <a:r>
              <a:rPr lang="en-GB" sz="1100" dirty="0">
                <a:solidFill>
                  <a:srgbClr val="080301"/>
                </a:solidFill>
                <a:latin typeface="Calibri" panose="020F0502020204030204" pitchFamily="34" charset="0"/>
                <a:ea typeface="Calibri" panose="020F0502020204030204" pitchFamily="34" charset="0"/>
                <a:cs typeface="Times New Roman" panose="02020603050405020304" pitchFamily="18" charset="0"/>
              </a:rPr>
              <a:t>.</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581812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255C83-5165-A7AF-BCCD-350751E1214B}"/>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44FFBF75-6964-6899-BE80-57268AE7F175}"/>
              </a:ext>
            </a:extLst>
          </p:cNvPr>
          <p:cNvSpPr>
            <a:spLocks noGrp="1"/>
          </p:cNvSpPr>
          <p:nvPr>
            <p:ph type="title"/>
          </p:nvPr>
        </p:nvSpPr>
        <p:spPr/>
        <p:txBody>
          <a:bodyPr lIns="91440"/>
          <a:lstStyle/>
          <a:p>
            <a:r>
              <a:rPr lang="es-ES" sz="2400" i="1" dirty="0"/>
              <a:t>Módulo 2 (Estudiantes): Amabilidad en línea y </a:t>
            </a:r>
            <a:r>
              <a:rPr lang="es-ES" sz="2400" i="1" dirty="0" err="1"/>
              <a:t>ciberempatía</a:t>
            </a:r>
            <a:endParaRPr lang="el-GR" sz="2400" dirty="0"/>
          </a:p>
        </p:txBody>
      </p:sp>
      <p:sp>
        <p:nvSpPr>
          <p:cNvPr id="6" name="Text Placeholder 5">
            <a:extLst>
              <a:ext uri="{FF2B5EF4-FFF2-40B4-BE49-F238E27FC236}">
                <a16:creationId xmlns:a16="http://schemas.microsoft.com/office/drawing/2014/main" id="{E38A221E-1F19-055B-E1BD-69531DBE3C20}"/>
              </a:ext>
            </a:extLst>
          </p:cNvPr>
          <p:cNvSpPr>
            <a:spLocks noGrp="1"/>
          </p:cNvSpPr>
          <p:nvPr>
            <p:ph type="body" sz="quarter" idx="10"/>
          </p:nvPr>
        </p:nvSpPr>
        <p:spPr/>
        <p:txBody>
          <a:bodyPr/>
          <a:lstStyle/>
          <a:p>
            <a:r>
              <a:rPr lang="en-US" b="1" i="1" dirty="0">
                <a:solidFill>
                  <a:schemeClr val="accent6">
                    <a:lumMod val="75000"/>
                  </a:schemeClr>
                </a:solidFill>
              </a:rPr>
              <a:t>Tema 2: El poder de la empatía</a:t>
            </a:r>
            <a:endParaRPr lang="en-CY" i="1" dirty="0"/>
          </a:p>
        </p:txBody>
      </p:sp>
      <p:pic>
        <p:nvPicPr>
          <p:cNvPr id="2" name="Content Placeholder 1">
            <a:extLst>
              <a:ext uri="{FF2B5EF4-FFF2-40B4-BE49-F238E27FC236}">
                <a16:creationId xmlns:a16="http://schemas.microsoft.com/office/drawing/2014/main" id="{399B014B-249E-A20A-52CD-B79D68A15D57}"/>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9" name="TextBox 8">
            <a:extLst>
              <a:ext uri="{FF2B5EF4-FFF2-40B4-BE49-F238E27FC236}">
                <a16:creationId xmlns:a16="http://schemas.microsoft.com/office/drawing/2014/main" id="{47A36257-0A3E-AC06-E251-6E6FF784A626}"/>
              </a:ext>
            </a:extLst>
          </p:cNvPr>
          <p:cNvSpPr txBox="1"/>
          <p:nvPr/>
        </p:nvSpPr>
        <p:spPr>
          <a:xfrm>
            <a:off x="97969" y="1568298"/>
            <a:ext cx="9440885" cy="4452116"/>
          </a:xfrm>
          <a:prstGeom prst="rect">
            <a:avLst/>
          </a:prstGeom>
          <a:noFill/>
        </p:spPr>
        <p:txBody>
          <a:bodyPr wrap="square">
            <a:spAutoFit/>
          </a:bodyPr>
          <a:lstStyle/>
          <a:p>
            <a:pPr marR="0" lvl="0">
              <a:lnSpc>
                <a:spcPct val="107000"/>
              </a:lnSpc>
              <a:spcAft>
                <a:spcPts val="800"/>
              </a:spcAft>
              <a:buSzPts val="1000"/>
              <a:tabLst>
                <a:tab pos="457200" algn="l"/>
              </a:tabLst>
            </a:pPr>
            <a:r>
              <a:rPr lang="en-GB" sz="2400" b="1"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Cómo ser una persona que interviene</a:t>
            </a: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p>
            <a:pPr marR="0" lvl="1" algn="ctr">
              <a:lnSpc>
                <a:spcPct val="107000"/>
              </a:lnSpc>
              <a:spcAft>
                <a:spcPts val="800"/>
              </a:spcAft>
              <a:buSzPts val="1000"/>
              <a:tabLst>
                <a:tab pos="9144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p>
            <a:pPr marR="0" lvl="1" algn="ctr">
              <a:lnSpc>
                <a:spcPct val="107000"/>
              </a:lnSpc>
              <a:spcAft>
                <a:spcPts val="800"/>
              </a:spcAft>
              <a:buSzPts val="1000"/>
              <a:tabLst>
                <a:tab pos="914400" algn="l"/>
              </a:tabLst>
            </a:pP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¡No te quedes mirando, ayuda!</a:t>
            </a:r>
          </a:p>
          <a:p>
            <a:pPr marR="0" lvl="1" algn="ctr">
              <a:lnSpc>
                <a:spcPct val="107000"/>
              </a:lnSpc>
              <a:spcAft>
                <a:spcPts val="800"/>
              </a:spcAft>
              <a:buSzPts val="1000"/>
              <a:tabLst>
                <a:tab pos="9144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p>
            <a:pPr marR="0" lvl="1" algn="ctr">
              <a:lnSpc>
                <a:spcPct val="107000"/>
              </a:lnSpc>
              <a:spcAft>
                <a:spcPts val="800"/>
              </a:spcAft>
              <a:buSzPts val="1000"/>
              <a:tabLst>
                <a:tab pos="914400" algn="l"/>
              </a:tabLst>
            </a:pP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Apoya a la persona que está siendo acosada. </a:t>
            </a:r>
          </a:p>
          <a:p>
            <a:pPr marR="0" lvl="1" algn="ctr">
              <a:lnSpc>
                <a:spcPct val="107000"/>
              </a:lnSpc>
              <a:spcAft>
                <a:spcPts val="800"/>
              </a:spcAft>
              <a:buSzPts val="1000"/>
              <a:tabLst>
                <a:tab pos="914400" algn="l"/>
              </a:tabLst>
            </a:pPr>
            <a:endParaRPr lang="en-GB" sz="2400" dirty="0">
              <a:solidFill>
                <a:srgbClr val="080301"/>
              </a:solidFill>
              <a:latin typeface="Calibri" panose="020F0502020204030204" pitchFamily="34" charset="0"/>
              <a:ea typeface="Calibri" panose="020F0502020204030204" pitchFamily="34" charset="0"/>
              <a:cs typeface="Times New Roman" panose="02020603050405020304" pitchFamily="18" charset="0"/>
            </a:endParaRPr>
          </a:p>
          <a:p>
            <a:pPr marR="0" lvl="1" algn="ctr">
              <a:lnSpc>
                <a:spcPct val="107000"/>
              </a:lnSpc>
              <a:spcAft>
                <a:spcPts val="800"/>
              </a:spcAft>
              <a:buSzPts val="1000"/>
              <a:tabLst>
                <a:tab pos="914400" algn="l"/>
              </a:tabLst>
            </a:pP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Cuéntaselo a un adulto de confianza. </a:t>
            </a:r>
          </a:p>
          <a:p>
            <a:pPr marR="0" lvl="1" algn="ctr">
              <a:lnSpc>
                <a:spcPct val="107000"/>
              </a:lnSpc>
              <a:spcAft>
                <a:spcPts val="800"/>
              </a:spcAft>
              <a:buSzPts val="1000"/>
              <a:tabLst>
                <a:tab pos="9144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p>
            <a:pPr marR="0" lvl="1" algn="ctr">
              <a:lnSpc>
                <a:spcPct val="107000"/>
              </a:lnSpc>
              <a:spcAft>
                <a:spcPts val="800"/>
              </a:spcAft>
              <a:buSzPts val="1000"/>
              <a:tabLst>
                <a:tab pos="914400" algn="l"/>
              </a:tabLst>
            </a:pP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No le des a «Me gusta» ni «Comparte» a publicaciones maliciosas.</a:t>
            </a:r>
          </a:p>
        </p:txBody>
      </p:sp>
    </p:spTree>
    <p:extLst>
      <p:ext uri="{BB962C8B-B14F-4D97-AF65-F5344CB8AC3E}">
        <p14:creationId xmlns:p14="http://schemas.microsoft.com/office/powerpoint/2010/main" val="3751555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1AB3E7-6D4A-4BDB-D66B-208ED41174C0}"/>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29E03AFC-C4D4-DDE8-585E-D5367F04826B}"/>
              </a:ext>
            </a:extLst>
          </p:cNvPr>
          <p:cNvSpPr>
            <a:spLocks noGrp="1"/>
          </p:cNvSpPr>
          <p:nvPr>
            <p:ph type="title"/>
          </p:nvPr>
        </p:nvSpPr>
        <p:spPr>
          <a:xfrm>
            <a:off x="97970" y="46808"/>
            <a:ext cx="11944351" cy="715879"/>
          </a:xfrm>
        </p:spPr>
        <p:txBody>
          <a:bodyPr lIns="91440"/>
          <a:lstStyle/>
          <a:p>
            <a:r>
              <a:rPr lang="es-ES" sz="2400" i="1" dirty="0"/>
              <a:t>Módulo 2 (Estudiantes): Amabilidad en línea y </a:t>
            </a:r>
            <a:r>
              <a:rPr lang="es-ES" sz="2400" i="1" dirty="0" err="1"/>
              <a:t>ciberempatía</a:t>
            </a:r>
            <a:endParaRPr lang="el-GR" sz="2400" dirty="0"/>
          </a:p>
        </p:txBody>
      </p:sp>
      <p:sp>
        <p:nvSpPr>
          <p:cNvPr id="6" name="Text Placeholder 5">
            <a:extLst>
              <a:ext uri="{FF2B5EF4-FFF2-40B4-BE49-F238E27FC236}">
                <a16:creationId xmlns:a16="http://schemas.microsoft.com/office/drawing/2014/main" id="{7302E0DD-D589-4B42-C271-5C5C4DE91F23}"/>
              </a:ext>
            </a:extLst>
          </p:cNvPr>
          <p:cNvSpPr>
            <a:spLocks noGrp="1"/>
          </p:cNvSpPr>
          <p:nvPr>
            <p:ph type="body" sz="quarter" idx="10"/>
          </p:nvPr>
        </p:nvSpPr>
        <p:spPr/>
        <p:txBody>
          <a:bodyPr/>
          <a:lstStyle/>
          <a:p>
            <a:r>
              <a:rPr lang="en-US" b="1" i="1" dirty="0">
                <a:solidFill>
                  <a:schemeClr val="accent6">
                    <a:lumMod val="75000"/>
                  </a:schemeClr>
                </a:solidFill>
              </a:rPr>
              <a:t>Tema 2: El poder de la empatía</a:t>
            </a:r>
            <a:endParaRPr lang="en-CY" i="1" dirty="0"/>
          </a:p>
        </p:txBody>
      </p:sp>
      <p:pic>
        <p:nvPicPr>
          <p:cNvPr id="2" name="Content Placeholder 1">
            <a:extLst>
              <a:ext uri="{FF2B5EF4-FFF2-40B4-BE49-F238E27FC236}">
                <a16:creationId xmlns:a16="http://schemas.microsoft.com/office/drawing/2014/main" id="{0BB23AC0-C746-6AC0-9563-0E440486C54B}"/>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3" name="TextBox 2">
            <a:extLst>
              <a:ext uri="{FF2B5EF4-FFF2-40B4-BE49-F238E27FC236}">
                <a16:creationId xmlns:a16="http://schemas.microsoft.com/office/drawing/2014/main" id="{95D32110-F553-2263-18C7-E3D2B3831B29}"/>
              </a:ext>
            </a:extLst>
          </p:cNvPr>
          <p:cNvSpPr txBox="1"/>
          <p:nvPr/>
        </p:nvSpPr>
        <p:spPr>
          <a:xfrm>
            <a:off x="176644" y="1631373"/>
            <a:ext cx="10453255" cy="3424655"/>
          </a:xfrm>
          <a:prstGeom prst="rect">
            <a:avLst/>
          </a:prstGeom>
          <a:noFill/>
        </p:spPr>
        <p:txBody>
          <a:bodyPr wrap="square">
            <a:spAutoFit/>
          </a:bodyPr>
          <a:lstStyle/>
          <a:p>
            <a:pPr algn="ctr"/>
            <a:r>
              <a:rPr lang="en-GB" sz="2400" b="1" dirty="0">
                <a:solidFill>
                  <a:schemeClr val="accent4">
                    <a:lumMod val="75000"/>
                  </a:schemeClr>
                </a:solidFill>
              </a:rPr>
              <a:t>Actividad: «La respuesta amable» (en grupo)</a:t>
            </a:r>
            <a:endParaRPr lang="en-GB" sz="2400" dirty="0">
              <a:solidFill>
                <a:schemeClr val="accent4">
                  <a:lumMod val="75000"/>
                </a:schemeClr>
              </a:solidFill>
            </a:endParaRPr>
          </a:p>
          <a:p>
            <a:pPr lvl="0" algn="ctr"/>
            <a:endParaRPr lang="en-GB" sz="2400" dirty="0">
              <a:solidFill>
                <a:schemeClr val="accent4">
                  <a:lumMod val="75000"/>
                </a:schemeClr>
              </a:solidFill>
            </a:endParaRPr>
          </a:p>
          <a:p>
            <a:pPr lvl="0" algn="ctr"/>
            <a:r>
              <a:rPr lang="en-GB" sz="2400" b="1" dirty="0"/>
              <a:t>Tarea: </a:t>
            </a:r>
            <a:r>
              <a:rPr lang="en-GB" sz="2400" dirty="0"/>
              <a:t>Sé un ingeniero de la amabilidad</a:t>
            </a:r>
          </a:p>
          <a:p>
            <a:pPr lvl="0" algn="ctr"/>
            <a:endParaRPr lang="en-GB" sz="2400" dirty="0"/>
          </a:p>
          <a:p>
            <a:pPr lvl="0" algn="ctr"/>
            <a:r>
              <a:rPr lang="en-GB" sz="2400" b="1" dirty="0"/>
              <a:t>Interacción: </a:t>
            </a:r>
            <a:r>
              <a:rPr lang="en-GB" sz="2400" dirty="0"/>
              <a:t>Por parejas, se os entregará una «publicación hiriente». </a:t>
            </a:r>
          </a:p>
          <a:p>
            <a:pPr lvl="0" algn="ctr"/>
            <a:r>
              <a:rPr lang="en-GB" sz="2400" dirty="0"/>
              <a:t>Debéis escribir el mensaje privado más solidario que se os ocurra para la víctima.</a:t>
            </a:r>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577816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1EA116-A7B3-2057-3C0B-C8A0F6906DF6}"/>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9A88C728-0F31-DAA7-0F2A-CE42B7D589BD}"/>
              </a:ext>
            </a:extLst>
          </p:cNvPr>
          <p:cNvSpPr>
            <a:spLocks noGrp="1"/>
          </p:cNvSpPr>
          <p:nvPr>
            <p:ph type="title"/>
          </p:nvPr>
        </p:nvSpPr>
        <p:spPr/>
        <p:txBody>
          <a:bodyPr lIns="91440"/>
          <a:lstStyle/>
          <a:p>
            <a:r>
              <a:rPr lang="es-ES" sz="2400" i="1" dirty="0"/>
              <a:t>Módulo 2 (Estudiantes): Amabilidad en línea y </a:t>
            </a:r>
            <a:r>
              <a:rPr lang="es-ES" sz="2400" i="1" dirty="0" err="1"/>
              <a:t>ciberempatía</a:t>
            </a:r>
            <a:endParaRPr lang="el-GR" sz="2400" dirty="0"/>
          </a:p>
        </p:txBody>
      </p:sp>
      <p:sp>
        <p:nvSpPr>
          <p:cNvPr id="6" name="Text Placeholder 5">
            <a:extLst>
              <a:ext uri="{FF2B5EF4-FFF2-40B4-BE49-F238E27FC236}">
                <a16:creationId xmlns:a16="http://schemas.microsoft.com/office/drawing/2014/main" id="{8377D6D2-6461-54F6-A335-9F43CFB2257D}"/>
              </a:ext>
            </a:extLst>
          </p:cNvPr>
          <p:cNvSpPr>
            <a:spLocks noGrp="1"/>
          </p:cNvSpPr>
          <p:nvPr>
            <p:ph type="body" sz="quarter" idx="10"/>
          </p:nvPr>
        </p:nvSpPr>
        <p:spPr/>
        <p:txBody>
          <a:bodyPr/>
          <a:lstStyle/>
          <a:p>
            <a:r>
              <a:rPr lang="en-US" b="1" i="1" dirty="0">
                <a:solidFill>
                  <a:schemeClr val="accent6">
                    <a:lumMod val="75000"/>
                  </a:schemeClr>
                </a:solidFill>
              </a:rPr>
              <a:t>Tema 2: El poder de la empatía</a:t>
            </a:r>
            <a:endParaRPr lang="en-CY" i="1" dirty="0"/>
          </a:p>
        </p:txBody>
      </p:sp>
      <p:pic>
        <p:nvPicPr>
          <p:cNvPr id="2" name="Content Placeholder 1">
            <a:extLst>
              <a:ext uri="{FF2B5EF4-FFF2-40B4-BE49-F238E27FC236}">
                <a16:creationId xmlns:a16="http://schemas.microsoft.com/office/drawing/2014/main" id="{3F8E497F-1081-BFAE-84B5-50EF6922DBD8}"/>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3" name="TextBox 2">
            <a:extLst>
              <a:ext uri="{FF2B5EF4-FFF2-40B4-BE49-F238E27FC236}">
                <a16:creationId xmlns:a16="http://schemas.microsoft.com/office/drawing/2014/main" id="{C2E5944F-506F-5371-25D8-AC04EAA2152A}"/>
              </a:ext>
            </a:extLst>
          </p:cNvPr>
          <p:cNvSpPr txBox="1"/>
          <p:nvPr/>
        </p:nvSpPr>
        <p:spPr>
          <a:xfrm>
            <a:off x="176644" y="1631373"/>
            <a:ext cx="10453255" cy="2962991"/>
          </a:xfrm>
          <a:prstGeom prst="rect">
            <a:avLst/>
          </a:prstGeom>
          <a:noFill/>
        </p:spPr>
        <p:txBody>
          <a:bodyPr wrap="square">
            <a:spAutoFit/>
          </a:bodyPr>
          <a:lstStyle/>
          <a:p>
            <a:pPr lvl="0" algn="ctr"/>
            <a:r>
              <a:rPr lang="en-GB" sz="2400" b="1" dirty="0">
                <a:solidFill>
                  <a:schemeClr val="accent4">
                    <a:lumMod val="75000"/>
                  </a:schemeClr>
                </a:solidFill>
              </a:rPr>
              <a:t>Actividad: «Meme Check» (Interactiva)</a:t>
            </a:r>
            <a:endParaRPr lang="en-GB" sz="2400" dirty="0">
              <a:solidFill>
                <a:schemeClr val="accent4">
                  <a:lumMod val="75000"/>
                </a:schemeClr>
              </a:solidFill>
            </a:endParaRPr>
          </a:p>
          <a:p>
            <a:pPr lvl="1"/>
            <a:endParaRPr lang="en-GB" sz="2400" b="1" dirty="0">
              <a:solidFill>
                <a:schemeClr val="accent4">
                  <a:lumMod val="75000"/>
                </a:schemeClr>
              </a:solidFill>
            </a:endParaRPr>
          </a:p>
          <a:p>
            <a:pPr lvl="1" algn="ctr"/>
            <a:r>
              <a:rPr lang="en-GB" sz="2400" b="1" dirty="0"/>
              <a:t>Tarea: </a:t>
            </a:r>
            <a:r>
              <a:rPr lang="en-GB" sz="2400" dirty="0"/>
              <a:t>¿Es gracioso o es cruel?</a:t>
            </a:r>
          </a:p>
          <a:p>
            <a:pPr lvl="1" algn="ctr"/>
            <a:endParaRPr lang="en-GB" sz="2400" b="1" dirty="0"/>
          </a:p>
          <a:p>
            <a:pPr lvl="1" algn="ctr"/>
            <a:r>
              <a:rPr lang="en-GB" sz="2400" b="1" dirty="0"/>
              <a:t>Interacción: </a:t>
            </a:r>
            <a:r>
              <a:rPr lang="en-GB" sz="2400" dirty="0"/>
              <a:t>Imagina un meme «tonto» que se burla de un estudiante.</a:t>
            </a:r>
          </a:p>
          <a:p>
            <a:pPr lvl="1" algn="ctr"/>
            <a:r>
              <a:rPr lang="en-GB" sz="2400" i="1" dirty="0"/>
              <a:t>«¿Cómo se sentiría la persona de la imagen?»</a:t>
            </a:r>
            <a:endParaRPr lang="en-GB" sz="2400" dirty="0"/>
          </a:p>
          <a:p>
            <a:pPr lvl="0"/>
            <a:endParaRPr lang="en-GB"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174527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19E000-07C4-0970-E278-5CB759991E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B9E0A8-86C7-0BAD-983C-8CF98D4B45D8}"/>
              </a:ext>
            </a:extLst>
          </p:cNvPr>
          <p:cNvSpPr>
            <a:spLocks noGrp="1"/>
          </p:cNvSpPr>
          <p:nvPr>
            <p:ph type="ctrTitle"/>
          </p:nvPr>
        </p:nvSpPr>
        <p:spPr/>
        <p:txBody>
          <a:bodyPr>
            <a:normAutofit fontScale="90000"/>
          </a:bodyPr>
          <a:lstStyle/>
          <a:p>
            <a:r>
              <a:rPr lang="en-US" sz="2800" b="0" i="1" dirty="0"/>
              <a:t>Módulo 2 (Estudiantes)</a:t>
            </a:r>
            <a:br>
              <a:rPr lang="en-US" sz="2800" b="0" i="1" dirty="0"/>
            </a:br>
            <a:r>
              <a:rPr lang="en-US" sz="2800" b="0" i="1" dirty="0"/>
              <a:t>Amabilidad en línea y ciberempatía</a:t>
            </a:r>
            <a:r>
              <a:rPr lang="en-CY" sz="1800" dirty="0"/>
              <a:t/>
            </a:r>
            <a:br>
              <a:rPr lang="en-CY" sz="1800" dirty="0"/>
            </a:br>
            <a:r>
              <a:rPr lang="en-US" sz="1800" dirty="0"/>
              <a:t/>
            </a: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E1C0FBEE-9145-2830-DADD-42BC86B066FE}"/>
              </a:ext>
            </a:extLst>
          </p:cNvPr>
          <p:cNvSpPr>
            <a:spLocks noGrp="1"/>
          </p:cNvSpPr>
          <p:nvPr>
            <p:ph type="subTitle" idx="1"/>
          </p:nvPr>
        </p:nvSpPr>
        <p:spPr>
          <a:xfrm>
            <a:off x="374726" y="3662221"/>
            <a:ext cx="7391858" cy="1292830"/>
          </a:xfrm>
        </p:spPr>
        <p:txBody>
          <a:bodyPr>
            <a:normAutofit/>
          </a:bodyPr>
          <a:lstStyle/>
          <a:p>
            <a:endParaRPr lang="en-US" sz="2800" b="1" dirty="0">
              <a:solidFill>
                <a:schemeClr val="accent6">
                  <a:lumMod val="75000"/>
                </a:schemeClr>
              </a:solidFill>
            </a:endParaRPr>
          </a:p>
          <a:p>
            <a:r>
              <a:rPr lang="en-US" sz="2800" b="1" dirty="0">
                <a:solidFill>
                  <a:schemeClr val="accent6">
                    <a:lumMod val="75000"/>
                  </a:schemeClr>
                </a:solidFill>
              </a:rPr>
              <a:t>Tema 3: Regulación emocional</a:t>
            </a:r>
          </a:p>
          <a:p>
            <a:endParaRPr lang="en-US" sz="2800" b="1" dirty="0">
              <a:solidFill>
                <a:schemeClr val="accent6">
                  <a:lumMod val="75000"/>
                </a:schemeClr>
              </a:solidFill>
            </a:endParaRPr>
          </a:p>
          <a:p>
            <a:endParaRPr lang="en-CY" sz="2800" dirty="0"/>
          </a:p>
        </p:txBody>
      </p:sp>
    </p:spTree>
    <p:extLst>
      <p:ext uri="{BB962C8B-B14F-4D97-AF65-F5344CB8AC3E}">
        <p14:creationId xmlns:p14="http://schemas.microsoft.com/office/powerpoint/2010/main" val="8294925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5CDC1E-AE59-7D12-6DFC-40F74B42E0AF}"/>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0C756E9C-3630-07EA-97B3-3F0A0DA41D08}"/>
              </a:ext>
            </a:extLst>
          </p:cNvPr>
          <p:cNvSpPr>
            <a:spLocks noGrp="1"/>
          </p:cNvSpPr>
          <p:nvPr>
            <p:ph type="title"/>
          </p:nvPr>
        </p:nvSpPr>
        <p:spPr/>
        <p:txBody>
          <a:bodyPr lIns="91440"/>
          <a:lstStyle/>
          <a:p>
            <a:r>
              <a:rPr lang="en-US" sz="2400" i="1" dirty="0"/>
              <a:t>Módulo 2 (Estudiantes): Amabilidad en línea y ciberempatía</a:t>
            </a:r>
            <a:endParaRPr lang="el-GR" sz="2400" dirty="0"/>
          </a:p>
        </p:txBody>
      </p:sp>
      <p:sp>
        <p:nvSpPr>
          <p:cNvPr id="6" name="Text Placeholder 5">
            <a:extLst>
              <a:ext uri="{FF2B5EF4-FFF2-40B4-BE49-F238E27FC236}">
                <a16:creationId xmlns:a16="http://schemas.microsoft.com/office/drawing/2014/main" id="{4D6933A7-7FD5-EADA-EF8C-2835BD7FF988}"/>
              </a:ext>
            </a:extLst>
          </p:cNvPr>
          <p:cNvSpPr>
            <a:spLocks noGrp="1"/>
          </p:cNvSpPr>
          <p:nvPr>
            <p:ph type="body" sz="quarter" idx="10"/>
          </p:nvPr>
        </p:nvSpPr>
        <p:spPr/>
        <p:txBody>
          <a:bodyPr/>
          <a:lstStyle/>
          <a:p>
            <a:r>
              <a:rPr lang="en-US" b="1" i="1" dirty="0">
                <a:solidFill>
                  <a:schemeClr val="accent6">
                    <a:lumMod val="75000"/>
                  </a:schemeClr>
                </a:solidFill>
              </a:rPr>
              <a:t>Tema 3: Regulación emocional</a:t>
            </a:r>
            <a:endParaRPr lang="en-CY" i="1" dirty="0"/>
          </a:p>
        </p:txBody>
      </p:sp>
      <p:pic>
        <p:nvPicPr>
          <p:cNvPr id="2" name="Content Placeholder 1">
            <a:extLst>
              <a:ext uri="{FF2B5EF4-FFF2-40B4-BE49-F238E27FC236}">
                <a16:creationId xmlns:a16="http://schemas.microsoft.com/office/drawing/2014/main" id="{A1005BE0-AD0D-F3E3-14CA-AFD352669A26}"/>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4" name="TextBox 3">
            <a:extLst>
              <a:ext uri="{FF2B5EF4-FFF2-40B4-BE49-F238E27FC236}">
                <a16:creationId xmlns:a16="http://schemas.microsoft.com/office/drawing/2014/main" id="{85458BDB-F3F2-29FA-B251-1A7D0772C554}"/>
              </a:ext>
            </a:extLst>
          </p:cNvPr>
          <p:cNvSpPr txBox="1"/>
          <p:nvPr/>
        </p:nvSpPr>
        <p:spPr>
          <a:xfrm>
            <a:off x="97970" y="1643888"/>
            <a:ext cx="9856521" cy="3954352"/>
          </a:xfrm>
          <a:prstGeom prst="rect">
            <a:avLst/>
          </a:prstGeom>
          <a:noFill/>
        </p:spPr>
        <p:txBody>
          <a:bodyPr wrap="square">
            <a:spAutoFit/>
          </a:bodyPr>
          <a:lstStyle/>
          <a:p>
            <a:pPr marR="0" lvl="0">
              <a:lnSpc>
                <a:spcPct val="107000"/>
              </a:lnSpc>
              <a:spcAft>
                <a:spcPts val="800"/>
              </a:spcAft>
              <a:buSzPts val="1000"/>
              <a:tabLst>
                <a:tab pos="457200" algn="l"/>
              </a:tabLst>
            </a:pPr>
            <a:r>
              <a:rPr lang="en-GB" sz="2400" b="1"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Gestionar tu «batería digital»: mantener el control</a:t>
            </a:r>
          </a:p>
          <a:p>
            <a:pPr marR="0" lvl="0">
              <a:lnSpc>
                <a:spcPct val="107000"/>
              </a:lnSpc>
              <a:spcAft>
                <a:spcPts val="800"/>
              </a:spcAft>
              <a:buSzPts val="1000"/>
              <a:tabLst>
                <a:tab pos="457200" algn="l"/>
              </a:tabLst>
            </a:pPr>
            <a:endParaRPr lang="en-GB" sz="2400" b="1" dirty="0">
              <a:solidFill>
                <a:srgbClr val="080301"/>
              </a:solidFill>
              <a:latin typeface="Calibri" panose="020F0502020204030204" pitchFamily="34" charset="0"/>
              <a:ea typeface="Calibri" panose="020F0502020204030204" pitchFamily="34" charset="0"/>
              <a:cs typeface="Times New Roman" panose="02020603050405020304" pitchFamily="18" charset="0"/>
            </a:endParaRPr>
          </a:p>
          <a:p>
            <a:pPr marR="0" lvl="0" algn="ctr">
              <a:lnSpc>
                <a:spcPct val="107000"/>
              </a:lnSpc>
              <a:spcAft>
                <a:spcPts val="800"/>
              </a:spcAft>
              <a:buSzPts val="1000"/>
              <a:tabLst>
                <a:tab pos="457200" algn="l"/>
              </a:tabLst>
            </a:pP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Cuando la pantalla se vuelve demasiado ruidosa</a:t>
            </a:r>
            <a:endParaRPr lang="en-GB" sz="2400" dirty="0">
              <a:solidFill>
                <a:srgbClr val="080301"/>
              </a:solidFill>
              <a:latin typeface="Calibri" panose="020F0502020204030204" pitchFamily="34" charset="0"/>
              <a:ea typeface="Calibri" panose="020F0502020204030204" pitchFamily="34" charset="0"/>
              <a:cs typeface="Times New Roman" panose="02020603050405020304" pitchFamily="18" charset="0"/>
            </a:endParaRPr>
          </a:p>
          <a:p>
            <a:pPr marR="0" lvl="0" algn="ctr">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p>
            <a:pPr marR="0" lvl="0" algn="ctr">
              <a:lnSpc>
                <a:spcPct val="107000"/>
              </a:lnSpc>
              <a:spcAft>
                <a:spcPts val="800"/>
              </a:spcAft>
              <a:buSzPts val="1000"/>
              <a:tabLst>
                <a:tab pos="457200" algn="l"/>
              </a:tabLst>
            </a:pP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Compararte con los demás o ver vidas «perfectas» </a:t>
            </a:r>
          </a:p>
          <a:p>
            <a:pPr marR="0" lvl="0" algn="ctr">
              <a:lnSpc>
                <a:spcPct val="107000"/>
              </a:lnSpc>
              <a:spcAft>
                <a:spcPts val="800"/>
              </a:spcAft>
              <a:buSzPts val="1000"/>
              <a:tabLst>
                <a:tab pos="457200" algn="l"/>
              </a:tabLst>
            </a:pP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puede hacerte sentir ansioso o celoso. </a:t>
            </a:r>
          </a:p>
          <a:p>
            <a:pPr marR="0" lvl="0" algn="ctr">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p>
            <a:pPr marR="0" lvl="0" algn="ctr">
              <a:lnSpc>
                <a:spcPct val="107000"/>
              </a:lnSpc>
              <a:spcAft>
                <a:spcPts val="800"/>
              </a:spcAft>
              <a:buSzPts val="1000"/>
              <a:tabLst>
                <a:tab pos="457200" algn="l"/>
              </a:tabLst>
            </a:pP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¡Está bien sentirse así!</a:t>
            </a:r>
          </a:p>
        </p:txBody>
      </p:sp>
    </p:spTree>
    <p:extLst>
      <p:ext uri="{BB962C8B-B14F-4D97-AF65-F5344CB8AC3E}">
        <p14:creationId xmlns:p14="http://schemas.microsoft.com/office/powerpoint/2010/main" val="10911373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32BB0D-286B-3E45-C683-9056749B1B87}"/>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D7AB90A9-DE05-952E-F816-6349B8824CBE}"/>
              </a:ext>
            </a:extLst>
          </p:cNvPr>
          <p:cNvSpPr>
            <a:spLocks noGrp="1"/>
          </p:cNvSpPr>
          <p:nvPr>
            <p:ph type="title"/>
          </p:nvPr>
        </p:nvSpPr>
        <p:spPr/>
        <p:txBody>
          <a:bodyPr lIns="91440"/>
          <a:lstStyle/>
          <a:p>
            <a:r>
              <a:rPr lang="en-US" sz="2400" i="1" dirty="0"/>
              <a:t>Módulo 2 (Estudiantes): Amabilidad en línea y ciberempatía</a:t>
            </a:r>
            <a:endParaRPr lang="el-GR" sz="2400" dirty="0"/>
          </a:p>
        </p:txBody>
      </p:sp>
      <p:sp>
        <p:nvSpPr>
          <p:cNvPr id="6" name="Text Placeholder 5">
            <a:extLst>
              <a:ext uri="{FF2B5EF4-FFF2-40B4-BE49-F238E27FC236}">
                <a16:creationId xmlns:a16="http://schemas.microsoft.com/office/drawing/2014/main" id="{B2662878-00EE-5A1F-61A4-2D79DE119D19}"/>
              </a:ext>
            </a:extLst>
          </p:cNvPr>
          <p:cNvSpPr>
            <a:spLocks noGrp="1"/>
          </p:cNvSpPr>
          <p:nvPr>
            <p:ph type="body" sz="quarter" idx="10"/>
          </p:nvPr>
        </p:nvSpPr>
        <p:spPr/>
        <p:txBody>
          <a:bodyPr/>
          <a:lstStyle/>
          <a:p>
            <a:r>
              <a:rPr lang="en-US" b="1" i="1" dirty="0">
                <a:solidFill>
                  <a:schemeClr val="accent6">
                    <a:lumMod val="75000"/>
                  </a:schemeClr>
                </a:solidFill>
              </a:rPr>
              <a:t>Tema 3: Regulación emocional</a:t>
            </a:r>
            <a:endParaRPr lang="en-CY" i="1" dirty="0"/>
          </a:p>
        </p:txBody>
      </p:sp>
      <p:pic>
        <p:nvPicPr>
          <p:cNvPr id="2" name="Content Placeholder 1">
            <a:extLst>
              <a:ext uri="{FF2B5EF4-FFF2-40B4-BE49-F238E27FC236}">
                <a16:creationId xmlns:a16="http://schemas.microsoft.com/office/drawing/2014/main" id="{B645CEC8-44A4-0B08-5250-E7D99F40CC3D}"/>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4" name="TextBox 3">
            <a:extLst>
              <a:ext uri="{FF2B5EF4-FFF2-40B4-BE49-F238E27FC236}">
                <a16:creationId xmlns:a16="http://schemas.microsoft.com/office/drawing/2014/main" id="{AD8A0EAC-637F-6CBE-41CB-63A5F1B7CB18}"/>
              </a:ext>
            </a:extLst>
          </p:cNvPr>
          <p:cNvSpPr txBox="1"/>
          <p:nvPr/>
        </p:nvSpPr>
        <p:spPr>
          <a:xfrm>
            <a:off x="97970" y="1584625"/>
            <a:ext cx="9856521" cy="3416320"/>
          </a:xfrm>
          <a:prstGeom prst="rect">
            <a:avLst/>
          </a:prstGeom>
          <a:noFill/>
        </p:spPr>
        <p:txBody>
          <a:bodyPr wrap="square">
            <a:spAutoFit/>
          </a:bodyPr>
          <a:lstStyle/>
          <a:p>
            <a:pPr lvl="0"/>
            <a:r>
              <a:rPr lang="en-GB" sz="2400" b="1" dirty="0"/>
              <a:t>El reinicio en tres pasos</a:t>
            </a:r>
          </a:p>
          <a:p>
            <a:pPr lvl="0"/>
            <a:endParaRPr lang="en-GB" sz="2400" dirty="0"/>
          </a:p>
          <a:p>
            <a:pPr lvl="1" algn="ctr"/>
            <a:r>
              <a:rPr lang="en-GB" sz="2400" dirty="0"/>
              <a:t>Mantén el control</a:t>
            </a:r>
          </a:p>
          <a:p>
            <a:pPr lvl="1"/>
            <a:endParaRPr lang="en-GB" sz="2400" dirty="0"/>
          </a:p>
          <a:p>
            <a:pPr marL="914400" lvl="1" indent="-457200" algn="ctr">
              <a:buAutoNum type="arabicPeriod"/>
            </a:pPr>
            <a:r>
              <a:rPr lang="en-GB" sz="2400" b="1" dirty="0"/>
              <a:t>Respiraciones profundas: </a:t>
            </a:r>
            <a:r>
              <a:rPr lang="en-GB" sz="2400" dirty="0"/>
              <a:t>calma tu mente</a:t>
            </a:r>
          </a:p>
          <a:p>
            <a:pPr lvl="1" algn="ctr"/>
            <a:endParaRPr lang="en-GB" sz="2400" dirty="0"/>
          </a:p>
          <a:p>
            <a:pPr lvl="1" algn="ctr"/>
            <a:r>
              <a:rPr lang="en-GB" sz="2400" b="1" dirty="0"/>
              <a:t>2. Descanso de la pantalla: </a:t>
            </a:r>
            <a:r>
              <a:rPr lang="en-GB" sz="2400" dirty="0"/>
              <a:t>Aléjate durante 5 minutos</a:t>
            </a:r>
          </a:p>
          <a:p>
            <a:pPr lvl="1" algn="ctr"/>
            <a:endParaRPr lang="en-GB" sz="2400" dirty="0"/>
          </a:p>
          <a:p>
            <a:pPr lvl="1" algn="ctr"/>
            <a:r>
              <a:rPr lang="en-GB" sz="2400" b="1" dirty="0"/>
              <a:t>3. Habla con alguien: </a:t>
            </a:r>
            <a:r>
              <a:rPr lang="en-GB" sz="2400" dirty="0"/>
              <a:t>Cuéntaselo a un amigo o a un </a:t>
            </a:r>
            <a:r>
              <a:rPr lang="en-GB" sz="2400" dirty="0" err="1" smtClean="0"/>
              <a:t>profesor</a:t>
            </a:r>
            <a:endParaRPr lang="en-GB" sz="2400" dirty="0"/>
          </a:p>
        </p:txBody>
      </p:sp>
    </p:spTree>
    <p:extLst>
      <p:ext uri="{BB962C8B-B14F-4D97-AF65-F5344CB8AC3E}">
        <p14:creationId xmlns:p14="http://schemas.microsoft.com/office/powerpoint/2010/main" val="35372522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B8955D-7192-9252-D6AF-03A853BB9D10}"/>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FDDF933A-363B-02A3-262D-552FA7910BDF}"/>
              </a:ext>
            </a:extLst>
          </p:cNvPr>
          <p:cNvSpPr>
            <a:spLocks noGrp="1"/>
          </p:cNvSpPr>
          <p:nvPr>
            <p:ph type="title"/>
          </p:nvPr>
        </p:nvSpPr>
        <p:spPr/>
        <p:txBody>
          <a:bodyPr lIns="91440"/>
          <a:lstStyle/>
          <a:p>
            <a:r>
              <a:rPr lang="en-US" sz="2400" i="1" dirty="0"/>
              <a:t>Módulo 2 (Estudiantes): Amabilidad en línea y ciberempatía</a:t>
            </a:r>
            <a:endParaRPr lang="el-GR" sz="2400" dirty="0"/>
          </a:p>
        </p:txBody>
      </p:sp>
      <p:sp>
        <p:nvSpPr>
          <p:cNvPr id="6" name="Text Placeholder 5">
            <a:extLst>
              <a:ext uri="{FF2B5EF4-FFF2-40B4-BE49-F238E27FC236}">
                <a16:creationId xmlns:a16="http://schemas.microsoft.com/office/drawing/2014/main" id="{76E80771-0A66-E77C-809B-37C4E01D1208}"/>
              </a:ext>
            </a:extLst>
          </p:cNvPr>
          <p:cNvSpPr>
            <a:spLocks noGrp="1"/>
          </p:cNvSpPr>
          <p:nvPr>
            <p:ph type="body" sz="quarter" idx="10"/>
          </p:nvPr>
        </p:nvSpPr>
        <p:spPr/>
        <p:txBody>
          <a:bodyPr/>
          <a:lstStyle/>
          <a:p>
            <a:r>
              <a:rPr lang="en-US" b="1" i="1" dirty="0">
                <a:solidFill>
                  <a:schemeClr val="accent6">
                    <a:lumMod val="75000"/>
                  </a:schemeClr>
                </a:solidFill>
              </a:rPr>
              <a:t>Tema 3: Regulación emocional</a:t>
            </a:r>
            <a:endParaRPr lang="en-CY" i="1" dirty="0"/>
          </a:p>
        </p:txBody>
      </p:sp>
      <p:pic>
        <p:nvPicPr>
          <p:cNvPr id="2" name="Content Placeholder 1">
            <a:extLst>
              <a:ext uri="{FF2B5EF4-FFF2-40B4-BE49-F238E27FC236}">
                <a16:creationId xmlns:a16="http://schemas.microsoft.com/office/drawing/2014/main" id="{7D68E13D-E5D9-16DE-A77E-0C4CBD5E89E1}"/>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4" name="TextBox 3">
            <a:extLst>
              <a:ext uri="{FF2B5EF4-FFF2-40B4-BE49-F238E27FC236}">
                <a16:creationId xmlns:a16="http://schemas.microsoft.com/office/drawing/2014/main" id="{C078A1B9-4FFB-F7C7-921C-D5EC0753BE02}"/>
              </a:ext>
            </a:extLst>
          </p:cNvPr>
          <p:cNvSpPr txBox="1"/>
          <p:nvPr/>
        </p:nvSpPr>
        <p:spPr>
          <a:xfrm>
            <a:off x="97970" y="1643888"/>
            <a:ext cx="9856521" cy="2677656"/>
          </a:xfrm>
          <a:prstGeom prst="rect">
            <a:avLst/>
          </a:prstGeom>
          <a:noFill/>
        </p:spPr>
        <p:txBody>
          <a:bodyPr wrap="square">
            <a:spAutoFit/>
          </a:bodyPr>
          <a:lstStyle/>
          <a:p>
            <a:pPr lvl="0"/>
            <a:r>
              <a:rPr lang="en-GB" sz="2400" b="1" dirty="0"/>
              <a:t>Escribe un diario de tu viaje</a:t>
            </a:r>
          </a:p>
          <a:p>
            <a:pPr lvl="0"/>
            <a:endParaRPr lang="en-GB" sz="2400" b="1" dirty="0"/>
          </a:p>
          <a:p>
            <a:pPr lvl="0" algn="ctr"/>
            <a:r>
              <a:rPr lang="en-GB" sz="2400" dirty="0"/>
              <a:t>Sé tu mejor amigo</a:t>
            </a:r>
          </a:p>
          <a:p>
            <a:pPr lvl="0" algn="ctr"/>
            <a:endParaRPr lang="en-GB" sz="2400" dirty="0"/>
          </a:p>
          <a:p>
            <a:pPr lvl="0" algn="ctr"/>
            <a:r>
              <a:rPr lang="en-GB" sz="2400" dirty="0"/>
              <a:t>Anotar tus sentimientos te ayuda a entender </a:t>
            </a:r>
            <a:r>
              <a:rPr lang="en-GB" sz="2400" i="1" dirty="0"/>
              <a:t>por qué </a:t>
            </a:r>
            <a:r>
              <a:rPr lang="en-GB" sz="2400" dirty="0"/>
              <a:t>estás molesto. </a:t>
            </a:r>
          </a:p>
          <a:p>
            <a:pPr lvl="0" algn="ctr"/>
            <a:r>
              <a:rPr lang="en-GB" sz="2400" dirty="0"/>
              <a:t>Nos impide reaccionar de forma impulsiva (desahogarnos).</a:t>
            </a:r>
          </a:p>
          <a:p>
            <a:pPr lvl="0"/>
            <a:endParaRPr lang="en-GB" sz="2400" dirty="0"/>
          </a:p>
        </p:txBody>
      </p:sp>
    </p:spTree>
    <p:extLst>
      <p:ext uri="{BB962C8B-B14F-4D97-AF65-F5344CB8AC3E}">
        <p14:creationId xmlns:p14="http://schemas.microsoft.com/office/powerpoint/2010/main" val="41384154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AD373D-5923-52F5-8578-743D93A28843}"/>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7B5C8C8D-4E57-2217-F6BE-2676AD6054B1}"/>
              </a:ext>
            </a:extLst>
          </p:cNvPr>
          <p:cNvSpPr>
            <a:spLocks noGrp="1"/>
          </p:cNvSpPr>
          <p:nvPr>
            <p:ph type="title"/>
          </p:nvPr>
        </p:nvSpPr>
        <p:spPr/>
        <p:txBody>
          <a:bodyPr lIns="91440"/>
          <a:lstStyle/>
          <a:p>
            <a:r>
              <a:rPr lang="en-US" sz="2400" i="1" dirty="0"/>
              <a:t>Módulo 2 (Estudiantes): Amabilidad en línea y ciberempatía</a:t>
            </a:r>
            <a:endParaRPr lang="el-GR" sz="2400" dirty="0"/>
          </a:p>
        </p:txBody>
      </p:sp>
      <p:sp>
        <p:nvSpPr>
          <p:cNvPr id="6" name="Text Placeholder 5">
            <a:extLst>
              <a:ext uri="{FF2B5EF4-FFF2-40B4-BE49-F238E27FC236}">
                <a16:creationId xmlns:a16="http://schemas.microsoft.com/office/drawing/2014/main" id="{3B443A7E-6128-E7A9-8B17-6E0063A2D663}"/>
              </a:ext>
            </a:extLst>
          </p:cNvPr>
          <p:cNvSpPr>
            <a:spLocks noGrp="1"/>
          </p:cNvSpPr>
          <p:nvPr>
            <p:ph type="body" sz="quarter" idx="10"/>
          </p:nvPr>
        </p:nvSpPr>
        <p:spPr/>
        <p:txBody>
          <a:bodyPr/>
          <a:lstStyle/>
          <a:p>
            <a:endParaRPr lang="en-US" b="1" i="1" dirty="0">
              <a:solidFill>
                <a:schemeClr val="accent6">
                  <a:lumMod val="75000"/>
                </a:schemeClr>
              </a:solidFill>
            </a:endParaRPr>
          </a:p>
          <a:p>
            <a:r>
              <a:rPr lang="en-US" b="1" i="1" dirty="0">
                <a:solidFill>
                  <a:schemeClr val="accent6">
                    <a:lumMod val="75000"/>
                  </a:schemeClr>
                </a:solidFill>
              </a:rPr>
              <a:t>Tema 3: Regulación emocional</a:t>
            </a:r>
            <a:endParaRPr lang="en-CY" i="1" dirty="0"/>
          </a:p>
          <a:p>
            <a:endParaRPr lang="en-CY" i="1" dirty="0"/>
          </a:p>
        </p:txBody>
      </p:sp>
      <p:pic>
        <p:nvPicPr>
          <p:cNvPr id="2" name="Content Placeholder 1">
            <a:extLst>
              <a:ext uri="{FF2B5EF4-FFF2-40B4-BE49-F238E27FC236}">
                <a16:creationId xmlns:a16="http://schemas.microsoft.com/office/drawing/2014/main" id="{38FC5C39-8128-B090-AB90-5EF6A09B8C3C}"/>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3" name="TextBox 2">
            <a:extLst>
              <a:ext uri="{FF2B5EF4-FFF2-40B4-BE49-F238E27FC236}">
                <a16:creationId xmlns:a16="http://schemas.microsoft.com/office/drawing/2014/main" id="{EB24FBEB-E1B3-D6CE-9553-D0E417075EDA}"/>
              </a:ext>
            </a:extLst>
          </p:cNvPr>
          <p:cNvSpPr txBox="1"/>
          <p:nvPr/>
        </p:nvSpPr>
        <p:spPr>
          <a:xfrm>
            <a:off x="176644" y="1631373"/>
            <a:ext cx="10453255" cy="2593659"/>
          </a:xfrm>
          <a:prstGeom prst="rect">
            <a:avLst/>
          </a:prstGeom>
          <a:noFill/>
        </p:spPr>
        <p:txBody>
          <a:bodyPr wrap="square">
            <a:spAutoFit/>
          </a:bodyPr>
          <a:lstStyle/>
          <a:p>
            <a:pPr lvl="0" algn="ctr"/>
            <a:r>
              <a:rPr lang="en-GB" sz="2400" b="1" dirty="0">
                <a:solidFill>
                  <a:schemeClr val="accent4">
                    <a:lumMod val="75000"/>
                  </a:schemeClr>
                </a:solidFill>
              </a:rPr>
              <a:t>Actividad: «El reto de la respiración de 2 minutos» (individual)</a:t>
            </a:r>
            <a:endParaRPr lang="en-GB" sz="2400" dirty="0">
              <a:solidFill>
                <a:schemeClr val="accent4">
                  <a:lumMod val="75000"/>
                </a:schemeClr>
              </a:solidFill>
            </a:endParaRPr>
          </a:p>
          <a:p>
            <a:pPr lvl="1" algn="ctr"/>
            <a:endParaRPr lang="en-GB" sz="2400" b="1" dirty="0"/>
          </a:p>
          <a:p>
            <a:pPr lvl="1" algn="ctr"/>
            <a:r>
              <a:rPr lang="en-GB" sz="2400" b="1" dirty="0"/>
              <a:t>Tarea: </a:t>
            </a:r>
            <a:r>
              <a:rPr lang="en-GB" sz="2400" dirty="0"/>
              <a:t>Encuentra tu «calma interior».</a:t>
            </a:r>
          </a:p>
          <a:p>
            <a:pPr lvl="1" algn="ctr"/>
            <a:endParaRPr lang="en-GB" sz="2400" dirty="0"/>
          </a:p>
          <a:p>
            <a:pPr lvl="1" algn="ctr"/>
            <a:r>
              <a:rPr lang="en-GB" sz="2400" b="1" dirty="0"/>
              <a:t>Interacción: </a:t>
            </a:r>
            <a:r>
              <a:rPr lang="en-GB" sz="2400" dirty="0"/>
              <a:t>Sigue una sencilla animación de «respiración en caja» en la diapositiva.</a:t>
            </a:r>
          </a:p>
          <a:p>
            <a:pPr lvl="0"/>
            <a:endParaRPr lang="en-GB"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184705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B028C4-D64C-98B8-9B98-1876800883FD}"/>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59307EDE-AA2B-45F4-54AE-2141E5FB7F9A}"/>
              </a:ext>
            </a:extLst>
          </p:cNvPr>
          <p:cNvSpPr>
            <a:spLocks noGrp="1"/>
          </p:cNvSpPr>
          <p:nvPr>
            <p:ph type="title"/>
          </p:nvPr>
        </p:nvSpPr>
        <p:spPr/>
        <p:txBody>
          <a:bodyPr lIns="91440"/>
          <a:lstStyle/>
          <a:p>
            <a:r>
              <a:rPr lang="en-US" sz="2400" i="1" dirty="0"/>
              <a:t>Módulo 2 (Estudiantes): Amabilidad en línea y ciberempatía</a:t>
            </a:r>
            <a:endParaRPr lang="el-GR" sz="2400" dirty="0"/>
          </a:p>
        </p:txBody>
      </p:sp>
      <p:sp>
        <p:nvSpPr>
          <p:cNvPr id="6" name="Text Placeholder 5">
            <a:extLst>
              <a:ext uri="{FF2B5EF4-FFF2-40B4-BE49-F238E27FC236}">
                <a16:creationId xmlns:a16="http://schemas.microsoft.com/office/drawing/2014/main" id="{F7CD799D-65AA-D231-64FE-B8B74C92C8F2}"/>
              </a:ext>
            </a:extLst>
          </p:cNvPr>
          <p:cNvSpPr>
            <a:spLocks noGrp="1"/>
          </p:cNvSpPr>
          <p:nvPr>
            <p:ph type="body" sz="quarter" idx="10"/>
          </p:nvPr>
        </p:nvSpPr>
        <p:spPr/>
        <p:txBody>
          <a:bodyPr/>
          <a:lstStyle/>
          <a:p>
            <a:endParaRPr lang="en-US" b="1" i="1" dirty="0">
              <a:solidFill>
                <a:schemeClr val="accent6">
                  <a:lumMod val="75000"/>
                </a:schemeClr>
              </a:solidFill>
            </a:endParaRPr>
          </a:p>
          <a:p>
            <a:r>
              <a:rPr lang="en-US" b="1" i="1" dirty="0">
                <a:solidFill>
                  <a:schemeClr val="accent6">
                    <a:lumMod val="75000"/>
                  </a:schemeClr>
                </a:solidFill>
              </a:rPr>
              <a:t>Tema 3: Regulación emocional</a:t>
            </a:r>
            <a:endParaRPr lang="en-CY" i="1" dirty="0"/>
          </a:p>
          <a:p>
            <a:endParaRPr lang="en-CY" i="1" dirty="0"/>
          </a:p>
        </p:txBody>
      </p:sp>
      <p:pic>
        <p:nvPicPr>
          <p:cNvPr id="2" name="Content Placeholder 1">
            <a:extLst>
              <a:ext uri="{FF2B5EF4-FFF2-40B4-BE49-F238E27FC236}">
                <a16:creationId xmlns:a16="http://schemas.microsoft.com/office/drawing/2014/main" id="{911A725C-D390-2CEE-5EF1-1384C16A9B4F}"/>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3" name="TextBox 2">
            <a:extLst>
              <a:ext uri="{FF2B5EF4-FFF2-40B4-BE49-F238E27FC236}">
                <a16:creationId xmlns:a16="http://schemas.microsoft.com/office/drawing/2014/main" id="{B7FDF264-901E-4E33-7A50-E6978ECE72C9}"/>
              </a:ext>
            </a:extLst>
          </p:cNvPr>
          <p:cNvSpPr txBox="1"/>
          <p:nvPr/>
        </p:nvSpPr>
        <p:spPr>
          <a:xfrm>
            <a:off x="176644" y="1631373"/>
            <a:ext cx="10453255" cy="4088492"/>
          </a:xfrm>
          <a:prstGeom prst="rect">
            <a:avLst/>
          </a:prstGeom>
          <a:noFill/>
        </p:spPr>
        <p:txBody>
          <a:bodyPr wrap="square">
            <a:spAutoFit/>
          </a:bodyPr>
          <a:lstStyle/>
          <a:p>
            <a:pPr lvl="0" algn="ctr"/>
            <a:r>
              <a:rPr lang="en-GB" sz="2400" b="1" dirty="0">
                <a:solidFill>
                  <a:schemeClr val="accent4">
                    <a:lumMod val="75000"/>
                  </a:schemeClr>
                </a:solidFill>
              </a:rPr>
              <a:t>Actividad: «¿Cómo nos calmamos?» (Interactiva)</a:t>
            </a:r>
          </a:p>
          <a:p>
            <a:pPr lvl="0" algn="ctr"/>
            <a:endParaRPr lang="en-GB" sz="2400" dirty="0"/>
          </a:p>
          <a:p>
            <a:pPr lvl="1" algn="ctr"/>
            <a:r>
              <a:rPr lang="en-GB" sz="2400" b="1" dirty="0"/>
              <a:t>Tarea: </a:t>
            </a:r>
            <a:r>
              <a:rPr lang="en-GB" sz="2400" dirty="0"/>
              <a:t>¿Cuál es TU estrategia </a:t>
            </a:r>
            <a:r>
              <a:rPr lang="en-GB" sz="2400" dirty="0" err="1"/>
              <a:t>favorita</a:t>
            </a:r>
            <a:r>
              <a:rPr lang="en-GB" sz="2400" dirty="0"/>
              <a:t>?</a:t>
            </a:r>
          </a:p>
          <a:p>
            <a:pPr lvl="1" algn="ctr"/>
            <a:endParaRPr lang="en-GB" sz="2400" b="1" dirty="0"/>
          </a:p>
          <a:p>
            <a:pPr lvl="1" algn="ctr"/>
            <a:r>
              <a:rPr lang="en-GB" sz="2400" b="1" dirty="0"/>
              <a:t>Interacción: </a:t>
            </a:r>
            <a:r>
              <a:rPr lang="en-GB" sz="2400" dirty="0"/>
              <a:t>¿Cómo nos calmamos? </a:t>
            </a:r>
          </a:p>
          <a:p>
            <a:pPr marL="4114800" lvl="8" indent="-457200">
              <a:buAutoNum type="alphaUcParenR"/>
            </a:pPr>
            <a:r>
              <a:rPr lang="en-GB" sz="2400" i="1" dirty="0" smtClean="0"/>
              <a:t>Descanso </a:t>
            </a:r>
            <a:r>
              <a:rPr lang="en-GB" sz="2400" i="1" dirty="0"/>
              <a:t>de la pantalla, </a:t>
            </a:r>
            <a:endParaRPr lang="en-GB" sz="2400" i="1" dirty="0" smtClean="0"/>
          </a:p>
          <a:p>
            <a:pPr lvl="8"/>
            <a:r>
              <a:rPr lang="en-GB" sz="2400" i="1" dirty="0" smtClean="0"/>
              <a:t>B</a:t>
            </a:r>
            <a:r>
              <a:rPr lang="en-GB" sz="2400" i="1" dirty="0"/>
              <a:t>) </a:t>
            </a:r>
            <a:r>
              <a:rPr lang="en-GB" sz="2400" i="1" dirty="0" smtClean="0"/>
              <a:t> </a:t>
            </a:r>
            <a:r>
              <a:rPr lang="en-GB" sz="2400" i="1" dirty="0" err="1" smtClean="0"/>
              <a:t>Respiración</a:t>
            </a:r>
            <a:r>
              <a:rPr lang="en-GB" sz="2400" i="1" dirty="0" smtClean="0"/>
              <a:t> </a:t>
            </a:r>
            <a:r>
              <a:rPr lang="en-GB" sz="2400" i="1" dirty="0" err="1" smtClean="0"/>
              <a:t>profunda</a:t>
            </a:r>
            <a:r>
              <a:rPr lang="en-GB" sz="2400" i="1" dirty="0" smtClean="0"/>
              <a:t>,</a:t>
            </a:r>
          </a:p>
          <a:p>
            <a:pPr lvl="8"/>
            <a:r>
              <a:rPr lang="en-GB" sz="2400" i="1" dirty="0" smtClean="0"/>
              <a:t>C</a:t>
            </a:r>
            <a:r>
              <a:rPr lang="en-GB" sz="2400" i="1" dirty="0"/>
              <a:t>) </a:t>
            </a:r>
            <a:r>
              <a:rPr lang="en-GB" sz="2400" i="1" dirty="0" smtClean="0"/>
              <a:t> </a:t>
            </a:r>
            <a:r>
              <a:rPr lang="en-GB" sz="2400" i="1" dirty="0" err="1" smtClean="0"/>
              <a:t>Escribir</a:t>
            </a:r>
            <a:r>
              <a:rPr lang="en-GB" sz="2400" i="1" dirty="0" smtClean="0"/>
              <a:t> </a:t>
            </a:r>
            <a:r>
              <a:rPr lang="en-GB" sz="2400" i="1" dirty="0"/>
              <a:t>un </a:t>
            </a:r>
            <a:r>
              <a:rPr lang="en-GB" sz="2400" i="1" dirty="0" err="1" smtClean="0"/>
              <a:t>diario</a:t>
            </a:r>
            <a:r>
              <a:rPr lang="en-GB" sz="2400" i="1" dirty="0" smtClean="0"/>
              <a:t>,</a:t>
            </a:r>
          </a:p>
          <a:p>
            <a:pPr lvl="8"/>
            <a:r>
              <a:rPr lang="en-GB" sz="2400" i="1" dirty="0" smtClean="0"/>
              <a:t>D)  </a:t>
            </a:r>
            <a:r>
              <a:rPr lang="en-GB" sz="2400" i="1" dirty="0" err="1" smtClean="0"/>
              <a:t>Hablar</a:t>
            </a:r>
            <a:r>
              <a:rPr lang="en-GB" sz="2400" i="1" dirty="0" smtClean="0"/>
              <a:t> </a:t>
            </a:r>
            <a:r>
              <a:rPr lang="en-GB" sz="2400" i="1" dirty="0"/>
              <a:t>con un adulto.</a:t>
            </a:r>
            <a:endParaRPr lang="en-GB" sz="2400" dirty="0"/>
          </a:p>
          <a:p>
            <a:pPr lvl="0" algn="ctr"/>
            <a:endParaRPr lang="en-GB"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656917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59650E-0553-747D-EFC6-FDB953FF76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557A7A-8CCC-24C0-6FFD-E409081F3D80}"/>
              </a:ext>
            </a:extLst>
          </p:cNvPr>
          <p:cNvSpPr>
            <a:spLocks noGrp="1"/>
          </p:cNvSpPr>
          <p:nvPr>
            <p:ph type="ctrTitle"/>
          </p:nvPr>
        </p:nvSpPr>
        <p:spPr/>
        <p:txBody>
          <a:bodyPr>
            <a:normAutofit fontScale="90000"/>
          </a:bodyPr>
          <a:lstStyle/>
          <a:p>
            <a:r>
              <a:rPr lang="en-US" sz="2800" b="0" i="1" dirty="0"/>
              <a:t>Módulo 2 (Estudiantes)</a:t>
            </a:r>
            <a:br>
              <a:rPr lang="en-US" sz="2800" b="0" i="1" dirty="0"/>
            </a:br>
            <a:r>
              <a:rPr lang="en-US" sz="2800" b="0" i="1" dirty="0"/>
              <a:t>Amabilidad en línea y ciberempatía</a:t>
            </a:r>
            <a:r>
              <a:rPr lang="en-CY" sz="1800" dirty="0"/>
              <a:t/>
            </a:r>
            <a:br>
              <a:rPr lang="en-CY" sz="1800" dirty="0"/>
            </a:br>
            <a:r>
              <a:rPr lang="en-US" sz="1800" dirty="0"/>
              <a:t/>
            </a: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490332EB-1E18-9827-5E3E-009A9EA1433C}"/>
              </a:ext>
            </a:extLst>
          </p:cNvPr>
          <p:cNvSpPr>
            <a:spLocks noGrp="1"/>
          </p:cNvSpPr>
          <p:nvPr>
            <p:ph type="subTitle" idx="1"/>
          </p:nvPr>
        </p:nvSpPr>
        <p:spPr>
          <a:xfrm>
            <a:off x="374726" y="3662221"/>
            <a:ext cx="7391858" cy="1292830"/>
          </a:xfrm>
        </p:spPr>
        <p:txBody>
          <a:bodyPr>
            <a:normAutofit/>
          </a:bodyPr>
          <a:lstStyle/>
          <a:p>
            <a:r>
              <a:rPr lang="en-US" sz="2800" b="1" dirty="0">
                <a:solidFill>
                  <a:schemeClr val="accent6">
                    <a:lumMod val="75000"/>
                  </a:schemeClr>
                </a:solidFill>
              </a:rPr>
              <a:t>Tema 1: Descifrando el ciberacoso</a:t>
            </a:r>
          </a:p>
          <a:p>
            <a:endParaRPr lang="en-CY" sz="2800" dirty="0"/>
          </a:p>
        </p:txBody>
      </p:sp>
    </p:spTree>
    <p:extLst>
      <p:ext uri="{BB962C8B-B14F-4D97-AF65-F5344CB8AC3E}">
        <p14:creationId xmlns:p14="http://schemas.microsoft.com/office/powerpoint/2010/main" val="35757983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8B1CA0-715A-AC64-47B1-0D705E417C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F51EAD-4B7F-4CB1-E4B4-1017B6B3FADD}"/>
              </a:ext>
            </a:extLst>
          </p:cNvPr>
          <p:cNvSpPr>
            <a:spLocks noGrp="1"/>
          </p:cNvSpPr>
          <p:nvPr>
            <p:ph type="ctrTitle"/>
          </p:nvPr>
        </p:nvSpPr>
        <p:spPr/>
        <p:txBody>
          <a:bodyPr>
            <a:normAutofit fontScale="90000"/>
          </a:bodyPr>
          <a:lstStyle/>
          <a:p>
            <a:r>
              <a:rPr lang="en-US" sz="2800" b="0" i="1" dirty="0"/>
              <a:t>Módulo 2 (Estudiantes)</a:t>
            </a:r>
            <a:br>
              <a:rPr lang="en-US" sz="2800" b="0" i="1" dirty="0"/>
            </a:br>
            <a:r>
              <a:rPr lang="en-US" sz="2800" b="0" i="1" dirty="0"/>
              <a:t>Amabilidad en línea y ciberempatía</a:t>
            </a:r>
            <a:r>
              <a:rPr lang="en-CY" sz="1800" dirty="0"/>
              <a:t/>
            </a:r>
            <a:br>
              <a:rPr lang="en-CY" sz="1800" dirty="0"/>
            </a:br>
            <a:r>
              <a:rPr lang="en-US" sz="1800" dirty="0"/>
              <a:t/>
            </a: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7A563C95-E80A-0F47-54C8-509B944BFF7F}"/>
              </a:ext>
            </a:extLst>
          </p:cNvPr>
          <p:cNvSpPr>
            <a:spLocks noGrp="1"/>
          </p:cNvSpPr>
          <p:nvPr>
            <p:ph type="subTitle" idx="1"/>
          </p:nvPr>
        </p:nvSpPr>
        <p:spPr>
          <a:xfrm>
            <a:off x="374726" y="3662221"/>
            <a:ext cx="7391858" cy="1292830"/>
          </a:xfrm>
        </p:spPr>
        <p:txBody>
          <a:bodyPr>
            <a:normAutofit fontScale="92500" lnSpcReduction="20000"/>
          </a:bodyPr>
          <a:lstStyle/>
          <a:p>
            <a:endParaRPr lang="en-US" sz="2800" b="1" dirty="0">
              <a:solidFill>
                <a:schemeClr val="accent6">
                  <a:lumMod val="75000"/>
                </a:schemeClr>
              </a:solidFill>
            </a:endParaRPr>
          </a:p>
          <a:p>
            <a:endParaRPr lang="en-US" sz="2800" b="1" dirty="0">
              <a:solidFill>
                <a:schemeClr val="accent6">
                  <a:lumMod val="75000"/>
                </a:schemeClr>
              </a:solidFill>
            </a:endParaRPr>
          </a:p>
          <a:p>
            <a:r>
              <a:rPr lang="en-US" sz="2800" b="1" dirty="0">
                <a:solidFill>
                  <a:schemeClr val="accent6">
                    <a:lumMod val="75000"/>
                  </a:schemeClr>
                </a:solidFill>
              </a:rPr>
              <a:t>Tema 4: Ciudadanía digital</a:t>
            </a:r>
          </a:p>
          <a:p>
            <a:endParaRPr lang="en-US" sz="2800" b="1" dirty="0">
              <a:solidFill>
                <a:schemeClr val="accent6">
                  <a:lumMod val="75000"/>
                </a:schemeClr>
              </a:solidFill>
            </a:endParaRPr>
          </a:p>
          <a:p>
            <a:endParaRPr lang="en-US" sz="2800" b="1" dirty="0">
              <a:solidFill>
                <a:schemeClr val="accent6">
                  <a:lumMod val="75000"/>
                </a:schemeClr>
              </a:solidFill>
            </a:endParaRPr>
          </a:p>
          <a:p>
            <a:endParaRPr lang="en-CY" sz="2800" dirty="0"/>
          </a:p>
        </p:txBody>
      </p:sp>
    </p:spTree>
    <p:extLst>
      <p:ext uri="{BB962C8B-B14F-4D97-AF65-F5344CB8AC3E}">
        <p14:creationId xmlns:p14="http://schemas.microsoft.com/office/powerpoint/2010/main" val="6173445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96236A-71D2-906D-231A-ADD4DCF22074}"/>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39CD20EA-1536-93E1-9884-A0864030DCC4}"/>
              </a:ext>
            </a:extLst>
          </p:cNvPr>
          <p:cNvSpPr>
            <a:spLocks noGrp="1"/>
          </p:cNvSpPr>
          <p:nvPr>
            <p:ph type="title"/>
          </p:nvPr>
        </p:nvSpPr>
        <p:spPr/>
        <p:txBody>
          <a:bodyPr lIns="91440"/>
          <a:lstStyle/>
          <a:p>
            <a:r>
              <a:rPr lang="en-US" sz="2400" i="1" dirty="0"/>
              <a:t>Módulo 2 (Estudiantes): Amabilidad en línea y ciberempatía</a:t>
            </a:r>
            <a:endParaRPr lang="el-GR" sz="2400" dirty="0"/>
          </a:p>
        </p:txBody>
      </p:sp>
      <p:sp>
        <p:nvSpPr>
          <p:cNvPr id="6" name="Text Placeholder 5">
            <a:extLst>
              <a:ext uri="{FF2B5EF4-FFF2-40B4-BE49-F238E27FC236}">
                <a16:creationId xmlns:a16="http://schemas.microsoft.com/office/drawing/2014/main" id="{61BA7A9D-7D5A-DA6F-D0FA-3DB54D18C361}"/>
              </a:ext>
            </a:extLst>
          </p:cNvPr>
          <p:cNvSpPr>
            <a:spLocks noGrp="1"/>
          </p:cNvSpPr>
          <p:nvPr>
            <p:ph type="body" sz="quarter" idx="10"/>
          </p:nvPr>
        </p:nvSpPr>
        <p:spPr/>
        <p:txBody>
          <a:bodyPr/>
          <a:lstStyle/>
          <a:p>
            <a:r>
              <a:rPr lang="en-US" b="1" i="1" dirty="0">
                <a:solidFill>
                  <a:schemeClr val="accent6">
                    <a:lumMod val="75000"/>
                  </a:schemeClr>
                </a:solidFill>
              </a:rPr>
              <a:t>Tema 4: Ciudadanía digital</a:t>
            </a:r>
            <a:endParaRPr lang="en-CY" i="1" dirty="0"/>
          </a:p>
        </p:txBody>
      </p:sp>
      <p:pic>
        <p:nvPicPr>
          <p:cNvPr id="2" name="Content Placeholder 1">
            <a:extLst>
              <a:ext uri="{FF2B5EF4-FFF2-40B4-BE49-F238E27FC236}">
                <a16:creationId xmlns:a16="http://schemas.microsoft.com/office/drawing/2014/main" id="{0E3AA27A-E58D-19B7-D714-5390AC7E2C56}"/>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4" name="TextBox 3">
            <a:extLst>
              <a:ext uri="{FF2B5EF4-FFF2-40B4-BE49-F238E27FC236}">
                <a16:creationId xmlns:a16="http://schemas.microsoft.com/office/drawing/2014/main" id="{DE549A36-F3A9-E6B0-E6BC-9508A1132972}"/>
              </a:ext>
            </a:extLst>
          </p:cNvPr>
          <p:cNvSpPr txBox="1"/>
          <p:nvPr/>
        </p:nvSpPr>
        <p:spPr>
          <a:xfrm>
            <a:off x="97970" y="1643888"/>
            <a:ext cx="9856521" cy="3046988"/>
          </a:xfrm>
          <a:prstGeom prst="rect">
            <a:avLst/>
          </a:prstGeom>
          <a:noFill/>
        </p:spPr>
        <p:txBody>
          <a:bodyPr wrap="square">
            <a:spAutoFit/>
          </a:bodyPr>
          <a:lstStyle/>
          <a:p>
            <a:pPr lvl="0"/>
            <a:r>
              <a:rPr lang="en-GB" sz="2400" b="1" dirty="0"/>
              <a:t>Tu identidad digital</a:t>
            </a:r>
          </a:p>
          <a:p>
            <a:pPr lvl="0"/>
            <a:endParaRPr lang="en-GB" sz="2400" b="1" dirty="0"/>
          </a:p>
          <a:p>
            <a:pPr lvl="0" algn="ctr"/>
            <a:r>
              <a:rPr lang="en-GB" sz="2400" dirty="0"/>
              <a:t>Eres lo que publicas</a:t>
            </a:r>
          </a:p>
          <a:p>
            <a:pPr lvl="0" algn="ctr"/>
            <a:endParaRPr lang="en-GB" sz="2400" dirty="0"/>
          </a:p>
          <a:p>
            <a:pPr lvl="0" algn="ctr"/>
            <a:r>
              <a:rPr lang="en-GB" sz="2400" dirty="0"/>
              <a:t>Ser un buen ciudadano digital significa actuar de forma ética, segura y respetuosa. </a:t>
            </a:r>
          </a:p>
          <a:p>
            <a:pPr lvl="0" algn="ctr"/>
            <a:endParaRPr lang="en-GB" sz="2400" dirty="0"/>
          </a:p>
          <a:p>
            <a:pPr lvl="0" algn="ctr"/>
            <a:r>
              <a:rPr lang="en-GB" sz="2400" dirty="0"/>
              <a:t>Cada clic forma parte de tu reputación.</a:t>
            </a:r>
          </a:p>
          <a:p>
            <a:pPr lvl="0"/>
            <a:endParaRPr lang="en-GB" sz="2400" dirty="0"/>
          </a:p>
        </p:txBody>
      </p:sp>
    </p:spTree>
    <p:extLst>
      <p:ext uri="{BB962C8B-B14F-4D97-AF65-F5344CB8AC3E}">
        <p14:creationId xmlns:p14="http://schemas.microsoft.com/office/powerpoint/2010/main" val="35761325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DB7051-A539-77C9-E9C6-C6F03829FC52}"/>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71EC7AB9-5108-4EBE-01ED-1F2EF716B97E}"/>
              </a:ext>
            </a:extLst>
          </p:cNvPr>
          <p:cNvSpPr>
            <a:spLocks noGrp="1"/>
          </p:cNvSpPr>
          <p:nvPr>
            <p:ph type="title"/>
          </p:nvPr>
        </p:nvSpPr>
        <p:spPr/>
        <p:txBody>
          <a:bodyPr lIns="91440"/>
          <a:lstStyle/>
          <a:p>
            <a:r>
              <a:rPr lang="en-US" sz="2400" i="1" dirty="0"/>
              <a:t>Módulo 2 (Estudiantes): Amabilidad en línea y ciberempatía</a:t>
            </a:r>
            <a:endParaRPr lang="el-GR" sz="2400" dirty="0"/>
          </a:p>
        </p:txBody>
      </p:sp>
      <p:sp>
        <p:nvSpPr>
          <p:cNvPr id="6" name="Text Placeholder 5">
            <a:extLst>
              <a:ext uri="{FF2B5EF4-FFF2-40B4-BE49-F238E27FC236}">
                <a16:creationId xmlns:a16="http://schemas.microsoft.com/office/drawing/2014/main" id="{1C6314D8-AE0F-D472-D85B-51471E99F87A}"/>
              </a:ext>
            </a:extLst>
          </p:cNvPr>
          <p:cNvSpPr>
            <a:spLocks noGrp="1"/>
          </p:cNvSpPr>
          <p:nvPr>
            <p:ph type="body" sz="quarter" idx="10"/>
          </p:nvPr>
        </p:nvSpPr>
        <p:spPr/>
        <p:txBody>
          <a:bodyPr/>
          <a:lstStyle/>
          <a:p>
            <a:r>
              <a:rPr lang="en-US" b="1" i="1" dirty="0">
                <a:solidFill>
                  <a:schemeClr val="accent6">
                    <a:lumMod val="75000"/>
                  </a:schemeClr>
                </a:solidFill>
              </a:rPr>
              <a:t>Tema 4: Ciudadanía digital</a:t>
            </a:r>
            <a:endParaRPr lang="en-CY" i="1" dirty="0"/>
          </a:p>
        </p:txBody>
      </p:sp>
      <p:pic>
        <p:nvPicPr>
          <p:cNvPr id="2" name="Content Placeholder 1">
            <a:extLst>
              <a:ext uri="{FF2B5EF4-FFF2-40B4-BE49-F238E27FC236}">
                <a16:creationId xmlns:a16="http://schemas.microsoft.com/office/drawing/2014/main" id="{7050727B-0A41-C71C-312A-BE01574ACBC7}"/>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4" name="TextBox 3">
            <a:extLst>
              <a:ext uri="{FF2B5EF4-FFF2-40B4-BE49-F238E27FC236}">
                <a16:creationId xmlns:a16="http://schemas.microsoft.com/office/drawing/2014/main" id="{5EFF62B6-80F4-BEE8-C710-94B5B3D76868}"/>
              </a:ext>
            </a:extLst>
          </p:cNvPr>
          <p:cNvSpPr txBox="1"/>
          <p:nvPr/>
        </p:nvSpPr>
        <p:spPr>
          <a:xfrm>
            <a:off x="97970" y="1643888"/>
            <a:ext cx="9856521" cy="3785652"/>
          </a:xfrm>
          <a:prstGeom prst="rect">
            <a:avLst/>
          </a:prstGeom>
          <a:noFill/>
        </p:spPr>
        <p:txBody>
          <a:bodyPr wrap="square">
            <a:spAutoFit/>
          </a:bodyPr>
          <a:lstStyle/>
          <a:p>
            <a:pPr lvl="0"/>
            <a:r>
              <a:rPr lang="en-GB" sz="2400" b="1" dirty="0"/>
              <a:t>Proteger tu comunidad</a:t>
            </a:r>
          </a:p>
          <a:p>
            <a:pPr lvl="0"/>
            <a:endParaRPr lang="en-GB" sz="2400" dirty="0"/>
          </a:p>
          <a:p>
            <a:pPr lvl="0" algn="ctr"/>
            <a:r>
              <a:rPr lang="en-GB" sz="2400" dirty="0" err="1" smtClean="0"/>
              <a:t>Crea</a:t>
            </a:r>
            <a:r>
              <a:rPr lang="en-GB" sz="2400" dirty="0" smtClean="0"/>
              <a:t> </a:t>
            </a:r>
            <a:r>
              <a:rPr lang="en-GB" sz="2400" dirty="0"/>
              <a:t>un espacio seguro </a:t>
            </a:r>
            <a:r>
              <a:rPr lang="en-GB" sz="2400" dirty="0" err="1"/>
              <a:t>en</a:t>
            </a:r>
            <a:r>
              <a:rPr lang="en-GB" sz="2400" dirty="0"/>
              <a:t> </a:t>
            </a:r>
            <a:r>
              <a:rPr lang="en-GB" sz="2400" dirty="0" err="1" smtClean="0"/>
              <a:t>línea</a:t>
            </a:r>
            <a:r>
              <a:rPr lang="en-GB" sz="2400" dirty="0" smtClean="0"/>
              <a:t>.</a:t>
            </a:r>
            <a:endParaRPr lang="en-GB" sz="2400" dirty="0"/>
          </a:p>
          <a:p>
            <a:pPr lvl="0" algn="ctr"/>
            <a:endParaRPr lang="en-GB" sz="2400" dirty="0"/>
          </a:p>
          <a:p>
            <a:pPr lvl="0" algn="ctr"/>
            <a:r>
              <a:rPr lang="en-GB" sz="2400" dirty="0"/>
              <a:t>Respeta la privacidad de los demás. </a:t>
            </a:r>
          </a:p>
          <a:p>
            <a:pPr lvl="0" algn="ctr"/>
            <a:endParaRPr lang="en-GB" sz="2400" dirty="0"/>
          </a:p>
          <a:p>
            <a:pPr lvl="0" algn="ctr"/>
            <a:r>
              <a:rPr lang="en-GB" sz="2400" dirty="0"/>
              <a:t>Piensa de forma crítica (¿Es real esta noticia?). </a:t>
            </a:r>
          </a:p>
          <a:p>
            <a:pPr lvl="0" algn="ctr"/>
            <a:endParaRPr lang="en-GB" sz="2400" dirty="0"/>
          </a:p>
          <a:p>
            <a:pPr lvl="0" algn="ctr"/>
            <a:r>
              <a:rPr lang="en-GB" sz="2400" dirty="0"/>
              <a:t>Incluye a los demás en los chats grupales.</a:t>
            </a:r>
          </a:p>
          <a:p>
            <a:pPr lvl="0"/>
            <a:endParaRPr lang="en-GB" sz="2400" dirty="0"/>
          </a:p>
        </p:txBody>
      </p:sp>
    </p:spTree>
    <p:extLst>
      <p:ext uri="{BB962C8B-B14F-4D97-AF65-F5344CB8AC3E}">
        <p14:creationId xmlns:p14="http://schemas.microsoft.com/office/powerpoint/2010/main" val="5405259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429F1F-8D21-934E-A58E-CC0B71D1A136}"/>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253A70C3-D26A-4D60-75CC-53DF4A7A3F72}"/>
              </a:ext>
            </a:extLst>
          </p:cNvPr>
          <p:cNvSpPr>
            <a:spLocks noGrp="1"/>
          </p:cNvSpPr>
          <p:nvPr>
            <p:ph type="title"/>
          </p:nvPr>
        </p:nvSpPr>
        <p:spPr/>
        <p:txBody>
          <a:bodyPr lIns="91440"/>
          <a:lstStyle/>
          <a:p>
            <a:r>
              <a:rPr lang="en-US" sz="2400" i="1" dirty="0"/>
              <a:t>Módulo 2 (Estudiantes): Amabilidad en línea y ciberempatía</a:t>
            </a:r>
            <a:endParaRPr lang="el-GR" sz="2400" dirty="0"/>
          </a:p>
        </p:txBody>
      </p:sp>
      <p:sp>
        <p:nvSpPr>
          <p:cNvPr id="6" name="Text Placeholder 5">
            <a:extLst>
              <a:ext uri="{FF2B5EF4-FFF2-40B4-BE49-F238E27FC236}">
                <a16:creationId xmlns:a16="http://schemas.microsoft.com/office/drawing/2014/main" id="{A8271396-E431-2625-6400-32E98AE1489D}"/>
              </a:ext>
            </a:extLst>
          </p:cNvPr>
          <p:cNvSpPr>
            <a:spLocks noGrp="1"/>
          </p:cNvSpPr>
          <p:nvPr>
            <p:ph type="body" sz="quarter" idx="10"/>
          </p:nvPr>
        </p:nvSpPr>
        <p:spPr/>
        <p:txBody>
          <a:bodyPr/>
          <a:lstStyle/>
          <a:p>
            <a:r>
              <a:rPr lang="en-US" b="1" i="1" dirty="0">
                <a:solidFill>
                  <a:schemeClr val="accent6">
                    <a:lumMod val="75000"/>
                  </a:schemeClr>
                </a:solidFill>
              </a:rPr>
              <a:t>Tema 4: Ciudadanía digital</a:t>
            </a:r>
            <a:endParaRPr lang="en-CY" i="1" dirty="0"/>
          </a:p>
        </p:txBody>
      </p:sp>
      <p:pic>
        <p:nvPicPr>
          <p:cNvPr id="2" name="Content Placeholder 1">
            <a:extLst>
              <a:ext uri="{FF2B5EF4-FFF2-40B4-BE49-F238E27FC236}">
                <a16:creationId xmlns:a16="http://schemas.microsoft.com/office/drawing/2014/main" id="{734BC586-09CB-397E-50BF-33A33B605BDF}"/>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4" name="TextBox 3">
            <a:extLst>
              <a:ext uri="{FF2B5EF4-FFF2-40B4-BE49-F238E27FC236}">
                <a16:creationId xmlns:a16="http://schemas.microsoft.com/office/drawing/2014/main" id="{FB6D7178-3FC3-3B56-4F6F-822D259F1218}"/>
              </a:ext>
            </a:extLst>
          </p:cNvPr>
          <p:cNvSpPr txBox="1"/>
          <p:nvPr/>
        </p:nvSpPr>
        <p:spPr>
          <a:xfrm>
            <a:off x="97970" y="1643888"/>
            <a:ext cx="9856521" cy="3046988"/>
          </a:xfrm>
          <a:prstGeom prst="rect">
            <a:avLst/>
          </a:prstGeom>
          <a:noFill/>
        </p:spPr>
        <p:txBody>
          <a:bodyPr wrap="square">
            <a:spAutoFit/>
          </a:bodyPr>
          <a:lstStyle/>
          <a:p>
            <a:pPr lvl="0"/>
            <a:r>
              <a:rPr lang="en-GB" sz="2400" b="1" dirty="0"/>
              <a:t>Tu futuro</a:t>
            </a:r>
          </a:p>
          <a:p>
            <a:pPr lvl="0" algn="ctr"/>
            <a:endParaRPr lang="en-GB" sz="2400" b="1" dirty="0"/>
          </a:p>
          <a:p>
            <a:pPr lvl="0" algn="ctr"/>
            <a:r>
              <a:rPr lang="en-GB" sz="2400" dirty="0"/>
              <a:t>¡Tu huella importa!</a:t>
            </a:r>
          </a:p>
          <a:p>
            <a:pPr lvl="0" algn="ctr"/>
            <a:endParaRPr lang="en-GB" sz="2400" dirty="0"/>
          </a:p>
          <a:p>
            <a:pPr lvl="0" algn="ctr"/>
            <a:r>
              <a:rPr lang="en-GB" sz="2400" dirty="0"/>
              <a:t>¡Lo que publiques hoy puede afectar a tu colegio, tus amistades y tus futuros trabajos!</a:t>
            </a:r>
          </a:p>
          <a:p>
            <a:pPr lvl="0" algn="ctr"/>
            <a:r>
              <a:rPr lang="en-GB" sz="2400" dirty="0"/>
              <a:t> </a:t>
            </a:r>
          </a:p>
          <a:p>
            <a:pPr lvl="0" algn="ctr"/>
            <a:r>
              <a:rPr lang="en-GB" sz="2400" dirty="0"/>
              <a:t>¡Publica cosas de las que te sientas orgulloso!</a:t>
            </a:r>
          </a:p>
          <a:p>
            <a:pPr lvl="0"/>
            <a:endParaRPr lang="en-GB" sz="2400" dirty="0"/>
          </a:p>
        </p:txBody>
      </p:sp>
    </p:spTree>
    <p:extLst>
      <p:ext uri="{BB962C8B-B14F-4D97-AF65-F5344CB8AC3E}">
        <p14:creationId xmlns:p14="http://schemas.microsoft.com/office/powerpoint/2010/main" val="34994204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B90B46-07F3-069D-9947-08DBAB5CCA31}"/>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45E512ED-1A29-4EB6-4AB7-1E4E3B37004F}"/>
              </a:ext>
            </a:extLst>
          </p:cNvPr>
          <p:cNvSpPr>
            <a:spLocks noGrp="1"/>
          </p:cNvSpPr>
          <p:nvPr>
            <p:ph type="title"/>
          </p:nvPr>
        </p:nvSpPr>
        <p:spPr/>
        <p:txBody>
          <a:bodyPr lIns="91440"/>
          <a:lstStyle/>
          <a:p>
            <a:r>
              <a:rPr lang="en-US" sz="2400" i="1" dirty="0"/>
              <a:t>Módulo 2 (Estudiantes): Amabilidad en línea y ciberempatía</a:t>
            </a:r>
            <a:endParaRPr lang="el-GR" sz="2400" dirty="0"/>
          </a:p>
        </p:txBody>
      </p:sp>
      <p:sp>
        <p:nvSpPr>
          <p:cNvPr id="6" name="Text Placeholder 5">
            <a:extLst>
              <a:ext uri="{FF2B5EF4-FFF2-40B4-BE49-F238E27FC236}">
                <a16:creationId xmlns:a16="http://schemas.microsoft.com/office/drawing/2014/main" id="{4FBAE7C9-3702-87BB-6D40-B84338DC0034}"/>
              </a:ext>
            </a:extLst>
          </p:cNvPr>
          <p:cNvSpPr>
            <a:spLocks noGrp="1"/>
          </p:cNvSpPr>
          <p:nvPr>
            <p:ph type="body" sz="quarter" idx="10"/>
          </p:nvPr>
        </p:nvSpPr>
        <p:spPr/>
        <p:txBody>
          <a:bodyPr/>
          <a:lstStyle/>
          <a:p>
            <a:endParaRPr lang="en-US" b="1" i="1" dirty="0">
              <a:solidFill>
                <a:schemeClr val="accent6">
                  <a:lumMod val="75000"/>
                </a:schemeClr>
              </a:solidFill>
            </a:endParaRPr>
          </a:p>
          <a:p>
            <a:r>
              <a:rPr lang="en-US" b="1" i="1" dirty="0">
                <a:solidFill>
                  <a:schemeClr val="accent6">
                    <a:lumMod val="75000"/>
                  </a:schemeClr>
                </a:solidFill>
              </a:rPr>
              <a:t>Tema 4: Ciudadanía digital</a:t>
            </a:r>
          </a:p>
          <a:p>
            <a:endParaRPr lang="en-CY" i="1" dirty="0"/>
          </a:p>
        </p:txBody>
      </p:sp>
      <p:pic>
        <p:nvPicPr>
          <p:cNvPr id="2" name="Content Placeholder 1">
            <a:extLst>
              <a:ext uri="{FF2B5EF4-FFF2-40B4-BE49-F238E27FC236}">
                <a16:creationId xmlns:a16="http://schemas.microsoft.com/office/drawing/2014/main" id="{B40E9957-96B9-5339-75C4-8AFDCEC5B29D}"/>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3" name="TextBox 2">
            <a:extLst>
              <a:ext uri="{FF2B5EF4-FFF2-40B4-BE49-F238E27FC236}">
                <a16:creationId xmlns:a16="http://schemas.microsoft.com/office/drawing/2014/main" id="{3AEF50ED-1200-A818-3685-7E09F50B03B9}"/>
              </a:ext>
            </a:extLst>
          </p:cNvPr>
          <p:cNvSpPr txBox="1"/>
          <p:nvPr/>
        </p:nvSpPr>
        <p:spPr>
          <a:xfrm>
            <a:off x="420483" y="1648790"/>
            <a:ext cx="10787447" cy="3349828"/>
          </a:xfrm>
          <a:prstGeom prst="rect">
            <a:avLst/>
          </a:prstGeom>
          <a:noFill/>
        </p:spPr>
        <p:txBody>
          <a:bodyPr wrap="square">
            <a:spAutoFit/>
          </a:bodyPr>
          <a:lstStyle/>
          <a:p>
            <a:pPr lvl="0" algn="ctr"/>
            <a:r>
              <a:rPr lang="en-GB" sz="2400" b="1" dirty="0">
                <a:solidFill>
                  <a:schemeClr val="accent4">
                    <a:lumMod val="75000"/>
                  </a:schemeClr>
                </a:solidFill>
              </a:rPr>
              <a:t>Actividad: «El código del aula» (interactiva)</a:t>
            </a:r>
            <a:endParaRPr lang="en-GB" sz="2400" dirty="0">
              <a:solidFill>
                <a:schemeClr val="accent4">
                  <a:lumMod val="75000"/>
                </a:schemeClr>
              </a:solidFill>
            </a:endParaRPr>
          </a:p>
          <a:p>
            <a:pPr lvl="1" algn="ctr"/>
            <a:endParaRPr lang="en-GB" sz="2400" b="1" dirty="0"/>
          </a:p>
          <a:p>
            <a:pPr lvl="1" algn="ctr"/>
            <a:r>
              <a:rPr lang="en-GB" sz="2400" b="1" dirty="0"/>
              <a:t>Tarea: </a:t>
            </a:r>
            <a:r>
              <a:rPr lang="en-GB" sz="2400" dirty="0"/>
              <a:t>Diseñar nuestras normas</a:t>
            </a:r>
          </a:p>
          <a:p>
            <a:pPr lvl="1" algn="ctr"/>
            <a:endParaRPr lang="en-GB" sz="2400" b="1" dirty="0"/>
          </a:p>
          <a:p>
            <a:pPr lvl="1" algn="ctr"/>
            <a:r>
              <a:rPr lang="en-GB" sz="2400" b="1" dirty="0"/>
              <a:t>Interacción: </a:t>
            </a:r>
            <a:r>
              <a:rPr lang="en-GB" sz="2400" dirty="0"/>
              <a:t>Haz una lluvia de ideas con 3 reglas para el chat de grupo de tu clase. </a:t>
            </a:r>
          </a:p>
          <a:p>
            <a:pPr lvl="1" algn="ctr"/>
            <a:r>
              <a:rPr lang="en-GB" sz="2400" dirty="0"/>
              <a:t>(Por ejemplo: «No desahogarse en público», «Celebrar los logros de todos»).</a:t>
            </a:r>
          </a:p>
          <a:p>
            <a:pPr lvl="0" algn="ctr"/>
            <a:endParaRPr lang="en-GB" sz="2400" dirty="0"/>
          </a:p>
          <a:p>
            <a:pPr lvl="0" algn="ctr"/>
            <a:endParaRPr lang="en-GB"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149753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214BAB-0D53-EBC5-2F2F-5FC07341BD9B}"/>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319B6052-0B92-44D7-DA37-11CC83AA5792}"/>
              </a:ext>
            </a:extLst>
          </p:cNvPr>
          <p:cNvSpPr>
            <a:spLocks noGrp="1"/>
          </p:cNvSpPr>
          <p:nvPr>
            <p:ph type="title"/>
          </p:nvPr>
        </p:nvSpPr>
        <p:spPr/>
        <p:txBody>
          <a:bodyPr lIns="91440"/>
          <a:lstStyle/>
          <a:p>
            <a:r>
              <a:rPr lang="en-US" sz="2400" i="1" dirty="0"/>
              <a:t>Módulo 2 (Estudiantes): Amabilidad en línea y ciberempatía</a:t>
            </a:r>
            <a:endParaRPr lang="el-GR" sz="2400" dirty="0"/>
          </a:p>
        </p:txBody>
      </p:sp>
      <p:sp>
        <p:nvSpPr>
          <p:cNvPr id="6" name="Text Placeholder 5">
            <a:extLst>
              <a:ext uri="{FF2B5EF4-FFF2-40B4-BE49-F238E27FC236}">
                <a16:creationId xmlns:a16="http://schemas.microsoft.com/office/drawing/2014/main" id="{FBABEAB1-C9A9-5FBD-6DC0-347419ABEAF8}"/>
              </a:ext>
            </a:extLst>
          </p:cNvPr>
          <p:cNvSpPr>
            <a:spLocks noGrp="1"/>
          </p:cNvSpPr>
          <p:nvPr>
            <p:ph type="body" sz="quarter" idx="10"/>
          </p:nvPr>
        </p:nvSpPr>
        <p:spPr/>
        <p:txBody>
          <a:bodyPr/>
          <a:lstStyle/>
          <a:p>
            <a:endParaRPr lang="en-US" b="1" i="1" dirty="0">
              <a:solidFill>
                <a:schemeClr val="accent6">
                  <a:lumMod val="75000"/>
                </a:schemeClr>
              </a:solidFill>
            </a:endParaRPr>
          </a:p>
          <a:p>
            <a:r>
              <a:rPr lang="en-US" b="1" i="1" dirty="0">
                <a:solidFill>
                  <a:schemeClr val="accent6">
                    <a:lumMod val="75000"/>
                  </a:schemeClr>
                </a:solidFill>
              </a:rPr>
              <a:t>Tema 4: Ciudadanía digital</a:t>
            </a:r>
          </a:p>
          <a:p>
            <a:endParaRPr lang="en-CY" i="1" dirty="0"/>
          </a:p>
        </p:txBody>
      </p:sp>
      <p:pic>
        <p:nvPicPr>
          <p:cNvPr id="2" name="Content Placeholder 1">
            <a:extLst>
              <a:ext uri="{FF2B5EF4-FFF2-40B4-BE49-F238E27FC236}">
                <a16:creationId xmlns:a16="http://schemas.microsoft.com/office/drawing/2014/main" id="{3AFC3139-6469-A4EB-11E2-BBB7F2A3A6ED}"/>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3" name="TextBox 2">
            <a:extLst>
              <a:ext uri="{FF2B5EF4-FFF2-40B4-BE49-F238E27FC236}">
                <a16:creationId xmlns:a16="http://schemas.microsoft.com/office/drawing/2014/main" id="{93B100E8-AE94-DC4B-49CE-92B6C8916A39}"/>
              </a:ext>
            </a:extLst>
          </p:cNvPr>
          <p:cNvSpPr txBox="1"/>
          <p:nvPr/>
        </p:nvSpPr>
        <p:spPr>
          <a:xfrm>
            <a:off x="176644" y="1631373"/>
            <a:ext cx="10453255" cy="3332322"/>
          </a:xfrm>
          <a:prstGeom prst="rect">
            <a:avLst/>
          </a:prstGeom>
          <a:noFill/>
        </p:spPr>
        <p:txBody>
          <a:bodyPr wrap="square">
            <a:spAutoFit/>
          </a:bodyPr>
          <a:lstStyle/>
          <a:p>
            <a:pPr lvl="0" algn="ctr"/>
            <a:r>
              <a:rPr lang="en-GB" sz="2400" b="1" dirty="0" err="1">
                <a:solidFill>
                  <a:schemeClr val="accent4">
                    <a:lumMod val="75000"/>
                  </a:schemeClr>
                </a:solidFill>
              </a:rPr>
              <a:t>Actividad: «El </a:t>
            </a:r>
            <a:r>
              <a:rPr lang="en-GB" sz="2400" b="1" dirty="0">
                <a:solidFill>
                  <a:schemeClr val="accent4">
                    <a:lumMod val="75000"/>
                  </a:schemeClr>
                </a:solidFill>
              </a:rPr>
              <a:t>compromiso digital» (Individual)</a:t>
            </a:r>
            <a:endParaRPr lang="en-GB" sz="2400" dirty="0">
              <a:solidFill>
                <a:schemeClr val="accent4">
                  <a:lumMod val="75000"/>
                </a:schemeClr>
              </a:solidFill>
            </a:endParaRPr>
          </a:p>
          <a:p>
            <a:pPr lvl="1" algn="ctr"/>
            <a:endParaRPr lang="en-GB" sz="2400" b="1" dirty="0"/>
          </a:p>
          <a:p>
            <a:pPr lvl="1" algn="ctr"/>
            <a:r>
              <a:rPr lang="en-GB" sz="2400" b="1" dirty="0"/>
              <a:t>Tarea: </a:t>
            </a:r>
            <a:r>
              <a:rPr lang="en-GB" sz="2400" dirty="0"/>
              <a:t>Hazlo oficial</a:t>
            </a:r>
          </a:p>
          <a:p>
            <a:pPr lvl="1" algn="ctr"/>
            <a:endParaRPr lang="en-GB" sz="2400" b="1" dirty="0"/>
          </a:p>
          <a:p>
            <a:pPr lvl="1" algn="ctr"/>
            <a:r>
              <a:rPr lang="en-GB" sz="2400" b="1" dirty="0"/>
              <a:t>Interacción: </a:t>
            </a:r>
            <a:r>
              <a:rPr lang="en-GB" sz="2400" dirty="0"/>
              <a:t> </a:t>
            </a:r>
          </a:p>
          <a:p>
            <a:pPr lvl="1" algn="ctr"/>
            <a:r>
              <a:rPr lang="en-GB" sz="2400" dirty="0"/>
              <a:t>Escribe entre 3 y 5 compromisos personales en una «tarjeta de compromiso» para llevarte a casa.</a:t>
            </a:r>
          </a:p>
          <a:p>
            <a:pPr lvl="1" algn="ctr"/>
            <a:r>
              <a:rPr lang="en-GB" sz="2400" dirty="0"/>
              <a:t>(p. ej., «Denunciaré los contenidos nocivos»)</a:t>
            </a:r>
          </a:p>
          <a:p>
            <a:pPr lvl="0" algn="ctr"/>
            <a:endParaRPr lang="en-GB"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116505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2AE6D5-4BD4-EF70-9A78-C38B3735BC7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FD0F0F46-1404-8612-DA0F-119FF549FBED}"/>
              </a:ext>
            </a:extLst>
          </p:cNvPr>
          <p:cNvSpPr>
            <a:spLocks noGrp="1"/>
          </p:cNvSpPr>
          <p:nvPr>
            <p:ph type="ctrTitle"/>
          </p:nvPr>
        </p:nvSpPr>
        <p:spPr>
          <a:xfrm>
            <a:off x="405246" y="1768632"/>
            <a:ext cx="6821956" cy="1334065"/>
          </a:xfrm>
        </p:spPr>
        <p:txBody>
          <a:bodyPr/>
          <a:lstStyle/>
          <a:p>
            <a:r>
              <a:rPr lang="en-US" b="0" i="1" dirty="0"/>
              <a:t>Fin del módulo 2 (Estudiantes)</a:t>
            </a:r>
            <a:br>
              <a:rPr lang="en-US" b="0" i="1" dirty="0"/>
            </a:br>
            <a:r>
              <a:rPr lang="en-US" b="0" i="1" dirty="0"/>
              <a:t>Amabilidad en línea y ciberempatía</a:t>
            </a:r>
            <a:r>
              <a:rPr lang="en-CY" dirty="0"/>
              <a:t/>
            </a:r>
            <a:br>
              <a:rPr lang="en-CY" dirty="0"/>
            </a:br>
            <a:endParaRPr lang="LID4096" dirty="0"/>
          </a:p>
        </p:txBody>
      </p:sp>
      <p:pic>
        <p:nvPicPr>
          <p:cNvPr id="8" name="Picture 7">
            <a:extLst>
              <a:ext uri="{FF2B5EF4-FFF2-40B4-BE49-F238E27FC236}">
                <a16:creationId xmlns:a16="http://schemas.microsoft.com/office/drawing/2014/main" id="{EB5DE78C-1BD8-E47F-1854-46AC8DCEDF8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5461" y="2940275"/>
            <a:ext cx="5270539" cy="2763427"/>
          </a:xfrm>
          <a:prstGeom prst="rect">
            <a:avLst/>
          </a:prstGeom>
        </p:spPr>
      </p:pic>
    </p:spTree>
    <p:extLst>
      <p:ext uri="{BB962C8B-B14F-4D97-AF65-F5344CB8AC3E}">
        <p14:creationId xmlns:p14="http://schemas.microsoft.com/office/powerpoint/2010/main" val="6578956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97061E-C86D-651E-3E36-B5C1E36940D2}"/>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9A16618C-B37C-7BBA-B60D-F2F1A3AEAB3E}"/>
              </a:ext>
            </a:extLst>
          </p:cNvPr>
          <p:cNvSpPr>
            <a:spLocks noGrp="1"/>
          </p:cNvSpPr>
          <p:nvPr>
            <p:ph type="title"/>
          </p:nvPr>
        </p:nvSpPr>
        <p:spPr/>
        <p:txBody>
          <a:bodyPr lIns="91440"/>
          <a:lstStyle/>
          <a:p>
            <a:r>
              <a:rPr lang="en-US" sz="2400" i="1" dirty="0"/>
              <a:t>Módulo 2 (Estudiantes): Amabilidad en línea y ciberempatía</a:t>
            </a:r>
            <a:endParaRPr lang="el-GR" sz="2400" dirty="0"/>
          </a:p>
        </p:txBody>
      </p:sp>
      <p:sp>
        <p:nvSpPr>
          <p:cNvPr id="6" name="Text Placeholder 5">
            <a:extLst>
              <a:ext uri="{FF2B5EF4-FFF2-40B4-BE49-F238E27FC236}">
                <a16:creationId xmlns:a16="http://schemas.microsoft.com/office/drawing/2014/main" id="{C7E7FAC4-7448-2ADC-CB70-39FC7D3F3AAE}"/>
              </a:ext>
            </a:extLst>
          </p:cNvPr>
          <p:cNvSpPr>
            <a:spLocks noGrp="1"/>
          </p:cNvSpPr>
          <p:nvPr>
            <p:ph type="body" sz="quarter" idx="10"/>
          </p:nvPr>
        </p:nvSpPr>
        <p:spPr/>
        <p:txBody>
          <a:bodyPr/>
          <a:lstStyle/>
          <a:p>
            <a:r>
              <a:rPr lang="en-US" b="1" i="1" dirty="0">
                <a:solidFill>
                  <a:schemeClr val="accent6">
                    <a:lumMod val="75000"/>
                  </a:schemeClr>
                </a:solidFill>
              </a:rPr>
              <a:t>Tema 1: Descifrando el ciberacoso</a:t>
            </a:r>
          </a:p>
        </p:txBody>
      </p:sp>
      <p:pic>
        <p:nvPicPr>
          <p:cNvPr id="3" name="Content Placeholder 1">
            <a:extLst>
              <a:ext uri="{FF2B5EF4-FFF2-40B4-BE49-F238E27FC236}">
                <a16:creationId xmlns:a16="http://schemas.microsoft.com/office/drawing/2014/main" id="{3CC66ED3-CDF8-5D92-CC54-5149A01B92CC}"/>
              </a:ext>
            </a:extLst>
          </p:cNvPr>
          <p:cNvPicPr>
            <a:picLocks noGrp="1" noChangeAspect="1"/>
          </p:cNvPicPr>
          <p:nvPr>
            <p:ph sz="quarter" idx="12"/>
          </p:nvPr>
        </p:nvPicPr>
        <p:blipFill>
          <a:blip r:embed="rId3"/>
          <a:stretch>
            <a:fillRect/>
          </a:stretch>
        </p:blipFill>
        <p:spPr>
          <a:xfrm>
            <a:off x="9861203" y="5367073"/>
            <a:ext cx="2002432" cy="919427"/>
          </a:xfrm>
          <a:prstGeom prst="rect">
            <a:avLst/>
          </a:prstGeom>
        </p:spPr>
      </p:pic>
      <p:sp>
        <p:nvSpPr>
          <p:cNvPr id="4" name="TextBox 3">
            <a:extLst>
              <a:ext uri="{FF2B5EF4-FFF2-40B4-BE49-F238E27FC236}">
                <a16:creationId xmlns:a16="http://schemas.microsoft.com/office/drawing/2014/main" id="{23251F34-C4B2-9B7F-DE60-29070D54B430}"/>
              </a:ext>
            </a:extLst>
          </p:cNvPr>
          <p:cNvSpPr txBox="1"/>
          <p:nvPr/>
        </p:nvSpPr>
        <p:spPr>
          <a:xfrm>
            <a:off x="176644" y="1631373"/>
            <a:ext cx="10453255" cy="3690947"/>
          </a:xfrm>
          <a:prstGeom prst="rect">
            <a:avLst/>
          </a:prstGeom>
          <a:noFill/>
        </p:spPr>
        <p:txBody>
          <a:bodyPr wrap="square">
            <a:spAutoFit/>
          </a:bodyPr>
          <a:lstStyle/>
          <a:p>
            <a:pPr marR="0" lvl="0">
              <a:lnSpc>
                <a:spcPct val="107000"/>
              </a:lnSpc>
              <a:spcAft>
                <a:spcPts val="800"/>
              </a:spcAft>
              <a:buSzPts val="1000"/>
              <a:tabLst>
                <a:tab pos="457200" algn="l"/>
              </a:tabLst>
            </a:pPr>
            <a:r>
              <a:rPr lang="en-GB" sz="2400" b="1"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¿Qué es el ciberacoso?</a:t>
            </a: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p>
            <a:pPr marR="0" lvl="1" algn="ctr">
              <a:lnSpc>
                <a:spcPct val="107000"/>
              </a:lnSpc>
              <a:spcAft>
                <a:spcPts val="800"/>
              </a:spcAft>
              <a:buSzPts val="1000"/>
              <a:tabLst>
                <a:tab pos="9144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p>
            <a:pPr marR="0" lvl="1" algn="ctr">
              <a:lnSpc>
                <a:spcPct val="107000"/>
              </a:lnSpc>
              <a:spcAft>
                <a:spcPts val="800"/>
              </a:spcAft>
              <a:buSzPts val="1000"/>
              <a:tabLst>
                <a:tab pos="914400" algn="l"/>
              </a:tabLst>
            </a:pP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Convertirse en un detective digital</a:t>
            </a:r>
          </a:p>
          <a:p>
            <a:pPr marR="0" lvl="1" algn="ctr">
              <a:lnSpc>
                <a:spcPct val="107000"/>
              </a:lnSpc>
              <a:spcAft>
                <a:spcPts val="800"/>
              </a:spcAft>
              <a:buSzPts val="1000"/>
              <a:tabLst>
                <a:tab pos="914400" algn="l"/>
              </a:tabLst>
            </a:pPr>
            <a:endParaRPr lang="en-GB" sz="16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p>
            <a:pPr marR="0" lvl="1" algn="ctr">
              <a:lnSpc>
                <a:spcPct val="107000"/>
              </a:lnSpc>
              <a:spcAft>
                <a:spcPts val="800"/>
              </a:spcAft>
              <a:buSzPts val="1000"/>
              <a:tabLst>
                <a:tab pos="914400" algn="l"/>
              </a:tabLst>
            </a:pP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Es un daño intencionado y repetido que se produce a través de las pantallas. </a:t>
            </a:r>
          </a:p>
          <a:p>
            <a:pPr marR="0" lvl="1" algn="ctr">
              <a:lnSpc>
                <a:spcPct val="107000"/>
              </a:lnSpc>
              <a:spcAft>
                <a:spcPts val="800"/>
              </a:spcAft>
              <a:buSzPts val="1000"/>
              <a:tabLst>
                <a:tab pos="914400" algn="l"/>
              </a:tabLst>
            </a:pP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Puede ocurrir en cualquier lugar y en cualquier momento.</a:t>
            </a:r>
          </a:p>
          <a:p>
            <a:pPr marR="0" lvl="1" algn="ctr">
              <a:lnSpc>
                <a:spcPct val="107000"/>
              </a:lnSpc>
              <a:spcAft>
                <a:spcPts val="800"/>
              </a:spcAft>
              <a:buSzPts val="1000"/>
              <a:tabLst>
                <a:tab pos="914400" algn="l"/>
              </a:tabLst>
            </a:pPr>
            <a:endParaRPr lang="en-GB" sz="16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p>
            <a:pPr marR="0" lvl="1" algn="ctr">
              <a:lnSpc>
                <a:spcPct val="107000"/>
              </a:lnSpc>
              <a:spcAft>
                <a:spcPts val="800"/>
              </a:spcAft>
              <a:buSzPts val="1000"/>
              <a:tabLst>
                <a:tab pos="914400" algn="l"/>
              </a:tabLst>
            </a:pP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Difundir </a:t>
            </a:r>
            <a:r>
              <a:rPr lang="en-GB" sz="2400" dirty="0" err="1">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rumores</a:t>
            </a: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 enviar mensajes directos maliciosos o compartir fotos privadas.</a:t>
            </a:r>
          </a:p>
        </p:txBody>
      </p:sp>
    </p:spTree>
    <p:extLst>
      <p:ext uri="{BB962C8B-B14F-4D97-AF65-F5344CB8AC3E}">
        <p14:creationId xmlns:p14="http://schemas.microsoft.com/office/powerpoint/2010/main" val="29859871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3AB995-4B6A-ED92-3D9D-5CC49CFD9FB2}"/>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F356F851-1086-1D2B-9019-E3DAA9A03ABB}"/>
              </a:ext>
            </a:extLst>
          </p:cNvPr>
          <p:cNvSpPr>
            <a:spLocks noGrp="1"/>
          </p:cNvSpPr>
          <p:nvPr>
            <p:ph type="title"/>
          </p:nvPr>
        </p:nvSpPr>
        <p:spPr/>
        <p:txBody>
          <a:bodyPr lIns="91440"/>
          <a:lstStyle/>
          <a:p>
            <a:r>
              <a:rPr lang="en-US" sz="2400" i="1" dirty="0"/>
              <a:t>Módulo 2 (Estudiantes): Amabilidad en línea y ciberempatía</a:t>
            </a:r>
            <a:endParaRPr lang="el-GR" sz="2400" dirty="0"/>
          </a:p>
        </p:txBody>
      </p:sp>
      <p:sp>
        <p:nvSpPr>
          <p:cNvPr id="6" name="Text Placeholder 5">
            <a:extLst>
              <a:ext uri="{FF2B5EF4-FFF2-40B4-BE49-F238E27FC236}">
                <a16:creationId xmlns:a16="http://schemas.microsoft.com/office/drawing/2014/main" id="{BE00D98A-C89D-69BD-6ED9-A845AB5973DD}"/>
              </a:ext>
            </a:extLst>
          </p:cNvPr>
          <p:cNvSpPr>
            <a:spLocks noGrp="1"/>
          </p:cNvSpPr>
          <p:nvPr>
            <p:ph type="body" sz="quarter" idx="10"/>
          </p:nvPr>
        </p:nvSpPr>
        <p:spPr/>
        <p:txBody>
          <a:bodyPr/>
          <a:lstStyle/>
          <a:p>
            <a:r>
              <a:rPr lang="en-US" b="1" i="1" dirty="0">
                <a:solidFill>
                  <a:schemeClr val="accent6">
                    <a:lumMod val="75000"/>
                  </a:schemeClr>
                </a:solidFill>
              </a:rPr>
              <a:t>Tema 1: Descifrando el ciberacoso</a:t>
            </a:r>
          </a:p>
        </p:txBody>
      </p:sp>
      <p:pic>
        <p:nvPicPr>
          <p:cNvPr id="3" name="Content Placeholder 1">
            <a:extLst>
              <a:ext uri="{FF2B5EF4-FFF2-40B4-BE49-F238E27FC236}">
                <a16:creationId xmlns:a16="http://schemas.microsoft.com/office/drawing/2014/main" id="{70B39196-1EE7-9405-83A6-60B7814E4187}"/>
              </a:ext>
            </a:extLst>
          </p:cNvPr>
          <p:cNvPicPr>
            <a:picLocks noGrp="1" noChangeAspect="1"/>
          </p:cNvPicPr>
          <p:nvPr>
            <p:ph sz="quarter" idx="12"/>
          </p:nvPr>
        </p:nvPicPr>
        <p:blipFill>
          <a:blip r:embed="rId3"/>
          <a:stretch>
            <a:fillRect/>
          </a:stretch>
        </p:blipFill>
        <p:spPr>
          <a:xfrm>
            <a:off x="9861203" y="5367073"/>
            <a:ext cx="1648460" cy="756899"/>
          </a:xfrm>
          <a:prstGeom prst="rect">
            <a:avLst/>
          </a:prstGeom>
        </p:spPr>
      </p:pic>
      <p:sp>
        <p:nvSpPr>
          <p:cNvPr id="5" name="TextBox 4">
            <a:extLst>
              <a:ext uri="{FF2B5EF4-FFF2-40B4-BE49-F238E27FC236}">
                <a16:creationId xmlns:a16="http://schemas.microsoft.com/office/drawing/2014/main" id="{4FC9AA94-0D9D-0993-916F-AC7F1D11265F}"/>
              </a:ext>
            </a:extLst>
          </p:cNvPr>
          <p:cNvSpPr txBox="1"/>
          <p:nvPr/>
        </p:nvSpPr>
        <p:spPr>
          <a:xfrm>
            <a:off x="176644" y="1631373"/>
            <a:ext cx="10453255" cy="4347985"/>
          </a:xfrm>
          <a:prstGeom prst="rect">
            <a:avLst/>
          </a:prstGeom>
          <a:noFill/>
        </p:spPr>
        <p:txBody>
          <a:bodyPr wrap="square">
            <a:spAutoFit/>
          </a:bodyPr>
          <a:lstStyle/>
          <a:p>
            <a:pPr lvl="0"/>
            <a:r>
              <a:rPr lang="en-GB" sz="2800" b="1" dirty="0"/>
              <a:t>Las diferentes caras del daño en línea</a:t>
            </a:r>
          </a:p>
          <a:p>
            <a:pPr lvl="0"/>
            <a:endParaRPr lang="en-GB" sz="2800" dirty="0"/>
          </a:p>
          <a:p>
            <a:pPr lvl="1" algn="ctr"/>
            <a:r>
              <a:rPr lang="en-GB" sz="2800" dirty="0"/>
              <a:t>Cómo detectar las señales</a:t>
            </a:r>
          </a:p>
          <a:p>
            <a:pPr lvl="1" algn="ctr"/>
            <a:endParaRPr lang="en-GB" sz="2800" dirty="0"/>
          </a:p>
          <a:p>
            <a:pPr lvl="2" algn="ctr"/>
            <a:r>
              <a:rPr lang="en-GB" sz="2800" dirty="0"/>
              <a:t>«Peleas» acaloradas en línea.</a:t>
            </a:r>
          </a:p>
          <a:p>
            <a:pPr lvl="2" algn="ctr"/>
            <a:endParaRPr lang="en-GB" sz="2800" dirty="0"/>
          </a:p>
          <a:p>
            <a:pPr lvl="2" algn="ctr"/>
            <a:r>
              <a:rPr lang="en-GB" sz="2800" dirty="0"/>
              <a:t>Dejar a alguien fuera del chat grupal a propósito.</a:t>
            </a:r>
          </a:p>
          <a:p>
            <a:pPr lvl="2" algn="ctr"/>
            <a:endParaRPr lang="en-GB" sz="2800" dirty="0"/>
          </a:p>
          <a:p>
            <a:pPr lvl="2" algn="ctr"/>
            <a:r>
              <a:rPr lang="en-GB" sz="2800" dirty="0"/>
              <a:t>Compartir los secretos o los dibujos privados de alguien.</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792271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652CA0-9974-F78D-B9C8-634A57E90BA7}"/>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BBF6C448-8795-9D0C-8015-7C3D9DF495B1}"/>
              </a:ext>
            </a:extLst>
          </p:cNvPr>
          <p:cNvSpPr>
            <a:spLocks noGrp="1"/>
          </p:cNvSpPr>
          <p:nvPr>
            <p:ph type="title"/>
          </p:nvPr>
        </p:nvSpPr>
        <p:spPr/>
        <p:txBody>
          <a:bodyPr lIns="91440"/>
          <a:lstStyle/>
          <a:p>
            <a:r>
              <a:rPr lang="en-US" sz="2400" i="1" dirty="0"/>
              <a:t>Módulo 2 (Estudiantes): Amabilidad en línea y ciberempatía</a:t>
            </a:r>
            <a:endParaRPr lang="el-GR" sz="2400" dirty="0"/>
          </a:p>
        </p:txBody>
      </p:sp>
      <p:sp>
        <p:nvSpPr>
          <p:cNvPr id="6" name="Text Placeholder 5">
            <a:extLst>
              <a:ext uri="{FF2B5EF4-FFF2-40B4-BE49-F238E27FC236}">
                <a16:creationId xmlns:a16="http://schemas.microsoft.com/office/drawing/2014/main" id="{9CA9F4BC-050C-D1E8-077A-49FF67E98168}"/>
              </a:ext>
            </a:extLst>
          </p:cNvPr>
          <p:cNvSpPr>
            <a:spLocks noGrp="1"/>
          </p:cNvSpPr>
          <p:nvPr>
            <p:ph type="body" sz="quarter" idx="10"/>
          </p:nvPr>
        </p:nvSpPr>
        <p:spPr/>
        <p:txBody>
          <a:bodyPr/>
          <a:lstStyle/>
          <a:p>
            <a:r>
              <a:rPr lang="en-US" b="1" i="1" dirty="0">
                <a:solidFill>
                  <a:schemeClr val="accent6">
                    <a:lumMod val="75000"/>
                  </a:schemeClr>
                </a:solidFill>
              </a:rPr>
              <a:t>Tema 1: Descifrando el ciberacoso</a:t>
            </a:r>
          </a:p>
        </p:txBody>
      </p:sp>
      <p:pic>
        <p:nvPicPr>
          <p:cNvPr id="3" name="Content Placeholder 1">
            <a:extLst>
              <a:ext uri="{FF2B5EF4-FFF2-40B4-BE49-F238E27FC236}">
                <a16:creationId xmlns:a16="http://schemas.microsoft.com/office/drawing/2014/main" id="{CEF9C920-2EF8-2618-4E68-6625325F33E6}"/>
              </a:ext>
            </a:extLst>
          </p:cNvPr>
          <p:cNvPicPr>
            <a:picLocks noGrp="1" noChangeAspect="1"/>
          </p:cNvPicPr>
          <p:nvPr>
            <p:ph sz="quarter" idx="12"/>
          </p:nvPr>
        </p:nvPicPr>
        <p:blipFill>
          <a:blip r:embed="rId3"/>
          <a:stretch>
            <a:fillRect/>
          </a:stretch>
        </p:blipFill>
        <p:spPr>
          <a:xfrm>
            <a:off x="9861203" y="5367073"/>
            <a:ext cx="2002432" cy="919427"/>
          </a:xfrm>
          <a:prstGeom prst="rect">
            <a:avLst/>
          </a:prstGeom>
        </p:spPr>
      </p:pic>
      <p:sp>
        <p:nvSpPr>
          <p:cNvPr id="4" name="TextBox 3">
            <a:extLst>
              <a:ext uri="{FF2B5EF4-FFF2-40B4-BE49-F238E27FC236}">
                <a16:creationId xmlns:a16="http://schemas.microsoft.com/office/drawing/2014/main" id="{161C0D6B-3D61-CE1E-2D2C-D5520DF383A9}"/>
              </a:ext>
            </a:extLst>
          </p:cNvPr>
          <p:cNvSpPr txBox="1"/>
          <p:nvPr/>
        </p:nvSpPr>
        <p:spPr>
          <a:xfrm>
            <a:off x="176644" y="1631373"/>
            <a:ext cx="10453255" cy="3055324"/>
          </a:xfrm>
          <a:prstGeom prst="rect">
            <a:avLst/>
          </a:prstGeom>
          <a:noFill/>
        </p:spPr>
        <p:txBody>
          <a:bodyPr wrap="square">
            <a:spAutoFit/>
          </a:bodyPr>
          <a:lstStyle/>
          <a:p>
            <a:pPr lvl="0"/>
            <a:r>
              <a:rPr lang="en-GB" sz="2400" b="1" dirty="0"/>
              <a:t>Por qué es importante</a:t>
            </a:r>
          </a:p>
          <a:p>
            <a:pPr lvl="0"/>
            <a:endParaRPr lang="en-GB" sz="2400" b="1" dirty="0"/>
          </a:p>
          <a:p>
            <a:pPr lvl="0" algn="ctr"/>
            <a:r>
              <a:rPr lang="en-GB" sz="2400" dirty="0"/>
              <a:t>El corazón «fuera de línea»</a:t>
            </a:r>
          </a:p>
          <a:p>
            <a:pPr lvl="0" algn="ctr"/>
            <a:endParaRPr lang="en-GB" sz="2400" dirty="0"/>
          </a:p>
          <a:p>
            <a:pPr lvl="0" algn="ctr"/>
            <a:r>
              <a:rPr lang="en-GB" sz="2400" dirty="0"/>
              <a:t>Las palabras en línea dejan «huellas digitales» que permanecen para siempre. </a:t>
            </a:r>
          </a:p>
          <a:p>
            <a:pPr lvl="0" algn="ctr"/>
            <a:endParaRPr lang="en-GB" sz="2400" dirty="0"/>
          </a:p>
          <a:p>
            <a:pPr lvl="0" algn="ctr"/>
            <a:r>
              <a:rPr lang="en-GB" sz="2400" dirty="0"/>
              <a:t>Pueden hacer que las personas se sientan solas, ansiosas o tristes incluso cuando el teléfono está apagado.</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988685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2FBD99-76B0-FB93-0E70-087DA7EE75A5}"/>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31C97325-92C5-C946-5D92-BB188F9DD2B5}"/>
              </a:ext>
            </a:extLst>
          </p:cNvPr>
          <p:cNvSpPr>
            <a:spLocks noGrp="1"/>
          </p:cNvSpPr>
          <p:nvPr>
            <p:ph type="title"/>
          </p:nvPr>
        </p:nvSpPr>
        <p:spPr/>
        <p:txBody>
          <a:bodyPr lIns="91440"/>
          <a:lstStyle/>
          <a:p>
            <a:r>
              <a:rPr lang="en-US" sz="2400" i="1" dirty="0"/>
              <a:t>Módulo 2 (Estudiantes): Amabilidad en línea y ciberempatía</a:t>
            </a:r>
            <a:endParaRPr lang="el-GR" sz="2400" dirty="0"/>
          </a:p>
        </p:txBody>
      </p:sp>
      <p:sp>
        <p:nvSpPr>
          <p:cNvPr id="6" name="Text Placeholder 5">
            <a:extLst>
              <a:ext uri="{FF2B5EF4-FFF2-40B4-BE49-F238E27FC236}">
                <a16:creationId xmlns:a16="http://schemas.microsoft.com/office/drawing/2014/main" id="{50A87880-B7F5-BC46-7714-5EF4E7DD4F4D}"/>
              </a:ext>
            </a:extLst>
          </p:cNvPr>
          <p:cNvSpPr>
            <a:spLocks noGrp="1"/>
          </p:cNvSpPr>
          <p:nvPr>
            <p:ph type="body" sz="quarter" idx="10"/>
          </p:nvPr>
        </p:nvSpPr>
        <p:spPr/>
        <p:txBody>
          <a:bodyPr/>
          <a:lstStyle/>
          <a:p>
            <a:r>
              <a:rPr lang="en-US" b="1" i="1" dirty="0">
                <a:solidFill>
                  <a:schemeClr val="accent6">
                    <a:lumMod val="75000"/>
                  </a:schemeClr>
                </a:solidFill>
              </a:rPr>
              <a:t>Tema 1: Descifrando el ciberacoso</a:t>
            </a:r>
          </a:p>
        </p:txBody>
      </p:sp>
      <p:pic>
        <p:nvPicPr>
          <p:cNvPr id="3" name="Content Placeholder 1">
            <a:extLst>
              <a:ext uri="{FF2B5EF4-FFF2-40B4-BE49-F238E27FC236}">
                <a16:creationId xmlns:a16="http://schemas.microsoft.com/office/drawing/2014/main" id="{ACE6488C-2BEC-EB59-0116-E954E2E18F8A}"/>
              </a:ext>
            </a:extLst>
          </p:cNvPr>
          <p:cNvPicPr>
            <a:picLocks noGrp="1" noChangeAspect="1"/>
          </p:cNvPicPr>
          <p:nvPr>
            <p:ph sz="quarter" idx="12"/>
          </p:nvPr>
        </p:nvPicPr>
        <p:blipFill>
          <a:blip r:embed="rId3"/>
          <a:stretch>
            <a:fillRect/>
          </a:stretch>
        </p:blipFill>
        <p:spPr>
          <a:xfrm>
            <a:off x="9628683" y="5429418"/>
            <a:ext cx="2002432" cy="919427"/>
          </a:xfrm>
          <a:prstGeom prst="rect">
            <a:avLst/>
          </a:prstGeom>
        </p:spPr>
      </p:pic>
      <p:sp>
        <p:nvSpPr>
          <p:cNvPr id="4" name="TextBox 3">
            <a:extLst>
              <a:ext uri="{FF2B5EF4-FFF2-40B4-BE49-F238E27FC236}">
                <a16:creationId xmlns:a16="http://schemas.microsoft.com/office/drawing/2014/main" id="{AD1DCA64-F716-D439-3582-9678951F41D2}"/>
              </a:ext>
            </a:extLst>
          </p:cNvPr>
          <p:cNvSpPr txBox="1"/>
          <p:nvPr/>
        </p:nvSpPr>
        <p:spPr>
          <a:xfrm>
            <a:off x="176644" y="1631373"/>
            <a:ext cx="10453255" cy="2962991"/>
          </a:xfrm>
          <a:prstGeom prst="rect">
            <a:avLst/>
          </a:prstGeom>
          <a:noFill/>
        </p:spPr>
        <p:txBody>
          <a:bodyPr wrap="square">
            <a:spAutoFit/>
          </a:bodyPr>
          <a:lstStyle/>
          <a:p>
            <a:pPr lvl="0" algn="ctr"/>
            <a:r>
              <a:rPr lang="en-GB" sz="2400" b="1" dirty="0">
                <a:solidFill>
                  <a:schemeClr val="accent4">
                    <a:lumMod val="75000"/>
                  </a:schemeClr>
                </a:solidFill>
              </a:rPr>
              <a:t>Actividad: «Clasificación de situaciones» (interactiva)</a:t>
            </a:r>
            <a:endParaRPr lang="en-GB" sz="2400" dirty="0">
              <a:solidFill>
                <a:schemeClr val="accent4">
                  <a:lumMod val="75000"/>
                </a:schemeClr>
              </a:solidFill>
            </a:endParaRPr>
          </a:p>
          <a:p>
            <a:pPr lvl="1" algn="ctr"/>
            <a:endParaRPr lang="en-GB" sz="2400" b="1" dirty="0"/>
          </a:p>
          <a:p>
            <a:pPr lvl="1" algn="ctr"/>
            <a:r>
              <a:rPr lang="en-GB" sz="2400" b="1" dirty="0"/>
              <a:t>Tarea: </a:t>
            </a:r>
            <a:r>
              <a:rPr lang="en-GB" sz="2400" dirty="0"/>
              <a:t>¡Empareja la acción con el nombre!</a:t>
            </a:r>
          </a:p>
          <a:p>
            <a:pPr lvl="1" algn="ctr"/>
            <a:endParaRPr lang="en-GB" sz="2400" b="1" dirty="0"/>
          </a:p>
          <a:p>
            <a:pPr lvl="1" algn="ctr"/>
            <a:r>
              <a:rPr lang="en-GB" sz="2400" b="1" dirty="0"/>
              <a:t>Interacción: </a:t>
            </a:r>
            <a:r>
              <a:rPr lang="en-GB" sz="2400" dirty="0"/>
              <a:t>Tu profesor lee en voz alta tres situaciones </a:t>
            </a:r>
          </a:p>
          <a:p>
            <a:pPr lvl="1" algn="ctr"/>
            <a:r>
              <a:rPr lang="en-GB" sz="2400" dirty="0"/>
              <a:t>Se te invita a decir en voz alta si se trata de </a:t>
            </a:r>
            <a:r>
              <a:rPr lang="en-GB" sz="2400" i="1" dirty="0"/>
              <a:t>denigración, acoso </a:t>
            </a:r>
            <a:r>
              <a:rPr lang="en-GB" sz="2400" dirty="0"/>
              <a:t>o </a:t>
            </a:r>
            <a:r>
              <a:rPr lang="en-GB" sz="2400" i="1" dirty="0"/>
              <a:t>exclusión.</a:t>
            </a:r>
            <a:endParaRPr lang="en-GB" sz="2400" dirty="0"/>
          </a:p>
          <a:p>
            <a:pPr lvl="0"/>
            <a:endParaRPr lang="en-GB"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467499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9818B7-101C-E81B-7BB9-4DB9FC40A854}"/>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3F6A648F-1AD8-A8F2-C086-6D73A4EBAA55}"/>
              </a:ext>
            </a:extLst>
          </p:cNvPr>
          <p:cNvSpPr>
            <a:spLocks noGrp="1"/>
          </p:cNvSpPr>
          <p:nvPr>
            <p:ph type="title"/>
          </p:nvPr>
        </p:nvSpPr>
        <p:spPr/>
        <p:txBody>
          <a:bodyPr lIns="91440"/>
          <a:lstStyle/>
          <a:p>
            <a:r>
              <a:rPr lang="en-US" sz="2400" i="1" dirty="0"/>
              <a:t>Módulo 2 (Estudiantes): Amabilidad en línea y ciberempatía</a:t>
            </a:r>
            <a:endParaRPr lang="el-GR" sz="2400" dirty="0"/>
          </a:p>
        </p:txBody>
      </p:sp>
      <p:sp>
        <p:nvSpPr>
          <p:cNvPr id="6" name="Text Placeholder 5">
            <a:extLst>
              <a:ext uri="{FF2B5EF4-FFF2-40B4-BE49-F238E27FC236}">
                <a16:creationId xmlns:a16="http://schemas.microsoft.com/office/drawing/2014/main" id="{F6E220E6-5D8D-CD38-4BA9-EF14053CF31E}"/>
              </a:ext>
            </a:extLst>
          </p:cNvPr>
          <p:cNvSpPr>
            <a:spLocks noGrp="1"/>
          </p:cNvSpPr>
          <p:nvPr>
            <p:ph type="body" sz="quarter" idx="10"/>
          </p:nvPr>
        </p:nvSpPr>
        <p:spPr/>
        <p:txBody>
          <a:bodyPr/>
          <a:lstStyle/>
          <a:p>
            <a:r>
              <a:rPr lang="en-US" b="1" i="1" dirty="0">
                <a:solidFill>
                  <a:schemeClr val="accent6">
                    <a:lumMod val="75000"/>
                  </a:schemeClr>
                </a:solidFill>
              </a:rPr>
              <a:t>Tema 1: Descifrando el ciberacoso</a:t>
            </a:r>
          </a:p>
        </p:txBody>
      </p:sp>
      <p:pic>
        <p:nvPicPr>
          <p:cNvPr id="3" name="Content Placeholder 1">
            <a:extLst>
              <a:ext uri="{FF2B5EF4-FFF2-40B4-BE49-F238E27FC236}">
                <a16:creationId xmlns:a16="http://schemas.microsoft.com/office/drawing/2014/main" id="{E2894606-C223-6E7E-87D6-9FF5BF54FFBB}"/>
              </a:ext>
            </a:extLst>
          </p:cNvPr>
          <p:cNvPicPr>
            <a:picLocks noGrp="1" noChangeAspect="1"/>
          </p:cNvPicPr>
          <p:nvPr>
            <p:ph sz="quarter" idx="12"/>
          </p:nvPr>
        </p:nvPicPr>
        <p:blipFill>
          <a:blip r:embed="rId3"/>
          <a:stretch>
            <a:fillRect/>
          </a:stretch>
        </p:blipFill>
        <p:spPr>
          <a:xfrm>
            <a:off x="9861203" y="5367073"/>
            <a:ext cx="2002432" cy="919427"/>
          </a:xfrm>
          <a:prstGeom prst="rect">
            <a:avLst/>
          </a:prstGeom>
        </p:spPr>
      </p:pic>
      <p:sp>
        <p:nvSpPr>
          <p:cNvPr id="4" name="TextBox 3">
            <a:extLst>
              <a:ext uri="{FF2B5EF4-FFF2-40B4-BE49-F238E27FC236}">
                <a16:creationId xmlns:a16="http://schemas.microsoft.com/office/drawing/2014/main" id="{D46068BF-EDA8-2846-C443-B8F234637682}"/>
              </a:ext>
            </a:extLst>
          </p:cNvPr>
          <p:cNvSpPr txBox="1"/>
          <p:nvPr/>
        </p:nvSpPr>
        <p:spPr>
          <a:xfrm>
            <a:off x="176644" y="1631373"/>
            <a:ext cx="10453255" cy="2962991"/>
          </a:xfrm>
          <a:prstGeom prst="rect">
            <a:avLst/>
          </a:prstGeom>
          <a:noFill/>
        </p:spPr>
        <p:txBody>
          <a:bodyPr wrap="square">
            <a:spAutoFit/>
          </a:bodyPr>
          <a:lstStyle/>
          <a:p>
            <a:pPr lvl="0" algn="ctr"/>
            <a:r>
              <a:rPr lang="en-GB" sz="2400" b="1" dirty="0">
                <a:solidFill>
                  <a:schemeClr val="accent4">
                    <a:lumMod val="75000"/>
                  </a:schemeClr>
                </a:solidFill>
              </a:rPr>
              <a:t>Actividad: «El peso de las palabras» (en grupo)</a:t>
            </a:r>
            <a:endParaRPr lang="en-GB" sz="2400" dirty="0">
              <a:solidFill>
                <a:schemeClr val="accent4">
                  <a:lumMod val="75000"/>
                </a:schemeClr>
              </a:solidFill>
            </a:endParaRPr>
          </a:p>
          <a:p>
            <a:pPr lvl="1"/>
            <a:endParaRPr lang="en-GB" sz="2400" b="1" dirty="0"/>
          </a:p>
          <a:p>
            <a:pPr lvl="1" algn="ctr"/>
            <a:r>
              <a:rPr lang="en-GB" sz="2400" b="1" dirty="0"/>
              <a:t>Tarea: </a:t>
            </a:r>
            <a:r>
              <a:rPr lang="en-GB" sz="2400" dirty="0"/>
              <a:t>Si un comentario cruel fuera un peso físico, ¿cuánto pesaría?</a:t>
            </a:r>
          </a:p>
          <a:p>
            <a:pPr lvl="1" algn="ctr"/>
            <a:endParaRPr lang="en-GB" sz="2400" b="1" dirty="0"/>
          </a:p>
          <a:p>
            <a:pPr lvl="1" algn="ctr"/>
            <a:r>
              <a:rPr lang="en-GB" sz="2400" b="1" dirty="0"/>
              <a:t>Interacción: </a:t>
            </a:r>
            <a:r>
              <a:rPr lang="en-GB" sz="2400" dirty="0"/>
              <a:t>Escribe una palabra que exprese un sentimiento en una nota </a:t>
            </a:r>
            <a:r>
              <a:rPr lang="en-GB" sz="2400" dirty="0" err="1"/>
              <a:t>adhesiva</a:t>
            </a:r>
            <a:r>
              <a:rPr lang="en-GB" sz="2400" dirty="0"/>
              <a:t> </a:t>
            </a:r>
            <a:r>
              <a:rPr lang="en-GB" sz="2400" dirty="0" smtClean="0"/>
              <a:t>y </a:t>
            </a:r>
            <a:r>
              <a:rPr lang="en-GB" sz="2400" dirty="0"/>
              <a:t>pégala en la pizarra para construir una «Montaña de sentimientos».</a:t>
            </a:r>
          </a:p>
          <a:p>
            <a:pPr lvl="0"/>
            <a:endParaRPr lang="en-GB"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118114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FAF002-6A00-7ED7-B9D5-B0F0C6A802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5B61C5-BD98-22EA-5EEF-2FC5E8761AE5}"/>
              </a:ext>
            </a:extLst>
          </p:cNvPr>
          <p:cNvSpPr>
            <a:spLocks noGrp="1"/>
          </p:cNvSpPr>
          <p:nvPr>
            <p:ph type="ctrTitle"/>
          </p:nvPr>
        </p:nvSpPr>
        <p:spPr/>
        <p:txBody>
          <a:bodyPr>
            <a:normAutofit fontScale="90000"/>
          </a:bodyPr>
          <a:lstStyle/>
          <a:p>
            <a:r>
              <a:rPr lang="en-US" sz="2800" b="0" i="1" dirty="0"/>
              <a:t>Módulo 2 (Estudiantes)</a:t>
            </a:r>
            <a:br>
              <a:rPr lang="en-US" sz="2800" b="0" i="1" dirty="0"/>
            </a:br>
            <a:r>
              <a:rPr lang="en-US" sz="2800" b="0" i="1" dirty="0"/>
              <a:t>Amabilidad en línea y ciberempatía</a:t>
            </a:r>
            <a:r>
              <a:rPr lang="en-CY" sz="1800" dirty="0"/>
              <a:t/>
            </a:r>
            <a:br>
              <a:rPr lang="en-CY" sz="1800" dirty="0"/>
            </a:br>
            <a:r>
              <a:rPr lang="en-US" sz="1800" dirty="0"/>
              <a:t/>
            </a: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404E309A-3CF8-C9C5-C9E3-EF57AA70DBA4}"/>
              </a:ext>
            </a:extLst>
          </p:cNvPr>
          <p:cNvSpPr>
            <a:spLocks noGrp="1"/>
          </p:cNvSpPr>
          <p:nvPr>
            <p:ph type="subTitle" idx="1"/>
          </p:nvPr>
        </p:nvSpPr>
        <p:spPr>
          <a:xfrm>
            <a:off x="374726" y="3662221"/>
            <a:ext cx="7391858" cy="1292830"/>
          </a:xfrm>
        </p:spPr>
        <p:txBody>
          <a:bodyPr>
            <a:normAutofit/>
          </a:bodyPr>
          <a:lstStyle/>
          <a:p>
            <a:r>
              <a:rPr lang="en-US" sz="2800" b="1" dirty="0">
                <a:solidFill>
                  <a:schemeClr val="accent6">
                    <a:lumMod val="75000"/>
                  </a:schemeClr>
                </a:solidFill>
              </a:rPr>
              <a:t>Tema 2: El poder de la empatía</a:t>
            </a:r>
            <a:endParaRPr lang="en-CY" sz="2800" dirty="0"/>
          </a:p>
        </p:txBody>
      </p:sp>
    </p:spTree>
    <p:extLst>
      <p:ext uri="{BB962C8B-B14F-4D97-AF65-F5344CB8AC3E}">
        <p14:creationId xmlns:p14="http://schemas.microsoft.com/office/powerpoint/2010/main" val="12301245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s-ES" sz="2400" i="1" dirty="0"/>
              <a:t>Módulo 2 (Estudiantes): Amabilidad en línea y </a:t>
            </a:r>
            <a:r>
              <a:rPr lang="es-ES" sz="2400" i="1" dirty="0" err="1"/>
              <a:t>ciberempatía</a:t>
            </a:r>
            <a:endParaRPr lang="el-GR" sz="2400" dirty="0"/>
          </a:p>
        </p:txBody>
      </p:sp>
      <p:sp>
        <p:nvSpPr>
          <p:cNvPr id="6" name="Text Placeholder 5"/>
          <p:cNvSpPr>
            <a:spLocks noGrp="1"/>
          </p:cNvSpPr>
          <p:nvPr>
            <p:ph type="body" sz="quarter" idx="10"/>
          </p:nvPr>
        </p:nvSpPr>
        <p:spPr/>
        <p:txBody>
          <a:bodyPr/>
          <a:lstStyle/>
          <a:p>
            <a:r>
              <a:rPr lang="en-US" b="1" i="1" dirty="0">
                <a:solidFill>
                  <a:schemeClr val="accent6">
                    <a:lumMod val="75000"/>
                  </a:schemeClr>
                </a:solidFill>
              </a:rPr>
              <a:t>Tema 2: El poder de la empatía</a:t>
            </a:r>
            <a:endParaRPr lang="en-CY" i="1" dirty="0"/>
          </a:p>
        </p:txBody>
      </p:sp>
      <p:pic>
        <p:nvPicPr>
          <p:cNvPr id="2" name="Content Placeholder 1">
            <a:extLst>
              <a:ext uri="{FF2B5EF4-FFF2-40B4-BE49-F238E27FC236}">
                <a16:creationId xmlns:a16="http://schemas.microsoft.com/office/drawing/2014/main" id="{C16FF988-7FBE-BA14-547C-4DF7B4608D9A}"/>
              </a:ext>
            </a:extLst>
          </p:cNvPr>
          <p:cNvPicPr>
            <a:picLocks noGrp="1" noChangeAspect="1"/>
          </p:cNvPicPr>
          <p:nvPr>
            <p:ph sz="quarter" idx="12"/>
          </p:nvPr>
        </p:nvPicPr>
        <p:blipFill>
          <a:blip r:embed="rId3"/>
          <a:stretch>
            <a:fillRect/>
          </a:stretch>
        </p:blipFill>
        <p:spPr>
          <a:xfrm>
            <a:off x="9383223" y="5302867"/>
            <a:ext cx="2264985" cy="1039979"/>
          </a:xfrm>
          <a:prstGeom prst="rect">
            <a:avLst/>
          </a:prstGeom>
        </p:spPr>
      </p:pic>
      <p:sp>
        <p:nvSpPr>
          <p:cNvPr id="4" name="TextBox 3">
            <a:extLst>
              <a:ext uri="{FF2B5EF4-FFF2-40B4-BE49-F238E27FC236}">
                <a16:creationId xmlns:a16="http://schemas.microsoft.com/office/drawing/2014/main" id="{57CC95C8-0421-C9B8-341C-7C9E84BC13EE}"/>
              </a:ext>
            </a:extLst>
          </p:cNvPr>
          <p:cNvSpPr txBox="1"/>
          <p:nvPr/>
        </p:nvSpPr>
        <p:spPr>
          <a:xfrm>
            <a:off x="97970" y="1558636"/>
            <a:ext cx="10261766" cy="3954352"/>
          </a:xfrm>
          <a:prstGeom prst="rect">
            <a:avLst/>
          </a:prstGeom>
          <a:noFill/>
        </p:spPr>
        <p:txBody>
          <a:bodyPr wrap="square">
            <a:spAutoFit/>
          </a:bodyPr>
          <a:lstStyle/>
          <a:p>
            <a:pPr marR="0" lvl="0">
              <a:lnSpc>
                <a:spcPct val="107000"/>
              </a:lnSpc>
              <a:spcAft>
                <a:spcPts val="800"/>
              </a:spcAft>
              <a:buSzPts val="1000"/>
              <a:tabLst>
                <a:tab pos="457200" algn="l"/>
              </a:tabLst>
            </a:pPr>
            <a:r>
              <a:rPr lang="en-GB" sz="2400" b="1"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¿Qué es la ciberempatía?</a:t>
            </a:r>
            <a:endParaRPr lang="en-GB" sz="2400" b="1" dirty="0">
              <a:solidFill>
                <a:srgbClr val="080301"/>
              </a:solidFill>
              <a:latin typeface="Calibri" panose="020F0502020204030204" pitchFamily="34" charset="0"/>
              <a:ea typeface="Calibri" panose="020F0502020204030204" pitchFamily="34" charset="0"/>
              <a:cs typeface="Times New Roman" panose="02020603050405020304" pitchFamily="18" charset="0"/>
            </a:endParaRPr>
          </a:p>
          <a:p>
            <a:pPr marR="0" lvl="0" algn="ctr">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p>
            <a:pPr marR="0" lvl="0" algn="ctr">
              <a:lnSpc>
                <a:spcPct val="107000"/>
              </a:lnSpc>
              <a:spcAft>
                <a:spcPts val="800"/>
              </a:spcAft>
              <a:buSzPts val="1000"/>
              <a:tabLst>
                <a:tab pos="457200" algn="l"/>
              </a:tabLst>
            </a:pP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Ponerse las gafas virtuales de otra persona</a:t>
            </a:r>
            <a:endParaRPr lang="en-GB" sz="2400" dirty="0">
              <a:solidFill>
                <a:srgbClr val="080301"/>
              </a:solidFill>
              <a:latin typeface="Calibri" panose="020F0502020204030204" pitchFamily="34" charset="0"/>
              <a:ea typeface="Calibri" panose="020F0502020204030204" pitchFamily="34" charset="0"/>
              <a:cs typeface="Times New Roman" panose="02020603050405020304" pitchFamily="18" charset="0"/>
            </a:endParaRPr>
          </a:p>
          <a:p>
            <a:pPr marR="0" lvl="0" algn="ctr">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p>
            <a:pPr marR="0" lvl="0" algn="ctr">
              <a:lnSpc>
                <a:spcPct val="107000"/>
              </a:lnSpc>
              <a:spcAft>
                <a:spcPts val="800"/>
              </a:spcAft>
              <a:buSzPts val="1000"/>
              <a:tabLst>
                <a:tab pos="457200" algn="l"/>
              </a:tabLst>
            </a:pP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La empatía es comprender y compartir lo que siente otra persona. </a:t>
            </a:r>
          </a:p>
          <a:p>
            <a:pPr marR="0" lvl="0" algn="ctr">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p>
            <a:pPr marR="0" lvl="0" algn="ctr">
              <a:lnSpc>
                <a:spcPct val="107000"/>
              </a:lnSpc>
              <a:spcAft>
                <a:spcPts val="800"/>
              </a:spcAft>
              <a:buSzPts val="1000"/>
              <a:tabLst>
                <a:tab pos="457200" algn="l"/>
              </a:tabLst>
            </a:pP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En Internet, perdemos las expresiones faciales y el tono de voz, </a:t>
            </a:r>
          </a:p>
          <a:p>
            <a:pPr marR="0" lvl="0" algn="ctr">
              <a:lnSpc>
                <a:spcPct val="107000"/>
              </a:lnSpc>
              <a:spcAft>
                <a:spcPts val="800"/>
              </a:spcAft>
              <a:buSzPts val="1000"/>
              <a:tabLst>
                <a:tab pos="457200" algn="l"/>
              </a:tabLst>
            </a:pP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¡así que tenemos que esforzarnos más para ser amables!</a:t>
            </a:r>
          </a:p>
        </p:txBody>
      </p:sp>
    </p:spTree>
    <p:extLst>
      <p:ext uri="{BB962C8B-B14F-4D97-AF65-F5344CB8AC3E}">
        <p14:creationId xmlns:p14="http://schemas.microsoft.com/office/powerpoint/2010/main" val="318126840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CARDET Course templat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ARDET Course template - Cover pag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3432</TotalTime>
  <Words>2458</Words>
  <Application>Microsoft Office PowerPoint</Application>
  <PresentationFormat>Panorámica</PresentationFormat>
  <Paragraphs>246</Paragraphs>
  <Slides>26</Slides>
  <Notes>20</Notes>
  <HiddenSlides>0</HiddenSlides>
  <MMClips>0</MMClips>
  <ScaleCrop>false</ScaleCrop>
  <HeadingPairs>
    <vt:vector size="6" baseType="variant">
      <vt:variant>
        <vt:lpstr>Fuentes usadas</vt:lpstr>
      </vt:variant>
      <vt:variant>
        <vt:i4>7</vt:i4>
      </vt:variant>
      <vt:variant>
        <vt:lpstr>Tema</vt:lpstr>
      </vt:variant>
      <vt:variant>
        <vt:i4>2</vt:i4>
      </vt:variant>
      <vt:variant>
        <vt:lpstr>Títulos de diapositiva</vt:lpstr>
      </vt:variant>
      <vt:variant>
        <vt:i4>26</vt:i4>
      </vt:variant>
    </vt:vector>
  </HeadingPairs>
  <TitlesOfParts>
    <vt:vector size="35" baseType="lpstr">
      <vt:lpstr>Arial</vt:lpstr>
      <vt:lpstr>Calibri</vt:lpstr>
      <vt:lpstr>Open Sans</vt:lpstr>
      <vt:lpstr>Open Sans Light</vt:lpstr>
      <vt:lpstr>Roboto Slab Black</vt:lpstr>
      <vt:lpstr>Roboto Slab Medium</vt:lpstr>
      <vt:lpstr>Times New Roman</vt:lpstr>
      <vt:lpstr>CARDET Course template</vt:lpstr>
      <vt:lpstr>CARDET Course template - Cover page</vt:lpstr>
      <vt:lpstr>WP3 – Material didáctico para estudiantes   </vt:lpstr>
      <vt:lpstr>Módulo 2 (Estudiantes) Amabilidad en línea y ciberempatía    </vt:lpstr>
      <vt:lpstr>Módulo 2 (Estudiantes): Amabilidad en línea y ciberempatía</vt:lpstr>
      <vt:lpstr>Módulo 2 (Estudiantes): Amabilidad en línea y ciberempatía</vt:lpstr>
      <vt:lpstr>Módulo 2 (Estudiantes): Amabilidad en línea y ciberempatía</vt:lpstr>
      <vt:lpstr>Módulo 2 (Estudiantes): Amabilidad en línea y ciberempatía</vt:lpstr>
      <vt:lpstr>Módulo 2 (Estudiantes): Amabilidad en línea y ciberempatía</vt:lpstr>
      <vt:lpstr>Módulo 2 (Estudiantes) Amabilidad en línea y ciberempatía    </vt:lpstr>
      <vt:lpstr>Módulo 2 (Estudiantes): Amabilidad en línea y ciberempatía</vt:lpstr>
      <vt:lpstr>Módulo 2 (Estudiantes): Amabilidad en línea y ciberempatía</vt:lpstr>
      <vt:lpstr>Módulo 2 (Estudiantes): Amabilidad en línea y ciberempatía</vt:lpstr>
      <vt:lpstr>Módulo 2 (Estudiantes): Amabilidad en línea y ciberempatía</vt:lpstr>
      <vt:lpstr>Módulo 2 (Estudiantes): Amabilidad en línea y ciberempatía</vt:lpstr>
      <vt:lpstr>Módulo 2 (Estudiantes) Amabilidad en línea y ciberempatía    </vt:lpstr>
      <vt:lpstr>Módulo 2 (Estudiantes): Amabilidad en línea y ciberempatía</vt:lpstr>
      <vt:lpstr>Módulo 2 (Estudiantes): Amabilidad en línea y ciberempatía</vt:lpstr>
      <vt:lpstr>Módulo 2 (Estudiantes): Amabilidad en línea y ciberempatía</vt:lpstr>
      <vt:lpstr>Módulo 2 (Estudiantes): Amabilidad en línea y ciberempatía</vt:lpstr>
      <vt:lpstr>Módulo 2 (Estudiantes): Amabilidad en línea y ciberempatía</vt:lpstr>
      <vt:lpstr>Módulo 2 (Estudiantes) Amabilidad en línea y ciberempatía    </vt:lpstr>
      <vt:lpstr>Módulo 2 (Estudiantes): Amabilidad en línea y ciberempatía</vt:lpstr>
      <vt:lpstr>Módulo 2 (Estudiantes): Amabilidad en línea y ciberempatía</vt:lpstr>
      <vt:lpstr>Módulo 2 (Estudiantes): Amabilidad en línea y ciberempatía</vt:lpstr>
      <vt:lpstr>Módulo 2 (Estudiantes): Amabilidad en línea y ciberempatía</vt:lpstr>
      <vt:lpstr>Módulo 2 (Estudiantes): Amabilidad en línea y ciberempatía</vt:lpstr>
      <vt:lpstr>Fin del módulo 2 (Estudiantes) Amabilidad en línea y ciberempatía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2Fast4u</dc:creator>
  <cp:keywords>, docId:394F486479CD07DF3780BDE91BA11D2B</cp:keywords>
  <cp:lastModifiedBy>Fernando</cp:lastModifiedBy>
  <cp:revision>155</cp:revision>
  <cp:lastPrinted>2018-07-25T11:23:29Z</cp:lastPrinted>
  <dcterms:created xsi:type="dcterms:W3CDTF">2014-07-11T09:12:14Z</dcterms:created>
  <dcterms:modified xsi:type="dcterms:W3CDTF">2026-05-12T18:45:59Z</dcterms:modified>
</cp:coreProperties>
</file>