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280" r:id="rId8"/>
    <p:sldId id="282" r:id="rId9"/>
    <p:sldId id="274" r:id="rId10"/>
    <p:sldId id="264" r:id="rId11"/>
    <p:sldId id="288" r:id="rId12"/>
    <p:sldId id="284" r:id="rId13"/>
    <p:sldId id="286" r:id="rId14"/>
    <p:sldId id="285" r:id="rId15"/>
    <p:sldId id="273" r:id="rId16"/>
    <p:sldId id="287" r:id="rId17"/>
    <p:sldId id="292" r:id="rId18"/>
    <p:sldId id="293" r:id="rId19"/>
    <p:sldId id="294" r:id="rId20"/>
    <p:sldId id="289" r:id="rId21"/>
    <p:sldId id="275" r:id="rId22"/>
    <p:sldId id="296" r:id="rId23"/>
    <p:sldId id="301" r:id="rId24"/>
    <p:sldId id="302" r:id="rId25"/>
    <p:sldId id="295" r:id="rId26"/>
    <p:sldId id="303"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11/5/2026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listopada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głównego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Cześć wszystkim! Dzisiaj porozmawiamy o waszym życiu w sieci. Wiecie, jak to jest, gdy żart przestaje być żartem? Jeśli ktoś celowo zachowuje się nieprzyjemnie, raz po raz, przez telefon lub w grze, to jest to cyberprzemoc. To jak cień, który podąża za wami do domu, bo pojawia się na ekranie. Ale wiecie co? Gdy tylko to zauważymy, możemy temu zapobiec</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„Wszyscy uwielbiamy memy! Ale zanim je udostępnisz, chcę, żebyś wykonał „test serca”. Gdyby to było Twoje zdjęcie, czy chciałbyś, żeby cała szkoła je zobaczyła? Jeśli odpowiedź brzmi „nie”, czy możesz przerwać tę łańcuszkę i je usunąć? To jest prawdziwa siła.”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Czy kiedykolwiek czułeś się „fuj” po spędzeniu czasu w sieci? Może zobaczyłeś czyjeś idealne wakacje i poczułeś zazdrość, albo ktoś zignorował Twoją wiadomość. To właśnie „stres internetowy”. To tak, jakby bateria Twojego mózgu się wyczerpywała. Zdarza się to każdemu, nawet nauczycielom!</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Kiedy jesteśmy źli, palce same chcą szybko pisać i wyrzucać z siebie złośliwe słowa. Właśnie wtedy tracimy swoją siłę. Chciałbym, żebyś odnalazł swój „wewnętrzny przycisk pauzy”. Jeśli czujesz, że serce bije ci szybciej, zatrzymaj się. Nie pisz. Po prostu zatrzymaj się na chwilę.</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Otwórzcie zeszyty. To jest tylko dla was. Opiszcie jedną sytuację z tego tygodnia, w której ekran sprawił, że poczuliście się zestresowani. Teraz zapiszcie, z którego narzędzia z waszego zestawu skorzystacie następnym razem. Stajecie się panami własnych emocji!</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Spróbujmy! Obserwuj logo projektu na ekranie. Zrób wdech, gdy się powiększa... wstrzymaj oddech... i zrób wydech, gdy się zmniejsza. Czy czujesz, jak opadają Ci ramiona? Możesz to robić wszędzie – nawet podczas trudnej rozgrywki w grę wideo lub kłótni na czacie!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Jak się uspokoić? Wypróbuj te sposoby. Głębokie oddechy dają mózgowi sygnał, że wszystko jest w porządku. Odłożenie ekranu pozwala spojrzeć na prawdziwy świat. A rozmowa z zaufaną osobą dorosłą – taką jak ja lub twoi rodzice – pomaga rozładować napięcie.</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3067253539"/>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Nie jesteś tylko użytkownikiem; jesteś obywatelem Internetu. Oznacza to, że masz swoje prawa, ale masz też obowiązek zachowywać się z szacunkiem. Twoja „tożsamość cyfrowa” to obraz tego, za kogo uważa cię świat na podstawie tego, co publikujesz. Co chcesz, by twoja „karta tożsamości” mówiła o tobie?</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„Wspaniała społeczność nie powstaje sama z siebie – to my ją budujemy! Budujemy ją, angażując osoby, które się nie odzywają, szanując prywatność innych oraz sprawdzając, czy dana informacja jest prawdziwa, zanim ją udostępnimy. Wszyscy jesteśmy w tej samej drużynie”.</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Pomyśl o swoim życiu w sieci jak o śladach, które po sobie pozostawiasz. Za dziesięć lat ludzie mogą wciąż widzieć ślady, które pozostawiasz dzisiaj. Czy Twoje ślady prowadzą w stronę życzliwości i bycia dobrym przyjacielem? Zadbajmy o to, by tak właśnie było!</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Gdybyś był szefem czatu klasowego, jakie zasady ustaliłbyś, żeby wszyscy byli zadowoleni? Pracujmy razem! Może „Żadnych złośliwych przezwisk” albo „Codziennie pochwal jedną osobę”. Stwórzmy nasz własny Kodeks Cyfrowej Harmonii!</a:t>
            </a: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Cyberprzemoc ma wiele oblicz. „Flaming” to sytuacja, w której ludzie rozpoczynają w sieci gwałtowną, pełną gniewu kłótnię. „Wykluczenie” ma miejsce, gdy ktoś celowo pomija cię w czacie grupowym, abyś poczuł się samotny. „Outing” to ujawnianie czyichś prywatnych sekretów. Jeśli jesteś świadkiem takich sytuacji, właśnie dostrzegłeś „cyfrowy cień”</a:t>
            </a:r>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3D14-27B6-6BF8-A8E8-1C252B1D4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BB9F8-EE41-1FEA-B152-4E632BC68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36C48-3955-0042-DB62-C12442F2FBC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Ostatnie zadanie! Zapiszcie swoje trzy obietnice: „Obiecuję zatrzymać się na chwilę”, „Obiecuję pomagać”, „Obiecuję być sobą”. Podpiszcie to jak prawdziwą umowę. Jesteście teraz Strażnikami Cyfrowej Harmonii. Świetna robota, wszyscy!</a:t>
            </a:r>
            <a:endParaRPr lang="LID4096" dirty="0"/>
          </a:p>
        </p:txBody>
      </p:sp>
      <p:sp>
        <p:nvSpPr>
          <p:cNvPr id="4" name="Slide Number Placeholder 3">
            <a:extLst>
              <a:ext uri="{FF2B5EF4-FFF2-40B4-BE49-F238E27FC236}">
                <a16:creationId xmlns:a16="http://schemas.microsoft.com/office/drawing/2014/main" id="{82B58B15-D777-DEB5-F8CF-F41CA0916814}"/>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714677226"/>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Dlaczego to takie trudne? Ponieważ w sieci informacje rozchodzą się po całej szkole w ciągu kilku sekund. A ponieważ są zapisane, pozostają tam jak ślad na mokrym betonie. Poza tym, gdy nie widzimy czyjejś twarzy, możemy zapomnieć, że ta osoba ma prawdziwe serce. Musimy pamiętać: za tym awatarem kryje się prawdziwa osoba.</a:t>
            </a:r>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20BA1-A290-8EF3-04F3-664B83263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B31E-7C3E-702F-E274-0F7C10DA9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75ED0-3974-2327-BF44-FA2AEF8B322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 dobrze, sędziowie! Posłuchajcie tego: „Ktoś przez przypadek wysyła głupie zdjęcie do niewłaściwej osoby”. Czy to jakiś cień? A teraz posłuchajcie tego: „Trzy osoby codziennie wysyłają do Sary złośliwe wiadomości na temat jej włosów”. Powiedzcie głośno, co o tym myślicie! Dlaczego ta druga sytuacja jest poważniejsza?</a:t>
            </a:r>
            <a:endParaRPr lang="LID4096" sz="1200" dirty="0"/>
          </a:p>
        </p:txBody>
      </p:sp>
      <p:sp>
        <p:nvSpPr>
          <p:cNvPr id="4" name="Slide Number Placeholder 3">
            <a:extLst>
              <a:ext uri="{FF2B5EF4-FFF2-40B4-BE49-F238E27FC236}">
                <a16:creationId xmlns:a16="http://schemas.microsoft.com/office/drawing/2014/main" id="{69E238DC-B08A-FABA-697C-6A51D7648985}"/>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718463915"/>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D01FF-787E-82BB-AC59-7ECC7E24C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E31C4-8537-7FCB-B395-C27AC347A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EACD-9154-D462-F5C2-F97B8120B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Słowa są lekkie, gdy je wypowiadamy, ale mogą wydawać się ciężkie jak kamienie, gdy je czytamy. Chciałabym, żebyście zapisali jedno słowo na karteczce samoprzylepnej. Jakie to uczucie, gdy ktoś się z was nabija? A teraz przyklejmy je do ściany. Spójrzcie na tę „Górę uczuć”. Właśnie dlatego nasza życzliwość ma znaczenie.</a:t>
            </a:r>
            <a:endParaRPr lang="LID4096" sz="1200" dirty="0"/>
          </a:p>
        </p:txBody>
      </p:sp>
      <p:sp>
        <p:nvSpPr>
          <p:cNvPr id="4" name="Slide Number Placeholder 3">
            <a:extLst>
              <a:ext uri="{FF2B5EF4-FFF2-40B4-BE49-F238E27FC236}">
                <a16:creationId xmlns:a16="http://schemas.microsoft.com/office/drawing/2014/main" id="{9E19E3A7-3B29-6553-E274-9B361C497F93}"/>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234015065"/>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„Empatia to twoja sekretna supermoc. To jak założenie »okularów serca«. Pomagają ci dostrzec, że osoba po drugiej stronie ekranu może mieć ciężki dzień. Nawet jeśli nie słyszysz jej głosu, okulary serca podpowiedzą ci, jak się czuje”.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„Wyobraź sobie, że wrzucasz mały kamyk do stawu. Fale rozchodzą się na wszystkie strony! Jedna miła uwaga, na przykład „Hej, świetna robota!” albo „Wszystko w porządku?”, może całkowicie zmienić atmosferę na czacie grupowym. Już dziś możesz wywołać falę życzliwości”.</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 tej chwili na czacie ktoś dokucza twojemu znajomemu. Wszyscy się śmieją. Co TY możesz zrobić? Zwróć się do sąsiada i przećwicz to. Czy powiedziałbyś: »Hej, przestańcie«, czy też wysłałbyś znajomemu prywatną wiadomość? Podziel się z nami swoimi najlepszymi pomysłami na to, jak stanąć w obronie innych!”</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„Jesteś inżynierem! To ty budujesz społeczność. Nie musisz być bohaterem – wystarczy, że będziesz przyjacielem. Jeśli zobaczysz coś złośliwego, nie klikaj „Lubię to”. To krok pierwszy. A krok drugi? Wyślij prywatną wiadomość do osoby, z której się wyśmiewają, i daj jej znać, że jesteś po jej stronie”.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studentów</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Moduł 2</a:t>
            </a:r>
          </a:p>
          <a:p>
            <a:r>
              <a:rPr lang="en-US" sz="2800" dirty="0"/>
              <a:t>Życzliwość w sieci i cyberempatia</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Temat 2: Siła empatii</a:t>
            </a:r>
            <a:endParaRPr lang="en-CY" i="1" dirty="0"/>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Dlaczego empatia to supermoc</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Efekt domina życzliwości</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Jeden miły komentarz może powstrzymać kłótnię.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Empatia pomaga nam </a:t>
            </a:r>
            <a:r>
              <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rPr>
              <a:t>Zastanów się, </a:t>
            </a:r>
            <a:r>
              <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rPr>
              <a:t>zanim coś opublikujesz</a:t>
            </a:r>
            <a:r>
              <a:rPr lang="en-GB" sz="1100" dirty="0">
                <a:solidFill>
                  <a:srgbClr val="080301"/>
                </a:solidFill>
                <a:latin typeface="Calibri" panose="020F0502020204030204" pitchFamily="34" charset="0"/>
                <a:ea typeface="Calibri" panose="020F0502020204030204" pitchFamily="34" charset="0"/>
                <a:cs typeface="Times New Roman" panose="02020603050405020304" pitchFamily="18" charset="0"/>
              </a:rPr>
              <a:t>.</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Temat 2: Siła empatii</a:t>
            </a:r>
            <a:endParaRPr lang="en-CY" i="1" dirty="0"/>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Jak być osobą, która staje w obronie innych</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Nie bądź tylko obserwatorem, pomóż!</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Wspieraj osobę, która jest atakowana.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Powiedz o tym zaufanej osobie dorosłej. </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Nie „polub” ani nie „udostępniaj” złośliwych postów.</a:t>
            </a: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r>
              <a:rPr lang="en-US" b="1" i="1" dirty="0">
                <a:solidFill>
                  <a:schemeClr val="accent6">
                    <a:lumMod val="75000"/>
                  </a:schemeClr>
                </a:solidFill>
              </a:rPr>
              <a:t>Temat 2: Siła empatii</a:t>
            </a:r>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176644" y="1631373"/>
            <a:ext cx="10453255" cy="3424655"/>
          </a:xfrm>
          <a:prstGeom prst="rect">
            <a:avLst/>
          </a:prstGeom>
          <a:noFill/>
        </p:spPr>
        <p:txBody>
          <a:bodyPr wrap="square">
            <a:spAutoFit/>
          </a:bodyPr>
          <a:lstStyle/>
          <a:p>
            <a:pPr algn="ctr"/>
            <a:r>
              <a:rPr lang="en-GB" sz="2400" b="1" dirty="0">
                <a:solidFill>
                  <a:schemeClr val="accent4">
                    <a:lumMod val="75000"/>
                  </a:schemeClr>
                </a:solidFill>
              </a:rPr>
              <a:t>Ćwiczenie: „Miła odpowiedź” (grupa)</a:t>
            </a:r>
            <a:endParaRPr lang="en-GB" sz="2400" dirty="0">
              <a:solidFill>
                <a:schemeClr val="accent4">
                  <a:lumMod val="75000"/>
                </a:schemeClr>
              </a:solidFill>
            </a:endParaRPr>
          </a:p>
          <a:p>
            <a:pPr lvl="0" algn="ctr"/>
            <a:endParaRPr lang="en-GB" sz="2400" dirty="0">
              <a:solidFill>
                <a:schemeClr val="accent4">
                  <a:lumMod val="75000"/>
                </a:schemeClr>
              </a:solidFill>
            </a:endParaRPr>
          </a:p>
          <a:p>
            <a:pPr lvl="0" algn="ctr"/>
            <a:r>
              <a:rPr lang="en-GB" sz="2400" b="1" dirty="0"/>
              <a:t>Zadanie: </a:t>
            </a:r>
            <a:r>
              <a:rPr lang="en-GB" sz="2400" dirty="0"/>
              <a:t>Zostań inżynierem życzliwości</a:t>
            </a:r>
          </a:p>
          <a:p>
            <a:pPr lvl="0" algn="ctr"/>
            <a:endParaRPr lang="en-GB" sz="2400" dirty="0"/>
          </a:p>
          <a:p>
            <a:pPr lvl="0" algn="ctr"/>
            <a:r>
              <a:rPr lang="en-GB" sz="2400" b="1" dirty="0"/>
              <a:t>Interakcja: </a:t>
            </a:r>
            <a:r>
              <a:rPr lang="en-GB" sz="2400" dirty="0"/>
              <a:t>W parach otrzymacie „krzywdzący post”. </a:t>
            </a:r>
          </a:p>
          <a:p>
            <a:pPr lvl="0" algn="ctr"/>
            <a:r>
              <a:rPr lang="en-GB" sz="2400" dirty="0"/>
              <a:t>Musicie napisać do ofiary najbardziej wspierającą prywatną wiadomość, jaka przyjdzie wam do głowy.</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r>
              <a:rPr lang="en-US" b="1" i="1" dirty="0">
                <a:solidFill>
                  <a:schemeClr val="accent6">
                    <a:lumMod val="75000"/>
                  </a:schemeClr>
                </a:solidFill>
              </a:rPr>
              <a:t>Temat 2: Siła empatii</a:t>
            </a:r>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„Sprawdź mem” (interaktywne)</a:t>
            </a:r>
            <a:endParaRPr lang="en-GB" sz="2400" dirty="0">
              <a:solidFill>
                <a:schemeClr val="accent4">
                  <a:lumMod val="75000"/>
                </a:schemeClr>
              </a:solidFill>
            </a:endParaRPr>
          </a:p>
          <a:p>
            <a:pPr lvl="1"/>
            <a:endParaRPr lang="en-GB" sz="2400" b="1" dirty="0">
              <a:solidFill>
                <a:schemeClr val="accent4">
                  <a:lumMod val="75000"/>
                </a:schemeClr>
              </a:solidFill>
            </a:endParaRPr>
          </a:p>
          <a:p>
            <a:pPr lvl="1" algn="ctr"/>
            <a:r>
              <a:rPr lang="en-GB" sz="2400" b="1" dirty="0"/>
              <a:t>Zadanie: </a:t>
            </a:r>
            <a:r>
              <a:rPr lang="en-GB" sz="2400" dirty="0"/>
              <a:t>Czy to jest śmieszne, czy złośliwe?</a:t>
            </a:r>
          </a:p>
          <a:p>
            <a:pPr lvl="1" algn="ctr"/>
            <a:endParaRPr lang="en-GB" sz="2400" b="1" dirty="0"/>
          </a:p>
          <a:p>
            <a:pPr lvl="1" algn="ctr"/>
            <a:r>
              <a:rPr lang="en-GB" sz="2400" b="1" dirty="0"/>
              <a:t>Interakcja: </a:t>
            </a:r>
            <a:r>
              <a:rPr lang="en-GB" sz="2400" dirty="0"/>
              <a:t>Wyobraź sobie makietę „głupiego” mema, który jest wymierzony w ucznia.</a:t>
            </a:r>
          </a:p>
          <a:p>
            <a:pPr lvl="1" algn="ctr"/>
            <a:r>
              <a:rPr lang="en-GB" sz="2400" i="1" dirty="0"/>
              <a:t>„Jak czułaby się osoba na zdjęciu?”</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800" b="0" i="1" dirty="0"/>
              <a:t>Moduł 2 (Uczniowie)</a:t>
            </a:r>
            <a:br>
              <a:rPr lang="en-US" sz="2800" b="0" i="1" dirty="0"/>
            </a:br>
            <a:r>
              <a:rPr lang="en-US" sz="2800" b="0" i="1" dirty="0"/>
              <a:t>Życzliwość w sieci i cyberempatia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800" b="1" dirty="0">
                <a:solidFill>
                  <a:schemeClr val="accent6">
                    <a:lumMod val="75000"/>
                  </a:schemeClr>
                </a:solidFill>
              </a:rPr>
              <a:t>Temat 3: Regulacja emocji</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Temat 3: Regulacja emocji</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97970" y="1643888"/>
            <a:ext cx="9856521"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Zarządzanie swoją „cyfrową baterią” – zachowanie kontroli</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Kiedy ekran staje się zbyt głośny</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Porównywanie się z innymi lub obserwowanie „idealnego” życia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może wywołać niepokój lub zazdrość.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To normalne, że tak się czujesz!</a:t>
            </a: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Temat 3: Regulacja emocji</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97970" y="1643888"/>
            <a:ext cx="9856521" cy="3416320"/>
          </a:xfrm>
          <a:prstGeom prst="rect">
            <a:avLst/>
          </a:prstGeom>
          <a:noFill/>
        </p:spPr>
        <p:txBody>
          <a:bodyPr wrap="square">
            <a:spAutoFit/>
          </a:bodyPr>
          <a:lstStyle/>
          <a:p>
            <a:pPr lvl="0"/>
            <a:r>
              <a:rPr lang="en-GB" sz="2400" b="1" dirty="0"/>
              <a:t>3-etapowe zresetowanie</a:t>
            </a:r>
          </a:p>
          <a:p>
            <a:pPr lvl="0"/>
            <a:endParaRPr lang="en-GB" sz="2400" dirty="0"/>
          </a:p>
          <a:p>
            <a:pPr lvl="1" algn="ctr"/>
            <a:r>
              <a:rPr lang="en-GB" sz="2400" dirty="0"/>
              <a:t>Zachowaj kontrolę</a:t>
            </a:r>
          </a:p>
          <a:p>
            <a:pPr lvl="1"/>
            <a:endParaRPr lang="en-GB" sz="2400" dirty="0"/>
          </a:p>
          <a:p>
            <a:pPr marL="914400" lvl="1" indent="-457200" algn="ctr">
              <a:buAutoNum type="arabicPeriod"/>
            </a:pPr>
            <a:r>
              <a:rPr lang="en-GB" sz="2400" b="1" dirty="0"/>
              <a:t>Głębokie oddechy: </a:t>
            </a:r>
            <a:r>
              <a:rPr lang="en-GB" sz="2400" dirty="0"/>
              <a:t>Uspokój swój umysł</a:t>
            </a:r>
          </a:p>
          <a:p>
            <a:pPr lvl="1" algn="ctr"/>
            <a:endParaRPr lang="en-GB" sz="2400" dirty="0"/>
          </a:p>
          <a:p>
            <a:pPr lvl="1" algn="ctr"/>
            <a:r>
              <a:rPr lang="en-GB" sz="2400" b="1" dirty="0"/>
              <a:t>2. Przerwa od ekranu: </a:t>
            </a:r>
            <a:r>
              <a:rPr lang="en-GB" sz="2400" dirty="0"/>
              <a:t>odejdź na 5 minut</a:t>
            </a:r>
          </a:p>
          <a:p>
            <a:pPr lvl="1" algn="ctr"/>
            <a:endParaRPr lang="en-GB" sz="2400" dirty="0"/>
          </a:p>
          <a:p>
            <a:pPr lvl="1" algn="ctr"/>
            <a:r>
              <a:rPr lang="en-GB" sz="2400" b="1" dirty="0"/>
              <a:t>3. Porozmawiaj o tym: </a:t>
            </a:r>
            <a:r>
              <a:rPr lang="en-GB" sz="2400" dirty="0"/>
              <a:t>Powiedz </a:t>
            </a:r>
            <a:r>
              <a:rPr lang="en-GB" sz="2400" b="1" dirty="0"/>
              <a:t>o tym </a:t>
            </a:r>
            <a:r>
              <a:rPr lang="en-GB" sz="2400" dirty="0"/>
              <a:t>przyjacielowi lub nauczycielowi.</a:t>
            </a:r>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Temat 3: Regulacja emocji</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2677656"/>
          </a:xfrm>
          <a:prstGeom prst="rect">
            <a:avLst/>
          </a:prstGeom>
          <a:noFill/>
        </p:spPr>
        <p:txBody>
          <a:bodyPr wrap="square">
            <a:spAutoFit/>
          </a:bodyPr>
          <a:lstStyle/>
          <a:p>
            <a:pPr lvl="0"/>
            <a:r>
              <a:rPr lang="en-GB" sz="2400" b="1" dirty="0"/>
              <a:t>Prowadzenie dziennika swojej podróży</a:t>
            </a:r>
          </a:p>
          <a:p>
            <a:pPr lvl="0"/>
            <a:endParaRPr lang="en-GB" sz="2400" b="1" dirty="0"/>
          </a:p>
          <a:p>
            <a:pPr lvl="0" algn="ctr"/>
            <a:r>
              <a:rPr lang="en-GB" sz="2400" dirty="0"/>
              <a:t>Bądź swoim najlepszym przyjacielem</a:t>
            </a:r>
          </a:p>
          <a:p>
            <a:pPr lvl="0" algn="ctr"/>
            <a:endParaRPr lang="en-GB" sz="2400" dirty="0"/>
          </a:p>
          <a:p>
            <a:pPr lvl="0" algn="ctr"/>
            <a:r>
              <a:rPr lang="en-GB" sz="2400" dirty="0"/>
              <a:t>Zapisywanie swoich uczuć pomaga zrozumieć, </a:t>
            </a:r>
            <a:r>
              <a:rPr lang="en-GB" sz="2400" i="1" dirty="0"/>
              <a:t>dlaczego </a:t>
            </a:r>
            <a:r>
              <a:rPr lang="en-GB" sz="2400" dirty="0"/>
              <a:t>jesteś zdenerwowany. </a:t>
            </a:r>
          </a:p>
          <a:p>
            <a:pPr lvl="0" algn="ctr"/>
            <a:r>
              <a:rPr lang="en-GB" sz="2400" dirty="0"/>
              <a:t>Powstrzymuje nas to przed impulsywnymi reakcjami (wyładowywaniem się).</a:t>
            </a:r>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3: Regulacja emocji</a:t>
            </a:r>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31373"/>
            <a:ext cx="10453255" cy="2593659"/>
          </a:xfrm>
          <a:prstGeom prst="rect">
            <a:avLst/>
          </a:prstGeom>
          <a:noFill/>
        </p:spPr>
        <p:txBody>
          <a:bodyPr wrap="square">
            <a:spAutoFit/>
          </a:bodyPr>
          <a:lstStyle/>
          <a:p>
            <a:pPr lvl="0" algn="ctr"/>
            <a:r>
              <a:rPr lang="en-GB" sz="2400" b="1" dirty="0">
                <a:solidFill>
                  <a:schemeClr val="accent4">
                    <a:lumMod val="75000"/>
                  </a:schemeClr>
                </a:solidFill>
              </a:rPr>
              <a:t>Ćwiczenie: „2-minutowe wyzwanie oddechowe” (indywidualne)</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Znajdź swój „wewnętrzny spokój”.</a:t>
            </a:r>
          </a:p>
          <a:p>
            <a:pPr lvl="1" algn="ctr"/>
            <a:endParaRPr lang="en-GB" sz="2400" dirty="0"/>
          </a:p>
          <a:p>
            <a:pPr lvl="1" algn="ctr"/>
            <a:r>
              <a:rPr lang="en-GB" sz="2400" b="1" dirty="0"/>
              <a:t>Interakcja: </a:t>
            </a:r>
            <a:r>
              <a:rPr lang="en-GB" sz="2400" dirty="0"/>
              <a:t>Postępuj zgodnie z prostą animacją „oddychania pudełkowego” na slajdzie.</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28C4-D64C-98B8-9B98-1876800883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9307EDE-AA2B-45F4-54AE-2141E5FB7F9A}"/>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F7CD799D-65AA-D231-64FE-B8B74C92C8F2}"/>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3: Regulacja emocji</a:t>
            </a:r>
            <a:endParaRPr lang="en-CY" i="1" dirty="0"/>
          </a:p>
          <a:p>
            <a:endParaRPr lang="en-CY" i="1" dirty="0"/>
          </a:p>
        </p:txBody>
      </p:sp>
      <p:pic>
        <p:nvPicPr>
          <p:cNvPr id="2" name="Content Placeholder 1">
            <a:extLst>
              <a:ext uri="{FF2B5EF4-FFF2-40B4-BE49-F238E27FC236}">
                <a16:creationId xmlns:a16="http://schemas.microsoft.com/office/drawing/2014/main" id="{911A725C-D390-2CEE-5EF1-1384C16A9B4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7FDF264-901E-4E33-7A50-E6978ECE72C9}"/>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„Jak się uspokoić” (interaktywne)</a:t>
            </a:r>
          </a:p>
          <a:p>
            <a:pPr lvl="0" algn="ctr"/>
            <a:endParaRPr lang="en-GB" sz="2400" dirty="0"/>
          </a:p>
          <a:p>
            <a:pPr lvl="1" algn="ctr"/>
            <a:r>
              <a:rPr lang="en-GB" sz="2400" b="1" dirty="0"/>
              <a:t>Zadanie: </a:t>
            </a:r>
            <a:r>
              <a:rPr lang="en-GB" sz="2400" dirty="0"/>
              <a:t>Która strategia jest TWOJĄ </a:t>
            </a:r>
            <a:r>
              <a:rPr lang="en-GB" sz="2400" dirty="0" err="1"/>
              <a:t>ulubioną</a:t>
            </a:r>
            <a:r>
              <a:rPr lang="en-GB" sz="2400" dirty="0"/>
              <a:t>?</a:t>
            </a:r>
          </a:p>
          <a:p>
            <a:pPr lvl="1" algn="ctr"/>
            <a:endParaRPr lang="en-GB" sz="2400" b="1" dirty="0"/>
          </a:p>
          <a:p>
            <a:pPr lvl="1" algn="ctr"/>
            <a:r>
              <a:rPr lang="en-GB" sz="2400" b="1" dirty="0"/>
              <a:t>Interakcja: </a:t>
            </a:r>
            <a:r>
              <a:rPr lang="en-GB" sz="2400" dirty="0"/>
              <a:t>Jak się uspokoić? </a:t>
            </a:r>
          </a:p>
          <a:p>
            <a:pPr lvl="1" algn="ctr"/>
            <a:r>
              <a:rPr lang="en-GB" sz="2400" i="1" dirty="0"/>
              <a:t>A) Przerwa od ekranu, B) Głębokie oddychanie, C) Prowadzenie dziennika, D) Rozmowa z osobą dorosłą.</a:t>
            </a: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691753"/>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t>Moduł 2 (Uczniowie)</a:t>
            </a:r>
            <a:br>
              <a:rPr lang="en-US" sz="2800" b="0" i="1" dirty="0"/>
            </a:br>
            <a:r>
              <a:rPr lang="en-US" sz="2800" b="0" i="1" dirty="0"/>
              <a:t>Życzliwość w sieci i cyberempatia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Temat 1: Rozszyfrowanie cyberprzemocy</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800" b="0" i="1" dirty="0"/>
              <a:t>Moduł 2 (Uczniowie)</a:t>
            </a:r>
            <a:br>
              <a:rPr lang="en-US" sz="2800" b="0" i="1" dirty="0"/>
            </a:br>
            <a:r>
              <a:rPr lang="en-US" sz="2800" b="0" i="1" dirty="0"/>
              <a:t>Życzliwość w sieci i cyberempatia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662221"/>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800" b="1" dirty="0">
                <a:solidFill>
                  <a:schemeClr val="accent6">
                    <a:lumMod val="75000"/>
                  </a:schemeClr>
                </a:solidFill>
              </a:rPr>
              <a:t>Temat 4: Obywatelstwo cyfrowe</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r>
              <a:rPr lang="en-US" b="1" i="1" dirty="0">
                <a:solidFill>
                  <a:schemeClr val="accent6">
                    <a:lumMod val="75000"/>
                  </a:schemeClr>
                </a:solidFill>
              </a:rPr>
              <a:t>Temat 4: Obywatelstwo cyfrowe</a:t>
            </a:r>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97970" y="1643888"/>
            <a:ext cx="9856521" cy="3046988"/>
          </a:xfrm>
          <a:prstGeom prst="rect">
            <a:avLst/>
          </a:prstGeom>
          <a:noFill/>
        </p:spPr>
        <p:txBody>
          <a:bodyPr wrap="square">
            <a:spAutoFit/>
          </a:bodyPr>
          <a:lstStyle/>
          <a:p>
            <a:pPr lvl="0"/>
            <a:r>
              <a:rPr lang="en-GB" sz="2400" b="1" dirty="0"/>
              <a:t>Twoja tożsamość cyfrowa</a:t>
            </a:r>
          </a:p>
          <a:p>
            <a:pPr lvl="0"/>
            <a:endParaRPr lang="en-GB" sz="2400" b="1" dirty="0"/>
          </a:p>
          <a:p>
            <a:pPr lvl="0" algn="ctr"/>
            <a:r>
              <a:rPr lang="en-GB" sz="2400" dirty="0"/>
              <a:t>Jesteś tym, co publikujesz</a:t>
            </a:r>
          </a:p>
          <a:p>
            <a:pPr lvl="0" algn="ctr"/>
            <a:endParaRPr lang="en-GB" sz="2400" dirty="0"/>
          </a:p>
          <a:p>
            <a:pPr lvl="0" algn="ctr"/>
            <a:r>
              <a:rPr lang="en-GB" sz="2400" dirty="0"/>
              <a:t>Bycie dobrym obywatelem cyfrowym oznacza postępowanie etyczne, bezpieczne i pełne szacunku. </a:t>
            </a:r>
          </a:p>
          <a:p>
            <a:pPr lvl="0" algn="ctr"/>
            <a:endParaRPr lang="en-GB" sz="2400" dirty="0"/>
          </a:p>
          <a:p>
            <a:pPr lvl="0" algn="ctr"/>
            <a:r>
              <a:rPr lang="en-GB" sz="2400" dirty="0"/>
              <a:t>Każde kliknięcie ma wpływ na Twoją reputację.</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r>
              <a:rPr lang="en-US" b="1" i="1" dirty="0">
                <a:solidFill>
                  <a:schemeClr val="accent6">
                    <a:lumMod val="75000"/>
                  </a:schemeClr>
                </a:solidFill>
              </a:rPr>
              <a:t>Temat 4: Obywatelstwo cyfrowe</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97970" y="1643888"/>
            <a:ext cx="9856521" cy="3785652"/>
          </a:xfrm>
          <a:prstGeom prst="rect">
            <a:avLst/>
          </a:prstGeom>
          <a:noFill/>
        </p:spPr>
        <p:txBody>
          <a:bodyPr wrap="square">
            <a:spAutoFit/>
          </a:bodyPr>
          <a:lstStyle/>
          <a:p>
            <a:pPr lvl="0"/>
            <a:r>
              <a:rPr lang="en-GB" sz="2400" b="1" dirty="0"/>
              <a:t>Ochrona swojej społeczności</a:t>
            </a:r>
          </a:p>
          <a:p>
            <a:pPr lvl="0"/>
            <a:endParaRPr lang="en-GB" sz="2400" dirty="0"/>
          </a:p>
          <a:p>
            <a:pPr lvl="0" algn="ctr"/>
            <a:r>
              <a:rPr lang="en-GB" sz="2400" dirty="0"/>
              <a:t>Budowanie bezpiecznego miejsca w sieci</a:t>
            </a:r>
          </a:p>
          <a:p>
            <a:pPr lvl="0" algn="ctr"/>
            <a:endParaRPr lang="en-GB" sz="2400" dirty="0"/>
          </a:p>
          <a:p>
            <a:pPr lvl="0" algn="ctr"/>
            <a:r>
              <a:rPr lang="en-GB" sz="2400" dirty="0"/>
              <a:t>Szanuj prywatność innych. </a:t>
            </a:r>
          </a:p>
          <a:p>
            <a:pPr lvl="0" algn="ctr"/>
            <a:endParaRPr lang="en-GB" sz="2400" dirty="0"/>
          </a:p>
          <a:p>
            <a:pPr lvl="0" algn="ctr"/>
            <a:r>
              <a:rPr lang="en-GB" sz="2400" dirty="0"/>
              <a:t>Myśl krytycznie (czy ta wiadomość jest prawdziwa?). </a:t>
            </a:r>
          </a:p>
          <a:p>
            <a:pPr lvl="0" algn="ctr"/>
            <a:endParaRPr lang="en-GB" sz="2400" dirty="0"/>
          </a:p>
          <a:p>
            <a:pPr lvl="0" algn="ctr"/>
            <a:r>
              <a:rPr lang="en-GB" sz="2400" dirty="0"/>
              <a:t>Zapraszaj innych do czatów grupowych.</a:t>
            </a:r>
          </a:p>
          <a:p>
            <a:pPr lvl="0"/>
            <a:endParaRPr lang="en-GB" sz="2400" dirty="0"/>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6">
                    <a:lumMod val="75000"/>
                  </a:schemeClr>
                </a:solidFill>
              </a:rPr>
              <a:t>Temat 4: Obywatelstwo cyfrowe</a:t>
            </a:r>
            <a:endParaRPr lang="en-CY" i="1" dirty="0"/>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97970" y="1643888"/>
            <a:ext cx="9856521" cy="3046988"/>
          </a:xfrm>
          <a:prstGeom prst="rect">
            <a:avLst/>
          </a:prstGeom>
          <a:noFill/>
        </p:spPr>
        <p:txBody>
          <a:bodyPr wrap="square">
            <a:spAutoFit/>
          </a:bodyPr>
          <a:lstStyle/>
          <a:p>
            <a:pPr lvl="0"/>
            <a:r>
              <a:rPr lang="en-GB" sz="2400" b="1" dirty="0"/>
              <a:t>Twoja przyszłość</a:t>
            </a:r>
          </a:p>
          <a:p>
            <a:pPr lvl="0" algn="ctr"/>
            <a:endParaRPr lang="en-GB" sz="2400" b="1" dirty="0"/>
          </a:p>
          <a:p>
            <a:pPr lvl="0" algn="ctr"/>
            <a:r>
              <a:rPr lang="en-GB" sz="2400" dirty="0"/>
              <a:t>Twój ślad ma znaczenie!</a:t>
            </a:r>
          </a:p>
          <a:p>
            <a:pPr lvl="0" algn="ctr"/>
            <a:endParaRPr lang="en-GB" sz="2400" dirty="0"/>
          </a:p>
          <a:p>
            <a:pPr lvl="0" algn="ctr"/>
            <a:r>
              <a:rPr lang="en-GB" sz="2400" dirty="0"/>
              <a:t>To, co dzisiaj publikujesz, może wpłynąć na Twoją szkołę, przyjaźnie i przyszłą pracę!</a:t>
            </a:r>
          </a:p>
          <a:p>
            <a:pPr lvl="0" algn="ctr"/>
            <a:r>
              <a:rPr lang="en-GB" sz="2400" dirty="0"/>
              <a:t> </a:t>
            </a:r>
          </a:p>
          <a:p>
            <a:pPr lvl="0" algn="ctr"/>
            <a:r>
              <a:rPr lang="en-GB" sz="2400" dirty="0"/>
              <a:t>Publikuj rzeczy, z których jesteś dumny!</a:t>
            </a:r>
          </a:p>
          <a:p>
            <a:pPr lvl="0"/>
            <a:endParaRPr lang="en-GB" sz="2400" dirty="0"/>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4: Obywatelstwo cyfrowe</a:t>
            </a:r>
          </a:p>
          <a:p>
            <a:endParaRPr lang="en-CY" i="1" dirty="0"/>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176644" y="1631373"/>
            <a:ext cx="10453255" cy="3332322"/>
          </a:xfrm>
          <a:prstGeom prst="rect">
            <a:avLst/>
          </a:prstGeom>
          <a:noFill/>
        </p:spPr>
        <p:txBody>
          <a:bodyPr wrap="square">
            <a:spAutoFit/>
          </a:bodyPr>
          <a:lstStyle/>
          <a:p>
            <a:pPr lvl="0" algn="ctr"/>
            <a:r>
              <a:rPr lang="en-GB" sz="2400" b="1" dirty="0">
                <a:solidFill>
                  <a:schemeClr val="accent4">
                    <a:lumMod val="75000"/>
                  </a:schemeClr>
                </a:solidFill>
              </a:rPr>
              <a:t>Ćwiczenie: „Kodeks klasy” (interaktywne)</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Stwórzmy nasze zasady</a:t>
            </a:r>
          </a:p>
          <a:p>
            <a:pPr lvl="1" algn="ctr"/>
            <a:endParaRPr lang="en-GB" sz="2400" b="1" dirty="0"/>
          </a:p>
          <a:p>
            <a:pPr lvl="1" algn="ctr"/>
            <a:r>
              <a:rPr lang="en-GB" sz="2400" b="1" dirty="0"/>
              <a:t>Interakcja: </a:t>
            </a:r>
            <a:r>
              <a:rPr lang="en-GB" sz="2400" dirty="0"/>
              <a:t>Wymyślcie 3 zasady dla czatu grupowego w klasie. </a:t>
            </a:r>
          </a:p>
          <a:p>
            <a:pPr lvl="1" algn="ctr"/>
            <a:r>
              <a:rPr lang="en-GB" sz="2400" dirty="0"/>
              <a:t>(np.: „Nie wyładowuj się publicznie”, „Ciesz się sukcesami wszystkich”).</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14BAB-0D53-EBC5-2F2F-5FC07341BD9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9B6052-0B92-44D7-DA37-11CC83AA5792}"/>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FBABEAB1-C9A9-5FBD-6DC0-347419ABEAF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4: Obywatelstwo cyfrowe</a:t>
            </a:r>
          </a:p>
          <a:p>
            <a:endParaRPr lang="en-CY" i="1" dirty="0"/>
          </a:p>
        </p:txBody>
      </p:sp>
      <p:pic>
        <p:nvPicPr>
          <p:cNvPr id="2" name="Content Placeholder 1">
            <a:extLst>
              <a:ext uri="{FF2B5EF4-FFF2-40B4-BE49-F238E27FC236}">
                <a16:creationId xmlns:a16="http://schemas.microsoft.com/office/drawing/2014/main" id="{3AFC3139-6469-A4EB-11E2-BBB7F2A3A6E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3B100E8-AE94-DC4B-49CE-92B6C8916A39}"/>
              </a:ext>
            </a:extLst>
          </p:cNvPr>
          <p:cNvSpPr txBox="1"/>
          <p:nvPr/>
        </p:nvSpPr>
        <p:spPr>
          <a:xfrm>
            <a:off x="176644" y="1631373"/>
            <a:ext cx="10453255" cy="3332322"/>
          </a:xfrm>
          <a:prstGeom prst="rect">
            <a:avLst/>
          </a:prstGeom>
          <a:noFill/>
        </p:spPr>
        <p:txBody>
          <a:bodyPr wrap="square">
            <a:spAutoFit/>
          </a:bodyPr>
          <a:lstStyle/>
          <a:p>
            <a:pPr lvl="0" algn="ctr"/>
            <a:r>
              <a:rPr lang="en-GB" sz="2400" b="1" dirty="0" err="1">
                <a:solidFill>
                  <a:schemeClr val="accent4">
                    <a:lumMod val="75000"/>
                  </a:schemeClr>
                </a:solidFill>
              </a:rPr>
              <a:t>Zadanie: </a:t>
            </a:r>
            <a:r>
              <a:rPr lang="en-GB" sz="2400" b="1" dirty="0">
                <a:solidFill>
                  <a:schemeClr val="accent4">
                    <a:lumMod val="75000"/>
                  </a:schemeClr>
                </a:solidFill>
              </a:rPr>
              <a:t>„Cyfrowa przysięga” (zadanie indywidualne)</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Sformalizuj to</a:t>
            </a:r>
          </a:p>
          <a:p>
            <a:pPr lvl="1" algn="ctr"/>
            <a:endParaRPr lang="en-GB" sz="2400" b="1" dirty="0"/>
          </a:p>
          <a:p>
            <a:pPr lvl="1" algn="ctr"/>
            <a:r>
              <a:rPr lang="en-GB" sz="2400" b="1" dirty="0"/>
              <a:t>Interakcja: </a:t>
            </a:r>
            <a:r>
              <a:rPr lang="en-GB" sz="2400" dirty="0"/>
              <a:t> </a:t>
            </a:r>
          </a:p>
          <a:p>
            <a:pPr lvl="1" algn="ctr"/>
            <a:r>
              <a:rPr lang="en-GB" sz="2400" dirty="0"/>
              <a:t>Zapisz 3–5 osobistych zobowiązań na „Karcie zobowiązań”, którą zabierzesz do domu.</a:t>
            </a:r>
          </a:p>
          <a:p>
            <a:pPr lvl="1" algn="ctr"/>
            <a:r>
              <a:rPr lang="en-GB" sz="2400" dirty="0"/>
              <a:t>(np. „Będę zgłaszać szkodliwe treści”)</a:t>
            </a:r>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650580"/>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2 (uczniowie)</a:t>
            </a:r>
            <a:br>
              <a:rPr lang="en-US" b="0" i="1" dirty="0"/>
            </a:br>
            <a:r>
              <a:rPr lang="en-US" b="0" i="1" dirty="0"/>
              <a:t>Życzliwość w sieci i cyberempatia</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2 (uczniowie): Życzliwość w sieci i empatia w cyberprzestrzeni</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Temat 1: Rozszyfrowanie cyberprzemocy</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69094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Czym jest cyberprzemoc?</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Bycie cyfrowym detektywem</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To powtarzające się, celowe wyrządzanie krzywdy za pośrednictwem ekranów. </a:t>
            </a: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Może się zdarzyć gdziekolwiek i kiedykolwiek.</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Rozpowszechnianie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plotek</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złośliwe wiadomości prywatne lub udostępnianie prywatnych zdjęć.</a:t>
            </a: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r>
              <a:rPr lang="en-US" b="1" i="1" dirty="0">
                <a:solidFill>
                  <a:schemeClr val="accent6">
                    <a:lumMod val="75000"/>
                  </a:schemeClr>
                </a:solidFill>
              </a:rPr>
              <a:t>Temat 1: Rozszyfrowanie cyberprzemocy</a:t>
            </a: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176644" y="1631373"/>
            <a:ext cx="10453255" cy="4347985"/>
          </a:xfrm>
          <a:prstGeom prst="rect">
            <a:avLst/>
          </a:prstGeom>
          <a:noFill/>
        </p:spPr>
        <p:txBody>
          <a:bodyPr wrap="square">
            <a:spAutoFit/>
          </a:bodyPr>
          <a:lstStyle/>
          <a:p>
            <a:pPr lvl="0"/>
            <a:r>
              <a:rPr lang="en-GB" sz="2800" b="1" dirty="0"/>
              <a:t>Różne oblicza szkód w sieci</a:t>
            </a:r>
          </a:p>
          <a:p>
            <a:pPr lvl="0"/>
            <a:endParaRPr lang="en-GB" sz="2800" dirty="0"/>
          </a:p>
          <a:p>
            <a:pPr lvl="1" algn="ctr"/>
            <a:r>
              <a:rPr lang="en-GB" sz="2800" dirty="0"/>
              <a:t>Rozpoznawanie oznak</a:t>
            </a:r>
          </a:p>
          <a:p>
            <a:pPr lvl="1" algn="ctr"/>
            <a:endParaRPr lang="en-GB" sz="2800" dirty="0"/>
          </a:p>
          <a:p>
            <a:pPr lvl="2" algn="ctr"/>
            <a:r>
              <a:rPr lang="en-GB" sz="2800" dirty="0"/>
              <a:t>Gniewne „kłótnie w sieci”.</a:t>
            </a:r>
          </a:p>
          <a:p>
            <a:pPr lvl="2" algn="ctr"/>
            <a:endParaRPr lang="en-GB" sz="2800" dirty="0"/>
          </a:p>
          <a:p>
            <a:pPr lvl="2" algn="ctr"/>
            <a:r>
              <a:rPr lang="en-GB" sz="2800" dirty="0"/>
              <a:t>Celowe wykluczanie kogoś z czatu grupowego.</a:t>
            </a:r>
          </a:p>
          <a:p>
            <a:pPr lvl="2" algn="ctr"/>
            <a:endParaRPr lang="en-GB" sz="2800" dirty="0"/>
          </a:p>
          <a:p>
            <a:pPr lvl="2" algn="ctr"/>
            <a:r>
              <a:rPr lang="en-GB" sz="2800" dirty="0"/>
              <a:t>Ujawnianie czyichś sekretów lub prywatnych rysunków.</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Moduł 2 (uczniowie): Życzliwość w sieci i empatia w cyberprzestrzeni</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r>
              <a:rPr lang="en-US" b="1" i="1" dirty="0">
                <a:solidFill>
                  <a:schemeClr val="accent6">
                    <a:lumMod val="75000"/>
                  </a:schemeClr>
                </a:solidFill>
              </a:rPr>
              <a:t>Temat 1: Rozszyfrowanie cyberprzemocy</a:t>
            </a: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176644" y="1631373"/>
            <a:ext cx="10453255" cy="3055324"/>
          </a:xfrm>
          <a:prstGeom prst="rect">
            <a:avLst/>
          </a:prstGeom>
          <a:noFill/>
        </p:spPr>
        <p:txBody>
          <a:bodyPr wrap="square">
            <a:spAutoFit/>
          </a:bodyPr>
          <a:lstStyle/>
          <a:p>
            <a:pPr lvl="0"/>
            <a:r>
              <a:rPr lang="en-GB" sz="2400" b="1" dirty="0"/>
              <a:t>Dlaczego to ma znaczenie</a:t>
            </a:r>
          </a:p>
          <a:p>
            <a:pPr lvl="0"/>
            <a:endParaRPr lang="en-GB" sz="2400" b="1" dirty="0"/>
          </a:p>
          <a:p>
            <a:pPr lvl="0" algn="ctr"/>
            <a:r>
              <a:rPr lang="en-GB" sz="2400" dirty="0"/>
              <a:t>Serce „offline”</a:t>
            </a:r>
          </a:p>
          <a:p>
            <a:pPr lvl="0" algn="ctr"/>
            <a:endParaRPr lang="en-GB" sz="2400" dirty="0"/>
          </a:p>
          <a:p>
            <a:pPr lvl="0" algn="ctr"/>
            <a:r>
              <a:rPr lang="en-GB" sz="2400" dirty="0"/>
              <a:t>Słowa w sieci pozostawiają „cyfrowe ślady”, które pozostają na zawsze. </a:t>
            </a:r>
          </a:p>
          <a:p>
            <a:pPr lvl="0" algn="ctr"/>
            <a:endParaRPr lang="en-GB" sz="2400" dirty="0"/>
          </a:p>
          <a:p>
            <a:pPr lvl="0" algn="ctr"/>
            <a:r>
              <a:rPr lang="en-GB" sz="2400" dirty="0"/>
              <a:t>Mogą one sprawiać, że ludzie czują się samotni, niespokojni lub smutni, nawet gdy telefon jest wyłączony.</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BD99-76B0-FB93-0E70-087DA7EE75A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C97325-92C5-C946-5D92-BB188F9DD2B5}"/>
              </a:ext>
            </a:extLst>
          </p:cNvPr>
          <p:cNvSpPr>
            <a:spLocks noGrp="1"/>
          </p:cNvSpPr>
          <p:nvPr>
            <p:ph type="title"/>
          </p:nvPr>
        </p:nvSpPr>
        <p:spPr/>
        <p:txBody>
          <a:bodyPr lIns="91440"/>
          <a:lstStyle/>
          <a:p>
            <a:r>
              <a:rPr lang="en-US" sz="2400" i="1" dirty="0"/>
              <a:t>Moduł 2 (uczniowie): Życzliwość w sieci i empatia w cyberprzestrzeni</a:t>
            </a:r>
            <a:endParaRPr lang="el-GR" sz="2400" dirty="0"/>
          </a:p>
        </p:txBody>
      </p:sp>
      <p:sp>
        <p:nvSpPr>
          <p:cNvPr id="6" name="Text Placeholder 5">
            <a:extLst>
              <a:ext uri="{FF2B5EF4-FFF2-40B4-BE49-F238E27FC236}">
                <a16:creationId xmlns:a16="http://schemas.microsoft.com/office/drawing/2014/main" id="{50A87880-B7F5-BC46-7714-5EF4E7DD4F4D}"/>
              </a:ext>
            </a:extLst>
          </p:cNvPr>
          <p:cNvSpPr>
            <a:spLocks noGrp="1"/>
          </p:cNvSpPr>
          <p:nvPr>
            <p:ph type="body" sz="quarter" idx="10"/>
          </p:nvPr>
        </p:nvSpPr>
        <p:spPr/>
        <p:txBody>
          <a:bodyPr/>
          <a:lstStyle/>
          <a:p>
            <a:r>
              <a:rPr lang="en-US" b="1" i="1" dirty="0">
                <a:solidFill>
                  <a:schemeClr val="accent6">
                    <a:lumMod val="75000"/>
                  </a:schemeClr>
                </a:solidFill>
              </a:rPr>
              <a:t>Temat 1: Rozszyfrowanie cyberprzemocy</a:t>
            </a:r>
          </a:p>
        </p:txBody>
      </p:sp>
      <p:pic>
        <p:nvPicPr>
          <p:cNvPr id="3" name="Content Placeholder 1">
            <a:extLst>
              <a:ext uri="{FF2B5EF4-FFF2-40B4-BE49-F238E27FC236}">
                <a16:creationId xmlns:a16="http://schemas.microsoft.com/office/drawing/2014/main" id="{ACE6488C-2BEC-EB59-0116-E954E2E18F8A}"/>
              </a:ext>
            </a:extLst>
          </p:cNvPr>
          <p:cNvPicPr>
            <a:picLocks noGrp="1" noChangeAspect="1"/>
          </p:cNvPicPr>
          <p:nvPr>
            <p:ph sz="quarter" idx="12"/>
          </p:nvPr>
        </p:nvPicPr>
        <p:blipFill>
          <a:blip r:embed="rId3"/>
          <a:stretch>
            <a:fillRect/>
          </a:stretch>
        </p:blipFill>
        <p:spPr>
          <a:xfrm>
            <a:off x="9628683" y="5429418"/>
            <a:ext cx="2002432" cy="919427"/>
          </a:xfrm>
          <a:prstGeom prst="rect">
            <a:avLst/>
          </a:prstGeom>
        </p:spPr>
      </p:pic>
      <p:sp>
        <p:nvSpPr>
          <p:cNvPr id="4" name="TextBox 3">
            <a:extLst>
              <a:ext uri="{FF2B5EF4-FFF2-40B4-BE49-F238E27FC236}">
                <a16:creationId xmlns:a16="http://schemas.microsoft.com/office/drawing/2014/main" id="{AD1DCA64-F716-D439-3582-9678951F41D2}"/>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„Sortowanie scenariuszy” (interaktywne)</a:t>
            </a:r>
            <a:endParaRPr lang="en-GB" sz="2400" dirty="0">
              <a:solidFill>
                <a:schemeClr val="accent4">
                  <a:lumMod val="75000"/>
                </a:schemeClr>
              </a:solidFill>
            </a:endParaRPr>
          </a:p>
          <a:p>
            <a:pPr lvl="1" algn="ctr"/>
            <a:endParaRPr lang="en-GB" sz="2400" b="1" dirty="0"/>
          </a:p>
          <a:p>
            <a:pPr lvl="1" algn="ctr"/>
            <a:r>
              <a:rPr lang="en-GB" sz="2400" b="1" dirty="0"/>
              <a:t>Zadanie: </a:t>
            </a:r>
            <a:r>
              <a:rPr lang="en-GB" sz="2400" dirty="0"/>
              <a:t>Dopasuj działanie do imienia!</a:t>
            </a:r>
          </a:p>
          <a:p>
            <a:pPr lvl="1" algn="ctr"/>
            <a:endParaRPr lang="en-GB" sz="2400" b="1" dirty="0"/>
          </a:p>
          <a:p>
            <a:pPr lvl="1" algn="ctr"/>
            <a:r>
              <a:rPr lang="en-GB" sz="2400" b="1" dirty="0"/>
              <a:t>Interakcja: </a:t>
            </a:r>
            <a:r>
              <a:rPr lang="en-GB" sz="2400" dirty="0"/>
              <a:t>Nauczyciel odczytuje na głos 3 scenariusze </a:t>
            </a:r>
          </a:p>
          <a:p>
            <a:pPr lvl="1" algn="ctr"/>
            <a:r>
              <a:rPr lang="en-GB" sz="2400" dirty="0"/>
              <a:t>Twoim zadaniem jest głośne wskazanie, czy jest to </a:t>
            </a:r>
            <a:r>
              <a:rPr lang="en-GB" sz="2400" i="1" dirty="0"/>
              <a:t>poniżanie, nękanie </a:t>
            </a:r>
            <a:r>
              <a:rPr lang="en-GB" sz="2400" dirty="0"/>
              <a:t>czy </a:t>
            </a:r>
            <a:r>
              <a:rPr lang="en-GB" sz="2400" i="1" dirty="0"/>
              <a:t>wykluczenie.</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6749901"/>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18B7-101C-E81B-7BB9-4DB9FC40A85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F6A648F-1AD8-A8F2-C086-6D73A4EBAA55}"/>
              </a:ext>
            </a:extLst>
          </p:cNvPr>
          <p:cNvSpPr>
            <a:spLocks noGrp="1"/>
          </p:cNvSpPr>
          <p:nvPr>
            <p:ph type="title"/>
          </p:nvPr>
        </p:nvSpPr>
        <p:spPr/>
        <p:txBody>
          <a:bodyPr lIns="91440"/>
          <a:lstStyle/>
          <a:p>
            <a:r>
              <a:rPr lang="en-US" sz="2400" i="1" dirty="0"/>
              <a:t>Moduł 2 (uczniowie): Życzliwość w sieci i empatia w cyberprzestrzeni</a:t>
            </a:r>
            <a:endParaRPr lang="el-GR" sz="2400" dirty="0"/>
          </a:p>
        </p:txBody>
      </p:sp>
      <p:sp>
        <p:nvSpPr>
          <p:cNvPr id="6" name="Text Placeholder 5">
            <a:extLst>
              <a:ext uri="{FF2B5EF4-FFF2-40B4-BE49-F238E27FC236}">
                <a16:creationId xmlns:a16="http://schemas.microsoft.com/office/drawing/2014/main" id="{F6E220E6-5D8D-CD38-4BA9-EF14053CF31E}"/>
              </a:ext>
            </a:extLst>
          </p:cNvPr>
          <p:cNvSpPr>
            <a:spLocks noGrp="1"/>
          </p:cNvSpPr>
          <p:nvPr>
            <p:ph type="body" sz="quarter" idx="10"/>
          </p:nvPr>
        </p:nvSpPr>
        <p:spPr/>
        <p:txBody>
          <a:bodyPr/>
          <a:lstStyle/>
          <a:p>
            <a:r>
              <a:rPr lang="en-US" b="1" i="1" dirty="0">
                <a:solidFill>
                  <a:schemeClr val="accent6">
                    <a:lumMod val="75000"/>
                  </a:schemeClr>
                </a:solidFill>
              </a:rPr>
              <a:t>Temat 1: Rozszyfrowanie cyberprzemocy</a:t>
            </a:r>
          </a:p>
        </p:txBody>
      </p:sp>
      <p:pic>
        <p:nvPicPr>
          <p:cNvPr id="3" name="Content Placeholder 1">
            <a:extLst>
              <a:ext uri="{FF2B5EF4-FFF2-40B4-BE49-F238E27FC236}">
                <a16:creationId xmlns:a16="http://schemas.microsoft.com/office/drawing/2014/main" id="{E2894606-C223-6E7E-87D6-9FF5BF54FFBB}"/>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46068BF-EDA8-2846-C443-B8F234637682}"/>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„Waga słów” (grupa)</a:t>
            </a:r>
            <a:endParaRPr lang="en-GB" sz="2400" dirty="0">
              <a:solidFill>
                <a:schemeClr val="accent4">
                  <a:lumMod val="75000"/>
                </a:schemeClr>
              </a:solidFill>
            </a:endParaRPr>
          </a:p>
          <a:p>
            <a:pPr lvl="1"/>
            <a:endParaRPr lang="en-GB" sz="2400" b="1" dirty="0"/>
          </a:p>
          <a:p>
            <a:pPr lvl="1" algn="ctr"/>
            <a:r>
              <a:rPr lang="en-GB" sz="2400" b="1" dirty="0"/>
              <a:t>Zadanie: </a:t>
            </a:r>
            <a:r>
              <a:rPr lang="en-GB" sz="2400" dirty="0"/>
              <a:t>Gdyby złośliwy komentarz miał fizyczną wagę, ile by ważył?</a:t>
            </a:r>
          </a:p>
          <a:p>
            <a:pPr lvl="1" algn="ctr"/>
            <a:endParaRPr lang="en-GB" sz="2400" b="1" dirty="0"/>
          </a:p>
          <a:p>
            <a:pPr lvl="1" algn="ctr"/>
            <a:r>
              <a:rPr lang="en-GB" sz="2400" b="1" dirty="0"/>
              <a:t>Interakcja: </a:t>
            </a:r>
            <a:r>
              <a:rPr lang="en-GB" sz="2400" dirty="0"/>
              <a:t>Napisz jedno słowo opisujące uczucie na karteczce samoprzylepnej </a:t>
            </a:r>
          </a:p>
          <a:p>
            <a:pPr lvl="1" algn="ctr"/>
            <a:r>
              <a:rPr lang="en-GB" sz="2400" dirty="0"/>
              <a:t>i przyklej go do tablicy, aby zbudować „Górę uczuć”.</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811403"/>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800" b="0" i="1" dirty="0"/>
              <a:t>Moduł 2 (Uczniowie)</a:t>
            </a:r>
            <a:br>
              <a:rPr lang="en-US" sz="2800" b="0" i="1" dirty="0"/>
            </a:br>
            <a:r>
              <a:rPr lang="en-US" sz="2800" b="0" i="1" dirty="0"/>
              <a:t>Życzliwość w sieci i cyberempatia</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Temat 2: Siła empatii</a:t>
            </a:r>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Moduł 2 (uczniowie): Życzliwość w sieci i cyberempatia</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Temat 2: Siła empatii</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Czym jest cyberempatia?</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Wcielenie się w kogoś innego</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Empatia to zrozumienie i współodczuwanie tego, co czuje inna osoba.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 sieci tracimy mimikę twarzy i ton głosu,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więc musimy włożyć więcej wysiłku, aby być miłym!</a:t>
            </a: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3424</TotalTime>
  <Words>2265</Words>
  <Application>Microsoft Office PowerPoint</Application>
  <PresentationFormat>Widescreen</PresentationFormat>
  <Paragraphs>244</Paragraphs>
  <Slides>26</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Open Sans</vt:lpstr>
      <vt:lpstr>CARDET Course template</vt:lpstr>
      <vt:lpstr>CARDET Course template - Cover page</vt:lpstr>
      <vt:lpstr>WP3 – Training Material for Students   </vt:lpstr>
      <vt:lpstr>Module 2 (Students) Online Kindness and Cyber Empathy    </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    </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    </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    </vt:lpstr>
      <vt:lpstr>Module 2 (Students): Online Kindness and Cyber Empathy</vt:lpstr>
      <vt:lpstr>Module 2 (Students): Online Kindness and Cyber Empathy</vt:lpstr>
      <vt:lpstr>Module 2 (Students): Online Kindness and Cyber Empathy</vt:lpstr>
      <vt:lpstr>Module 2 (Students): Online Kindness and Cyber Empathy</vt:lpstr>
      <vt:lpstr>Module 2 (Students): Online Kindness and Cyber Empathy</vt:lpstr>
      <vt:lpstr>End of Module 2 (Students) Online Kindness and Cyber Empathy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153</revision>
  <lastPrinted>2018-07-25T11:23:29.0000000Z</lastPrinted>
  <dcterms:created xsi:type="dcterms:W3CDTF">2014-07-11T09:12:14.0000000Z</dcterms:created>
  <dcterms:modified xsi:type="dcterms:W3CDTF">2026-05-11T07:50:26.0000000Z</dcterms:modified>
  <keywords>, docId:2E0F64DAB3A79F1061B0FA47CCD8730E</keywords>
</coreProperties>
</file>