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29"/>
  </p:notesMasterIdLst>
  <p:handoutMasterIdLst>
    <p:handoutMasterId r:id="rId30"/>
  </p:handoutMasterIdLst>
  <p:sldIdLst>
    <p:sldId id="256" r:id="rId3"/>
    <p:sldId id="272" r:id="rId4"/>
    <p:sldId id="277" r:id="rId5"/>
    <p:sldId id="278" r:id="rId6"/>
    <p:sldId id="279" r:id="rId7"/>
    <p:sldId id="280" r:id="rId8"/>
    <p:sldId id="282" r:id="rId9"/>
    <p:sldId id="274" r:id="rId10"/>
    <p:sldId id="264" r:id="rId11"/>
    <p:sldId id="288" r:id="rId12"/>
    <p:sldId id="284" r:id="rId13"/>
    <p:sldId id="286" r:id="rId14"/>
    <p:sldId id="285" r:id="rId15"/>
    <p:sldId id="273" r:id="rId16"/>
    <p:sldId id="287" r:id="rId17"/>
    <p:sldId id="292" r:id="rId18"/>
    <p:sldId id="293" r:id="rId19"/>
    <p:sldId id="294" r:id="rId20"/>
    <p:sldId id="289" r:id="rId21"/>
    <p:sldId id="275" r:id="rId22"/>
    <p:sldId id="296" r:id="rId23"/>
    <p:sldId id="301" r:id="rId24"/>
    <p:sldId id="302" r:id="rId25"/>
    <p:sldId id="295" r:id="rId26"/>
    <p:sldId id="303"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κειμένου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Γεια σε όλους! Σήμερα θα μιλήσουμε για τη ζωή σας στο διαδίκτυο. Ξέρετε πώς μερικές φορές ένα αστείο δεν μοιάζει πια με αστείο; Αν κάποιος συμπεριφέρεται κακόβουλα, ξανά και ξανά, μέσω του κινητού ή ενός παιχνιδιού, αυτό είναι διαδικτυακός εκφοβισμός. Είναι σαν μια σκιά που σας ακολουθεί μέχρι το σπίτι, επειδή βρίσκεται στην οθόνη σας. Αλλά ξέρετε κάτι; Μόλις το εντοπίσουμε, μπορούμε να το σταματήσουμε</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«Όλοι λατρεύουμε τα μιμ! Αλλά πριν πατήσετε το κουμπί «κοινοποίηση», θέλω να κάνετε το «Heart-Check». Αν αυτή ήταν φωτογραφία ΔΙΚΗ ΣΑΣ, θα θέλατε να τη δει όλο το σχολείο; Αν η απάντηση είναι «όχι», μπορείτε να σταματήσετε εσείς την αλυσίδα και να τη διαγράψετε; Αυτή είναι η πραγματική δύναμη.»</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Έχεις νιώσει ποτέ «αηδία» μετά από το σερφάρισμα στο διαδίκτυο; Ίσως είδες τις τέλειες διακοπές κάποιου και ένιωσες ζήλια, ή κάποιος αγνόησε το μήνυμά σου. Αυτό είναι το «άγχος του διαδικτύου». Είναι σαν να εξαντλείται η μπαταρία του μυαλού σου. Συμβαίνει σε όλους, ακόμα και στους δασκάλους!</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Όταν θυμώνουμε, τα δάχτυλά μας θέλουν να πληκτρολογήσουν γρήγορα και να πουν κακά λόγια. Τότε είναι που χάνουμε τη δύναμή μας. Θέλω να βρεις το «εσωτερικό σου κουμπί παύσης». Αν νιώσεις την καρδιά σου να χτυπάει γρήγορα, σταμάτα. Μην πληκτρολογείς. Απλώς κάνε μια παύση.</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Ανοίξτε τα τετράδιά σας. Αυτό προορίζεται μόνο για τα δικά σας μάτια. Γράψτε για μια περίπτωση που μια οθόνη σας προκάλεσε άγχος αυτή την εβδομάδα. Τώρα, σημειώστε ποιο εργαλείο από την εργαλειοθήκη σας θα χρησιμοποιήσετε την επόμενη φορά. Γίνεστε κύριοι των συναισθημάτων σας!</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Ας το δοκιμάσουμε! Κοιτάξτε το λογότυπο του </a:t>
            </a:r>
            <a:r>
              <a:rPr lang="el-GR" sz="1200" kern="1200" dirty="0">
                <a:solidFill>
                  <a:schemeClr val="tx1"/>
                </a:solidFill>
                <a:effectLst/>
                <a:latin typeface="+mn-lt"/>
                <a:ea typeface="+mn-ea"/>
                <a:cs typeface="+mn-cs"/>
              </a:rPr>
              <a:t>έργου</a:t>
            </a:r>
            <a:r>
              <a:rPr lang="en-US" sz="1200" kern="1200" dirty="0">
                <a:solidFill>
                  <a:schemeClr val="tx1"/>
                </a:solidFill>
                <a:effectLst/>
                <a:latin typeface="+mn-lt"/>
                <a:ea typeface="+mn-ea"/>
                <a:cs typeface="+mn-cs"/>
              </a:rPr>
              <a:t> στην οθόνη. Εισπνεύστε καθώς </a:t>
            </a:r>
            <a:r>
              <a:rPr lang="el-GR" sz="1200" kern="1200" dirty="0">
                <a:solidFill>
                  <a:schemeClr val="tx1"/>
                </a:solidFill>
                <a:effectLst/>
                <a:latin typeface="+mn-lt"/>
                <a:ea typeface="+mn-ea"/>
                <a:cs typeface="+mn-cs"/>
              </a:rPr>
              <a:t>το κοιτάξετε</a:t>
            </a:r>
            <a:r>
              <a:rPr lang="en-US" sz="1200" kern="1200" dirty="0">
                <a:solidFill>
                  <a:schemeClr val="tx1"/>
                </a:solidFill>
                <a:effectLst/>
                <a:latin typeface="+mn-lt"/>
                <a:ea typeface="+mn-ea"/>
                <a:cs typeface="+mn-cs"/>
              </a:rPr>
              <a:t>... κρατήστε την αναπνοή σας... και </a:t>
            </a:r>
            <a:r>
              <a:rPr lang="en-US" sz="1200" kern="1200" dirty="0" err="1">
                <a:solidFill>
                  <a:schemeClr val="tx1"/>
                </a:solidFill>
                <a:effectLst/>
                <a:latin typeface="+mn-lt"/>
                <a:ea typeface="+mn-ea"/>
                <a:cs typeface="+mn-cs"/>
              </a:rPr>
              <a:t>εκ</a:t>
            </a:r>
            <a:r>
              <a:rPr lang="en-US" sz="1200" kern="1200" dirty="0">
                <a:solidFill>
                  <a:schemeClr val="tx1"/>
                </a:solidFill>
                <a:effectLst/>
                <a:latin typeface="+mn-lt"/>
                <a:ea typeface="+mn-ea"/>
                <a:cs typeface="+mn-cs"/>
              </a:rPr>
              <a:t>πνεύστε. Νιώθετε τους ώμους σας να χαλαρώνουν; Μπορείτε να το κάνετε αυτό οπουδήποτε —ακόμα και κατά τη διάρκεια ενός δύσκολου βιντεοπαιχνιδιού ή μιας έντονης συζήτησης!</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Πώς μπορούμε να ηρεμήσουμε; Δοκίμασε αυτές τις τεχνικές. Οι βαθιές αναπνοές λένε στον εγκέφαλό σου ότι όλα είναι εντάξει. Ένα διάλειμμα από την οθόνη σου επιτρέπει να δεις τον πραγματικό κόσμο. Και το να μιλήσεις σε έναν ενήλικα που εμπιστεύεσαι —όπως εμένα ή τους γονείς σου— σε βοηθά να μοιραστείς το βάρος.</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Δεν είσαι απλώς ένας χρήστης· είσαι Πολίτης του Διαδικτύου. Αυτό σημαίνει ότι έχεις δικαιώματα, αλλά έχεις και την υποχρέωση να συμπεριφέρεσαι με σεβασμό. Η «Ψηφιακή σου Ταυτότητα» είναι η εικόνα που έχει ο κόσμος για σένα με βάση όσα δημοσιεύεις. Τι θέλεις να λέει η ταυτότητά σου για σένα</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21</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«Μια υπέροχη κοινότητα δεν δημιουργείται από μόνη της· εμείς την χτίζουμε! Την χτίζουμε συμπεριλαμβάνοντας και τον σιωπηλό, σεβόμενοι την ιδιωτική ζωή των ανθρώπων και επαληθεύοντας την αλήθεια μιας ιστορίας πριν τη μοιραστούμε. Είμαστε όλοι στην ίδια ομάδα.»</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22</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Σκέψου τη διαδικτυακή σου παρουσία σαν ένα ίχνος που αφήνεις πίσω σου. Σε δέκα χρόνια από τώρα, οι άνθρωποι μπορεί να βλέπουν ακόμα το ίχνος που αφήνεις σήμερα. Τα βήματά σου οδηγούν προς την καλοσύνη και το να είσαι καλός φίλος; Ας φροντίσουμε να είναι έτσι!</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23</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Αν ήσουν ο «αρχηγός» της ομαδικής συνομιλίας της τάξης, τι κανόνες θα έθετες για να είναι όλοι ευχαριστημένοι; Ας συνεργαστούμε! Ίσως «Όχι κακόβουλα παρατσούκλια» ή «Κάνε ένα κομπλιμέντο σε κάποιον κάθε μέρα». Ας φτιάξουμε τον δικό μας Κώδικα Ψηφιακής Αρμονίας!</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24</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Το διαδικτυακό εκφοβισμό έχει πολλά πρόσωπα. Το «flaming» είναι όταν οι άνθρωποι ξεκινούν μια έντονη, οργισμένη διαμάχη στο διαδίκτυο. Ο «αποκλεισμός» είναι όταν σε αφήνουν σκόπιμα εκτός μιας ομαδικής συνομιλίας για να σε κάνουν να νιώσεις μοναξιά. Το «outing» είναι η αποκάλυψη των προσωπικών μυστικών κάποιου. Αν δεις κάτι από αυτά να συμβαίνει, μόλις εντόπισες μια «ψηφιακή σκιά»</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Τελευταία άσκηση! Γράψτε τις 3 υποσχέσεις σας. «Υπόσχομαι να κάνω μια παύση», «Υπόσχομαι να βοηθήσω», «Υπόσχομαι να είμαι ο εαυτός μου». Υπογράψτε το σαν να είναι πραγματικό συμβόλαιο. Τώρα είστε Φύλακες της Ψηφιακής Αρμονίας. Μπράβο σε όλους για τη σημερινή δουλειά!</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25</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Γιατί είναι τόσο δύσκολο; Επειδή στο διαδίκτυο, τα πράγματα διαδίδονται σε όλο το σχολείο μέσα σε δευτερόλεπτα. Και επειδή είναι γραμμένα, μένουν εκεί σαν αποτύπωμα σε υγρό τσιμέντο. Επίσης, όταν δεν βλέπουμε το πρόσωπο κάποιου, μπορεί να ξεχάσουμε ότι έχει αληθινή καρδιά. Πρέπει να θυμόμαστε: πίσω από αυτό το avatar υπάρχει ένας αληθινός άνθρωπος.</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Εντάξει, κριτές! Ακούστε αυτό: «Κάποιος στέλνει κατά λάθος μια χαζή φωτογραφία σε λάθος άτομο». Είναι αυτό σκιά; Τώρα ακούστε αυτό: «Τρία άτομα στέλνουν καθημερινά κακόβουλα μηνύματα στη Σάρα για τα μαλλιά της». Πείτε δυνατά τη γνώμη σας! Γιατί το δεύτερο είναι πιο σοβαρό;</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Οι λέξεις είναι ελαφριές όταν τις προφέρουμε, αλλά μπορούν να γίνουν βαριές σαν πέτρες όταν τις διαβάζουμε. Θέλω να γράψετε μια λέξη στο αυτοκόλλητό σας. Πώς νιώθετε όταν σας πειράζουν; Τώρα, ας τα κολλήσουμε στον τοίχο. Κοιτάξτε αυτό το «Βουνό των Συναισθημάτων». Γι’ αυτό έχει σημασία η καλοσύνη μας.</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ενσυναίσθηση είναι η μυστική σου υπερδύναμη. Είναι σαν να φοράς τα «Γυαλιά της Καρδιάς». Σε βοηθούν να καταλάβεις ότι το άτομο στην άλλη πλευρά της οθόνης μπορεί να περνάει μια δύσκολη μέρα. Ακόμα κι αν δεν ακούς τη φωνή του, τα Γυαλιά της Καρδιάς σου λένε πώς νιώθει.»</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«Φανταστείτε να ρίχνετε ένα μικρό βότσαλο σε μια λίμνη. Οι κυματισμοί απλώνονται παντού! </a:t>
            </a:r>
            <a:r>
              <a:rPr lang="en-GB" sz="1200" kern="1200" dirty="0" err="1">
                <a:solidFill>
                  <a:schemeClr val="tx1"/>
                </a:solidFill>
                <a:effectLst/>
                <a:latin typeface="+mn-lt"/>
                <a:ea typeface="+mn-ea"/>
                <a:cs typeface="+mn-cs"/>
              </a:rPr>
              <a:t>Έν</a:t>
            </a:r>
            <a:r>
              <a:rPr lang="en-GB" sz="1200" kern="1200" dirty="0">
                <a:solidFill>
                  <a:schemeClr val="tx1"/>
                </a:solidFill>
                <a:effectLst/>
                <a:latin typeface="+mn-lt"/>
                <a:ea typeface="+mn-ea"/>
                <a:cs typeface="+mn-cs"/>
              </a:rPr>
              <a:t>α </a:t>
            </a:r>
            <a:r>
              <a:rPr lang="el-GR" sz="1200" kern="1200" dirty="0">
                <a:solidFill>
                  <a:schemeClr val="tx1"/>
                </a:solidFill>
                <a:effectLst/>
                <a:latin typeface="+mn-lt"/>
                <a:ea typeface="+mn-ea"/>
                <a:cs typeface="+mn-cs"/>
              </a:rPr>
              <a:t>ενθαρρυντικό</a:t>
            </a:r>
            <a:r>
              <a:rPr lang="en-GB" sz="1200" kern="1200" dirty="0">
                <a:solidFill>
                  <a:schemeClr val="tx1"/>
                </a:solidFill>
                <a:effectLst/>
                <a:latin typeface="+mn-lt"/>
                <a:ea typeface="+mn-ea"/>
                <a:cs typeface="+mn-cs"/>
              </a:rPr>
              <a:t> σχόλιο όπως «Μπράβο!» ή «Είσαι καλά;» μπορεί να αλλάξει εντελώς την ατμόσφαιρα μιας ομαδικής συνομιλίας. Έχετε τη δύναμη να ξεκινήσετε έναν κυματισμό καλοσύνης σήμερα.»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«Ο φίλος σου γίνεται αντικείμενο χλευασμού αυτή τη στιγμή στο chat. Όλοι γελάνε. Τι μπορείς να κάνεις ΕΣΥ; Γύρνα προς τον διπλανό σου και κάντε μια άσκηση. Θα έλεγες «Ελάτε παιδιά, ας σταματήσουμε», ή θα έστελνες μήνυμα στον φίλο σου ιδιωτικά; Ας ακούσουμε τις καλύτερες κινήσεις σου ως «υπερασπιστής»!»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ID4096"/>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«Είσαι μηχανικός! Εσύ χτίζεις την κοινότητα. Δεν χρειάζεται να γίνεις ήρωας· αρκεί να είσαι φίλος. Αν δεις κάτι κακόβουλο, μην το «αρέσει». Αυτό είναι το πρώτο βήμα. Το δεύτερο βήμα; Στείλε ένα ιδιωτικό μήνυμα σε όποιον δέχεται πειράγματα για να του δείξεις ότι είσαι στο πλευρό του.»</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Εδώ μπαίνει ο τίτλος της διαφάνειας</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a:t>WP3 – Εκπαιδευτικό υλικό για </a:t>
            </a:r>
            <a:r>
              <a:rPr lang="el-GR" sz="2400" dirty="0"/>
              <a:t>μαθητές/τριες</a:t>
            </a: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lnSpcReduction="10000"/>
          </a:bodyPr>
          <a:lstStyle/>
          <a:p>
            <a:r>
              <a:rPr lang="en-US" sz="2800" dirty="0"/>
              <a:t>Ενότητα 2</a:t>
            </a:r>
          </a:p>
          <a:p>
            <a:r>
              <a:rPr lang="el-GR" sz="2800" dirty="0"/>
              <a:t>Καλοσύνη</a:t>
            </a:r>
            <a:r>
              <a:rPr lang="en-US" sz="2800" dirty="0"/>
              <a:t> στο </a:t>
            </a:r>
            <a:r>
              <a:rPr lang="en-US" sz="2800" dirty="0" err="1"/>
              <a:t>δι</a:t>
            </a:r>
            <a:r>
              <a:rPr lang="en-US" sz="2800" dirty="0"/>
              <a:t>αδίκτυο και διαδικτυακή ενσυναίσθηση</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a:t>
            </a:r>
            <a:r>
              <a:rPr lang="el-GR" sz="2400" i="1" dirty="0"/>
              <a:t>Καλοσύνη</a:t>
            </a:r>
            <a:r>
              <a:rPr lang="en-US" sz="2400" i="1" dirty="0"/>
              <a:t> στο Διαδίκτυο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2: Η δύναμη της ενσυναίσθησης</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622214" y="5483338"/>
            <a:ext cx="2264985" cy="1039979"/>
          </a:xfrm>
          <a:prstGeom prst="rect">
            <a:avLst/>
          </a:prstGeom>
        </p:spPr>
      </p:pic>
      <p:sp>
        <p:nvSpPr>
          <p:cNvPr id="4" name="TextBox 3"/>
          <p:cNvSpPr txBox="1"/>
          <p:nvPr/>
        </p:nvSpPr>
        <p:spPr>
          <a:xfrm>
            <a:off x="97970" y="1558636"/>
            <a:ext cx="11082648" cy="3954352"/>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latin typeface="Calibri" panose="020F0502020204030204" pitchFamily="34" charset="0"/>
                <a:ea typeface="Calibri" panose="020F0502020204030204" pitchFamily="34" charset="0"/>
                <a:cs typeface="Times New Roman" panose="02020603050405020304" charset="0"/>
              </a:rPr>
              <a:t>Γιατί η ενσυναίσθηση είναι μια υπερδύναμη</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charset="0"/>
              </a:rPr>
              <a:t>Ο κυματισμός της καλοσύνης</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charset="0"/>
              </a:rPr>
              <a:t>Ένα ευγενικό σχόλιο μπορεί να σταματήσει έναν καβγά. </a:t>
            </a:r>
          </a:p>
          <a:p>
            <a:pPr marR="0" lvl="1" algn="ctr">
              <a:lnSpc>
                <a:spcPct val="107000"/>
              </a:lnSpc>
              <a:spcAft>
                <a:spcPts val="800"/>
              </a:spcAft>
              <a:buSzPts val="1000"/>
              <a:tabLst>
                <a:tab pos="914400" algn="l"/>
              </a:tabLst>
            </a:pPr>
            <a:endParaRPr lang="en-GB" sz="2400"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a:solidFill>
                  <a:srgbClr val="080301"/>
                </a:solidFill>
                <a:latin typeface="Calibri" panose="020F0502020204030204" pitchFamily="34" charset="0"/>
                <a:ea typeface="Calibri" panose="020F0502020204030204" pitchFamily="34" charset="0"/>
                <a:cs typeface="Times New Roman" panose="02020603050405020304" charset="0"/>
              </a:rPr>
              <a:t>Η ενσυναίσθηση μας βοηθά </a:t>
            </a:r>
            <a:r>
              <a:rPr lang="en-GB" sz="2400" b="1" dirty="0">
                <a:solidFill>
                  <a:srgbClr val="080301"/>
                </a:solidFill>
                <a:latin typeface="Calibri" panose="020F0502020204030204" pitchFamily="34" charset="0"/>
                <a:ea typeface="Calibri" panose="020F0502020204030204" pitchFamily="34" charset="0"/>
                <a:cs typeface="Times New Roman" panose="02020603050405020304" charset="0"/>
              </a:rPr>
              <a:t>να κάνουμε μια παύση </a:t>
            </a:r>
            <a:r>
              <a:rPr lang="en-GB" sz="2400" dirty="0">
                <a:solidFill>
                  <a:srgbClr val="080301"/>
                </a:solidFill>
                <a:latin typeface="Calibri" panose="020F0502020204030204" pitchFamily="34" charset="0"/>
                <a:ea typeface="Calibri" panose="020F0502020204030204" pitchFamily="34" charset="0"/>
                <a:cs typeface="Times New Roman" panose="02020603050405020304" charset="0"/>
              </a:rPr>
              <a:t>πριν δημοσιεύσουμε κάτι</a:t>
            </a:r>
            <a:r>
              <a:rPr lang="en-GB" sz="1100" dirty="0">
                <a:solidFill>
                  <a:srgbClr val="080301"/>
                </a:solidFill>
                <a:latin typeface="Calibri" panose="020F0502020204030204" pitchFamily="34" charset="0"/>
                <a:ea typeface="Calibri" panose="020F0502020204030204" pitchFamily="34" charset="0"/>
                <a:cs typeface="Times New Roman" panose="02020603050405020304" charset="0"/>
              </a:rPr>
              <a:t>.</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a:t>
            </a:r>
            <a:r>
              <a:rPr lang="el-GR" sz="2400" i="1" dirty="0"/>
              <a:t>ς/τριες</a:t>
            </a:r>
            <a:r>
              <a:rPr lang="en-US" sz="2400" i="1" dirty="0"/>
              <a:t>): </a:t>
            </a:r>
            <a:r>
              <a:rPr lang="el-GR" sz="2400" i="1" dirty="0"/>
              <a:t>Καλοσύνη</a:t>
            </a:r>
            <a:r>
              <a:rPr lang="en-US" sz="2400" i="1" dirty="0"/>
              <a:t> στο Διαδίκτυο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2: Η δύναμη της ενσυναίσθησης</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632604" y="5427752"/>
            <a:ext cx="2327333" cy="1068606"/>
          </a:xfrm>
          <a:prstGeom prst="rect">
            <a:avLst/>
          </a:prstGeom>
        </p:spPr>
      </p:pic>
      <p:sp>
        <p:nvSpPr>
          <p:cNvPr id="9" name="TextBox 8"/>
          <p:cNvSpPr txBox="1"/>
          <p:nvPr/>
        </p:nvSpPr>
        <p:spPr>
          <a:xfrm>
            <a:off x="97969" y="1568298"/>
            <a:ext cx="11332031" cy="3859454"/>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rPr>
              <a:t>Πώς να γίνετε υπερασπιστής</a:t>
            </a: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n-GB" sz="12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Μην παρακολουθείτε απλώς, βοηθήστε!</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Υποστηρίξτε το άτομο που έχει γίνει στόχος. </a:t>
            </a:r>
          </a:p>
          <a:p>
            <a:pPr marR="0" lvl="1" algn="ctr">
              <a:lnSpc>
                <a:spcPct val="107000"/>
              </a:lnSpc>
              <a:spcAft>
                <a:spcPts val="800"/>
              </a:spcAft>
              <a:buSzPts val="1000"/>
              <a:tabLst>
                <a:tab pos="914400" algn="l"/>
              </a:tabLst>
            </a:pPr>
            <a:endParaRPr lang="en-GB" sz="1200"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Ενημερώστε έναν ενήλικα που εμπιστεύεστε. </a:t>
            </a:r>
          </a:p>
          <a:p>
            <a:pPr marR="0" lvl="1" algn="ctr">
              <a:lnSpc>
                <a:spcPct val="107000"/>
              </a:lnSpc>
              <a:spcAft>
                <a:spcPts val="800"/>
              </a:spcAft>
              <a:buSzPts val="1000"/>
              <a:tabLst>
                <a:tab pos="914400" algn="l"/>
              </a:tabLst>
            </a:pPr>
            <a:endParaRPr lang="en-GB" sz="12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Μην κάνετε «like» ή «share» σε κακόβουλα posts.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a:t>
            </a:r>
            <a:r>
              <a:rPr lang="el-GR" sz="2400" i="1" dirty="0"/>
              <a:t>Καλοσύνη</a:t>
            </a:r>
            <a:r>
              <a:rPr lang="en-US" sz="2400" i="1" dirty="0"/>
              <a:t> στο Διαδίκτυο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err="1"/>
              <a:t>νσυν</a:t>
            </a:r>
            <a:r>
              <a:rPr lang="en-US" sz="2400" i="1" dirty="0"/>
              <a:t>αίσθηση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2: Η δύναμη της ενσυναίσθησης</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p:cNvSpPr txBox="1"/>
          <p:nvPr/>
        </p:nvSpPr>
        <p:spPr>
          <a:xfrm>
            <a:off x="97970" y="1631373"/>
            <a:ext cx="11944351" cy="3793987"/>
          </a:xfrm>
          <a:prstGeom prst="rect">
            <a:avLst/>
          </a:prstGeom>
          <a:noFill/>
        </p:spPr>
        <p:txBody>
          <a:bodyPr wrap="square">
            <a:spAutoFit/>
          </a:bodyPr>
          <a:lstStyle/>
          <a:p>
            <a:pPr algn="ctr"/>
            <a:r>
              <a:rPr lang="en-GB" sz="2400" b="1" dirty="0">
                <a:solidFill>
                  <a:schemeClr val="accent4">
                    <a:lumMod val="75000"/>
                  </a:schemeClr>
                </a:solidFill>
              </a:rPr>
              <a:t>Δραστηριότητα: «Η ευγενική απάντηση» (Ομαδική)</a:t>
            </a:r>
            <a:endParaRPr lang="en-GB" sz="2400" dirty="0">
              <a:solidFill>
                <a:schemeClr val="accent4">
                  <a:lumMod val="75000"/>
                </a:schemeClr>
              </a:solidFill>
            </a:endParaRPr>
          </a:p>
          <a:p>
            <a:pPr lvl="0" algn="ctr"/>
            <a:endParaRPr lang="en-GB" sz="2400" dirty="0">
              <a:solidFill>
                <a:schemeClr val="accent4">
                  <a:lumMod val="75000"/>
                </a:schemeClr>
              </a:solidFill>
            </a:endParaRPr>
          </a:p>
          <a:p>
            <a:pPr lvl="0" algn="ctr"/>
            <a:r>
              <a:rPr lang="en-GB" sz="2400" b="1" dirty="0"/>
              <a:t>Εργασία: </a:t>
            </a:r>
            <a:r>
              <a:rPr lang="en-GB" sz="2400" dirty="0"/>
              <a:t>Γίνε μηχανικός </a:t>
            </a:r>
            <a:r>
              <a:rPr lang="el-GR" sz="2400" dirty="0"/>
              <a:t>ευγένειας και κ</a:t>
            </a:r>
            <a:r>
              <a:rPr lang="en-GB" sz="2400" dirty="0"/>
              <a:t>α</a:t>
            </a:r>
            <a:r>
              <a:rPr lang="en-GB" sz="2400" dirty="0" err="1"/>
              <a:t>λοσύνης</a:t>
            </a:r>
            <a:endParaRPr lang="en-GB" sz="2400" dirty="0"/>
          </a:p>
          <a:p>
            <a:pPr lvl="0" algn="ctr"/>
            <a:endParaRPr lang="en-GB" sz="2400" dirty="0"/>
          </a:p>
          <a:p>
            <a:pPr lvl="0" algn="ctr"/>
            <a:r>
              <a:rPr lang="en-GB" sz="2400" b="1" dirty="0"/>
              <a:t>Αλληλεπίδραση: </a:t>
            </a:r>
            <a:r>
              <a:rPr lang="en-GB" sz="2400" dirty="0"/>
              <a:t>Σε ζευγάρια, σας δίνεται μια «επιθετική ανάρτηση». </a:t>
            </a:r>
          </a:p>
          <a:p>
            <a:pPr lvl="0" algn="ctr"/>
            <a:r>
              <a:rPr lang="en-GB" sz="2400" dirty="0"/>
              <a:t>Πρέπει να γράψετε το πιο ενθαρρυντικό ιδιωτικό μήνυμα </a:t>
            </a:r>
            <a:endParaRPr lang="el-GR" sz="2400" dirty="0"/>
          </a:p>
          <a:p>
            <a:pPr lvl="0" algn="ctr"/>
            <a:r>
              <a:rPr lang="en-GB" sz="2400" dirty="0"/>
              <a:t>π</a:t>
            </a:r>
            <a:r>
              <a:rPr lang="en-GB" sz="2400" dirty="0" err="1"/>
              <a:t>ου</a:t>
            </a:r>
            <a:r>
              <a:rPr lang="en-GB" sz="2400" dirty="0"/>
              <a:t> μπορείτε να σκεφτείτε προς το θύμα.</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a:t>
            </a:r>
            <a:r>
              <a:rPr lang="el-GR" sz="2400" i="1" dirty="0"/>
              <a:t>Καλοσύνη</a:t>
            </a:r>
            <a:r>
              <a:rPr lang="en-US" sz="2400" i="1" dirty="0"/>
              <a:t> στο Διαδίκτυο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2: Η δύναμη της ενσυναίσθησης</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93613" y="5469025"/>
            <a:ext cx="2327333" cy="1068606"/>
          </a:xfrm>
          <a:prstGeom prst="rect">
            <a:avLst/>
          </a:prstGeom>
        </p:spPr>
      </p:pic>
      <p:sp>
        <p:nvSpPr>
          <p:cNvPr id="3" name="TextBox 2"/>
          <p:cNvSpPr txBox="1"/>
          <p:nvPr/>
        </p:nvSpPr>
        <p:spPr>
          <a:xfrm>
            <a:off x="176644" y="1631373"/>
            <a:ext cx="11865677" cy="4070986"/>
          </a:xfrm>
          <a:prstGeom prst="rect">
            <a:avLst/>
          </a:prstGeom>
          <a:noFill/>
        </p:spPr>
        <p:txBody>
          <a:bodyPr wrap="square">
            <a:spAutoFit/>
          </a:bodyPr>
          <a:lstStyle/>
          <a:p>
            <a:pPr lvl="0" algn="ctr"/>
            <a:r>
              <a:rPr lang="en-GB" sz="2400" b="1" dirty="0">
                <a:solidFill>
                  <a:schemeClr val="accent4">
                    <a:lumMod val="75000"/>
                  </a:schemeClr>
                </a:solidFill>
              </a:rPr>
              <a:t>Δραστηριότητα: «Έλεγχος μιμιδίων» (Διαδραστικό)</a:t>
            </a:r>
            <a:endParaRPr lang="en-GB" sz="2400" dirty="0">
              <a:solidFill>
                <a:schemeClr val="accent4">
                  <a:lumMod val="75000"/>
                </a:schemeClr>
              </a:solidFill>
            </a:endParaRPr>
          </a:p>
          <a:p>
            <a:pPr lvl="1"/>
            <a:endParaRPr lang="en-GB" sz="2400" b="1" dirty="0">
              <a:solidFill>
                <a:schemeClr val="accent4">
                  <a:lumMod val="75000"/>
                </a:schemeClr>
              </a:solidFill>
            </a:endParaRPr>
          </a:p>
          <a:p>
            <a:pPr lvl="1" algn="ctr"/>
            <a:r>
              <a:rPr lang="en-GB" sz="2400" b="1" dirty="0"/>
              <a:t>Εργασία: </a:t>
            </a:r>
            <a:r>
              <a:rPr lang="en-GB" sz="2400" dirty="0"/>
              <a:t>Είναι αστείο ή είναι κακό;</a:t>
            </a:r>
          </a:p>
          <a:p>
            <a:pPr lvl="1" algn="ctr"/>
            <a:endParaRPr lang="en-GB" sz="2400" b="1" dirty="0"/>
          </a:p>
          <a:p>
            <a:pPr lvl="1" algn="ctr"/>
            <a:r>
              <a:rPr lang="en-GB" sz="2400" b="1" dirty="0"/>
              <a:t>Αλληλεπίδραση: </a:t>
            </a:r>
          </a:p>
          <a:p>
            <a:pPr lvl="1" algn="ctr"/>
            <a:r>
              <a:rPr lang="en-GB" sz="2400" dirty="0"/>
              <a:t>Φα</a:t>
            </a:r>
            <a:r>
              <a:rPr lang="en-GB" sz="2400" dirty="0" err="1"/>
              <a:t>ντ</a:t>
            </a:r>
            <a:r>
              <a:rPr lang="en-GB" sz="2400" dirty="0"/>
              <a:t>αστείτε ένα πρότυπο ενός «ανόητου» </a:t>
            </a:r>
            <a:r>
              <a:rPr lang="en-US" sz="2400" dirty="0" err="1"/>
              <a:t>meam</a:t>
            </a:r>
            <a:r>
              <a:rPr lang="en-GB" sz="2400" dirty="0"/>
              <a:t>, </a:t>
            </a:r>
          </a:p>
          <a:p>
            <a:pPr lvl="1" algn="ctr"/>
            <a:r>
              <a:rPr lang="en-GB" sz="2400" dirty="0" err="1"/>
              <a:t>το</a:t>
            </a:r>
            <a:r>
              <a:rPr lang="en-GB" sz="2400" dirty="0"/>
              <a:t> οποίο στοχεύει έναν μαθητή.</a:t>
            </a:r>
          </a:p>
          <a:p>
            <a:pPr lvl="1" algn="ctr"/>
            <a:endParaRPr lang="en-GB" sz="2400" i="1" dirty="0"/>
          </a:p>
          <a:p>
            <a:pPr lvl="1" algn="ctr"/>
            <a:r>
              <a:rPr lang="en-GB" sz="2400" i="1" dirty="0"/>
              <a:t>«Πώς θα ένιωθε το άτομο στη φωτογραφία;»</a:t>
            </a:r>
            <a:endParaRPr lang="en-GB" sz="2400" dirty="0"/>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726" y="2184268"/>
            <a:ext cx="7391858" cy="1334065"/>
          </a:xfrm>
        </p:spPr>
        <p:txBody>
          <a:bodyPr>
            <a:normAutofit fontScale="90000"/>
          </a:bodyPr>
          <a:lstStyle/>
          <a:p>
            <a:r>
              <a:rPr lang="en-US" sz="2200" b="0" i="1" dirty="0" err="1"/>
              <a:t>Ενότητ</a:t>
            </a:r>
            <a:r>
              <a:rPr lang="en-US" sz="2200" b="0" i="1" dirty="0"/>
              <a:t>α 2 (Μαθητές</a:t>
            </a:r>
            <a:r>
              <a:rPr lang="el-GR" sz="2200" b="0" i="1" dirty="0"/>
              <a:t>/τριες</a:t>
            </a:r>
            <a:r>
              <a:rPr lang="en-US" sz="2200" b="0" i="1" dirty="0"/>
              <a:t>)</a:t>
            </a:r>
            <a:br>
              <a:rPr lang="en-US" sz="2200" b="0" i="1" dirty="0"/>
            </a:br>
            <a:r>
              <a:rPr lang="el-GR" sz="2200" b="0" i="1" dirty="0"/>
              <a:t>Καλοσύνη </a:t>
            </a:r>
            <a:r>
              <a:rPr lang="en-US" sz="2200" b="0" i="1" dirty="0" err="1"/>
              <a:t>στο</a:t>
            </a:r>
            <a:r>
              <a:rPr lang="en-US" sz="2200" b="0" i="1" dirty="0"/>
              <a:t> </a:t>
            </a:r>
            <a:r>
              <a:rPr lang="en-US" sz="2200" b="0" i="1" dirty="0" err="1"/>
              <a:t>Δι</a:t>
            </a:r>
            <a:r>
              <a:rPr lang="en-US" sz="2200" b="0" i="1" dirty="0"/>
              <a:t>αδίκτυο και </a:t>
            </a:r>
            <a:r>
              <a:rPr lang="el-GR" sz="2200" b="0" i="1" dirty="0"/>
              <a:t>Διαδικτυακή Ενσυναίσθηση</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400" b="1" dirty="0">
                <a:solidFill>
                  <a:schemeClr val="accent6">
                    <a:lumMod val="75000"/>
                  </a:schemeClr>
                </a:solidFill>
              </a:rPr>
              <a:t>Θέμα 3: Ρύθμιση των συναισθημάτων</a:t>
            </a:r>
          </a:p>
          <a:p>
            <a:endParaRPr lang="en-US" sz="2800" b="1" dirty="0">
              <a:solidFill>
                <a:schemeClr val="accent6">
                  <a:lumMod val="75000"/>
                </a:schemeClr>
              </a:solidFill>
            </a:endParaRPr>
          </a:p>
          <a:p>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a:t>
            </a:r>
            <a:r>
              <a:rPr lang="el-GR" sz="2400" i="1" dirty="0"/>
              <a:t> Καλοσύνη</a:t>
            </a:r>
            <a:r>
              <a:rPr lang="en-US" sz="2400" i="1" dirty="0"/>
              <a:t>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3: Ρύθμιση των συναισθημάτων</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559868" y="5598240"/>
            <a:ext cx="2327333" cy="1068606"/>
          </a:xfrm>
          <a:prstGeom prst="rect">
            <a:avLst/>
          </a:prstGeom>
        </p:spPr>
      </p:pic>
      <p:sp>
        <p:nvSpPr>
          <p:cNvPr id="4" name="TextBox 3"/>
          <p:cNvSpPr txBox="1"/>
          <p:nvPr/>
        </p:nvSpPr>
        <p:spPr>
          <a:xfrm>
            <a:off x="97970" y="1643888"/>
            <a:ext cx="11944351" cy="4452116"/>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rPr>
              <a:t>Διαχείριση της «ψηφιακής σας μπαταρίας» – Διατηρώντας τον έλεγχο</a:t>
            </a:r>
          </a:p>
          <a:p>
            <a:pPr marR="0" lvl="0">
              <a:lnSpc>
                <a:spcPct val="107000"/>
              </a:lnSpc>
              <a:spcAft>
                <a:spcPts val="800"/>
              </a:spcAft>
              <a:buSzPts val="1000"/>
              <a:tabLst>
                <a:tab pos="457200" algn="l"/>
              </a:tabLst>
            </a:pPr>
            <a:endParaRPr lang="en-GB" sz="2400" b="1"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Όταν η οθόνη γίνεται πολύ δυνατή</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Η σύγκριση του εαυτού σας με τους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άλλους</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 </a:t>
            </a:r>
            <a:endParaRPr lang="el-GR"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ή η </a:t>
            </a:r>
            <a:r>
              <a:rPr lang="el-GR" sz="2400" dirty="0">
                <a:solidFill>
                  <a:srgbClr val="080301"/>
                </a:solidFill>
                <a:latin typeface="Calibri" panose="020F0502020204030204" pitchFamily="34" charset="0"/>
                <a:ea typeface="Calibri" panose="020F0502020204030204" pitchFamily="34" charset="0"/>
                <a:cs typeface="Times New Roman" panose="02020603050405020304" charset="0"/>
              </a:rPr>
              <a:t>παρακολούθηση της</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charset="0"/>
              </a:rPr>
              <a:t>τέλει</a:t>
            </a:r>
            <a:r>
              <a:rPr lang="el-GR"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ας</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ζω</a:t>
            </a:r>
            <a:r>
              <a:rPr lang="el-GR"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ής κάποιων</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 </a:t>
            </a: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μπορεί να σας κάνει να νιώθετε άγχος ή ζήλια. </a:t>
            </a: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Είναι φυσιολογικό να νιώθετε έτσι!</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a:t>
            </a:r>
            <a:r>
              <a:rPr lang="el-GR" sz="2400" i="1" dirty="0"/>
              <a:t> /τριες</a:t>
            </a:r>
            <a:r>
              <a:rPr lang="en-US" sz="2400" i="1" dirty="0"/>
              <a:t>):</a:t>
            </a:r>
            <a:r>
              <a:rPr lang="el-GR" sz="2400" i="1" dirty="0"/>
              <a:t> Καλοσύνη</a:t>
            </a:r>
            <a:r>
              <a:rPr lang="en-US" sz="2400" i="1" dirty="0"/>
              <a:t>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3: Ρύθμιση των συναισθημάτων</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97970" y="1643888"/>
            <a:ext cx="9856521" cy="3416320"/>
          </a:xfrm>
          <a:prstGeom prst="rect">
            <a:avLst/>
          </a:prstGeom>
          <a:noFill/>
        </p:spPr>
        <p:txBody>
          <a:bodyPr wrap="square">
            <a:spAutoFit/>
          </a:bodyPr>
          <a:lstStyle/>
          <a:p>
            <a:pPr lvl="0"/>
            <a:r>
              <a:rPr lang="en-GB" sz="2400" b="1" dirty="0"/>
              <a:t>Η επαναφορά σε 3 βήματα</a:t>
            </a:r>
          </a:p>
          <a:p>
            <a:pPr lvl="0"/>
            <a:endParaRPr lang="en-GB" sz="2400" dirty="0"/>
          </a:p>
          <a:p>
            <a:pPr lvl="1" algn="ctr"/>
            <a:r>
              <a:rPr lang="en-GB" sz="2400" dirty="0"/>
              <a:t>Διατηρήστε τον έλεγχο</a:t>
            </a:r>
          </a:p>
          <a:p>
            <a:pPr lvl="1"/>
            <a:endParaRPr lang="en-GB" sz="2400" dirty="0"/>
          </a:p>
          <a:p>
            <a:pPr marL="914400" lvl="1" indent="-457200" algn="ctr">
              <a:buAutoNum type="arabicPeriod"/>
            </a:pPr>
            <a:r>
              <a:rPr lang="en-GB" sz="2400" b="1" dirty="0"/>
              <a:t>Βαθιές αναπνοές: </a:t>
            </a:r>
            <a:r>
              <a:rPr lang="en-GB" sz="2400" dirty="0"/>
              <a:t>Ηρεμήστε τον εγκέφαλό σας</a:t>
            </a:r>
          </a:p>
          <a:p>
            <a:pPr lvl="1" algn="ctr"/>
            <a:endParaRPr lang="en-GB" sz="2400" dirty="0"/>
          </a:p>
          <a:p>
            <a:pPr lvl="1" algn="ctr"/>
            <a:r>
              <a:rPr lang="en-GB" sz="2400" b="1" dirty="0"/>
              <a:t>2. Διάλειμμα από την οθόνη: </a:t>
            </a:r>
            <a:r>
              <a:rPr lang="en-GB" sz="2400" dirty="0"/>
              <a:t>Απομακρυνθείτε για 5 λεπτά</a:t>
            </a:r>
          </a:p>
          <a:p>
            <a:pPr lvl="1" algn="ctr"/>
            <a:endParaRPr lang="en-GB" sz="2400" dirty="0"/>
          </a:p>
          <a:p>
            <a:pPr lvl="1" algn="ctr"/>
            <a:r>
              <a:rPr lang="en-GB" sz="2400" b="1" dirty="0"/>
              <a:t>3. Μιλήστε για αυτό: </a:t>
            </a:r>
            <a:r>
              <a:rPr lang="en-GB" sz="2400" dirty="0"/>
              <a:t>Μιλήστε σε έναν φίλο ή έναν δάσκαλο.</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a:t>
            </a:r>
            <a:r>
              <a:rPr lang="el-GR" sz="2400" i="1" dirty="0"/>
              <a:t>ς/τριες</a:t>
            </a:r>
            <a:r>
              <a:rPr lang="en-US" sz="2400" i="1" dirty="0"/>
              <a:t>):</a:t>
            </a:r>
            <a:r>
              <a:rPr lang="el-GR" sz="2400" i="1" dirty="0"/>
              <a:t> Καλοσύνη</a:t>
            </a:r>
            <a:r>
              <a:rPr lang="en-US" sz="2400" i="1" dirty="0"/>
              <a:t>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3: Ρύθμιση των συναισθημάτων</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0" y="1643888"/>
            <a:ext cx="12489873" cy="3046988"/>
          </a:xfrm>
          <a:prstGeom prst="rect">
            <a:avLst/>
          </a:prstGeom>
          <a:noFill/>
        </p:spPr>
        <p:txBody>
          <a:bodyPr wrap="square">
            <a:spAutoFit/>
          </a:bodyPr>
          <a:lstStyle/>
          <a:p>
            <a:pPr lvl="0"/>
            <a:r>
              <a:rPr lang="en-GB" sz="2400" b="1" dirty="0"/>
              <a:t>Καταγράψτε το ταξίδι σας</a:t>
            </a:r>
          </a:p>
          <a:p>
            <a:pPr lvl="0"/>
            <a:endParaRPr lang="en-GB" sz="2400" b="1" dirty="0"/>
          </a:p>
          <a:p>
            <a:pPr lvl="0" algn="ctr"/>
            <a:r>
              <a:rPr lang="en-GB" sz="2400" dirty="0" err="1"/>
              <a:t>Γίνε</a:t>
            </a:r>
            <a:r>
              <a:rPr lang="en-GB" sz="2400" dirty="0"/>
              <a:t> ο καλύτερος φίλος του εα</a:t>
            </a:r>
            <a:r>
              <a:rPr lang="en-GB" sz="2400" dirty="0" err="1"/>
              <a:t>υτού</a:t>
            </a:r>
            <a:r>
              <a:rPr lang="en-GB" sz="2400" dirty="0"/>
              <a:t> </a:t>
            </a:r>
            <a:r>
              <a:rPr lang="en-GB" sz="2400" dirty="0" err="1"/>
              <a:t>σου</a:t>
            </a:r>
            <a:endParaRPr lang="en-GB" sz="2400" dirty="0"/>
          </a:p>
          <a:p>
            <a:pPr lvl="0" algn="ctr"/>
            <a:endParaRPr lang="en-GB" sz="2400" dirty="0"/>
          </a:p>
          <a:p>
            <a:pPr lvl="0" algn="ctr"/>
            <a:r>
              <a:rPr lang="en-GB" sz="2400" dirty="0"/>
              <a:t>Το να κατα</a:t>
            </a:r>
            <a:r>
              <a:rPr lang="en-GB" sz="2400" dirty="0" err="1"/>
              <a:t>γρά</a:t>
            </a:r>
            <a:r>
              <a:rPr lang="el-GR" sz="2400" dirty="0"/>
              <a:t>φεις </a:t>
            </a:r>
            <a:r>
              <a:rPr lang="en-GB" sz="2400" dirty="0"/>
              <a:t>τα </a:t>
            </a:r>
            <a:r>
              <a:rPr lang="en-GB" sz="2400" dirty="0" err="1"/>
              <a:t>συν</a:t>
            </a:r>
            <a:r>
              <a:rPr lang="en-GB" sz="2400" dirty="0"/>
              <a:t>αισθήματά </a:t>
            </a:r>
            <a:r>
              <a:rPr lang="el-GR" sz="2400" dirty="0"/>
              <a:t>σου σε</a:t>
            </a:r>
            <a:r>
              <a:rPr lang="en-GB" sz="2400" dirty="0"/>
              <a:t> βοηθά να κατα</a:t>
            </a:r>
            <a:r>
              <a:rPr lang="en-GB" sz="2400" dirty="0" err="1"/>
              <a:t>λά</a:t>
            </a:r>
            <a:r>
              <a:rPr lang="en-GB" sz="2400" dirty="0"/>
              <a:t>β</a:t>
            </a:r>
            <a:r>
              <a:rPr lang="el-GR" sz="2400" dirty="0"/>
              <a:t>εις</a:t>
            </a:r>
            <a:r>
              <a:rPr lang="en-GB" sz="2400" dirty="0"/>
              <a:t> </a:t>
            </a:r>
            <a:r>
              <a:rPr lang="en-GB" sz="2400" i="1" dirty="0" err="1"/>
              <a:t>γι</a:t>
            </a:r>
            <a:r>
              <a:rPr lang="en-GB" sz="2400" i="1" dirty="0"/>
              <a:t>ατί </a:t>
            </a:r>
            <a:r>
              <a:rPr lang="en-GB" sz="2400" dirty="0"/>
              <a:t>εί</a:t>
            </a:r>
            <a:r>
              <a:rPr lang="el-GR" sz="2400" dirty="0"/>
              <a:t>σ</a:t>
            </a:r>
            <a:r>
              <a:rPr lang="en-GB" sz="2400" dirty="0"/>
              <a:t>αι αναστατωμένος. </a:t>
            </a:r>
          </a:p>
          <a:p>
            <a:pPr lvl="0" algn="ctr"/>
            <a:endParaRPr lang="el-GR" sz="2400" dirty="0"/>
          </a:p>
          <a:p>
            <a:pPr lvl="0" algn="ctr"/>
            <a:r>
              <a:rPr lang="el-GR" sz="2400" dirty="0"/>
              <a:t>Σε</a:t>
            </a:r>
            <a:r>
              <a:rPr lang="en-GB" sz="2400" dirty="0"/>
              <a:t> εμποδίζει να αντιδρ</a:t>
            </a:r>
            <a:r>
              <a:rPr lang="el-GR" sz="2400" dirty="0"/>
              <a:t>άς</a:t>
            </a:r>
            <a:r>
              <a:rPr lang="en-GB" sz="2400" dirty="0"/>
              <a:t> παρορμητικά (να </a:t>
            </a:r>
            <a:r>
              <a:rPr lang="en-GB" sz="2400" dirty="0" err="1"/>
              <a:t>ξεσ</a:t>
            </a:r>
            <a:r>
              <a:rPr lang="en-GB" sz="2400" dirty="0"/>
              <a:t>πά</a:t>
            </a:r>
            <a:r>
              <a:rPr lang="el-GR" sz="2400" dirty="0"/>
              <a:t>ς</a:t>
            </a:r>
            <a:r>
              <a:rPr lang="en-GB" sz="2400" dirty="0"/>
              <a:t>).</a:t>
            </a:r>
          </a:p>
          <a:p>
            <a:pPr lvl="0"/>
            <a:endParaRPr lang="en-GB"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a:t>
            </a:r>
            <a:r>
              <a:rPr lang="el-GR" sz="2400" i="1" dirty="0"/>
              <a:t>ς/τριες</a:t>
            </a:r>
            <a:r>
              <a:rPr lang="en-US" sz="2400" i="1" dirty="0"/>
              <a:t>):</a:t>
            </a:r>
            <a:r>
              <a:rPr lang="el-GR" sz="2400" i="1" dirty="0"/>
              <a:t> Καλοσύνη</a:t>
            </a:r>
            <a:r>
              <a:rPr lang="en-US" sz="2400" i="1" dirty="0"/>
              <a:t>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Θέμα 3: Ρύθμιση των συναισθημάτων</a:t>
            </a:r>
            <a:endParaRPr lang="en-US" i="1" dirty="0"/>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p:cNvSpPr txBox="1"/>
          <p:nvPr/>
        </p:nvSpPr>
        <p:spPr>
          <a:xfrm>
            <a:off x="176644" y="1631373"/>
            <a:ext cx="11700165" cy="2962991"/>
          </a:xfrm>
          <a:prstGeom prst="rect">
            <a:avLst/>
          </a:prstGeom>
          <a:noFill/>
        </p:spPr>
        <p:txBody>
          <a:bodyPr wrap="square">
            <a:spAutoFit/>
          </a:bodyPr>
          <a:lstStyle/>
          <a:p>
            <a:pPr lvl="0" algn="ctr"/>
            <a:r>
              <a:rPr lang="en-GB" sz="2400" b="1" dirty="0">
                <a:solidFill>
                  <a:schemeClr val="accent4">
                    <a:lumMod val="75000"/>
                  </a:schemeClr>
                </a:solidFill>
              </a:rPr>
              <a:t>Δραστηριότητα: «Η πρόκληση της αναπνοής των 2 λεπτών» (Ατομική)</a:t>
            </a:r>
            <a:endParaRPr lang="en-GB" sz="2400" dirty="0">
              <a:solidFill>
                <a:schemeClr val="accent4">
                  <a:lumMod val="75000"/>
                </a:schemeClr>
              </a:solidFill>
            </a:endParaRPr>
          </a:p>
          <a:p>
            <a:pPr lvl="1" algn="ctr"/>
            <a:endParaRPr lang="en-GB" sz="2400" b="1" dirty="0"/>
          </a:p>
          <a:p>
            <a:pPr lvl="1" algn="ctr"/>
            <a:r>
              <a:rPr lang="en-GB" sz="2400" b="1" dirty="0"/>
              <a:t>Εργασία: </a:t>
            </a:r>
            <a:r>
              <a:rPr lang="en-GB" sz="2400" dirty="0"/>
              <a:t>Βρείτε την «εσωτερική σας ηρεμία»</a:t>
            </a:r>
          </a:p>
          <a:p>
            <a:pPr lvl="1" algn="ctr"/>
            <a:endParaRPr lang="en-GB" sz="2400" dirty="0"/>
          </a:p>
          <a:p>
            <a:pPr lvl="1" algn="ctr"/>
            <a:r>
              <a:rPr lang="en-GB" sz="2400" b="1" dirty="0"/>
              <a:t>Αλληλεπίδραση: </a:t>
            </a:r>
            <a:endParaRPr lang="el-GR" sz="2400" b="1" dirty="0"/>
          </a:p>
          <a:p>
            <a:pPr lvl="1" algn="ctr"/>
            <a:r>
              <a:rPr lang="el-GR" sz="2400" dirty="0"/>
              <a:t>Επικεντρωθείτε στο λογότυπο του έργου,</a:t>
            </a:r>
            <a:r>
              <a:rPr lang="en-GB" sz="2400" dirty="0"/>
              <a:t> στη διαφάνεια.</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a:t>
            </a:r>
            <a:r>
              <a:rPr lang="el-GR" sz="2400" i="1" dirty="0"/>
              <a:t>ς/τριες</a:t>
            </a:r>
            <a:r>
              <a:rPr lang="en-US" sz="2400" i="1" dirty="0"/>
              <a:t>):</a:t>
            </a:r>
            <a:r>
              <a:rPr lang="el-GR" sz="2400" i="1" dirty="0"/>
              <a:t> Ε</a:t>
            </a:r>
            <a:r>
              <a:rPr lang="en-US" sz="2400" i="1" dirty="0" err="1"/>
              <a:t>υγένει</a:t>
            </a:r>
            <a:r>
              <a:rPr lang="en-US" sz="2400" i="1" dirty="0"/>
              <a:t>α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Θέμα 3: Ρύθμιση των συναισθημάτων</a:t>
            </a:r>
            <a:endParaRPr lang="en-US" i="1" dirty="0"/>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p:cNvSpPr txBox="1"/>
          <p:nvPr/>
        </p:nvSpPr>
        <p:spPr>
          <a:xfrm>
            <a:off x="0" y="1631373"/>
            <a:ext cx="12192000" cy="3701654"/>
          </a:xfrm>
          <a:prstGeom prst="rect">
            <a:avLst/>
          </a:prstGeom>
          <a:noFill/>
        </p:spPr>
        <p:txBody>
          <a:bodyPr wrap="square">
            <a:spAutoFit/>
          </a:bodyPr>
          <a:lstStyle/>
          <a:p>
            <a:pPr lvl="0" algn="ctr"/>
            <a:r>
              <a:rPr lang="en-GB" sz="2400" b="1" dirty="0">
                <a:solidFill>
                  <a:schemeClr val="accent4">
                    <a:lumMod val="75000"/>
                  </a:schemeClr>
                </a:solidFill>
              </a:rPr>
              <a:t>Δραστηριότητα: «Πώς ηρεμούμε» (Διαδραστική)</a:t>
            </a:r>
          </a:p>
          <a:p>
            <a:pPr lvl="0" algn="ctr"/>
            <a:endParaRPr lang="en-GB" sz="2400" dirty="0"/>
          </a:p>
          <a:p>
            <a:pPr lvl="1" algn="ctr"/>
            <a:r>
              <a:rPr lang="en-GB" sz="2400" b="1" dirty="0"/>
              <a:t>Εργασία: </a:t>
            </a:r>
            <a:r>
              <a:rPr lang="en-GB" sz="2400" dirty="0"/>
              <a:t>Ποια στρατηγική είναι </a:t>
            </a:r>
            <a:r>
              <a:rPr lang="en-GB" sz="2400" dirty="0" err="1"/>
              <a:t>η αγαπημένη</a:t>
            </a:r>
            <a:r>
              <a:rPr lang="en-GB" sz="2400" dirty="0"/>
              <a:t> ΣΑΣ;</a:t>
            </a:r>
          </a:p>
          <a:p>
            <a:pPr lvl="1" algn="ctr"/>
            <a:endParaRPr lang="en-GB" sz="2400" b="1" dirty="0"/>
          </a:p>
          <a:p>
            <a:pPr lvl="1" algn="ctr"/>
            <a:r>
              <a:rPr lang="en-GB" sz="2400" b="1" dirty="0"/>
              <a:t>Αλληλεπίδραση: </a:t>
            </a:r>
            <a:r>
              <a:rPr lang="en-GB" sz="2400" dirty="0"/>
              <a:t>Πώς ηρεμούμε; </a:t>
            </a:r>
            <a:endParaRPr lang="el-GR" sz="2400" dirty="0"/>
          </a:p>
          <a:p>
            <a:pPr lvl="1" algn="ctr"/>
            <a:endParaRPr lang="en-GB" sz="2400" dirty="0"/>
          </a:p>
          <a:p>
            <a:pPr lvl="1" algn="ctr"/>
            <a:r>
              <a:rPr lang="en-GB" sz="2400" i="1" dirty="0"/>
              <a:t>Α) Διάλειμμα από την οθόνη, Β) Βαθιά αναπνοή, </a:t>
            </a:r>
            <a:endParaRPr lang="el-GR" sz="2400" i="1" dirty="0"/>
          </a:p>
          <a:p>
            <a:pPr lvl="1" algn="ctr"/>
            <a:r>
              <a:rPr lang="en-GB" sz="2400" i="1" dirty="0"/>
              <a:t>Γ) Τήρηση ημερολογίου, Δ) Συζήτηση με έναν ενήλικα.</a:t>
            </a: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726" y="2188453"/>
            <a:ext cx="7709401" cy="1334065"/>
          </a:xfrm>
        </p:spPr>
        <p:txBody>
          <a:bodyPr>
            <a:normAutofit fontScale="90000"/>
          </a:bodyPr>
          <a:lstStyle/>
          <a:p>
            <a:r>
              <a:rPr lang="en-US" sz="2700" b="0" i="1" dirty="0"/>
              <a:t>Ενότητα 2 (Μαθητές</a:t>
            </a:r>
            <a:r>
              <a:rPr lang="el-GR" sz="2800" b="0" i="1" dirty="0"/>
              <a:t>/τριες</a:t>
            </a:r>
            <a:r>
              <a:rPr lang="en-US" sz="2700" b="0" i="1" dirty="0"/>
              <a:t>)</a:t>
            </a:r>
            <a:br>
              <a:rPr lang="en-US" sz="2700" b="0" i="1" dirty="0"/>
            </a:br>
            <a:r>
              <a:rPr lang="el-GR" sz="2700" b="0" i="1" dirty="0"/>
              <a:t>Καλοσύνη στο Διαδίκτυο</a:t>
            </a:r>
            <a:r>
              <a:rPr lang="en-US" sz="2700" b="0" i="1" dirty="0"/>
              <a:t> και</a:t>
            </a:r>
            <a:r>
              <a:rPr lang="el-GR" sz="2700" b="0" i="1" dirty="0"/>
              <a:t> Διαδικτυακή </a:t>
            </a:r>
            <a:br>
              <a:rPr lang="el-GR" sz="2700" b="0" i="1" dirty="0"/>
            </a:br>
            <a:r>
              <a:rPr lang="el-GR" sz="2700" b="0" i="1" dirty="0"/>
              <a:t>Ενσυναίσθηση</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Θέμα 1: Αποκωδικοποίηση του διαδικτυακού εκφοβισμού</a:t>
            </a:r>
          </a:p>
          <a:p>
            <a:endParaRPr lang="en-US"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200" b="0" i="1" dirty="0"/>
              <a:t>Ενότητα 2 (Μαθητές</a:t>
            </a:r>
            <a:r>
              <a:rPr lang="el-GR" sz="2200" b="0" i="1" dirty="0"/>
              <a:t>τριες</a:t>
            </a:r>
            <a:r>
              <a:rPr lang="en-US" sz="2200" b="0" i="1" dirty="0"/>
              <a:t>)</a:t>
            </a:r>
            <a:br>
              <a:rPr lang="en-US" sz="2200" b="0" i="1" dirty="0"/>
            </a:br>
            <a:r>
              <a:rPr lang="el-GR" sz="2200" b="0" i="1" dirty="0"/>
              <a:t>Καλοσύνη</a:t>
            </a:r>
            <a:r>
              <a:rPr lang="en-US" sz="2200" b="0" i="1" dirty="0"/>
              <a:t> στο </a:t>
            </a:r>
            <a:r>
              <a:rPr lang="el-GR" sz="2200" b="0" i="1" dirty="0"/>
              <a:t>Δ</a:t>
            </a:r>
            <a:r>
              <a:rPr lang="en-US" sz="2200" b="0" i="1" dirty="0"/>
              <a:t>ια</a:t>
            </a:r>
            <a:r>
              <a:rPr lang="en-US" sz="2200" b="0" i="1" dirty="0" err="1"/>
              <a:t>δίκτυο</a:t>
            </a:r>
            <a:r>
              <a:rPr lang="en-US" sz="2200" b="0" i="1" dirty="0"/>
              <a:t> και </a:t>
            </a:r>
            <a:r>
              <a:rPr lang="el-GR" sz="2200" b="0" i="1" dirty="0"/>
              <a:t>Δ</a:t>
            </a:r>
            <a:r>
              <a:rPr lang="en-US" sz="2200" b="0" i="1" dirty="0"/>
              <a:t>ια</a:t>
            </a:r>
            <a:r>
              <a:rPr lang="en-US" sz="2200" b="0" i="1" dirty="0" err="1"/>
              <a:t>δικτυ</a:t>
            </a:r>
            <a:r>
              <a:rPr lang="en-US" sz="2200" b="0" i="1" dirty="0"/>
              <a:t>ακή </a:t>
            </a:r>
            <a:r>
              <a:rPr lang="el-GR" sz="2200" b="0" i="1" dirty="0"/>
              <a:t>Ε</a:t>
            </a:r>
            <a:r>
              <a:rPr lang="en-US" sz="2200" b="0" i="1" dirty="0"/>
              <a:t>νσυνα</a:t>
            </a:r>
            <a:r>
              <a:rPr lang="en-US" sz="2200" b="0" i="1" dirty="0" err="1"/>
              <a:t>ίσθηση</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fontScale="925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800" b="1" dirty="0">
                <a:solidFill>
                  <a:schemeClr val="accent6">
                    <a:lumMod val="75000"/>
                  </a:schemeClr>
                </a:solidFill>
              </a:rPr>
              <a:t>Θέμα 4: Ψηφιακή ιθαγένεια</a:t>
            </a: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a:t>
            </a:r>
            <a:r>
              <a:rPr lang="el-GR" sz="2400" i="1" dirty="0"/>
              <a:t> Καλοσύνη</a:t>
            </a:r>
            <a:r>
              <a:rPr lang="en-US" sz="2400" i="1" dirty="0"/>
              <a:t>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4: Ψηφιακή ιθαγένεια</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97790" y="1644015"/>
            <a:ext cx="11519535" cy="3416320"/>
          </a:xfrm>
          <a:prstGeom prst="rect">
            <a:avLst/>
          </a:prstGeom>
          <a:noFill/>
        </p:spPr>
        <p:txBody>
          <a:bodyPr wrap="square">
            <a:spAutoFit/>
          </a:bodyPr>
          <a:lstStyle/>
          <a:p>
            <a:pPr lvl="0"/>
            <a:r>
              <a:rPr lang="en-GB" sz="2400" b="1" dirty="0"/>
              <a:t>Η ψηφιακή σου ταυτότητα</a:t>
            </a:r>
          </a:p>
          <a:p>
            <a:pPr lvl="0"/>
            <a:endParaRPr lang="en-GB" sz="2400" b="1" dirty="0"/>
          </a:p>
          <a:p>
            <a:pPr lvl="0" algn="ctr"/>
            <a:r>
              <a:rPr lang="en-GB" sz="2400" dirty="0"/>
              <a:t>Είσαι αυτό που δημοσιεύεις</a:t>
            </a:r>
          </a:p>
          <a:p>
            <a:pPr lvl="0" algn="ctr"/>
            <a:endParaRPr lang="en-GB" sz="2400" dirty="0"/>
          </a:p>
          <a:p>
            <a:pPr lvl="0" algn="ctr"/>
            <a:r>
              <a:rPr lang="en-GB" sz="2400" dirty="0"/>
              <a:t>Το να είσαι καλός ψηφιακός πολίτης </a:t>
            </a:r>
            <a:endParaRPr lang="el-GR" sz="2400" dirty="0"/>
          </a:p>
          <a:p>
            <a:pPr lvl="0" algn="ctr"/>
            <a:r>
              <a:rPr lang="en-GB" sz="2400" dirty="0" err="1"/>
              <a:t>σημ</a:t>
            </a:r>
            <a:r>
              <a:rPr lang="en-GB" sz="2400" dirty="0"/>
              <a:t>αίνει να είσαι ηθικός, ασφαλής και σεβαστός. </a:t>
            </a:r>
          </a:p>
          <a:p>
            <a:pPr lvl="0" algn="ctr"/>
            <a:endParaRPr lang="en-GB" sz="2400" dirty="0"/>
          </a:p>
          <a:p>
            <a:pPr lvl="0" algn="ctr"/>
            <a:r>
              <a:rPr lang="en-GB" sz="2400" dirty="0"/>
              <a:t>Κάθε κλικ αποτελεί μέρος της φήμης σου.</a:t>
            </a:r>
          </a:p>
          <a:p>
            <a:pPr lvl="0"/>
            <a:endParaRPr lang="en-GB"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a:t>
            </a:r>
            <a:r>
              <a:rPr lang="el-GR" sz="2400" i="1" dirty="0"/>
              <a:t> Καλοσύνη</a:t>
            </a:r>
            <a:r>
              <a:rPr lang="en-US" sz="2400" i="1" dirty="0"/>
              <a:t>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4: Ψηφιακή πολιτειότητα</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97970" y="1643888"/>
            <a:ext cx="12094030" cy="3785652"/>
          </a:xfrm>
          <a:prstGeom prst="rect">
            <a:avLst/>
          </a:prstGeom>
          <a:noFill/>
        </p:spPr>
        <p:txBody>
          <a:bodyPr wrap="square">
            <a:spAutoFit/>
          </a:bodyPr>
          <a:lstStyle/>
          <a:p>
            <a:pPr lvl="0"/>
            <a:r>
              <a:rPr lang="en-GB" sz="2400" b="1" dirty="0"/>
              <a:t>Προστασία της κοινότητάς σας</a:t>
            </a:r>
          </a:p>
          <a:p>
            <a:pPr lvl="0"/>
            <a:endParaRPr lang="en-GB" sz="2400" dirty="0"/>
          </a:p>
          <a:p>
            <a:pPr lvl="0" algn="ctr"/>
            <a:r>
              <a:rPr lang="en-GB" sz="2400" dirty="0"/>
              <a:t>Δημιουργία ενός ασφαλούς διαδικτυακού χώρου</a:t>
            </a:r>
          </a:p>
          <a:p>
            <a:pPr lvl="0" algn="ctr"/>
            <a:endParaRPr lang="en-GB" sz="2400" dirty="0"/>
          </a:p>
          <a:p>
            <a:pPr lvl="0" algn="ctr"/>
            <a:r>
              <a:rPr lang="en-GB" sz="2400" dirty="0"/>
              <a:t>Σεβαστείτε την ιδιωτική ζωή των άλλων. </a:t>
            </a:r>
          </a:p>
          <a:p>
            <a:pPr lvl="0" algn="ctr"/>
            <a:endParaRPr lang="en-GB" sz="2400" dirty="0"/>
          </a:p>
          <a:p>
            <a:pPr lvl="0" algn="ctr"/>
            <a:r>
              <a:rPr lang="en-GB" sz="2400" dirty="0"/>
              <a:t>Σκεφτείτε κριτικά (Είναι αληθινή αυτή η είδηση;). </a:t>
            </a:r>
          </a:p>
          <a:p>
            <a:pPr lvl="0" algn="ctr"/>
            <a:endParaRPr lang="en-GB" sz="2400" dirty="0"/>
          </a:p>
          <a:p>
            <a:pPr lvl="0" algn="ctr"/>
            <a:r>
              <a:rPr lang="en-GB" sz="2400" dirty="0"/>
              <a:t>Συμπεριλάβετε και άλλους στις ομαδικές συνομιλίες.</a:t>
            </a:r>
          </a:p>
          <a:p>
            <a:pPr lvl="0"/>
            <a:endParaRPr lang="en-GB"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a:t>
            </a:r>
            <a:r>
              <a:rPr lang="el-GR" sz="2400" i="1" dirty="0"/>
              <a:t> Καλοσύνη</a:t>
            </a:r>
            <a:r>
              <a:rPr lang="en-US" sz="2400" i="1" dirty="0"/>
              <a:t>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4: Ψηφιακή ιθαγένεια</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p:cNvSpPr txBox="1"/>
          <p:nvPr/>
        </p:nvSpPr>
        <p:spPr>
          <a:xfrm>
            <a:off x="97970" y="1643888"/>
            <a:ext cx="12094030" cy="3416320"/>
          </a:xfrm>
          <a:prstGeom prst="rect">
            <a:avLst/>
          </a:prstGeom>
          <a:noFill/>
        </p:spPr>
        <p:txBody>
          <a:bodyPr wrap="square">
            <a:spAutoFit/>
          </a:bodyPr>
          <a:lstStyle/>
          <a:p>
            <a:pPr lvl="0"/>
            <a:r>
              <a:rPr lang="en-GB" sz="2400" b="1" dirty="0"/>
              <a:t>Ο μελλοντικός εαυτός σου</a:t>
            </a:r>
          </a:p>
          <a:p>
            <a:pPr lvl="0" algn="ctr"/>
            <a:endParaRPr lang="en-GB" sz="2400" b="1" dirty="0"/>
          </a:p>
          <a:p>
            <a:pPr lvl="0" algn="ctr"/>
            <a:r>
              <a:rPr lang="en-GB" sz="2400" dirty="0"/>
              <a:t>Το αποτύπωμά σου έχει σημασία!</a:t>
            </a:r>
          </a:p>
          <a:p>
            <a:pPr lvl="0" algn="ctr"/>
            <a:endParaRPr lang="en-GB" sz="2400" dirty="0"/>
          </a:p>
          <a:p>
            <a:pPr lvl="0" algn="ctr"/>
            <a:r>
              <a:rPr lang="en-GB" sz="2400" dirty="0"/>
              <a:t>Ό,τι δημοσιεύεις </a:t>
            </a:r>
            <a:r>
              <a:rPr lang="en-GB" sz="2400" dirty="0" err="1"/>
              <a:t>σήμερ</a:t>
            </a:r>
            <a:r>
              <a:rPr lang="en-GB" sz="2400" dirty="0"/>
              <a:t>α </a:t>
            </a:r>
            <a:endParaRPr lang="el-GR" sz="2400" dirty="0"/>
          </a:p>
          <a:p>
            <a:pPr lvl="0" algn="ctr"/>
            <a:r>
              <a:rPr lang="en-GB" sz="2400" dirty="0"/>
              <a:t>μπ</a:t>
            </a:r>
            <a:r>
              <a:rPr lang="en-GB" sz="2400" dirty="0" err="1"/>
              <a:t>ορεί</a:t>
            </a:r>
            <a:r>
              <a:rPr lang="en-GB" sz="2400" dirty="0"/>
              <a:t> να επηρεάσει το σχολείο, τις φιλίες και τις μελλοντικές σου δουλειές!</a:t>
            </a:r>
          </a:p>
          <a:p>
            <a:pPr lvl="0" algn="ctr"/>
            <a:r>
              <a:rPr lang="en-GB" sz="2400" dirty="0"/>
              <a:t> </a:t>
            </a:r>
          </a:p>
          <a:p>
            <a:pPr lvl="0" algn="ctr"/>
            <a:r>
              <a:rPr lang="en-GB" sz="2400" dirty="0"/>
              <a:t>Δημοσιεύστε πράγματα για τα οποία είστε περήφανοι!</a:t>
            </a:r>
          </a:p>
          <a:p>
            <a:pPr lvl="0"/>
            <a:endParaRPr lang="en-GB"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a:t>
            </a:r>
            <a:r>
              <a:rPr lang="el-GR" sz="2400" i="1" dirty="0"/>
              <a:t>Καλοσύνη</a:t>
            </a:r>
            <a:r>
              <a:rPr lang="en-US" sz="2400" i="1" dirty="0"/>
              <a:t>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Θέμα 4: Ψηφιακή πολιτειότητα</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p:cNvSpPr txBox="1"/>
          <p:nvPr/>
        </p:nvSpPr>
        <p:spPr>
          <a:xfrm>
            <a:off x="176530" y="1631315"/>
            <a:ext cx="12014835" cy="3701654"/>
          </a:xfrm>
          <a:prstGeom prst="rect">
            <a:avLst/>
          </a:prstGeom>
          <a:noFill/>
        </p:spPr>
        <p:txBody>
          <a:bodyPr wrap="square">
            <a:spAutoFit/>
          </a:bodyPr>
          <a:lstStyle/>
          <a:p>
            <a:pPr lvl="0" algn="ctr"/>
            <a:r>
              <a:rPr lang="en-GB" sz="2400" b="1" dirty="0">
                <a:solidFill>
                  <a:schemeClr val="accent4">
                    <a:lumMod val="75000"/>
                  </a:schemeClr>
                </a:solidFill>
              </a:rPr>
              <a:t>Δραστηριότητα: «Ο Κώδικας της Τάξης» (Διαδραστική)</a:t>
            </a:r>
            <a:endParaRPr lang="en-GB" sz="2400" dirty="0">
              <a:solidFill>
                <a:schemeClr val="accent4">
                  <a:lumMod val="75000"/>
                </a:schemeClr>
              </a:solidFill>
            </a:endParaRPr>
          </a:p>
          <a:p>
            <a:pPr lvl="1" algn="ctr"/>
            <a:endParaRPr lang="en-GB" sz="2400" b="1" dirty="0"/>
          </a:p>
          <a:p>
            <a:pPr lvl="1" algn="ctr"/>
            <a:r>
              <a:rPr lang="en-GB" sz="2400" b="1" dirty="0"/>
              <a:t>Εργασία: </a:t>
            </a:r>
            <a:r>
              <a:rPr lang="en-GB" sz="2400" dirty="0"/>
              <a:t>Σχεδιάστε τους κανόνες μας</a:t>
            </a:r>
          </a:p>
          <a:p>
            <a:pPr lvl="1" algn="ctr"/>
            <a:endParaRPr lang="en-GB" sz="2400" b="1" dirty="0"/>
          </a:p>
          <a:p>
            <a:pPr lvl="1" algn="ctr"/>
            <a:r>
              <a:rPr lang="en-GB" sz="2400" b="1" dirty="0" err="1"/>
              <a:t>Αλληλε</a:t>
            </a:r>
            <a:r>
              <a:rPr lang="en-GB" sz="2400" b="1" dirty="0"/>
              <a:t>πίδραση:</a:t>
            </a:r>
            <a:endParaRPr lang="el-GR" sz="2400" b="1" dirty="0"/>
          </a:p>
          <a:p>
            <a:pPr lvl="1" algn="ctr"/>
            <a:r>
              <a:rPr lang="en-GB" sz="2400" dirty="0" err="1"/>
              <a:t>Σκεφτείτε</a:t>
            </a:r>
            <a:r>
              <a:rPr lang="en-GB" sz="2400" dirty="0"/>
              <a:t> 3 κανόνες για την ομαδική συνομιλία της τάξης σας. </a:t>
            </a:r>
          </a:p>
          <a:p>
            <a:pPr lvl="1" algn="ctr"/>
            <a:r>
              <a:rPr lang="en-GB" sz="2400" dirty="0"/>
              <a:t>(π.χ.: «Δεν εκφράζουμε τα παράπονά μας δημόσια», «Γιορτάζουμε τις επιτυχίες όλων»).</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a:t>
            </a:r>
            <a:r>
              <a:rPr lang="el-GR" sz="2400" i="1" dirty="0"/>
              <a:t>Καλοσύνη</a:t>
            </a:r>
            <a:r>
              <a:rPr lang="en-US" sz="2400" i="1" dirty="0"/>
              <a:t> στο </a:t>
            </a:r>
            <a:r>
              <a:rPr lang="el-GR" sz="2400" i="1" dirty="0"/>
              <a:t>Δ</a:t>
            </a:r>
            <a:r>
              <a:rPr lang="en-US" sz="2400" i="1" dirty="0"/>
              <a:t>ια</a:t>
            </a:r>
            <a:r>
              <a:rPr lang="en-US" sz="2400" i="1" dirty="0" err="1"/>
              <a:t>δίκτυο</a:t>
            </a:r>
            <a:r>
              <a:rPr lang="en-US" sz="2400" i="1" dirty="0"/>
              <a:t>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Θέμα 4: Ψηφιακή πολιτειότητα</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p:cNvSpPr txBox="1"/>
          <p:nvPr/>
        </p:nvSpPr>
        <p:spPr>
          <a:xfrm>
            <a:off x="176530" y="1631315"/>
            <a:ext cx="12468860" cy="3701654"/>
          </a:xfrm>
          <a:prstGeom prst="rect">
            <a:avLst/>
          </a:prstGeom>
          <a:noFill/>
        </p:spPr>
        <p:txBody>
          <a:bodyPr wrap="square">
            <a:spAutoFit/>
          </a:bodyPr>
          <a:lstStyle/>
          <a:p>
            <a:pPr lvl="0" algn="ctr"/>
            <a:r>
              <a:rPr lang="en-GB" sz="2400" b="1" dirty="0" err="1">
                <a:solidFill>
                  <a:schemeClr val="accent4">
                    <a:lumMod val="75000"/>
                  </a:schemeClr>
                </a:solidFill>
              </a:rPr>
              <a:t>Δραστηριότητα: «</a:t>
            </a:r>
            <a:r>
              <a:rPr lang="en-GB" sz="2400" b="1" dirty="0">
                <a:solidFill>
                  <a:schemeClr val="accent4">
                    <a:lumMod val="75000"/>
                  </a:schemeClr>
                </a:solidFill>
              </a:rPr>
              <a:t>Η ψηφιακή δέσμευση» (αυτοκαθοδηγούμενη)</a:t>
            </a:r>
            <a:endParaRPr lang="en-GB" sz="2400" dirty="0">
              <a:solidFill>
                <a:schemeClr val="accent4">
                  <a:lumMod val="75000"/>
                </a:schemeClr>
              </a:solidFill>
            </a:endParaRPr>
          </a:p>
          <a:p>
            <a:pPr lvl="1" algn="ctr"/>
            <a:endParaRPr lang="en-GB" sz="2400" b="1" dirty="0"/>
          </a:p>
          <a:p>
            <a:pPr lvl="1" algn="ctr"/>
            <a:r>
              <a:rPr lang="en-GB" sz="2400" b="1" dirty="0"/>
              <a:t>Εργασία: </a:t>
            </a:r>
            <a:r>
              <a:rPr lang="en-GB" sz="2400" dirty="0"/>
              <a:t>Κάντε το επίσημο</a:t>
            </a:r>
          </a:p>
          <a:p>
            <a:pPr lvl="1" algn="ctr"/>
            <a:endParaRPr lang="en-GB" sz="2400" b="1" dirty="0"/>
          </a:p>
          <a:p>
            <a:pPr lvl="1" algn="ctr"/>
            <a:r>
              <a:rPr lang="en-GB" sz="2400" b="1" dirty="0"/>
              <a:t>Αλληλεπίδραση: </a:t>
            </a:r>
            <a:r>
              <a:rPr lang="en-GB" sz="2400" dirty="0"/>
              <a:t> </a:t>
            </a:r>
          </a:p>
          <a:p>
            <a:pPr lvl="1" algn="ctr"/>
            <a:r>
              <a:rPr lang="en-GB" sz="2400" dirty="0"/>
              <a:t>Γράψτε 3–5 προσωπικές δεσμεύσεις σε μια «Κάρτα Δέσμευσης» </a:t>
            </a:r>
            <a:endParaRPr lang="el-GR" sz="2400" dirty="0"/>
          </a:p>
          <a:p>
            <a:pPr lvl="1" algn="ctr"/>
            <a:r>
              <a:rPr lang="en-GB" sz="2400" dirty="0" err="1"/>
              <a:t>γι</a:t>
            </a:r>
            <a:r>
              <a:rPr lang="en-GB" sz="2400" dirty="0"/>
              <a:t>α να την πάρετε στο σπίτι.</a:t>
            </a:r>
          </a:p>
          <a:p>
            <a:pPr lvl="1" algn="ctr"/>
            <a:r>
              <a:rPr lang="en-GB" sz="2400" dirty="0"/>
              <a:t>(π.χ., «Θα αναφέρω επιβλαβές περιεχόμενο»)</a:t>
            </a:r>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59774" y="2273242"/>
            <a:ext cx="6821956" cy="1334065"/>
          </a:xfrm>
        </p:spPr>
        <p:txBody>
          <a:bodyPr/>
          <a:lstStyle/>
          <a:p>
            <a:r>
              <a:rPr lang="en-US" b="0" i="1" dirty="0"/>
              <a:t>Τέλος της Ενότητας 2 (Μαθητές</a:t>
            </a:r>
            <a:r>
              <a:rPr lang="el-GR" b="0" i="1" dirty="0"/>
              <a:t>/τριες</a:t>
            </a:r>
            <a:r>
              <a:rPr lang="en-US" b="0" i="1" dirty="0"/>
              <a:t>)</a:t>
            </a:r>
            <a:br>
              <a:rPr lang="en-US" b="0" i="1" dirty="0"/>
            </a:br>
            <a:r>
              <a:rPr lang="el-GR" b="0" i="1"/>
              <a:t>Καλοσύνη</a:t>
            </a:r>
            <a:r>
              <a:rPr lang="en-US" b="0" i="1"/>
              <a:t> </a:t>
            </a:r>
            <a:r>
              <a:rPr lang="en-US" b="0" i="1" dirty="0"/>
              <a:t>στο </a:t>
            </a:r>
            <a:r>
              <a:rPr lang="el-GR" b="0" i="1" dirty="0"/>
              <a:t>Δ</a:t>
            </a:r>
            <a:r>
              <a:rPr lang="en-US" b="0" i="1" dirty="0"/>
              <a:t>ια</a:t>
            </a:r>
            <a:r>
              <a:rPr lang="en-US" b="0" i="1" dirty="0" err="1"/>
              <a:t>δίκτυο</a:t>
            </a:r>
            <a:r>
              <a:rPr lang="en-US" b="0" i="1" dirty="0"/>
              <a:t> και </a:t>
            </a:r>
            <a:r>
              <a:rPr lang="el-GR" b="0" i="1" dirty="0"/>
              <a:t>Δ</a:t>
            </a:r>
            <a:r>
              <a:rPr lang="en-US" b="0" i="1" dirty="0"/>
              <a:t>ια</a:t>
            </a:r>
            <a:r>
              <a:rPr lang="en-US" b="0" i="1" dirty="0" err="1"/>
              <a:t>δικτυ</a:t>
            </a:r>
            <a:r>
              <a:rPr lang="en-US" b="0" i="1" dirty="0"/>
              <a:t>ακή </a:t>
            </a:r>
            <a:r>
              <a:rPr lang="el-GR" b="0" i="1" dirty="0"/>
              <a:t>Ε</a:t>
            </a:r>
            <a:r>
              <a:rPr lang="en-US" b="0" i="1" dirty="0" err="1"/>
              <a:t>νσυν</a:t>
            </a:r>
            <a:r>
              <a:rPr lang="en-US" b="0" i="1" dirty="0"/>
              <a:t>αίσθηση</a:t>
            </a:r>
            <a:br>
              <a:rPr lang="en-US" dirty="0"/>
            </a:b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9370" y="3429000"/>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Καλοσύνη στο Διαδίκτυο και</a:t>
            </a:r>
            <a:r>
              <a:rPr lang="el-GR" sz="2400" i="1" dirty="0"/>
              <a:t> Διαδικτυακή Ενσυναίσθηση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Αποκωδικοποιώντας τον διαδικτυακό εκφοβισμό</a:t>
            </a:r>
          </a:p>
        </p:txBody>
      </p:sp>
      <p:pic>
        <p:nvPicPr>
          <p:cNvPr id="3" name="Content Placeholder 1"/>
          <p:cNvPicPr>
            <a:picLocks noGrp="1" noChangeAspect="1"/>
          </p:cNvPicPr>
          <p:nvPr>
            <p:ph sz="quarter" idx="12"/>
          </p:nvPr>
        </p:nvPicPr>
        <p:blipFill>
          <a:blip r:embed="rId3"/>
          <a:stretch>
            <a:fillRect/>
          </a:stretch>
        </p:blipFill>
        <p:spPr>
          <a:xfrm>
            <a:off x="9881985" y="5820084"/>
            <a:ext cx="2002432" cy="919427"/>
          </a:xfrm>
          <a:prstGeom prst="rect">
            <a:avLst/>
          </a:prstGeom>
        </p:spPr>
      </p:pic>
      <p:sp>
        <p:nvSpPr>
          <p:cNvPr id="4" name="TextBox 3"/>
          <p:cNvSpPr txBox="1"/>
          <p:nvPr/>
        </p:nvSpPr>
        <p:spPr>
          <a:xfrm>
            <a:off x="0" y="1631373"/>
            <a:ext cx="12042321" cy="4188711"/>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rPr>
              <a:t>Τι είναι ο διαδικτυακός εκφοβισμός;</a:t>
            </a: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el-GR"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Γίνε</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 ψηφιακός ντετέκτιβ</a:t>
            </a:r>
          </a:p>
          <a:p>
            <a:pPr marR="0" lvl="1" algn="ctr">
              <a:lnSpc>
                <a:spcPct val="107000"/>
              </a:lnSpc>
              <a:spcAft>
                <a:spcPts val="800"/>
              </a:spcAft>
              <a:buSzPts val="1000"/>
              <a:tabLst>
                <a:tab pos="914400" algn="l"/>
              </a:tabLst>
            </a:pPr>
            <a:endParaRPr lang="en-GB" sz="16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Είν</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αι </a:t>
            </a:r>
            <a:r>
              <a:rPr lang="el-GR" sz="2400" dirty="0">
                <a:solidFill>
                  <a:srgbClr val="080301"/>
                </a:solidFill>
                <a:latin typeface="Calibri" panose="020F0502020204030204" pitchFamily="34" charset="0"/>
                <a:ea typeface="Calibri" panose="020F0502020204030204" pitchFamily="34" charset="0"/>
                <a:cs typeface="Times New Roman" panose="02020603050405020304" charset="0"/>
              </a:rPr>
              <a:t>μια </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επαναλαμβα</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charset="0"/>
              </a:rPr>
              <a:t>νόμενη</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 σκόπιμη βλάβη που γίνεται μέσω οθονών. </a:t>
            </a: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Μπορεί να συμβεί οπουδήποτε, οποτεδήποτε.</a:t>
            </a:r>
          </a:p>
          <a:p>
            <a:pPr marR="0" lvl="1" algn="ctr">
              <a:lnSpc>
                <a:spcPct val="107000"/>
              </a:lnSpc>
              <a:spcAft>
                <a:spcPts val="800"/>
              </a:spcAft>
              <a:buSzPts val="1000"/>
              <a:tabLst>
                <a:tab pos="914400" algn="l"/>
              </a:tabLst>
            </a:pPr>
            <a:endParaRPr lang="en-GB" sz="16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Διάδοση </a:t>
            </a:r>
            <a:r>
              <a:rPr lang="en-GB" sz="2400" dirty="0" err="1">
                <a:solidFill>
                  <a:srgbClr val="080301"/>
                </a:solidFill>
                <a:effectLst/>
                <a:latin typeface="Calibri" panose="020F0502020204030204" pitchFamily="34" charset="0"/>
                <a:ea typeface="Calibri" panose="020F0502020204030204" pitchFamily="34" charset="0"/>
                <a:cs typeface="Times New Roman" panose="02020603050405020304" charset="0"/>
              </a:rPr>
              <a:t>φημών</a:t>
            </a: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 κακόβουλα προσωπικά μηνύματα </a:t>
            </a:r>
            <a:endParaRPr lang="el-GR"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ή κοινοποίηση ιδιωτικών φωτογραφιών.</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a:t>
            </a:r>
            <a:r>
              <a:rPr lang="el-GR" sz="2400" i="1" dirty="0"/>
              <a:t>Καλοσύνη</a:t>
            </a:r>
            <a:r>
              <a:rPr lang="en-US" sz="2400" i="1" dirty="0"/>
              <a:t> στο Διαδίκτυο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Αποκωδικοποιώντας τον διαδικτυακό εκφοβισμό</a:t>
            </a:r>
          </a:p>
        </p:txBody>
      </p:sp>
      <p:pic>
        <p:nvPicPr>
          <p:cNvPr id="3" name="Content Placeholder 1"/>
          <p:cNvPicPr>
            <a:picLocks noGrp="1" noChangeAspect="1"/>
          </p:cNvPicPr>
          <p:nvPr>
            <p:ph sz="quarter" idx="12"/>
          </p:nvPr>
        </p:nvPicPr>
        <p:blipFill>
          <a:blip r:embed="rId3"/>
          <a:stretch>
            <a:fillRect/>
          </a:stretch>
        </p:blipFill>
        <p:spPr>
          <a:xfrm>
            <a:off x="10193712" y="5803492"/>
            <a:ext cx="1648460" cy="756899"/>
          </a:xfrm>
          <a:prstGeom prst="rect">
            <a:avLst/>
          </a:prstGeom>
        </p:spPr>
      </p:pic>
      <p:sp>
        <p:nvSpPr>
          <p:cNvPr id="5" name="TextBox 4"/>
          <p:cNvSpPr txBox="1"/>
          <p:nvPr/>
        </p:nvSpPr>
        <p:spPr>
          <a:xfrm>
            <a:off x="176644" y="1631373"/>
            <a:ext cx="10453255" cy="3793987"/>
          </a:xfrm>
          <a:prstGeom prst="rect">
            <a:avLst/>
          </a:prstGeom>
          <a:noFill/>
        </p:spPr>
        <p:txBody>
          <a:bodyPr wrap="square">
            <a:spAutoFit/>
          </a:bodyPr>
          <a:lstStyle/>
          <a:p>
            <a:pPr lvl="0"/>
            <a:r>
              <a:rPr lang="en-GB" sz="2400" b="1" dirty="0"/>
              <a:t>Τα διαφορετικά πρόσωπα της διαδικτυακής βίας</a:t>
            </a:r>
          </a:p>
          <a:p>
            <a:pPr lvl="0"/>
            <a:endParaRPr lang="en-GB" sz="2400" dirty="0"/>
          </a:p>
          <a:p>
            <a:pPr lvl="1" algn="ctr"/>
            <a:r>
              <a:rPr lang="en-GB" sz="2400" dirty="0"/>
              <a:t>Αναγνωρίζοντας τα σημάδια</a:t>
            </a:r>
          </a:p>
          <a:p>
            <a:pPr lvl="1" algn="ctr"/>
            <a:endParaRPr lang="en-GB" sz="2400" dirty="0"/>
          </a:p>
          <a:p>
            <a:pPr lvl="2" algn="ctr"/>
            <a:r>
              <a:rPr lang="en-GB" sz="2400" dirty="0"/>
              <a:t>Θυμωμένες «διαδικτυακές διαμάχες».</a:t>
            </a:r>
          </a:p>
          <a:p>
            <a:pPr lvl="2" algn="ctr"/>
            <a:endParaRPr lang="en-GB" sz="2400" dirty="0"/>
          </a:p>
          <a:p>
            <a:pPr lvl="2" algn="ctr"/>
            <a:r>
              <a:rPr lang="en-GB" sz="2400" dirty="0" err="1"/>
              <a:t>Εκούσι</a:t>
            </a:r>
            <a:r>
              <a:rPr lang="el-GR" sz="2400" dirty="0"/>
              <a:t>ος</a:t>
            </a:r>
            <a:r>
              <a:rPr lang="en-GB" sz="2400" dirty="0"/>
              <a:t> αποκλεισμός κάποιου από την ομαδική συνομιλία.</a:t>
            </a:r>
          </a:p>
          <a:p>
            <a:pPr lvl="2" algn="ctr"/>
            <a:endParaRPr lang="en-GB" sz="2400" dirty="0"/>
          </a:p>
          <a:p>
            <a:pPr lvl="2" algn="ctr"/>
            <a:r>
              <a:rPr lang="en-GB" sz="2400" dirty="0"/>
              <a:t>Η κοινοποίηση μυστικών ή προσωπικών ζωγραφιών κάποιου.</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a:t>
            </a:r>
            <a:r>
              <a:rPr lang="el-GR" sz="2400" i="1" dirty="0"/>
              <a:t>ς/τριες</a:t>
            </a:r>
            <a:r>
              <a:rPr lang="en-US" sz="2400" i="1" dirty="0"/>
              <a:t>): </a:t>
            </a:r>
            <a:r>
              <a:rPr lang="el-GR" sz="2400" i="1" dirty="0"/>
              <a:t>Καλοσύνη</a:t>
            </a:r>
            <a:r>
              <a:rPr lang="en-US" sz="2400" i="1" dirty="0"/>
              <a:t> στο Διαδίκτυο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Αποκωδικοποιώντας τον διαδικτυακό εκφοβισμό</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1865677" cy="3424655"/>
          </a:xfrm>
          <a:prstGeom prst="rect">
            <a:avLst/>
          </a:prstGeom>
          <a:noFill/>
        </p:spPr>
        <p:txBody>
          <a:bodyPr wrap="square">
            <a:spAutoFit/>
          </a:bodyPr>
          <a:lstStyle/>
          <a:p>
            <a:pPr lvl="0"/>
            <a:r>
              <a:rPr lang="en-GB" sz="2400" b="1" dirty="0"/>
              <a:t>Γιατί είναι σημαντικό</a:t>
            </a:r>
          </a:p>
          <a:p>
            <a:pPr lvl="0"/>
            <a:endParaRPr lang="en-GB" sz="2400" b="1" dirty="0"/>
          </a:p>
          <a:p>
            <a:pPr lvl="0" algn="ctr"/>
            <a:r>
              <a:rPr lang="en-GB" sz="2400" dirty="0"/>
              <a:t>Η «εκτός διαδικτύου» καρδιά</a:t>
            </a:r>
          </a:p>
          <a:p>
            <a:pPr lvl="0" algn="ctr"/>
            <a:endParaRPr lang="en-GB" sz="2400" dirty="0"/>
          </a:p>
          <a:p>
            <a:pPr lvl="0" algn="ctr"/>
            <a:r>
              <a:rPr lang="en-GB" sz="2400" dirty="0"/>
              <a:t>Τα λόγια στο διαδίκτυο αφήνουν «ψηφιακά αποτυπώματα» που παραμένουν για πάντα. </a:t>
            </a:r>
          </a:p>
          <a:p>
            <a:pPr lvl="0" algn="ctr"/>
            <a:endParaRPr lang="en-GB" sz="2400" dirty="0"/>
          </a:p>
          <a:p>
            <a:pPr lvl="0" algn="ctr"/>
            <a:r>
              <a:rPr lang="en-GB" sz="2400" dirty="0"/>
              <a:t>Μπορούν να κάνουν τους ανθρώπους να νιώθουν μοναξιά, άγχος ή θλίψη,</a:t>
            </a:r>
            <a:endParaRPr lang="el-GR" sz="2400" dirty="0"/>
          </a:p>
          <a:p>
            <a:pPr lvl="0" algn="ctr"/>
            <a:r>
              <a:rPr lang="en-GB" sz="2400" dirty="0"/>
              <a:t> ακόμα και όταν το τηλέφωνο είναι κλειστό.</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a:t>
            </a:r>
            <a:r>
              <a:rPr lang="el-GR" sz="2400" i="1" dirty="0"/>
              <a:t>Καλοσύνη </a:t>
            </a:r>
            <a:r>
              <a:rPr lang="en-US" sz="2400" i="1" dirty="0" err="1"/>
              <a:t>στο</a:t>
            </a:r>
            <a:r>
              <a:rPr lang="en-US" sz="2400" i="1" dirty="0"/>
              <a:t> Διαδίκτυο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Αποκωδικοποίηση του διαδικτυακού εκφοβισμού</a:t>
            </a:r>
          </a:p>
        </p:txBody>
      </p:sp>
      <p:pic>
        <p:nvPicPr>
          <p:cNvPr id="3" name="Content Placeholder 1"/>
          <p:cNvPicPr>
            <a:picLocks noGrp="1" noChangeAspect="1"/>
          </p:cNvPicPr>
          <p:nvPr>
            <p:ph sz="quarter" idx="12"/>
          </p:nvPr>
        </p:nvPicPr>
        <p:blipFill>
          <a:blip r:embed="rId3"/>
          <a:stretch>
            <a:fillRect/>
          </a:stretch>
        </p:blipFill>
        <p:spPr>
          <a:xfrm>
            <a:off x="9628683" y="5429418"/>
            <a:ext cx="2002432" cy="919427"/>
          </a:xfrm>
          <a:prstGeom prst="rect">
            <a:avLst/>
          </a:prstGeom>
        </p:spPr>
      </p:pic>
      <p:sp>
        <p:nvSpPr>
          <p:cNvPr id="4" name="TextBox 3"/>
          <p:cNvSpPr txBox="1"/>
          <p:nvPr/>
        </p:nvSpPr>
        <p:spPr>
          <a:xfrm>
            <a:off x="176644" y="1631373"/>
            <a:ext cx="10453255" cy="3332322"/>
          </a:xfrm>
          <a:prstGeom prst="rect">
            <a:avLst/>
          </a:prstGeom>
          <a:noFill/>
        </p:spPr>
        <p:txBody>
          <a:bodyPr wrap="square">
            <a:spAutoFit/>
          </a:bodyPr>
          <a:lstStyle/>
          <a:p>
            <a:pPr lvl="0" algn="ctr"/>
            <a:r>
              <a:rPr lang="en-GB" sz="2400" b="1" dirty="0">
                <a:solidFill>
                  <a:schemeClr val="accent4">
                    <a:lumMod val="75000"/>
                  </a:schemeClr>
                </a:solidFill>
              </a:rPr>
              <a:t>Δραστηριότητα: «Η ταξινόμηση σεναρίων» (Διαδραστική)</a:t>
            </a:r>
            <a:endParaRPr lang="en-GB" sz="2400" dirty="0">
              <a:solidFill>
                <a:schemeClr val="accent4">
                  <a:lumMod val="75000"/>
                </a:schemeClr>
              </a:solidFill>
            </a:endParaRPr>
          </a:p>
          <a:p>
            <a:pPr lvl="1" algn="ctr"/>
            <a:endParaRPr lang="en-GB" sz="2400" b="1" dirty="0"/>
          </a:p>
          <a:p>
            <a:pPr lvl="1" algn="ctr"/>
            <a:r>
              <a:rPr lang="en-GB" sz="2400" b="1" dirty="0"/>
              <a:t>Εργασία: </a:t>
            </a:r>
            <a:r>
              <a:rPr lang="en-GB" sz="2400" dirty="0"/>
              <a:t>Ταιριάξτε τη δράση με το όνομα!</a:t>
            </a:r>
          </a:p>
          <a:p>
            <a:pPr lvl="1" algn="ctr"/>
            <a:endParaRPr lang="en-GB" sz="2400" b="1" dirty="0"/>
          </a:p>
          <a:p>
            <a:pPr lvl="1" algn="ctr"/>
            <a:r>
              <a:rPr lang="en-GB" sz="2400" b="1" dirty="0"/>
              <a:t>Αλληλεπίδραση: </a:t>
            </a:r>
            <a:endParaRPr lang="el-GR" sz="2400" b="1" dirty="0"/>
          </a:p>
          <a:p>
            <a:pPr lvl="1" algn="ctr"/>
            <a:r>
              <a:rPr lang="el-GR" sz="2400" dirty="0"/>
              <a:t>Ακούστε τα </a:t>
            </a:r>
            <a:r>
              <a:rPr lang="en-GB" sz="2400" dirty="0"/>
              <a:t>3 σενάρια </a:t>
            </a:r>
          </a:p>
          <a:p>
            <a:pPr lvl="1" algn="ctr"/>
            <a:r>
              <a:rPr lang="el-GR" sz="2400" dirty="0"/>
              <a:t>Φ</a:t>
            </a:r>
            <a:r>
              <a:rPr lang="en-GB" sz="2400" dirty="0" err="1"/>
              <a:t>ωνάξετε</a:t>
            </a:r>
            <a:r>
              <a:rPr lang="en-GB" sz="2400" dirty="0"/>
              <a:t> αν πρόκειται για </a:t>
            </a:r>
            <a:r>
              <a:rPr lang="en-GB" sz="2400" i="1" dirty="0"/>
              <a:t>Υποτίμηση, Παρενόχληση </a:t>
            </a:r>
            <a:r>
              <a:rPr lang="en-GB" sz="2400" dirty="0"/>
              <a:t>ή </a:t>
            </a:r>
            <a:r>
              <a:rPr lang="en-GB" sz="2400" i="1" dirty="0"/>
              <a:t>Αποκλεισμό.</a:t>
            </a:r>
            <a:endParaRPr lang="en-GB" sz="2400" dirty="0"/>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a:t>
            </a:r>
            <a:r>
              <a:rPr lang="el-GR" sz="2400" i="1" dirty="0"/>
              <a:t>Καλοσύνη</a:t>
            </a:r>
            <a:r>
              <a:rPr lang="en-US" sz="2400" i="1" dirty="0"/>
              <a:t> στο Διαδίκτυο και </a:t>
            </a:r>
            <a:r>
              <a:rPr lang="el-GR" sz="2400" i="1" dirty="0"/>
              <a:t>Δ</a:t>
            </a:r>
            <a:r>
              <a:rPr lang="en-US" sz="2400" i="1" dirty="0"/>
              <a:t>ια</a:t>
            </a:r>
            <a:r>
              <a:rPr lang="en-US" sz="2400" i="1" dirty="0" err="1"/>
              <a:t>δικτυ</a:t>
            </a:r>
            <a:r>
              <a:rPr lang="en-US" sz="2400" i="1" dirty="0"/>
              <a:t>ακή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1: Αποκωδικοποίηση του διαδικτυακού εκφοβισμού</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3701654"/>
          </a:xfrm>
          <a:prstGeom prst="rect">
            <a:avLst/>
          </a:prstGeom>
          <a:noFill/>
        </p:spPr>
        <p:txBody>
          <a:bodyPr wrap="square">
            <a:spAutoFit/>
          </a:bodyPr>
          <a:lstStyle/>
          <a:p>
            <a:pPr lvl="0" algn="ctr"/>
            <a:r>
              <a:rPr lang="en-GB" sz="2400" b="1" dirty="0">
                <a:solidFill>
                  <a:schemeClr val="accent4">
                    <a:lumMod val="75000"/>
                  </a:schemeClr>
                </a:solidFill>
              </a:rPr>
              <a:t>Δραστηριότητα: «Το βάρος των λέξεων» (Ομαδική)</a:t>
            </a:r>
            <a:endParaRPr lang="en-GB" sz="2400" dirty="0">
              <a:solidFill>
                <a:schemeClr val="accent4">
                  <a:lumMod val="75000"/>
                </a:schemeClr>
              </a:solidFill>
            </a:endParaRPr>
          </a:p>
          <a:p>
            <a:pPr lvl="1"/>
            <a:endParaRPr lang="en-GB" sz="2400" b="1" dirty="0"/>
          </a:p>
          <a:p>
            <a:pPr lvl="1" algn="ctr"/>
            <a:r>
              <a:rPr lang="en-GB" sz="2400" b="1" dirty="0"/>
              <a:t>Εργασία: </a:t>
            </a:r>
            <a:r>
              <a:rPr lang="en-GB" sz="2400" dirty="0"/>
              <a:t>Αν ένα κακόβουλο σχόλιο ήταν φυσικό βάρος, πόσο βαρύ θα ήταν;</a:t>
            </a:r>
          </a:p>
          <a:p>
            <a:pPr lvl="1" algn="ctr"/>
            <a:endParaRPr lang="en-GB" sz="2400" b="1" dirty="0"/>
          </a:p>
          <a:p>
            <a:pPr lvl="1" algn="ctr"/>
            <a:r>
              <a:rPr lang="en-GB" sz="2400" b="1" dirty="0"/>
              <a:t>Αλληλεπίδραση: </a:t>
            </a:r>
            <a:r>
              <a:rPr lang="en-GB" sz="2400" dirty="0"/>
              <a:t>Γράψτε μια λέξη που εκφράζει ένα συναίσθημα </a:t>
            </a:r>
            <a:endParaRPr lang="el-GR" sz="2400" dirty="0"/>
          </a:p>
          <a:p>
            <a:pPr lvl="1" algn="ctr"/>
            <a:r>
              <a:rPr lang="en-GB" sz="2400" dirty="0" err="1"/>
              <a:t>σε</a:t>
            </a:r>
            <a:r>
              <a:rPr lang="en-GB" sz="2400" dirty="0"/>
              <a:t> ένα αυτοκόλλητο σημειωματάριο </a:t>
            </a:r>
          </a:p>
          <a:p>
            <a:pPr lvl="1" algn="ctr"/>
            <a:r>
              <a:rPr lang="en-GB" sz="2400" dirty="0"/>
              <a:t>και κολλήστε το στον π</a:t>
            </a:r>
            <a:r>
              <a:rPr lang="en-GB" sz="2400" dirty="0" err="1"/>
              <a:t>ίν</a:t>
            </a:r>
            <a:r>
              <a:rPr lang="en-GB" sz="2400" dirty="0"/>
              <a:t>ακα </a:t>
            </a:r>
            <a:endParaRPr lang="el-GR" sz="2400" dirty="0"/>
          </a:p>
          <a:p>
            <a:pPr lvl="1" algn="ctr"/>
            <a:r>
              <a:rPr lang="en-GB" sz="2400" dirty="0" err="1"/>
              <a:t>γι</a:t>
            </a:r>
            <a:r>
              <a:rPr lang="en-GB" sz="2400" dirty="0"/>
              <a:t>α να φτιάξετε ένα «Βουνό Συναισθημάτων».</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200" b="0" i="1" dirty="0"/>
              <a:t>Ενότητα 2 (Μαθητές</a:t>
            </a:r>
            <a:r>
              <a:rPr lang="el-GR" sz="2400" b="0" i="1" dirty="0"/>
              <a:t>/τριες</a:t>
            </a:r>
            <a:r>
              <a:rPr lang="en-US" sz="2200" b="0" i="1" dirty="0"/>
              <a:t>)</a:t>
            </a:r>
            <a:br>
              <a:rPr lang="en-US" sz="2200" b="0" i="1" dirty="0"/>
            </a:br>
            <a:r>
              <a:rPr lang="el-GR" sz="2200" b="0" i="1" dirty="0"/>
              <a:t>Καλοσύνη</a:t>
            </a:r>
            <a:r>
              <a:rPr lang="en-US" sz="2200" b="0" i="1" dirty="0"/>
              <a:t> στο </a:t>
            </a:r>
            <a:r>
              <a:rPr lang="el-GR" sz="2200" b="0" i="1" dirty="0"/>
              <a:t>Δ</a:t>
            </a:r>
            <a:r>
              <a:rPr lang="en-US" sz="2200" b="0" i="1" dirty="0"/>
              <a:t>ια</a:t>
            </a:r>
            <a:r>
              <a:rPr lang="en-US" sz="2200" b="0" i="1" dirty="0" err="1"/>
              <a:t>δίκτυο</a:t>
            </a:r>
            <a:r>
              <a:rPr lang="en-US" sz="2200" b="0" i="1" dirty="0"/>
              <a:t> και </a:t>
            </a:r>
            <a:r>
              <a:rPr lang="el-GR" sz="2200" b="0" i="1" dirty="0"/>
              <a:t>Δ</a:t>
            </a:r>
            <a:r>
              <a:rPr lang="en-US" sz="2200" b="0" i="1" dirty="0"/>
              <a:t>ια</a:t>
            </a:r>
            <a:r>
              <a:rPr lang="en-US" sz="2200" b="0" i="1" dirty="0" err="1"/>
              <a:t>δικτυ</a:t>
            </a:r>
            <a:r>
              <a:rPr lang="en-US" sz="2200" b="0" i="1" dirty="0"/>
              <a:t>ακή </a:t>
            </a:r>
            <a:r>
              <a:rPr lang="el-GR" sz="2200" b="0" i="1" dirty="0"/>
              <a:t>Ε</a:t>
            </a:r>
            <a:r>
              <a:rPr lang="en-US" sz="2200" b="0" i="1" dirty="0"/>
              <a:t>νσυνα</a:t>
            </a:r>
            <a:r>
              <a:rPr lang="en-US" sz="2200" b="0" i="1" dirty="0" err="1"/>
              <a:t>ίσθηση</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Θέμα 2: Η δύναμη της ενσυναίσθησης</a:t>
            </a: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2 (Μαθητές</a:t>
            </a:r>
            <a:r>
              <a:rPr lang="el-GR" sz="2400" i="1" dirty="0"/>
              <a:t>/τριες</a:t>
            </a:r>
            <a:r>
              <a:rPr lang="en-US" sz="2400" i="1" dirty="0"/>
              <a:t>): </a:t>
            </a:r>
            <a:r>
              <a:rPr lang="el-GR" sz="2400" i="1" dirty="0"/>
              <a:t>Καλοσύνη</a:t>
            </a:r>
            <a:r>
              <a:rPr lang="en-US" sz="2400" i="1" dirty="0"/>
              <a:t> στο Διαδίκτυο και</a:t>
            </a:r>
            <a:r>
              <a:rPr lang="el-GR" sz="2400" i="1" dirty="0"/>
              <a:t> Διακτυακή</a:t>
            </a:r>
            <a:r>
              <a:rPr lang="en-US" sz="2400" i="1" dirty="0"/>
              <a:t> </a:t>
            </a:r>
            <a:r>
              <a:rPr lang="el-GR" sz="2400" i="1" dirty="0"/>
              <a:t>Ε</a:t>
            </a:r>
            <a:r>
              <a:rPr lang="en-US" sz="2400" i="1" dirty="0"/>
              <a:t>νσυνα</a:t>
            </a:r>
            <a:r>
              <a:rPr lang="en-US" sz="2400" i="1" dirty="0" err="1"/>
              <a:t>ίσθηση</a:t>
            </a:r>
            <a:endParaRPr lang="el-GR" sz="2400" dirty="0"/>
          </a:p>
        </p:txBody>
      </p:sp>
      <p:sp>
        <p:nvSpPr>
          <p:cNvPr id="6" name="Text Placeholder 5"/>
          <p:cNvSpPr>
            <a:spLocks noGrp="1"/>
          </p:cNvSpPr>
          <p:nvPr>
            <p:ph type="body" sz="quarter" idx="10"/>
          </p:nvPr>
        </p:nvSpPr>
        <p:spPr/>
        <p:txBody>
          <a:bodyPr/>
          <a:lstStyle/>
          <a:p>
            <a:r>
              <a:rPr lang="en-US" b="1" i="1" dirty="0">
                <a:solidFill>
                  <a:schemeClr val="accent6">
                    <a:lumMod val="75000"/>
                  </a:schemeClr>
                </a:solidFill>
              </a:rPr>
              <a:t>Θέμα 2: Η δύναμη της ενσυναίσθησης</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p:cNvSpPr txBox="1"/>
          <p:nvPr/>
        </p:nvSpPr>
        <p:spPr>
          <a:xfrm>
            <a:off x="97969" y="1558636"/>
            <a:ext cx="11820403" cy="3559244"/>
          </a:xfrm>
          <a:prstGeom prst="rect">
            <a:avLst/>
          </a:prstGeom>
          <a:noFill/>
        </p:spPr>
        <p:txBody>
          <a:bodyPr wrap="square">
            <a:spAutoFit/>
          </a:bodyPr>
          <a:lstStyle/>
          <a:p>
            <a:pPr marR="0" lvl="0">
              <a:lnSpc>
                <a:spcPct val="107000"/>
              </a:lnSpc>
              <a:spcAft>
                <a:spcPts val="800"/>
              </a:spcAft>
              <a:buSzPts val="1000"/>
              <a:tabLst>
                <a:tab pos="457200" algn="l"/>
              </a:tabLst>
            </a:pPr>
            <a:r>
              <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rPr>
              <a:t>Τι είναι η διαδικτυακή ενσυναίσθηση;</a:t>
            </a:r>
            <a:endParaRPr lang="en-GB" sz="2400" b="1"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Φορώντας τα εικονικά γυαλιά κάποιου άλλου</a:t>
            </a:r>
            <a:endParaRPr lang="en-GB" sz="2400" dirty="0">
              <a:solidFill>
                <a:srgbClr val="080301"/>
              </a:solidFill>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endParaRPr lang="en-GB" sz="12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Η ενσυναίσθηση είναι η κατανόηση και η συμπάθεια για το πώς αισθάνεται κάποιος άλλος. </a:t>
            </a:r>
          </a:p>
          <a:p>
            <a:pPr marR="0" lvl="0" algn="ctr">
              <a:lnSpc>
                <a:spcPct val="107000"/>
              </a:lnSpc>
              <a:spcAft>
                <a:spcPts val="800"/>
              </a:spcAft>
              <a:buSzPts val="1000"/>
              <a:tabLst>
                <a:tab pos="457200" algn="l"/>
              </a:tabLst>
            </a:pPr>
            <a:endParaRPr lang="en-GB" sz="12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Στο διαδίκτυο, χάνουμε τις εκφράσεις του προσώπου και τον τόνο της φωνής, </a:t>
            </a:r>
          </a:p>
          <a:p>
            <a:pPr marR="0" lvl="0" algn="ctr">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οπότε πρέπει να προσπαθήσουμε περισσότερο για να είμαστε ευγενικοί!</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2548</Words>
  <Application>Microsoft Office PowerPoint</Application>
  <PresentationFormat>Widescreen</PresentationFormat>
  <Paragraphs>262</Paragraphs>
  <Slides>26</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Arial</vt:lpstr>
      <vt:lpstr>Calibri</vt:lpstr>
      <vt:lpstr>Open Sans</vt:lpstr>
      <vt:lpstr>CARDET Course template</vt:lpstr>
      <vt:lpstr>CARDET Course template - Cover page</vt:lpstr>
      <vt:lpstr>WP3 – Εκπαιδευτικό υλικό για μαθητές/τριες   </vt:lpstr>
      <vt:lpstr>Ενότητα 2 (Μαθητές/τριες) Καλοσύνη στο Διαδίκτυο και Διαδικτυακή  Ενσυναίσθηση    </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    </vt:lpstr>
      <vt:lpstr>Ενότητα 2 (Μαθητές/τριες): Καλοσύνη στο Διαδίκτυο και Διακτυακή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    </vt:lpstr>
      <vt:lpstr>Ενότητα 2 (Μαθητές/τριες): Καλοσύνη στο Διαδίκτυο και Διαδικτυακή Ενσυναίσθηση</vt:lpstr>
      <vt:lpstr>Ενότητα 2 (Μαθητέ /τριες):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Ευγένεια στο Διαδίκτυο και Διαδικτυακή Ενσυναίσθηση</vt:lpstr>
      <vt:lpstr>Ενότητα 2 (Μαθητέςτριες) Καλοσύνη στο Διαδίκτυο και Διαδικτυακή Ενσυναίσθηση    </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Ενότητα 2 (Μαθητές/τριες): Καλοσύνη στο Διαδίκτυο και Διαδικτυακή Ενσυναίσθηση</vt:lpstr>
      <vt:lpstr>Τέλος της Ενότητας 2 (Μαθητές/τριες) Καλοσύνη στο Διαδίκτυο και Διαδικτυακή Ενσυναίσθηση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docId:102AC9A280ABCA5ADCF070F5C09D3C67</cp:keywords>
  <cp:lastModifiedBy>Elena Xeni</cp:lastModifiedBy>
  <cp:revision>159</cp:revision>
  <cp:lastPrinted>2018-07-25T11:23:00Z</cp:lastPrinted>
  <dcterms:created xsi:type="dcterms:W3CDTF">2014-07-11T09:12:00Z</dcterms:created>
  <dcterms:modified xsi:type="dcterms:W3CDTF">2026-05-18T18:07:35Z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472EE4EFE6F14A17AAE739D230037562_12</vt:lpwstr>
  </property>
  <property fmtid="{D5CDD505-2E9C-101B-9397-08002B2CF9AE}" pid="3" name="KSOProductBuildVer">
    <vt:lpwstr>1033-12.1.0.26372</vt:lpwstr>
  </property>
</Properties>
</file>