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9"/>
  </p:notesMasterIdLst>
  <p:handoutMasterIdLst>
    <p:handoutMasterId r:id="rId30"/>
  </p:handoutMasterIdLst>
  <p:sldIdLst>
    <p:sldId id="256" r:id="rId3"/>
    <p:sldId id="272" r:id="rId4"/>
    <p:sldId id="277" r:id="rId5"/>
    <p:sldId id="278" r:id="rId6"/>
    <p:sldId id="279" r:id="rId7"/>
    <p:sldId id="280" r:id="rId8"/>
    <p:sldId id="282" r:id="rId9"/>
    <p:sldId id="274" r:id="rId10"/>
    <p:sldId id="264" r:id="rId11"/>
    <p:sldId id="288" r:id="rId12"/>
    <p:sldId id="284" r:id="rId13"/>
    <p:sldId id="286" r:id="rId14"/>
    <p:sldId id="285" r:id="rId15"/>
    <p:sldId id="273" r:id="rId16"/>
    <p:sldId id="287" r:id="rId17"/>
    <p:sldId id="292" r:id="rId18"/>
    <p:sldId id="293" r:id="rId19"/>
    <p:sldId id="294" r:id="rId20"/>
    <p:sldId id="289" r:id="rId21"/>
    <p:sldId id="275" r:id="rId22"/>
    <p:sldId id="296" r:id="rId23"/>
    <p:sldId id="301" r:id="rId24"/>
    <p:sldId id="302" r:id="rId25"/>
    <p:sldId id="295" r:id="rId26"/>
    <p:sldId id="303"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88571" autoAdjust="0"/>
  </p:normalViewPr>
  <p:slideViewPr>
    <p:cSldViewPr snapToGrid="0">
      <p:cViewPr varScale="1">
        <p:scale>
          <a:sx n="73" d="100"/>
          <a:sy n="73" d="100"/>
        </p:scale>
        <p:origin x="1162"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28/5/2026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‹Nr.›</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28/5/2026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Zum Bearbeiten der Master-Textformate hier klicken</a:t>
            </a:r>
          </a:p>
          <a:p>
            <a:pPr lvl="1"/>
            <a:r>
              <a:rPr lang="en-US"/>
              <a:t>Zweite Ebene</a:t>
            </a:r>
          </a:p>
          <a:p>
            <a:pPr lvl="2"/>
            <a:r>
              <a:rPr lang="en-US"/>
              <a:t>Dritte Ebene</a:t>
            </a:r>
          </a:p>
          <a:p>
            <a:pPr lvl="3"/>
            <a:r>
              <a:rPr lang="en-US"/>
              <a:t>Vierte Ebene</a:t>
            </a:r>
          </a:p>
          <a:p>
            <a:pPr lvl="4"/>
            <a:r>
              <a:rPr lang="en-US"/>
              <a:t>Fünfte Ebene</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‹Nr.›</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Hallo zusammen! Heute sprechen wir über euer Leben im Internet. Wisst ihr, wie es manchmal ist, wenn ein Witz sich nicht mehr wie ein Witz anfühlt? Wenn jemand absichtlich gemein ist, immer und immer wieder, über das Handy oder ein Spiel – das ist Cybermobbing. Es ist wie ein Schatten, der euch nach Hause folgt, weil er auf eurem Bildschirm zu sehen ist. Aber wisst ihr was? Sobald wir es erkennen, können wir es stoppen</a:t>
            </a:r>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„Wir alle lieben Memes! Aber bevor du auf ‚Teilen‘ klickst, möchte ich, dass du den ‚Herz-Check‘ machst. Wenn das ein Foto von DIR wäre, würdest du wollen, dass die ganze Schule es sieht? Wenn die Antwort ‚Nein‘ lautet, kannst du dann derjenige sein, der die Kette durchbricht und es löscht? Das ist wahre Stärke.“</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242235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Hast du dich schon mal „eklig“ gefühlt, nachdem du online warst? Vielleicht hast du den perfekten Urlaub von jemandem gesehen und warst neidisch, oder jemand hat deine Nachricht ignoriert. Das ist „Online-Stress“. Es ist, als würde die Batterie deines Gehirns langsam leer werden. Das passiert jedem, sogar Lehrern!</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15754742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Wenn wir wütend sind, wollen unsere Finger schnell tippen und gemeine Dinge sagen. Genau dann verlieren wir unsere Kraft. Ich möchte, dass du deinen „inneren Pauseknopf“ findest. Wenn du spürst, dass dein Herz schnell schlägt, halte inne. Tippe nicht weiter. Mach einfach eine Pause.</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487389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Schlagt eure Notizbücher auf. Das ist nur für euch bestimmt. Schreibt auf, wann euch diese Woche ein Bildschirm gestresst hat. Notiert nun, welches Hilfsmittel aus eurem Werkzeugkasten ihr das nächste Mal einsetzen werdet. Ihr werdet zum Chef eurer eigenen Gefühle!</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2477095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Probieren wir es aus! Schau dir das Logo des Projekts auf dem Bildschirm an. Atme ein, während es größer wird … halte die Luft an … und atme aus, während es kleiner wird. Spürst du, wie deine Schultern sinken? Das kannst du überall machen – sogar während eines spannenden Videospiels oder eines heftigen Streits im Chat!</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9506275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Wie können wir uns beruhigen? Probier diese Tipps aus. Durch tiefes Atmen signalisierst du deinem Gehirn, dass alles in Ordnung ist. Eine Bildschirmpause ermöglicht es dir, die reale Welt wahrzunehmen. Und ein Gespräch mit einem Erwachsenen, dem du vertraust – wie mir oder deinen Eltern – hilft dir, die Last zu teilen.“</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3067253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31AFA-94C2-BB33-23E9-57A494859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89597-C1BC-4999-292C-2D40FA038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BDEB8-9C0D-197B-9F83-A8CBE1CAAF3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Du bist nicht nur ein Nutzer, sondern ein Bürger des Internets. Das bedeutet, dass du Rechte hast, aber auch die Pflicht, respektvoll zu sein. Deine „digitale Identität“ ist das Bild, das die Welt von dir hat, basierend auf dem, was du postest. Was soll auf deinem Ausweis über dich stehen?</a:t>
            </a:r>
            <a:endParaRPr lang="LID4096" dirty="0"/>
          </a:p>
        </p:txBody>
      </p:sp>
      <p:sp>
        <p:nvSpPr>
          <p:cNvPr id="4" name="Slide Number Placeholder 3">
            <a:extLst>
              <a:ext uri="{FF2B5EF4-FFF2-40B4-BE49-F238E27FC236}">
                <a16:creationId xmlns:a16="http://schemas.microsoft.com/office/drawing/2014/main" id="{9DF5E8C0-86A9-2AE9-7E41-1E5F94CFDA3B}"/>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1133990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43812-340B-2B24-FA62-F6597A75D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959BC-FF85-8A92-4499-CEA53F064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714DC-5B7C-5E41-BE89-FCB9DA067EF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„Eine großartige Gemeinschaft entsteht nicht von selbst – wir gestalten sie! Wir gestalten sie, indem wir auch die stillen Menschen einbeziehen, die Privatsphäre anderer respektieren und überprüfen, ob eine Geschichte wahr ist, bevor wir sie weitergeben. Wir sind alle im selben Team.“</a:t>
            </a:r>
            <a:endParaRPr lang="LID4096" dirty="0"/>
          </a:p>
        </p:txBody>
      </p:sp>
      <p:sp>
        <p:nvSpPr>
          <p:cNvPr id="4" name="Slide Number Placeholder 3">
            <a:extLst>
              <a:ext uri="{FF2B5EF4-FFF2-40B4-BE49-F238E27FC236}">
                <a16:creationId xmlns:a16="http://schemas.microsoft.com/office/drawing/2014/main" id="{42677DBD-AA48-50E9-990D-56FC2F9533D8}"/>
              </a:ext>
            </a:extLst>
          </p:cNvPr>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524834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E1AD3-9E32-D234-B328-B04067825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AC8A8-FB12-69C3-2F90-B76AB9348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1E9DF-936B-24F5-3360-C6CF876B905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Stell dir dein Online-Leben wie eine Spur vor, die du hinterlässt. Auch in zehn Jahren könnten die Menschen noch die Spuren sehen, die du heute hinterlässt. Führen deine Spuren in Richtung Freundlichkeit und dazu, ein guter Freund zu sein? Lass uns dafür sorgen, dass das so ist!</a:t>
            </a:r>
            <a:endParaRPr lang="LID4096" dirty="0"/>
          </a:p>
        </p:txBody>
      </p:sp>
      <p:sp>
        <p:nvSpPr>
          <p:cNvPr id="4" name="Slide Number Placeholder 3">
            <a:extLst>
              <a:ext uri="{FF2B5EF4-FFF2-40B4-BE49-F238E27FC236}">
                <a16:creationId xmlns:a16="http://schemas.microsoft.com/office/drawing/2014/main" id="{2D2F01D7-A495-D22E-8D35-8A8127F57A90}"/>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422328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291DC-F0CC-1745-14CB-4E174D54B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9AD5B-FFF5-E1CA-191D-678892979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CFCA0-8731-AB28-E1F8-F1677F53C54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Wenn du der Chef des Klassenchats wärst, welche Regeln würdest du aufstellen, damit alle zufrieden sind? Lasst uns zusammenarbeiten! Vielleicht „Keine gemeinen Spitznamen“ oder „Mach jeden Tag einer Person ein Kompliment“. Lasst uns unseren eigenen „Digital Harmony Code“ erstellen!</a:t>
            </a:r>
            <a:endParaRPr lang="LID4096" dirty="0"/>
          </a:p>
        </p:txBody>
      </p:sp>
      <p:sp>
        <p:nvSpPr>
          <p:cNvPr id="4" name="Slide Number Placeholder 3">
            <a:extLst>
              <a:ext uri="{FF2B5EF4-FFF2-40B4-BE49-F238E27FC236}">
                <a16:creationId xmlns:a16="http://schemas.microsoft.com/office/drawing/2014/main" id="{FA17FF55-1279-030E-E80A-07FC05A84FA6}"/>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360542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Cybermobbing hat viele Gesichter. „Flaming“ bedeutet, dass Menschen online einen heftigen, wütenden Streit anzetteln. „Ausgrenzung“ bedeutet, dass man absichtlich aus einem Gruppenchat ausgeschlossen wird, damit man sich einsam fühlt. „Outing“ bedeutet, dass man die privaten Geheimnisse einer Person preisgibt. Wenn du solche Vorfälle beobachtest, hast du gerade einen „digitalen Schatten“ </a:t>
            </a:r>
            <a:r>
              <a:rPr lang="en-US" sz="1200" kern="1200" dirty="0" err="1">
                <a:solidFill>
                  <a:schemeClr val="tx1"/>
                </a:solidFill>
                <a:effectLst/>
                <a:latin typeface="+mn-lt"/>
                <a:ea typeface="+mn-ea"/>
                <a:cs typeface="+mn-cs"/>
              </a:rPr>
              <a:t>entdeckt</a:t>
            </a:r>
            <a:r>
              <a:rPr lang="en-US" sz="1200" kern="1200" dirty="0">
                <a:solidFill>
                  <a:schemeClr val="tx1"/>
                </a:solidFill>
                <a:effectLst/>
                <a:latin typeface="+mn-lt"/>
                <a:ea typeface="+mn-ea"/>
                <a:cs typeface="+mn-cs"/>
              </a:rPr>
              <a:t>.</a:t>
            </a:r>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B3D14-27B6-6BF8-A8E8-1C252B1D4C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BB9F8-EE41-1FEA-B152-4E632BC687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A36C48-3955-0042-DB62-C12442F2FBC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Letzte Aufgabe! Schreibt eure drei Versprechen auf: „Ich verspreche, inne zu halten“, „Ich verspreche, zu helfen“, „Ich verspreche, ich selbst zu sein“. Unterschreibt es wie einen richtigen Vertrag. Ihr seid jetzt Wächter der digitalen Harmonie. Das habt ihr heute toll gemacht, ihr alle!</a:t>
            </a:r>
            <a:endParaRPr lang="LID4096" dirty="0"/>
          </a:p>
        </p:txBody>
      </p:sp>
      <p:sp>
        <p:nvSpPr>
          <p:cNvPr id="4" name="Slide Number Placeholder 3">
            <a:extLst>
              <a:ext uri="{FF2B5EF4-FFF2-40B4-BE49-F238E27FC236}">
                <a16:creationId xmlns:a16="http://schemas.microsoft.com/office/drawing/2014/main" id="{82B58B15-D777-DEB5-F8CF-F41CA0916814}"/>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1714677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Warum ist das so schwer? Weil sich Dinge im Internet innerhalb von Sekunden in der ganzen Schule verbreiten. Und weil es schriftlich festgehalten ist, bleibt es dort haften wie ein Fußabdruck in nassem Zement. Außerdem vergessen wir vielleicht, dass jemand ein echtes Herz hat, wenn wir sein Gesicht nicht sehen. Wir müssen uns daran erinnern: Hinter diesem Avatar steckt ein echter Mensch.</a:t>
            </a:r>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20BA1-A290-8EF3-04F3-664B83263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30B31E-7C3E-702F-E274-0F7C10DA9A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675ED0-3974-2327-BF44-FA2AEF8B322E}"/>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Okay, liebe Juroren! Hört euch das an: „Jemand schickt versehentlich ein albernes Foto an die falsche Person.“ Ist das ein Schatten? Und jetzt hört euch das an: „Drei Leute schicken Sarah jeden Tag gemeine Nachrichten wegen ihrer Haare.“ Sagt laut, was ihr denkt! Warum ist der zweite Fall schwerwiegender?</a:t>
            </a:r>
            <a:endParaRPr lang="LID4096" sz="1200" dirty="0"/>
          </a:p>
        </p:txBody>
      </p:sp>
      <p:sp>
        <p:nvSpPr>
          <p:cNvPr id="4" name="Slide Number Placeholder 3">
            <a:extLst>
              <a:ext uri="{FF2B5EF4-FFF2-40B4-BE49-F238E27FC236}">
                <a16:creationId xmlns:a16="http://schemas.microsoft.com/office/drawing/2014/main" id="{69E238DC-B08A-FABA-697C-6A51D7648985}"/>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718463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D01FF-787E-82BB-AC59-7ECC7E24C2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8E31C4-8537-7FCB-B395-C27AC347A7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38EACD-9154-D462-F5C2-F97B8120BD2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Worte sind leicht, wenn wir sie aussprechen, aber sie können sich wie Steine anfühlen, wenn wir sie lesen. Ich möchte, dass ihr ein Wort auf euren Haftzettel schreibt. Wie fühlt es sich an, gehänselt zu werden? Jetzt kleben wir sie an die Wand. Schaut euch diesen „Berg der Gefühle“ an. Deshalb ist unsere Freundlichkeit so wichtig.</a:t>
            </a:r>
            <a:endParaRPr lang="LID4096" sz="1200" dirty="0"/>
          </a:p>
        </p:txBody>
      </p:sp>
      <p:sp>
        <p:nvSpPr>
          <p:cNvPr id="4" name="Slide Number Placeholder 3">
            <a:extLst>
              <a:ext uri="{FF2B5EF4-FFF2-40B4-BE49-F238E27FC236}">
                <a16:creationId xmlns:a16="http://schemas.microsoft.com/office/drawing/2014/main" id="{9E19E3A7-3B29-6553-E274-9B361C497F93}"/>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234015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„Empathie ist deine geheime Superkraft. Es ist, als würdest du eine ‚Herzbrille‘ aufsetzen. Sie hilft dir zu erkennen, dass die Person auf der anderen Seite des Bildschirms vielleicht einen schweren Tag hat. Auch wenn du ihre Stimme nicht hören kannst, verrät dir deine Herzbrille, wie sie sich fühlt.“</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„Stell dir vor, du wirfst einen kleinen Kieselstein in einen Teich. Die Wellen breiten sich überall aus! Ein einziger freundlicher Kommentar wie ‚Hey, gut gemacht!‘ oder ‚Alles in Ordnung?‘ kann die gesamte Stimmung in einem Gruppenchat verändern. Du hast es in der Hand, heute eine Welle der Freundlichkeit auszulösen.“</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2200845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„Dein Freund wird gerade im Chat gehänselt. Alle lachen. Was kannst DU tun? Wende dich an deinen Nachbarn und übe es. Würdest du sagen: ‚Hey Leute, hört doch mal auf‘, oder würdest du deinem Freund eine private Nachricht schicken? Zeig uns deine besten ‚Upstander‘-Tricks!“</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1673862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„Du bist ein Ingenieur! Du baust die Gemeinschaft auf. Du musst kein Held sein; du musst nur ein Freund sein. Wenn du etwas Gemeines siehst, gib dem Beitrag kein ‚Gefällt mir‘. Das ist Schritt 1. Schritt 2? Schick der Person, die gehänselt wird, eine private Nachricht, um ihr zu zeigen, dass du auf ihrer Seite stehst.“</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129825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Hier kommt der Titel der Folie</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Schulungsmaterial für Schüler*</a:t>
            </a:r>
            <a:r>
              <a:rPr lang="en-US" sz="2400" dirty="0" err="1"/>
              <a:t>innen</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1"/>
            <a:ext cx="7391858" cy="1292830"/>
          </a:xfrm>
        </p:spPr>
        <p:txBody>
          <a:bodyPr>
            <a:normAutofit/>
          </a:bodyPr>
          <a:lstStyle/>
          <a:p>
            <a:r>
              <a:rPr lang="en-US" sz="2800" dirty="0"/>
              <a:t>Modul 2</a:t>
            </a:r>
          </a:p>
          <a:p>
            <a:r>
              <a:rPr lang="en-US" sz="2800" dirty="0"/>
              <a:t>Freundlichkeit im Internet und Cyber-Empathie</a:t>
            </a:r>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E0FC-404C-F36F-F469-20FEB8A156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E6C2D7B-FD17-471D-B092-085122B23135}"/>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FE1087EE-7C99-3EEC-5FDE-D4949F1FBB5C}"/>
              </a:ext>
            </a:extLst>
          </p:cNvPr>
          <p:cNvSpPr>
            <a:spLocks noGrp="1"/>
          </p:cNvSpPr>
          <p:nvPr>
            <p:ph type="body" sz="quarter" idx="10"/>
          </p:nvPr>
        </p:nvSpPr>
        <p:spPr/>
        <p:txBody>
          <a:bodyPr/>
          <a:lstStyle/>
          <a:p>
            <a:r>
              <a:rPr lang="en-US" b="1" i="1" dirty="0">
                <a:solidFill>
                  <a:schemeClr val="accent6">
                    <a:lumMod val="75000"/>
                  </a:schemeClr>
                </a:solidFill>
              </a:rPr>
              <a:t>Thema 2: Die Kraft der Empathie</a:t>
            </a:r>
            <a:endParaRPr lang="en-CY" i="1" dirty="0"/>
          </a:p>
        </p:txBody>
      </p:sp>
      <p:pic>
        <p:nvPicPr>
          <p:cNvPr id="2" name="Content Placeholder 1">
            <a:extLst>
              <a:ext uri="{FF2B5EF4-FFF2-40B4-BE49-F238E27FC236}">
                <a16:creationId xmlns:a16="http://schemas.microsoft.com/office/drawing/2014/main" id="{997FD380-8B63-7793-BE47-DB7AEBA79549}"/>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31B4B55E-5F5B-9623-EA92-23B430E403BA}"/>
              </a:ext>
            </a:extLst>
          </p:cNvPr>
          <p:cNvSpPr txBox="1"/>
          <p:nvPr/>
        </p:nvSpPr>
        <p:spPr>
          <a:xfrm>
            <a:off x="97970" y="1558636"/>
            <a:ext cx="10261766" cy="3954352"/>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rPr>
              <a:t>Warum Empathie eine Superkraft ist</a:t>
            </a: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rPr>
              <a:t>Der Welleneffekt der Freundlichkeit</a:t>
            </a:r>
          </a:p>
          <a:p>
            <a:pPr marR="0" lvl="1" algn="ctr">
              <a:lnSpc>
                <a:spcPct val="107000"/>
              </a:lnSpc>
              <a:spcAft>
                <a:spcPts val="800"/>
              </a:spcAft>
              <a:buSzPts val="1000"/>
              <a:tabLst>
                <a:tab pos="914400" algn="l"/>
              </a:tabLst>
            </a:pP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rPr>
              <a:t>Ein freundlicher Kommentar kann einen Streit beenden. </a:t>
            </a:r>
          </a:p>
          <a:p>
            <a:pPr marR="0" lvl="1" algn="ctr">
              <a:lnSpc>
                <a:spcPct val="107000"/>
              </a:lnSpc>
              <a:spcAft>
                <a:spcPts val="800"/>
              </a:spcAft>
              <a:buSzPts val="1000"/>
              <a:tabLst>
                <a:tab pos="914400" algn="l"/>
              </a:tabLst>
            </a:pP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rPr>
              <a:t>Empathie hilft uns, kurz </a:t>
            </a:r>
            <a:r>
              <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rPr>
              <a:t>innezuhalten, </a:t>
            </a:r>
            <a:r>
              <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rPr>
              <a:t>bevor wir etwas posten</a:t>
            </a:r>
            <a:r>
              <a:rPr lang="en-GB" sz="1100" dirty="0">
                <a:solidFill>
                  <a:srgbClr val="080301"/>
                </a:solidFill>
                <a:latin typeface="Calibri" panose="020F0502020204030204" pitchFamily="34" charset="0"/>
                <a:ea typeface="Calibri" panose="020F0502020204030204" pitchFamily="34" charset="0"/>
                <a:cs typeface="Times New Roman" panose="02020603050405020304" pitchFamily="18" charset="0"/>
              </a:rPr>
              <a:t>.</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8181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55C83-5165-A7AF-BCCD-350751E1214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4FFBF75-6964-6899-BE80-57268AE7F175}"/>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E38A221E-1F19-055B-E1BD-69531DBE3C20}"/>
              </a:ext>
            </a:extLst>
          </p:cNvPr>
          <p:cNvSpPr>
            <a:spLocks noGrp="1"/>
          </p:cNvSpPr>
          <p:nvPr>
            <p:ph type="body" sz="quarter" idx="10"/>
          </p:nvPr>
        </p:nvSpPr>
        <p:spPr/>
        <p:txBody>
          <a:bodyPr/>
          <a:lstStyle/>
          <a:p>
            <a:r>
              <a:rPr lang="en-US" b="1" i="1" dirty="0">
                <a:solidFill>
                  <a:schemeClr val="accent6">
                    <a:lumMod val="75000"/>
                  </a:schemeClr>
                </a:solidFill>
              </a:rPr>
              <a:t>Thema 2: Die Kraft der Empathie</a:t>
            </a:r>
            <a:endParaRPr lang="en-CY" i="1" dirty="0"/>
          </a:p>
        </p:txBody>
      </p:sp>
      <p:pic>
        <p:nvPicPr>
          <p:cNvPr id="2" name="Content Placeholder 1">
            <a:extLst>
              <a:ext uri="{FF2B5EF4-FFF2-40B4-BE49-F238E27FC236}">
                <a16:creationId xmlns:a16="http://schemas.microsoft.com/office/drawing/2014/main" id="{399B014B-249E-A20A-52CD-B79D68A15D5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9" name="TextBox 8">
            <a:extLst>
              <a:ext uri="{FF2B5EF4-FFF2-40B4-BE49-F238E27FC236}">
                <a16:creationId xmlns:a16="http://schemas.microsoft.com/office/drawing/2014/main" id="{47A36257-0A3E-AC06-E251-6E6FF784A626}"/>
              </a:ext>
            </a:extLst>
          </p:cNvPr>
          <p:cNvSpPr txBox="1"/>
          <p:nvPr/>
        </p:nvSpPr>
        <p:spPr>
          <a:xfrm>
            <a:off x="97969" y="1568298"/>
            <a:ext cx="9440885" cy="4452116"/>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Wie man sich für andere einsetzt</a:t>
            </a: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Nicht nur zusehen, sondern helfen!</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Unterstütze die Person, die angegriffen wird. </a:t>
            </a:r>
          </a:p>
          <a:p>
            <a:pPr marR="0" lvl="1" algn="ctr">
              <a:lnSpc>
                <a:spcPct val="107000"/>
              </a:lnSpc>
              <a:spcAft>
                <a:spcPts val="800"/>
              </a:spcAft>
              <a:buSzPts val="1000"/>
              <a:tabLst>
                <a:tab pos="914400" algn="l"/>
              </a:tabLst>
            </a:pP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Sag es einem Erwachsenen, dem du vertraust. </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„Like“ oder „</a:t>
            </a:r>
            <a:r>
              <a:rPr lang="en-GB" sz="2400" dirty="0" err="1">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teile</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  keine gemeinen Beiträge.</a:t>
            </a:r>
          </a:p>
        </p:txBody>
      </p:sp>
    </p:spTree>
    <p:extLst>
      <p:ext uri="{BB962C8B-B14F-4D97-AF65-F5344CB8AC3E}">
        <p14:creationId xmlns:p14="http://schemas.microsoft.com/office/powerpoint/2010/main" val="375155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AB3E7-6D4A-4BDB-D66B-208ED41174C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9E03AFC-C4D4-DDE8-585E-D5367F04826B}"/>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7302E0DD-D589-4B42-C271-5C5C4DE91F23}"/>
              </a:ext>
            </a:extLst>
          </p:cNvPr>
          <p:cNvSpPr>
            <a:spLocks noGrp="1"/>
          </p:cNvSpPr>
          <p:nvPr>
            <p:ph type="body" sz="quarter" idx="10"/>
          </p:nvPr>
        </p:nvSpPr>
        <p:spPr/>
        <p:txBody>
          <a:bodyPr/>
          <a:lstStyle/>
          <a:p>
            <a:r>
              <a:rPr lang="en-US" b="1" i="1" dirty="0">
                <a:solidFill>
                  <a:schemeClr val="accent6">
                    <a:lumMod val="75000"/>
                  </a:schemeClr>
                </a:solidFill>
              </a:rPr>
              <a:t>Thema 2: Die Kraft der Empathie</a:t>
            </a:r>
            <a:endParaRPr lang="en-CY" i="1" dirty="0"/>
          </a:p>
        </p:txBody>
      </p:sp>
      <p:pic>
        <p:nvPicPr>
          <p:cNvPr id="2" name="Content Placeholder 1">
            <a:extLst>
              <a:ext uri="{FF2B5EF4-FFF2-40B4-BE49-F238E27FC236}">
                <a16:creationId xmlns:a16="http://schemas.microsoft.com/office/drawing/2014/main" id="{0BB23AC0-C746-6AC0-9563-0E440486C54B}"/>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95D32110-F553-2263-18C7-E3D2B3831B29}"/>
              </a:ext>
            </a:extLst>
          </p:cNvPr>
          <p:cNvSpPr txBox="1"/>
          <p:nvPr/>
        </p:nvSpPr>
        <p:spPr>
          <a:xfrm>
            <a:off x="176644" y="1631373"/>
            <a:ext cx="10453255" cy="3424655"/>
          </a:xfrm>
          <a:prstGeom prst="rect">
            <a:avLst/>
          </a:prstGeom>
          <a:noFill/>
        </p:spPr>
        <p:txBody>
          <a:bodyPr wrap="square">
            <a:spAutoFit/>
          </a:bodyPr>
          <a:lstStyle/>
          <a:p>
            <a:pPr algn="ctr"/>
            <a:r>
              <a:rPr lang="en-GB" sz="2400" b="1" dirty="0">
                <a:solidFill>
                  <a:schemeClr val="accent4">
                    <a:lumMod val="75000"/>
                  </a:schemeClr>
                </a:solidFill>
              </a:rPr>
              <a:t>Aktivität: „Die freundliche Antwort“ (Gruppe)</a:t>
            </a:r>
            <a:endParaRPr lang="en-GB" sz="2400" dirty="0">
              <a:solidFill>
                <a:schemeClr val="accent4">
                  <a:lumMod val="75000"/>
                </a:schemeClr>
              </a:solidFill>
            </a:endParaRPr>
          </a:p>
          <a:p>
            <a:pPr lvl="0" algn="ctr"/>
            <a:endParaRPr lang="en-GB" sz="2400" dirty="0">
              <a:solidFill>
                <a:schemeClr val="accent4">
                  <a:lumMod val="75000"/>
                </a:schemeClr>
              </a:solidFill>
            </a:endParaRPr>
          </a:p>
          <a:p>
            <a:pPr lvl="0" algn="ctr"/>
            <a:r>
              <a:rPr lang="en-GB" sz="2400" b="1" dirty="0"/>
              <a:t>Aufgabe: </a:t>
            </a:r>
            <a:r>
              <a:rPr lang="en-GB" sz="2400" dirty="0"/>
              <a:t>Sei ein Freundlichkeits-Ingenieur</a:t>
            </a:r>
          </a:p>
          <a:p>
            <a:pPr lvl="0" algn="ctr"/>
            <a:endParaRPr lang="en-GB" sz="2400" dirty="0"/>
          </a:p>
          <a:p>
            <a:pPr lvl="0" algn="ctr"/>
            <a:r>
              <a:rPr lang="en-GB" sz="2400" b="1" dirty="0"/>
              <a:t>Interaktion: </a:t>
            </a:r>
            <a:r>
              <a:rPr lang="en-GB" sz="2400" dirty="0"/>
              <a:t>In Zweiergruppen erhaltet ihr einen „verletzenden Beitrag“. </a:t>
            </a:r>
          </a:p>
          <a:p>
            <a:pPr lvl="0" algn="ctr"/>
            <a:r>
              <a:rPr lang="en-GB" sz="2400" dirty="0"/>
              <a:t>Ihr müsst die unterstützendste private Nachricht schreiben, die euch einfällt, an die betroffene Person.</a:t>
            </a:r>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7781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EA116-A7B3-2057-3C0B-C8A0F6906DF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88C728-0F31-DAA7-0F2A-CE42B7D589BD}"/>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8377D6D2-6461-54F6-A335-9F43CFB2257D}"/>
              </a:ext>
            </a:extLst>
          </p:cNvPr>
          <p:cNvSpPr>
            <a:spLocks noGrp="1"/>
          </p:cNvSpPr>
          <p:nvPr>
            <p:ph type="body" sz="quarter" idx="10"/>
          </p:nvPr>
        </p:nvSpPr>
        <p:spPr/>
        <p:txBody>
          <a:bodyPr/>
          <a:lstStyle/>
          <a:p>
            <a:r>
              <a:rPr lang="en-US" b="1" i="1" dirty="0">
                <a:solidFill>
                  <a:schemeClr val="accent6">
                    <a:lumMod val="75000"/>
                  </a:schemeClr>
                </a:solidFill>
              </a:rPr>
              <a:t>Thema 2: Die Kraft der Empathie</a:t>
            </a:r>
            <a:endParaRPr lang="en-CY" i="1" dirty="0"/>
          </a:p>
        </p:txBody>
      </p:sp>
      <p:pic>
        <p:nvPicPr>
          <p:cNvPr id="2" name="Content Placeholder 1">
            <a:extLst>
              <a:ext uri="{FF2B5EF4-FFF2-40B4-BE49-F238E27FC236}">
                <a16:creationId xmlns:a16="http://schemas.microsoft.com/office/drawing/2014/main" id="{3F8E497F-1081-BFAE-84B5-50EF6922DBD8}"/>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C2E5944F-506F-5371-25D8-AC04EAA2152A}"/>
              </a:ext>
            </a:extLst>
          </p:cNvPr>
          <p:cNvSpPr txBox="1"/>
          <p:nvPr/>
        </p:nvSpPr>
        <p:spPr>
          <a:xfrm>
            <a:off x="176644" y="1631373"/>
            <a:ext cx="10453255" cy="3332322"/>
          </a:xfrm>
          <a:prstGeom prst="rect">
            <a:avLst/>
          </a:prstGeom>
          <a:noFill/>
        </p:spPr>
        <p:txBody>
          <a:bodyPr wrap="square">
            <a:spAutoFit/>
          </a:bodyPr>
          <a:lstStyle/>
          <a:p>
            <a:pPr lvl="0" algn="ctr"/>
            <a:r>
              <a:rPr lang="en-GB" sz="2400" b="1" dirty="0">
                <a:solidFill>
                  <a:schemeClr val="accent4">
                    <a:lumMod val="75000"/>
                  </a:schemeClr>
                </a:solidFill>
              </a:rPr>
              <a:t>Aktivität: „Meme-Check“ (interaktiv)</a:t>
            </a:r>
            <a:endParaRPr lang="en-GB" sz="2400" dirty="0">
              <a:solidFill>
                <a:schemeClr val="accent4">
                  <a:lumMod val="75000"/>
                </a:schemeClr>
              </a:solidFill>
            </a:endParaRPr>
          </a:p>
          <a:p>
            <a:pPr lvl="1"/>
            <a:endParaRPr lang="en-GB" sz="2400" b="1" dirty="0">
              <a:solidFill>
                <a:schemeClr val="accent4">
                  <a:lumMod val="75000"/>
                </a:schemeClr>
              </a:solidFill>
            </a:endParaRPr>
          </a:p>
          <a:p>
            <a:pPr lvl="1" algn="ctr"/>
            <a:r>
              <a:rPr lang="en-GB" sz="2400" b="1" dirty="0"/>
              <a:t>Aufgabe: </a:t>
            </a:r>
            <a:r>
              <a:rPr lang="en-GB" sz="2400" dirty="0"/>
              <a:t>Ist es lustig oder gemein?</a:t>
            </a:r>
          </a:p>
          <a:p>
            <a:pPr lvl="1" algn="ctr"/>
            <a:endParaRPr lang="en-GB" sz="2400" b="1" dirty="0"/>
          </a:p>
          <a:p>
            <a:pPr lvl="1" algn="ctr"/>
            <a:r>
              <a:rPr lang="en-GB" sz="2400" b="1" dirty="0"/>
              <a:t>Interaktion: </a:t>
            </a:r>
            <a:r>
              <a:rPr lang="en-GB" sz="2400" dirty="0"/>
              <a:t>Stell dir ein Beispiel für ein „albernes“ Meme vor, das sich gegen </a:t>
            </a:r>
            <a:r>
              <a:rPr lang="en-GB" sz="2400" dirty="0" err="1"/>
              <a:t>einen</a:t>
            </a:r>
            <a:r>
              <a:rPr lang="en-GB" sz="2400" dirty="0"/>
              <a:t> </a:t>
            </a:r>
            <a:r>
              <a:rPr lang="en-GB" sz="2400" dirty="0" err="1"/>
              <a:t>Mitschüler</a:t>
            </a:r>
            <a:r>
              <a:rPr lang="en-GB" sz="2400" dirty="0"/>
              <a:t> </a:t>
            </a:r>
            <a:r>
              <a:rPr lang="en-GB" sz="2400" dirty="0" err="1"/>
              <a:t>oder</a:t>
            </a:r>
            <a:r>
              <a:rPr lang="en-GB" sz="2400" dirty="0"/>
              <a:t> </a:t>
            </a:r>
            <a:r>
              <a:rPr lang="en-GB" sz="2400" dirty="0" err="1"/>
              <a:t>eine</a:t>
            </a:r>
            <a:r>
              <a:rPr lang="en-GB" sz="2400" dirty="0"/>
              <a:t> </a:t>
            </a:r>
            <a:r>
              <a:rPr lang="en-GB" sz="2400" dirty="0" err="1"/>
              <a:t>Mitschülerin</a:t>
            </a:r>
            <a:r>
              <a:rPr lang="en-GB" sz="2400" dirty="0"/>
              <a:t> </a:t>
            </a:r>
            <a:r>
              <a:rPr lang="en-GB" sz="2400" dirty="0" err="1"/>
              <a:t>richtet</a:t>
            </a:r>
            <a:r>
              <a:rPr lang="en-GB" sz="2400" dirty="0"/>
              <a:t>.</a:t>
            </a:r>
          </a:p>
          <a:p>
            <a:pPr lvl="1" algn="ctr"/>
            <a:r>
              <a:rPr lang="en-GB" sz="2400" i="1" dirty="0"/>
              <a:t>„Wie würde sich die Person auf dem Bild fühlen?“</a:t>
            </a:r>
            <a:endParaRPr lang="en-GB" sz="2400" dirty="0"/>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7452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en-US" sz="2800" b="0" i="1" dirty="0"/>
              <a:t>Modul 2 (Schüler*</a:t>
            </a:r>
            <a:r>
              <a:rPr lang="en-US" sz="2800" b="0" i="1" dirty="0" err="1"/>
              <a:t>innen</a:t>
            </a:r>
            <a:r>
              <a:rPr lang="en-US" sz="2800" b="0" i="1" dirty="0"/>
              <a:t>)</a:t>
            </a:r>
            <a:br>
              <a:rPr lang="en-US" sz="2800" b="0" i="1" dirty="0"/>
            </a:br>
            <a:r>
              <a:rPr lang="en-US" sz="2800" b="0" i="1" dirty="0"/>
              <a:t>Freundlichkeit im Internet und Cyber-Empathie</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a:bodyPr>
          <a:lstStyle/>
          <a:p>
            <a:endParaRPr lang="en-US" sz="2800" b="1" dirty="0">
              <a:solidFill>
                <a:schemeClr val="accent6">
                  <a:lumMod val="75000"/>
                </a:schemeClr>
              </a:solidFill>
            </a:endParaRPr>
          </a:p>
          <a:p>
            <a:r>
              <a:rPr lang="en-US" sz="2800" b="1" dirty="0">
                <a:solidFill>
                  <a:schemeClr val="accent6">
                    <a:lumMod val="75000"/>
                  </a:schemeClr>
                </a:solidFill>
              </a:rPr>
              <a:t>Thema 3: Emotionsregulation</a:t>
            </a: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829492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DC1E-AE59-7D12-6DFC-40F74B42E0A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756E9C-3630-07EA-97B3-3F0A0DA41D08}"/>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4D6933A7-7FD5-EADA-EF8C-2835BD7FF988}"/>
              </a:ext>
            </a:extLst>
          </p:cNvPr>
          <p:cNvSpPr>
            <a:spLocks noGrp="1"/>
          </p:cNvSpPr>
          <p:nvPr>
            <p:ph type="body" sz="quarter" idx="10"/>
          </p:nvPr>
        </p:nvSpPr>
        <p:spPr/>
        <p:txBody>
          <a:bodyPr/>
          <a:lstStyle/>
          <a:p>
            <a:r>
              <a:rPr lang="en-US" b="1" i="1" dirty="0">
                <a:solidFill>
                  <a:schemeClr val="accent6">
                    <a:lumMod val="75000"/>
                  </a:schemeClr>
                </a:solidFill>
              </a:rPr>
              <a:t>Thema 3: Emotionsregulation</a:t>
            </a:r>
            <a:endParaRPr lang="en-CY" i="1" dirty="0"/>
          </a:p>
        </p:txBody>
      </p:sp>
      <p:pic>
        <p:nvPicPr>
          <p:cNvPr id="2" name="Content Placeholder 1">
            <a:extLst>
              <a:ext uri="{FF2B5EF4-FFF2-40B4-BE49-F238E27FC236}">
                <a16:creationId xmlns:a16="http://schemas.microsoft.com/office/drawing/2014/main" id="{A1005BE0-AD0D-F3E3-14CA-AFD352669A2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85458BDB-F3F2-29FA-B251-1A7D0772C554}"/>
              </a:ext>
            </a:extLst>
          </p:cNvPr>
          <p:cNvSpPr txBox="1"/>
          <p:nvPr/>
        </p:nvSpPr>
        <p:spPr>
          <a:xfrm>
            <a:off x="97970" y="1643888"/>
            <a:ext cx="9856521" cy="3954352"/>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Deine „digitale Batterie“ im Griff behalten – die Kontrolle behalten</a:t>
            </a:r>
          </a:p>
          <a:p>
            <a:pPr marR="0" lvl="0">
              <a:lnSpc>
                <a:spcPct val="107000"/>
              </a:lnSpc>
              <a:spcAft>
                <a:spcPts val="800"/>
              </a:spcAft>
              <a:buSzPts val="1000"/>
              <a:tabLst>
                <a:tab pos="457200" algn="l"/>
              </a:tabLst>
            </a:pPr>
            <a:endPar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Wenn der Bildschirm zu laut wird</a:t>
            </a: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Sich mit anderen zu vergleichen oder „perfekte“ Leben zu sehen </a:t>
            </a: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kann dazu führen, dass du dich ängstlich oder neidisch fühlst. </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Es ist in Ordnung, so zu empfinden!</a:t>
            </a:r>
          </a:p>
        </p:txBody>
      </p:sp>
    </p:spTree>
    <p:extLst>
      <p:ext uri="{BB962C8B-B14F-4D97-AF65-F5344CB8AC3E}">
        <p14:creationId xmlns:p14="http://schemas.microsoft.com/office/powerpoint/2010/main" val="1091137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BB0D-286B-3E45-C683-9056749B1B8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7AB90A9-DE05-952E-F816-6349B8824CBE}"/>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B2662878-00EE-5A1F-61A4-2D79DE119D19}"/>
              </a:ext>
            </a:extLst>
          </p:cNvPr>
          <p:cNvSpPr>
            <a:spLocks noGrp="1"/>
          </p:cNvSpPr>
          <p:nvPr>
            <p:ph type="body" sz="quarter" idx="10"/>
          </p:nvPr>
        </p:nvSpPr>
        <p:spPr/>
        <p:txBody>
          <a:bodyPr/>
          <a:lstStyle/>
          <a:p>
            <a:r>
              <a:rPr lang="en-US" b="1" i="1" dirty="0">
                <a:solidFill>
                  <a:schemeClr val="accent6">
                    <a:lumMod val="75000"/>
                  </a:schemeClr>
                </a:solidFill>
              </a:rPr>
              <a:t>Thema 3: Emotionsregulation</a:t>
            </a:r>
            <a:endParaRPr lang="en-CY" i="1" dirty="0"/>
          </a:p>
        </p:txBody>
      </p:sp>
      <p:pic>
        <p:nvPicPr>
          <p:cNvPr id="2" name="Content Placeholder 1">
            <a:extLst>
              <a:ext uri="{FF2B5EF4-FFF2-40B4-BE49-F238E27FC236}">
                <a16:creationId xmlns:a16="http://schemas.microsoft.com/office/drawing/2014/main" id="{B645CEC8-44A4-0B08-5250-E7D99F40CC3D}"/>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AD8A0EAC-637F-6CBE-41CB-63A5F1B7CB18}"/>
              </a:ext>
            </a:extLst>
          </p:cNvPr>
          <p:cNvSpPr txBox="1"/>
          <p:nvPr/>
        </p:nvSpPr>
        <p:spPr>
          <a:xfrm>
            <a:off x="97970" y="1643888"/>
            <a:ext cx="9856521" cy="3785652"/>
          </a:xfrm>
          <a:prstGeom prst="rect">
            <a:avLst/>
          </a:prstGeom>
          <a:noFill/>
        </p:spPr>
        <p:txBody>
          <a:bodyPr wrap="square">
            <a:spAutoFit/>
          </a:bodyPr>
          <a:lstStyle/>
          <a:p>
            <a:pPr lvl="0"/>
            <a:r>
              <a:rPr lang="en-GB" sz="2400" b="1" dirty="0"/>
              <a:t>Der 3-Stufen-Reset</a:t>
            </a:r>
          </a:p>
          <a:p>
            <a:pPr lvl="0"/>
            <a:endParaRPr lang="en-GB" sz="2400" dirty="0"/>
          </a:p>
          <a:p>
            <a:pPr lvl="1" algn="ctr"/>
            <a:r>
              <a:rPr lang="en-GB" sz="2400" dirty="0"/>
              <a:t>Behalte die Kontrolle</a:t>
            </a:r>
          </a:p>
          <a:p>
            <a:pPr lvl="1"/>
            <a:endParaRPr lang="en-GB" sz="2400" dirty="0"/>
          </a:p>
          <a:p>
            <a:pPr marL="914400" lvl="1" indent="-457200" algn="ctr">
              <a:buAutoNum type="arabicPeriod"/>
            </a:pPr>
            <a:r>
              <a:rPr lang="en-GB" sz="2400" b="1" dirty="0"/>
              <a:t>Tief durchatmen: </a:t>
            </a:r>
            <a:r>
              <a:rPr lang="en-GB" sz="2400" dirty="0"/>
              <a:t>Beruhige dein Gehirn</a:t>
            </a:r>
          </a:p>
          <a:p>
            <a:pPr lvl="1" algn="ctr"/>
            <a:endParaRPr lang="en-GB" sz="2400" dirty="0"/>
          </a:p>
          <a:p>
            <a:pPr lvl="1" algn="ctr"/>
            <a:r>
              <a:rPr lang="en-GB" sz="2400" b="1" dirty="0"/>
              <a:t>2. Bildschirmpause: </a:t>
            </a:r>
            <a:r>
              <a:rPr lang="en-GB" sz="2400" dirty="0"/>
              <a:t>Geh für 5 Minuten weg</a:t>
            </a:r>
          </a:p>
          <a:p>
            <a:pPr lvl="1" algn="ctr"/>
            <a:endParaRPr lang="en-GB" sz="2400" dirty="0"/>
          </a:p>
          <a:p>
            <a:pPr lvl="1" algn="ctr"/>
            <a:r>
              <a:rPr lang="en-GB" sz="2400" b="1" dirty="0"/>
              <a:t>3. Reden Sie darüber: </a:t>
            </a:r>
            <a:r>
              <a:rPr lang="en-GB" sz="2400" dirty="0" err="1"/>
              <a:t>Sprich</a:t>
            </a:r>
            <a:r>
              <a:rPr lang="en-GB" sz="2400" dirty="0"/>
              <a:t> </a:t>
            </a:r>
            <a:r>
              <a:rPr lang="en-GB" sz="2400" dirty="0" err="1"/>
              <a:t>mit</a:t>
            </a:r>
            <a:r>
              <a:rPr lang="en-GB" sz="2400" dirty="0"/>
              <a:t> </a:t>
            </a:r>
            <a:r>
              <a:rPr lang="en-GB" sz="2400" dirty="0" err="1"/>
              <a:t>einem</a:t>
            </a:r>
            <a:r>
              <a:rPr lang="en-GB" sz="2400" dirty="0"/>
              <a:t> Freund, </a:t>
            </a:r>
            <a:r>
              <a:rPr lang="en-GB" sz="2400" dirty="0" err="1"/>
              <a:t>einer</a:t>
            </a:r>
            <a:r>
              <a:rPr lang="en-GB" sz="2400" dirty="0"/>
              <a:t> </a:t>
            </a:r>
            <a:r>
              <a:rPr lang="en-GB" sz="2400" dirty="0" err="1"/>
              <a:t>Freundin</a:t>
            </a:r>
            <a:r>
              <a:rPr lang="en-GB" sz="2400" dirty="0"/>
              <a:t> </a:t>
            </a:r>
            <a:r>
              <a:rPr lang="en-GB" sz="2400" dirty="0" err="1"/>
              <a:t>oder</a:t>
            </a:r>
            <a:r>
              <a:rPr lang="en-GB" sz="2400" dirty="0"/>
              <a:t> </a:t>
            </a:r>
            <a:r>
              <a:rPr lang="en-GB" sz="2400" dirty="0" err="1"/>
              <a:t>einer</a:t>
            </a:r>
            <a:r>
              <a:rPr lang="en-GB" sz="2400" dirty="0"/>
              <a:t> </a:t>
            </a:r>
            <a:r>
              <a:rPr lang="en-GB" sz="2400" dirty="0" err="1"/>
              <a:t>Lehrkraft</a:t>
            </a:r>
            <a:r>
              <a:rPr lang="en-GB" sz="2400" dirty="0"/>
              <a:t>.</a:t>
            </a:r>
          </a:p>
        </p:txBody>
      </p:sp>
    </p:spTree>
    <p:extLst>
      <p:ext uri="{BB962C8B-B14F-4D97-AF65-F5344CB8AC3E}">
        <p14:creationId xmlns:p14="http://schemas.microsoft.com/office/powerpoint/2010/main" val="3537252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8955D-7192-9252-D6AF-03A853BB9D1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DF933A-363B-02A3-262D-552FA7910BDF}"/>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76E80771-0A66-E77C-809B-37C4E01D1208}"/>
              </a:ext>
            </a:extLst>
          </p:cNvPr>
          <p:cNvSpPr>
            <a:spLocks noGrp="1"/>
          </p:cNvSpPr>
          <p:nvPr>
            <p:ph type="body" sz="quarter" idx="10"/>
          </p:nvPr>
        </p:nvSpPr>
        <p:spPr/>
        <p:txBody>
          <a:bodyPr/>
          <a:lstStyle/>
          <a:p>
            <a:r>
              <a:rPr lang="en-US" b="1" i="1" dirty="0">
                <a:solidFill>
                  <a:schemeClr val="accent6">
                    <a:lumMod val="75000"/>
                  </a:schemeClr>
                </a:solidFill>
              </a:rPr>
              <a:t>Thema 3: Emotionsregulation</a:t>
            </a:r>
            <a:endParaRPr lang="en-CY" i="1" dirty="0"/>
          </a:p>
        </p:txBody>
      </p:sp>
      <p:pic>
        <p:nvPicPr>
          <p:cNvPr id="2" name="Content Placeholder 1">
            <a:extLst>
              <a:ext uri="{FF2B5EF4-FFF2-40B4-BE49-F238E27FC236}">
                <a16:creationId xmlns:a16="http://schemas.microsoft.com/office/drawing/2014/main" id="{7D68E13D-E5D9-16DE-A77E-0C4CBD5E89E1}"/>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078A1B9-4FFB-F7C7-921C-D5EC0753BE02}"/>
              </a:ext>
            </a:extLst>
          </p:cNvPr>
          <p:cNvSpPr txBox="1"/>
          <p:nvPr/>
        </p:nvSpPr>
        <p:spPr>
          <a:xfrm>
            <a:off x="97970" y="1643888"/>
            <a:ext cx="9856521" cy="2677656"/>
          </a:xfrm>
          <a:prstGeom prst="rect">
            <a:avLst/>
          </a:prstGeom>
          <a:noFill/>
        </p:spPr>
        <p:txBody>
          <a:bodyPr wrap="square">
            <a:spAutoFit/>
          </a:bodyPr>
          <a:lstStyle/>
          <a:p>
            <a:pPr lvl="0"/>
            <a:r>
              <a:rPr lang="en-GB" sz="2400" b="1" dirty="0"/>
              <a:t>Deine Reise aufschreiben</a:t>
            </a:r>
          </a:p>
          <a:p>
            <a:pPr lvl="0"/>
            <a:endParaRPr lang="en-GB" sz="2400" b="1" dirty="0"/>
          </a:p>
          <a:p>
            <a:pPr lvl="0" algn="ctr"/>
            <a:r>
              <a:rPr lang="en-GB" sz="2400" dirty="0"/>
              <a:t>Sei dein eigener bester Freund</a:t>
            </a:r>
          </a:p>
          <a:p>
            <a:pPr lvl="0" algn="ctr"/>
            <a:endParaRPr lang="en-GB" sz="2400" dirty="0"/>
          </a:p>
          <a:p>
            <a:pPr lvl="0" algn="ctr"/>
            <a:r>
              <a:rPr lang="en-GB" sz="2400" dirty="0"/>
              <a:t>Deine Gefühle aufzuschreiben hilft dir zu verstehen, </a:t>
            </a:r>
            <a:r>
              <a:rPr lang="en-GB" sz="2400" i="1" dirty="0"/>
              <a:t>warum </a:t>
            </a:r>
            <a:r>
              <a:rPr lang="en-GB" sz="2400" dirty="0"/>
              <a:t>du verärgert bist. </a:t>
            </a:r>
          </a:p>
          <a:p>
            <a:pPr lvl="0" algn="ctr"/>
            <a:r>
              <a:rPr lang="en-GB" sz="2400" dirty="0"/>
              <a:t>Es hält uns davon ab, impulsiv zu reagieren (auszurasten).</a:t>
            </a:r>
          </a:p>
          <a:p>
            <a:pPr lvl="0"/>
            <a:endParaRPr lang="en-GB" sz="2400" dirty="0"/>
          </a:p>
        </p:txBody>
      </p:sp>
    </p:spTree>
    <p:extLst>
      <p:ext uri="{BB962C8B-B14F-4D97-AF65-F5344CB8AC3E}">
        <p14:creationId xmlns:p14="http://schemas.microsoft.com/office/powerpoint/2010/main" val="4138415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373D-5923-52F5-8578-743D93A288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5C8C8D-4E57-2217-F6BE-2676AD6054B1}"/>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3B443A7E-6128-E7A9-8B17-6E0063A2D663}"/>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Thema 3: Emotionsregulation</a:t>
            </a:r>
            <a:endParaRPr lang="en-CY" i="1" dirty="0"/>
          </a:p>
          <a:p>
            <a:endParaRPr lang="en-CY" i="1" dirty="0"/>
          </a:p>
        </p:txBody>
      </p:sp>
      <p:pic>
        <p:nvPicPr>
          <p:cNvPr id="2" name="Content Placeholder 1">
            <a:extLst>
              <a:ext uri="{FF2B5EF4-FFF2-40B4-BE49-F238E27FC236}">
                <a16:creationId xmlns:a16="http://schemas.microsoft.com/office/drawing/2014/main" id="{38FC5C39-8128-B090-AB90-5EF6A09B8C3C}"/>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EB24FBEB-E1B3-D6CE-9553-D0E417075EDA}"/>
              </a:ext>
            </a:extLst>
          </p:cNvPr>
          <p:cNvSpPr txBox="1"/>
          <p:nvPr/>
        </p:nvSpPr>
        <p:spPr>
          <a:xfrm>
            <a:off x="176644" y="1631373"/>
            <a:ext cx="10453255" cy="2593659"/>
          </a:xfrm>
          <a:prstGeom prst="rect">
            <a:avLst/>
          </a:prstGeom>
          <a:noFill/>
        </p:spPr>
        <p:txBody>
          <a:bodyPr wrap="square">
            <a:spAutoFit/>
          </a:bodyPr>
          <a:lstStyle/>
          <a:p>
            <a:pPr lvl="0" algn="ctr"/>
            <a:r>
              <a:rPr lang="en-GB" sz="2400" b="1" dirty="0">
                <a:solidFill>
                  <a:schemeClr val="accent4">
                    <a:lumMod val="75000"/>
                  </a:schemeClr>
                </a:solidFill>
              </a:rPr>
              <a:t>Aktivität: „Die 2-Minuten-Atemübung“ (Einzelaufgabe)</a:t>
            </a:r>
            <a:endParaRPr lang="en-GB" sz="2400" dirty="0">
              <a:solidFill>
                <a:schemeClr val="accent4">
                  <a:lumMod val="75000"/>
                </a:schemeClr>
              </a:solidFill>
            </a:endParaRPr>
          </a:p>
          <a:p>
            <a:pPr lvl="1" algn="ctr"/>
            <a:endParaRPr lang="en-GB" sz="2400" b="1" dirty="0"/>
          </a:p>
          <a:p>
            <a:pPr lvl="1" algn="ctr"/>
            <a:r>
              <a:rPr lang="en-GB" sz="2400" b="1" dirty="0"/>
              <a:t>Aufgabe: </a:t>
            </a:r>
            <a:r>
              <a:rPr lang="en-GB" sz="2400" dirty="0"/>
              <a:t>Finde deine „innere Ruhe“.</a:t>
            </a:r>
          </a:p>
          <a:p>
            <a:pPr lvl="1" algn="ctr"/>
            <a:endParaRPr lang="en-GB" sz="2400" dirty="0"/>
          </a:p>
          <a:p>
            <a:pPr lvl="1" algn="ctr"/>
            <a:r>
              <a:rPr lang="en-GB" sz="2400" b="1" dirty="0"/>
              <a:t>Interaktion: </a:t>
            </a:r>
            <a:r>
              <a:rPr lang="en-GB" sz="2400" dirty="0"/>
              <a:t>Folge einer einfachen „Box-Atmung“-Animation auf der Folie.</a:t>
            </a:r>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8470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028C4-D64C-98B8-9B98-1876800883F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9307EDE-AA2B-45F4-54AE-2141E5FB7F9A}"/>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F7CD799D-65AA-D231-64FE-B8B74C92C8F2}"/>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Thema 3: Emotionsregulation</a:t>
            </a:r>
            <a:endParaRPr lang="en-CY" i="1" dirty="0"/>
          </a:p>
          <a:p>
            <a:endParaRPr lang="en-CY" i="1" dirty="0"/>
          </a:p>
        </p:txBody>
      </p:sp>
      <p:pic>
        <p:nvPicPr>
          <p:cNvPr id="2" name="Content Placeholder 1">
            <a:extLst>
              <a:ext uri="{FF2B5EF4-FFF2-40B4-BE49-F238E27FC236}">
                <a16:creationId xmlns:a16="http://schemas.microsoft.com/office/drawing/2014/main" id="{911A725C-D390-2CEE-5EF1-1384C16A9B4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B7FDF264-901E-4E33-7A50-E6978ECE72C9}"/>
              </a:ext>
            </a:extLst>
          </p:cNvPr>
          <p:cNvSpPr txBox="1"/>
          <p:nvPr/>
        </p:nvSpPr>
        <p:spPr>
          <a:xfrm>
            <a:off x="176644" y="1631373"/>
            <a:ext cx="10453255" cy="2962991"/>
          </a:xfrm>
          <a:prstGeom prst="rect">
            <a:avLst/>
          </a:prstGeom>
          <a:noFill/>
        </p:spPr>
        <p:txBody>
          <a:bodyPr wrap="square">
            <a:spAutoFit/>
          </a:bodyPr>
          <a:lstStyle/>
          <a:p>
            <a:pPr lvl="0" algn="ctr"/>
            <a:r>
              <a:rPr lang="en-GB" sz="2400" b="1" dirty="0">
                <a:solidFill>
                  <a:schemeClr val="accent4">
                    <a:lumMod val="75000"/>
                  </a:schemeClr>
                </a:solidFill>
              </a:rPr>
              <a:t>Aktivität: „Wie beruhigen wir uns?“ (Interaktiv)</a:t>
            </a:r>
          </a:p>
          <a:p>
            <a:pPr lvl="0" algn="ctr"/>
            <a:endParaRPr lang="en-GB" sz="2400" dirty="0"/>
          </a:p>
          <a:p>
            <a:pPr lvl="1" algn="ctr"/>
            <a:r>
              <a:rPr lang="en-GB" sz="2400" b="1" dirty="0"/>
              <a:t>Aufgabe: </a:t>
            </a:r>
            <a:r>
              <a:rPr lang="en-GB" sz="2400" dirty="0"/>
              <a:t>Welche Strategie gefällt DIR </a:t>
            </a:r>
            <a:r>
              <a:rPr lang="en-GB" sz="2400" dirty="0" err="1"/>
              <a:t>am besten</a:t>
            </a:r>
            <a:r>
              <a:rPr lang="en-GB" sz="2400" dirty="0"/>
              <a:t>?</a:t>
            </a:r>
          </a:p>
          <a:p>
            <a:pPr lvl="1" algn="ctr"/>
            <a:endParaRPr lang="en-GB" sz="2400" b="1" dirty="0"/>
          </a:p>
          <a:p>
            <a:pPr lvl="1" algn="ctr"/>
            <a:r>
              <a:rPr lang="en-GB" sz="2400" b="1" dirty="0"/>
              <a:t>Interaktion: </a:t>
            </a:r>
            <a:r>
              <a:rPr lang="en-GB" sz="2400" dirty="0"/>
              <a:t>Wie beruhigen wir uns? </a:t>
            </a:r>
          </a:p>
          <a:p>
            <a:pPr lvl="1" algn="ctr"/>
            <a:r>
              <a:rPr lang="en-GB" sz="2400" i="1" dirty="0"/>
              <a:t>A) Bildschirmpause, B) Tiefes Atmen, C) Tagebuch schreiben, D) Mit einem Erwachsenen sprechen.</a:t>
            </a: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5691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a:xfrm>
            <a:off x="374726" y="2184268"/>
            <a:ext cx="6667205" cy="1334065"/>
          </a:xfrm>
        </p:spPr>
        <p:txBody>
          <a:bodyPr>
            <a:normAutofit fontScale="90000"/>
          </a:bodyPr>
          <a:lstStyle/>
          <a:p>
            <a:r>
              <a:rPr lang="en-US" sz="2800" b="0" i="1" dirty="0"/>
              <a:t>Modul 2 (Schüler*</a:t>
            </a:r>
            <a:r>
              <a:rPr lang="en-US" sz="2800" b="0" i="1" dirty="0" err="1"/>
              <a:t>innen</a:t>
            </a:r>
            <a:r>
              <a:rPr lang="en-US" sz="2800" b="0" i="1" dirty="0"/>
              <a:t>)</a:t>
            </a:r>
            <a:br>
              <a:rPr lang="en-US" sz="2800" b="0" i="1" dirty="0"/>
            </a:br>
            <a:r>
              <a:rPr lang="en-US" sz="2800" b="0" i="1" dirty="0"/>
              <a:t>Freundlichkeit im Internet und Cyber-Empathie</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800" b="1" dirty="0">
                <a:solidFill>
                  <a:schemeClr val="accent6">
                    <a:lumMod val="75000"/>
                  </a:schemeClr>
                </a:solidFill>
              </a:rPr>
              <a:t>Thema 1: Cybermobbing entschlüsseln</a:t>
            </a:r>
          </a:p>
          <a:p>
            <a:endParaRPr lang="en-CY" sz="28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1CA0-715A-AC64-47B1-0D705E41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F51EAD-4B7F-4CB1-E4B4-1017B6B3FADD}"/>
              </a:ext>
            </a:extLst>
          </p:cNvPr>
          <p:cNvSpPr>
            <a:spLocks noGrp="1"/>
          </p:cNvSpPr>
          <p:nvPr>
            <p:ph type="ctrTitle"/>
          </p:nvPr>
        </p:nvSpPr>
        <p:spPr/>
        <p:txBody>
          <a:bodyPr>
            <a:normAutofit fontScale="90000"/>
          </a:bodyPr>
          <a:lstStyle/>
          <a:p>
            <a:r>
              <a:rPr lang="en-US" sz="2800" b="0" i="1" dirty="0"/>
              <a:t>Modul 2 (Schüler*</a:t>
            </a:r>
            <a:r>
              <a:rPr lang="en-US" sz="2800" b="0" i="1" dirty="0" err="1"/>
              <a:t>innen</a:t>
            </a:r>
            <a:r>
              <a:rPr lang="en-US" sz="2800" b="0" i="1" dirty="0"/>
              <a:t>)</a:t>
            </a:r>
            <a:br>
              <a:rPr lang="en-US" sz="2800" b="0" i="1" dirty="0"/>
            </a:br>
            <a:r>
              <a:rPr lang="en-US" sz="2800" b="0" i="1" dirty="0"/>
              <a:t>Freundlichkeit im Internet und Cyber-Empathie</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7A563C95-E80A-0F47-54C8-509B944BFF7F}"/>
              </a:ext>
            </a:extLst>
          </p:cNvPr>
          <p:cNvSpPr>
            <a:spLocks noGrp="1"/>
          </p:cNvSpPr>
          <p:nvPr>
            <p:ph type="subTitle" idx="1"/>
          </p:nvPr>
        </p:nvSpPr>
        <p:spPr>
          <a:xfrm>
            <a:off x="374726" y="3662221"/>
            <a:ext cx="7391858" cy="1292830"/>
          </a:xfrm>
        </p:spPr>
        <p:txBody>
          <a:bodyPr>
            <a:normAutofit fontScale="92500" lnSpcReduction="2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2800" b="1" dirty="0">
                <a:solidFill>
                  <a:schemeClr val="accent6">
                    <a:lumMod val="75000"/>
                  </a:schemeClr>
                </a:solidFill>
              </a:rPr>
              <a:t>Thema 4: </a:t>
            </a:r>
            <a:r>
              <a:rPr lang="en-US" sz="2800" b="1" dirty="0" err="1">
                <a:solidFill>
                  <a:schemeClr val="accent6">
                    <a:lumMod val="75000"/>
                  </a:schemeClr>
                </a:solidFill>
              </a:rPr>
              <a:t>Digitale</a:t>
            </a:r>
            <a:r>
              <a:rPr lang="en-US" sz="2800" b="1" dirty="0">
                <a:solidFill>
                  <a:schemeClr val="accent6">
                    <a:lumMod val="75000"/>
                  </a:schemeClr>
                </a:solidFill>
              </a:rPr>
              <a:t> Bürgerschaft</a:t>
            </a: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617344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6236A-71D2-906D-231A-ADD4DCF220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9CD20EA-1536-93E1-9884-A0864030DCC4}"/>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61BA7A9D-7D5A-DA6F-D0FA-3DB54D18C361}"/>
              </a:ext>
            </a:extLst>
          </p:cNvPr>
          <p:cNvSpPr>
            <a:spLocks noGrp="1"/>
          </p:cNvSpPr>
          <p:nvPr>
            <p:ph type="body" sz="quarter" idx="10"/>
          </p:nvPr>
        </p:nvSpPr>
        <p:spPr/>
        <p:txBody>
          <a:bodyPr/>
          <a:lstStyle/>
          <a:p>
            <a:r>
              <a:rPr lang="en-US" b="1" i="1" dirty="0">
                <a:solidFill>
                  <a:schemeClr val="accent6">
                    <a:lumMod val="75000"/>
                  </a:schemeClr>
                </a:solidFill>
              </a:rPr>
              <a:t>Thema 4: </a:t>
            </a:r>
            <a:r>
              <a:rPr lang="en-US" b="1" i="1" dirty="0" err="1">
                <a:solidFill>
                  <a:schemeClr val="accent6">
                    <a:lumMod val="75000"/>
                  </a:schemeClr>
                </a:solidFill>
              </a:rPr>
              <a:t>Digitale</a:t>
            </a:r>
            <a:r>
              <a:rPr lang="en-US" b="1" i="1" dirty="0">
                <a:solidFill>
                  <a:schemeClr val="accent6">
                    <a:lumMod val="75000"/>
                  </a:schemeClr>
                </a:solidFill>
              </a:rPr>
              <a:t> Bürgerschaft</a:t>
            </a:r>
            <a:endParaRPr lang="en-CY" i="1" dirty="0"/>
          </a:p>
        </p:txBody>
      </p:sp>
      <p:pic>
        <p:nvPicPr>
          <p:cNvPr id="2" name="Content Placeholder 1">
            <a:extLst>
              <a:ext uri="{FF2B5EF4-FFF2-40B4-BE49-F238E27FC236}">
                <a16:creationId xmlns:a16="http://schemas.microsoft.com/office/drawing/2014/main" id="{0E3AA27A-E58D-19B7-D714-5390AC7E2C5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DE549A36-F3A9-E6B0-E6BC-9508A1132972}"/>
              </a:ext>
            </a:extLst>
          </p:cNvPr>
          <p:cNvSpPr txBox="1"/>
          <p:nvPr/>
        </p:nvSpPr>
        <p:spPr>
          <a:xfrm>
            <a:off x="97970" y="1643888"/>
            <a:ext cx="9856521" cy="3416320"/>
          </a:xfrm>
          <a:prstGeom prst="rect">
            <a:avLst/>
          </a:prstGeom>
          <a:noFill/>
        </p:spPr>
        <p:txBody>
          <a:bodyPr wrap="square">
            <a:spAutoFit/>
          </a:bodyPr>
          <a:lstStyle/>
          <a:p>
            <a:pPr lvl="0"/>
            <a:r>
              <a:rPr lang="en-GB" sz="2400" b="1" dirty="0"/>
              <a:t>Deine digitale Identität</a:t>
            </a:r>
          </a:p>
          <a:p>
            <a:pPr lvl="0"/>
            <a:endParaRPr lang="en-GB" sz="2400" b="1" dirty="0"/>
          </a:p>
          <a:p>
            <a:pPr lvl="0" algn="ctr"/>
            <a:r>
              <a:rPr lang="en-GB" sz="2400" dirty="0"/>
              <a:t>Du bist, was du postest</a:t>
            </a:r>
          </a:p>
          <a:p>
            <a:pPr lvl="0" algn="ctr"/>
            <a:endParaRPr lang="en-GB" sz="2400" dirty="0"/>
          </a:p>
          <a:p>
            <a:pPr lvl="0" algn="ctr"/>
            <a:r>
              <a:rPr lang="en-GB" sz="2400" dirty="0"/>
              <a:t>Ein guter </a:t>
            </a:r>
            <a:r>
              <a:rPr lang="en-GB" sz="2400" dirty="0" err="1"/>
              <a:t>digitaler</a:t>
            </a:r>
            <a:r>
              <a:rPr lang="en-GB" sz="2400" dirty="0"/>
              <a:t> Bürger </a:t>
            </a:r>
            <a:r>
              <a:rPr lang="en-GB" sz="2400" dirty="0" err="1"/>
              <a:t>oder</a:t>
            </a:r>
            <a:r>
              <a:rPr lang="en-GB" sz="2400" dirty="0"/>
              <a:t> </a:t>
            </a:r>
            <a:r>
              <a:rPr lang="en-GB" sz="2400" dirty="0" err="1"/>
              <a:t>Bürgerin</a:t>
            </a:r>
            <a:r>
              <a:rPr lang="en-GB" sz="2400" dirty="0"/>
              <a:t> </a:t>
            </a:r>
            <a:r>
              <a:rPr lang="en-GB" sz="2400" dirty="0" err="1"/>
              <a:t>zu</a:t>
            </a:r>
            <a:r>
              <a:rPr lang="en-GB" sz="2400" dirty="0"/>
              <a:t> sein bedeutet, ethisch, sicher und respektvoll zu handeln. </a:t>
            </a:r>
          </a:p>
          <a:p>
            <a:pPr lvl="0" algn="ctr"/>
            <a:endParaRPr lang="en-GB" sz="2400" dirty="0"/>
          </a:p>
          <a:p>
            <a:pPr lvl="0" algn="ctr"/>
            <a:r>
              <a:rPr lang="en-GB" sz="2400" dirty="0" err="1"/>
              <a:t>Jeder</a:t>
            </a:r>
            <a:r>
              <a:rPr lang="en-GB" sz="2400" dirty="0"/>
              <a:t> Klick trägt zu deinem Ruf bei.</a:t>
            </a:r>
          </a:p>
          <a:p>
            <a:pPr lvl="0"/>
            <a:endParaRPr lang="en-GB" sz="2400" dirty="0"/>
          </a:p>
        </p:txBody>
      </p:sp>
    </p:spTree>
    <p:extLst>
      <p:ext uri="{BB962C8B-B14F-4D97-AF65-F5344CB8AC3E}">
        <p14:creationId xmlns:p14="http://schemas.microsoft.com/office/powerpoint/2010/main" val="3576132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B7051-A539-77C9-E9C6-C6F03829FC5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1EC7AB9-5108-4EBE-01ED-1F2EF716B97E}"/>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1C6314D8-AE0F-D472-D85B-51471E99F87A}"/>
              </a:ext>
            </a:extLst>
          </p:cNvPr>
          <p:cNvSpPr>
            <a:spLocks noGrp="1"/>
          </p:cNvSpPr>
          <p:nvPr>
            <p:ph type="body" sz="quarter" idx="10"/>
          </p:nvPr>
        </p:nvSpPr>
        <p:spPr/>
        <p:txBody>
          <a:bodyPr/>
          <a:lstStyle/>
          <a:p>
            <a:r>
              <a:rPr lang="en-US" b="1" i="1" dirty="0">
                <a:solidFill>
                  <a:schemeClr val="accent6">
                    <a:lumMod val="75000"/>
                  </a:schemeClr>
                </a:solidFill>
              </a:rPr>
              <a:t>Thema 4: Digitale Bürgerschaft</a:t>
            </a:r>
            <a:endParaRPr lang="en-CY" i="1" dirty="0"/>
          </a:p>
        </p:txBody>
      </p:sp>
      <p:pic>
        <p:nvPicPr>
          <p:cNvPr id="2" name="Content Placeholder 1">
            <a:extLst>
              <a:ext uri="{FF2B5EF4-FFF2-40B4-BE49-F238E27FC236}">
                <a16:creationId xmlns:a16="http://schemas.microsoft.com/office/drawing/2014/main" id="{7050727B-0A41-C71C-312A-BE01574ACBC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5EFF62B6-80F4-BEE8-C710-94B5B3D76868}"/>
              </a:ext>
            </a:extLst>
          </p:cNvPr>
          <p:cNvSpPr txBox="1"/>
          <p:nvPr/>
        </p:nvSpPr>
        <p:spPr>
          <a:xfrm>
            <a:off x="97970" y="1643888"/>
            <a:ext cx="9856521" cy="3785652"/>
          </a:xfrm>
          <a:prstGeom prst="rect">
            <a:avLst/>
          </a:prstGeom>
          <a:noFill/>
        </p:spPr>
        <p:txBody>
          <a:bodyPr wrap="square">
            <a:spAutoFit/>
          </a:bodyPr>
          <a:lstStyle/>
          <a:p>
            <a:pPr lvl="0"/>
            <a:r>
              <a:rPr lang="en-GB" sz="2400" b="1" dirty="0"/>
              <a:t>Deine Gemeinschaft schützen</a:t>
            </a:r>
          </a:p>
          <a:p>
            <a:pPr lvl="0"/>
            <a:endParaRPr lang="en-GB" sz="2400" dirty="0"/>
          </a:p>
          <a:p>
            <a:pPr lvl="0" algn="ctr"/>
            <a:r>
              <a:rPr lang="en-GB" sz="2400" dirty="0" err="1"/>
              <a:t>Schaffe</a:t>
            </a:r>
            <a:r>
              <a:rPr lang="en-GB" sz="2400" dirty="0"/>
              <a:t> </a:t>
            </a:r>
            <a:r>
              <a:rPr lang="en-GB" sz="2400" dirty="0" err="1"/>
              <a:t>ein</a:t>
            </a:r>
            <a:r>
              <a:rPr lang="en-GB" sz="2400" dirty="0"/>
              <a:t> </a:t>
            </a:r>
            <a:r>
              <a:rPr lang="en-GB" sz="2400" dirty="0" err="1"/>
              <a:t>sicheres</a:t>
            </a:r>
            <a:r>
              <a:rPr lang="en-GB" sz="2400" dirty="0"/>
              <a:t> Online-</a:t>
            </a:r>
            <a:r>
              <a:rPr lang="en-GB" sz="2400" dirty="0" err="1"/>
              <a:t>Zuhauses</a:t>
            </a:r>
            <a:endParaRPr lang="en-GB" sz="2400" dirty="0"/>
          </a:p>
          <a:p>
            <a:pPr lvl="0" algn="ctr"/>
            <a:endParaRPr lang="en-GB" sz="2400" dirty="0"/>
          </a:p>
          <a:p>
            <a:pPr lvl="0" algn="ctr"/>
            <a:r>
              <a:rPr lang="en-GB" sz="2400" dirty="0"/>
              <a:t>Respektiere die Privatsphäre anderer. </a:t>
            </a:r>
          </a:p>
          <a:p>
            <a:pPr lvl="0" algn="ctr"/>
            <a:endParaRPr lang="en-GB" sz="2400" dirty="0"/>
          </a:p>
          <a:p>
            <a:pPr lvl="0" algn="ctr"/>
            <a:r>
              <a:rPr lang="en-GB" sz="2400" dirty="0"/>
              <a:t>Denke kritisch nach (Ist diese Nachricht echt?). </a:t>
            </a:r>
          </a:p>
          <a:p>
            <a:pPr lvl="0" algn="ctr"/>
            <a:endParaRPr lang="en-GB" sz="2400" dirty="0"/>
          </a:p>
          <a:p>
            <a:pPr lvl="0" algn="ctr"/>
            <a:r>
              <a:rPr lang="en-GB" sz="2400" dirty="0"/>
              <a:t>Beziehe andere in Gruppenchats mit ein.</a:t>
            </a:r>
          </a:p>
          <a:p>
            <a:pPr lvl="0"/>
            <a:endParaRPr lang="en-GB" sz="2400" dirty="0"/>
          </a:p>
        </p:txBody>
      </p:sp>
    </p:spTree>
    <p:extLst>
      <p:ext uri="{BB962C8B-B14F-4D97-AF65-F5344CB8AC3E}">
        <p14:creationId xmlns:p14="http://schemas.microsoft.com/office/powerpoint/2010/main" val="540525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29F1F-8D21-934E-A58E-CC0B71D1A13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53A70C3-D26A-4D60-75CC-53DF4A7A3F72}"/>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A8271396-E431-2625-6400-32E98AE1489D}"/>
              </a:ext>
            </a:extLst>
          </p:cNvPr>
          <p:cNvSpPr>
            <a:spLocks noGrp="1"/>
          </p:cNvSpPr>
          <p:nvPr>
            <p:ph type="body" sz="quarter" idx="10"/>
          </p:nvPr>
        </p:nvSpPr>
        <p:spPr/>
        <p:txBody>
          <a:bodyPr/>
          <a:lstStyle/>
          <a:p>
            <a:r>
              <a:rPr lang="en-US" b="1" i="1" dirty="0">
                <a:solidFill>
                  <a:schemeClr val="accent6">
                    <a:lumMod val="75000"/>
                  </a:schemeClr>
                </a:solidFill>
              </a:rPr>
              <a:t>Thema 4: Digitale Bürgerschaft</a:t>
            </a:r>
            <a:endParaRPr lang="en-CY" i="1" dirty="0"/>
          </a:p>
        </p:txBody>
      </p:sp>
      <p:pic>
        <p:nvPicPr>
          <p:cNvPr id="2" name="Content Placeholder 1">
            <a:extLst>
              <a:ext uri="{FF2B5EF4-FFF2-40B4-BE49-F238E27FC236}">
                <a16:creationId xmlns:a16="http://schemas.microsoft.com/office/drawing/2014/main" id="{734BC586-09CB-397E-50BF-33A33B605BD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FB6D7178-3FC3-3B56-4F6F-822D259F1218}"/>
              </a:ext>
            </a:extLst>
          </p:cNvPr>
          <p:cNvSpPr txBox="1"/>
          <p:nvPr/>
        </p:nvSpPr>
        <p:spPr>
          <a:xfrm>
            <a:off x="97970" y="1643888"/>
            <a:ext cx="9856521" cy="3046988"/>
          </a:xfrm>
          <a:prstGeom prst="rect">
            <a:avLst/>
          </a:prstGeom>
          <a:noFill/>
        </p:spPr>
        <p:txBody>
          <a:bodyPr wrap="square">
            <a:spAutoFit/>
          </a:bodyPr>
          <a:lstStyle/>
          <a:p>
            <a:pPr lvl="0"/>
            <a:r>
              <a:rPr lang="en-GB" sz="2400" b="1" dirty="0"/>
              <a:t>Deine Zukunft</a:t>
            </a:r>
          </a:p>
          <a:p>
            <a:pPr lvl="0" algn="ctr"/>
            <a:endParaRPr lang="en-GB" sz="2400" b="1" dirty="0"/>
          </a:p>
          <a:p>
            <a:pPr lvl="0" algn="ctr"/>
            <a:r>
              <a:rPr lang="en-GB" sz="2400" dirty="0"/>
              <a:t>Dein Fußabdruck zählt!</a:t>
            </a:r>
          </a:p>
          <a:p>
            <a:pPr lvl="0" algn="ctr"/>
            <a:endParaRPr lang="en-GB" sz="2400" dirty="0"/>
          </a:p>
          <a:p>
            <a:pPr lvl="0" algn="ctr"/>
            <a:r>
              <a:rPr lang="en-GB" sz="2400" dirty="0"/>
              <a:t>Was du heute postest, kann Auswirkungen auf deine Schule, deine Freundschaften und deine zukünftigen Jobs haben!</a:t>
            </a:r>
          </a:p>
          <a:p>
            <a:pPr lvl="0" algn="ctr"/>
            <a:r>
              <a:rPr lang="en-GB" sz="2400" dirty="0"/>
              <a:t> </a:t>
            </a:r>
          </a:p>
          <a:p>
            <a:pPr lvl="0" algn="ctr"/>
            <a:r>
              <a:rPr lang="en-GB" sz="2400" dirty="0"/>
              <a:t>Poste Dinge, auf die du stolz bist!</a:t>
            </a:r>
          </a:p>
          <a:p>
            <a:pPr lvl="0"/>
            <a:endParaRPr lang="en-GB" sz="2400" dirty="0"/>
          </a:p>
        </p:txBody>
      </p:sp>
    </p:spTree>
    <p:extLst>
      <p:ext uri="{BB962C8B-B14F-4D97-AF65-F5344CB8AC3E}">
        <p14:creationId xmlns:p14="http://schemas.microsoft.com/office/powerpoint/2010/main" val="3499420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90B46-07F3-069D-9947-08DBAB5CCA3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5E512ED-1A29-4EB6-4AB7-1E4E3B37004F}"/>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4FBAE7C9-3702-87BB-6D40-B84338DC0034}"/>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Thema 4: Digitale Bürgerschaft</a:t>
            </a:r>
          </a:p>
          <a:p>
            <a:endParaRPr lang="en-CY" i="1" dirty="0"/>
          </a:p>
        </p:txBody>
      </p:sp>
      <p:pic>
        <p:nvPicPr>
          <p:cNvPr id="2" name="Content Placeholder 1">
            <a:extLst>
              <a:ext uri="{FF2B5EF4-FFF2-40B4-BE49-F238E27FC236}">
                <a16:creationId xmlns:a16="http://schemas.microsoft.com/office/drawing/2014/main" id="{B40E9957-96B9-5339-75C4-8AFDCEC5B29D}"/>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3AEF50ED-1200-A818-3685-7E09F50B03B9}"/>
              </a:ext>
            </a:extLst>
          </p:cNvPr>
          <p:cNvSpPr txBox="1"/>
          <p:nvPr/>
        </p:nvSpPr>
        <p:spPr>
          <a:xfrm>
            <a:off x="176644" y="1631373"/>
            <a:ext cx="10453255" cy="3332322"/>
          </a:xfrm>
          <a:prstGeom prst="rect">
            <a:avLst/>
          </a:prstGeom>
          <a:noFill/>
        </p:spPr>
        <p:txBody>
          <a:bodyPr wrap="square">
            <a:spAutoFit/>
          </a:bodyPr>
          <a:lstStyle/>
          <a:p>
            <a:pPr lvl="0" algn="ctr"/>
            <a:r>
              <a:rPr lang="en-GB" sz="2400" b="1" dirty="0">
                <a:solidFill>
                  <a:schemeClr val="accent4">
                    <a:lumMod val="75000"/>
                  </a:schemeClr>
                </a:solidFill>
              </a:rPr>
              <a:t>Aktivität: „Der Klassenraum-Kodex“ (interaktiv)</a:t>
            </a:r>
            <a:endParaRPr lang="en-GB" sz="2400" dirty="0">
              <a:solidFill>
                <a:schemeClr val="accent4">
                  <a:lumMod val="75000"/>
                </a:schemeClr>
              </a:solidFill>
            </a:endParaRPr>
          </a:p>
          <a:p>
            <a:pPr lvl="1" algn="ctr"/>
            <a:endParaRPr lang="en-GB" sz="2400" b="1" dirty="0"/>
          </a:p>
          <a:p>
            <a:pPr lvl="1" algn="ctr"/>
            <a:r>
              <a:rPr lang="en-GB" sz="2400" b="1" dirty="0"/>
              <a:t>Aufgabe: </a:t>
            </a:r>
            <a:r>
              <a:rPr lang="en-GB" sz="2400" dirty="0"/>
              <a:t>Unsere Regeln entwerfen</a:t>
            </a:r>
          </a:p>
          <a:p>
            <a:pPr lvl="1" algn="ctr"/>
            <a:endParaRPr lang="en-GB" sz="2400" b="1" dirty="0"/>
          </a:p>
          <a:p>
            <a:pPr lvl="1" algn="ctr"/>
            <a:r>
              <a:rPr lang="en-GB" sz="2400" b="1" dirty="0"/>
              <a:t>Interaktion: </a:t>
            </a:r>
            <a:r>
              <a:rPr lang="en-GB" sz="2400" dirty="0"/>
              <a:t>Überlegt euch gemeinsam 3 Regeln für euren Klassen-Gruppenchat. </a:t>
            </a:r>
          </a:p>
          <a:p>
            <a:pPr lvl="1" algn="ctr"/>
            <a:r>
              <a:rPr lang="en-GB" sz="2400" dirty="0"/>
              <a:t>(z. B.: „Kein öffentliches Frustabbau“, „Feiern wir die Erfolge aller“).</a:t>
            </a:r>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4975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14BAB-0D53-EBC5-2F2F-5FC07341BD9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19B6052-0B92-44D7-DA37-11CC83AA5792}"/>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FBABEAB1-C9A9-5FBD-6DC0-347419ABEAF8}"/>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Thema 4: Digitale Bürgerschaft</a:t>
            </a:r>
          </a:p>
          <a:p>
            <a:endParaRPr lang="en-CY" i="1" dirty="0"/>
          </a:p>
        </p:txBody>
      </p:sp>
      <p:pic>
        <p:nvPicPr>
          <p:cNvPr id="2" name="Content Placeholder 1">
            <a:extLst>
              <a:ext uri="{FF2B5EF4-FFF2-40B4-BE49-F238E27FC236}">
                <a16:creationId xmlns:a16="http://schemas.microsoft.com/office/drawing/2014/main" id="{3AFC3139-6469-A4EB-11E2-BBB7F2A3A6ED}"/>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93B100E8-AE94-DC4B-49CE-92B6C8916A39}"/>
              </a:ext>
            </a:extLst>
          </p:cNvPr>
          <p:cNvSpPr txBox="1"/>
          <p:nvPr/>
        </p:nvSpPr>
        <p:spPr>
          <a:xfrm>
            <a:off x="176644" y="1631373"/>
            <a:ext cx="10453255" cy="3701654"/>
          </a:xfrm>
          <a:prstGeom prst="rect">
            <a:avLst/>
          </a:prstGeom>
          <a:noFill/>
        </p:spPr>
        <p:txBody>
          <a:bodyPr wrap="square">
            <a:spAutoFit/>
          </a:bodyPr>
          <a:lstStyle/>
          <a:p>
            <a:pPr lvl="0" algn="ctr"/>
            <a:r>
              <a:rPr lang="en-GB" sz="2400" b="1" dirty="0" err="1">
                <a:solidFill>
                  <a:schemeClr val="accent4">
                    <a:lumMod val="75000"/>
                  </a:schemeClr>
                </a:solidFill>
              </a:rPr>
              <a:t>Aktivität: „Das </a:t>
            </a:r>
            <a:r>
              <a:rPr lang="en-GB" sz="2400" b="1" dirty="0">
                <a:solidFill>
                  <a:schemeClr val="accent4">
                    <a:lumMod val="75000"/>
                  </a:schemeClr>
                </a:solidFill>
              </a:rPr>
              <a:t>digitale Versprechen“ (selbstständig)</a:t>
            </a:r>
            <a:endParaRPr lang="en-GB" sz="2400" dirty="0">
              <a:solidFill>
                <a:schemeClr val="accent4">
                  <a:lumMod val="75000"/>
                </a:schemeClr>
              </a:solidFill>
            </a:endParaRPr>
          </a:p>
          <a:p>
            <a:pPr lvl="1" algn="ctr"/>
            <a:endParaRPr lang="en-GB" sz="2400" b="1" dirty="0"/>
          </a:p>
          <a:p>
            <a:pPr lvl="1" algn="ctr"/>
            <a:r>
              <a:rPr lang="en-GB" sz="2400" b="1" dirty="0"/>
              <a:t>Aufgabe: </a:t>
            </a:r>
            <a:r>
              <a:rPr lang="en-GB" sz="2400" dirty="0"/>
              <a:t>Mach es offiziell</a:t>
            </a:r>
          </a:p>
          <a:p>
            <a:pPr lvl="1" algn="ctr"/>
            <a:endParaRPr lang="en-GB" sz="2400" b="1" dirty="0"/>
          </a:p>
          <a:p>
            <a:pPr lvl="1" algn="ctr"/>
            <a:r>
              <a:rPr lang="en-GB" sz="2400" b="1" dirty="0"/>
              <a:t>Interaktion: </a:t>
            </a:r>
            <a:r>
              <a:rPr lang="en-GB" sz="2400" dirty="0"/>
              <a:t> </a:t>
            </a:r>
          </a:p>
          <a:p>
            <a:pPr lvl="1" algn="ctr"/>
            <a:r>
              <a:rPr lang="en-GB" sz="2400" dirty="0"/>
              <a:t>Schreibe deine 3–5 persönlichen Versprechen auf eine „Versprechenskarte“, die du mit nach Hause nehmen kannst.</a:t>
            </a:r>
          </a:p>
          <a:p>
            <a:pPr lvl="1" algn="ctr"/>
            <a:r>
              <a:rPr lang="en-GB" sz="2400" dirty="0"/>
              <a:t>(z. B. „Ich werde schädliche Inhalte melden“)</a:t>
            </a:r>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1650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Ende von Modul 2 (Schüler*</a:t>
            </a:r>
            <a:r>
              <a:rPr lang="en-US" b="0" i="1" dirty="0" err="1"/>
              <a:t>innen</a:t>
            </a:r>
            <a:r>
              <a:rPr lang="en-US" b="0" i="1" dirty="0"/>
              <a:t>)</a:t>
            </a:r>
            <a:br>
              <a:rPr lang="en-US" b="0" i="1" dirty="0"/>
            </a:br>
            <a:r>
              <a:rPr lang="en-US" b="0" i="1" dirty="0"/>
              <a:t>Freundlichkeit im Internet und Cyber-Empathie</a:t>
            </a:r>
            <a:br>
              <a:rPr lang="en-CY" dirty="0"/>
            </a:br>
            <a:endParaRPr lang="LID4096"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r>
              <a:rPr lang="en-US" b="1" i="1" dirty="0">
                <a:solidFill>
                  <a:schemeClr val="accent6">
                    <a:lumMod val="75000"/>
                  </a:schemeClr>
                </a:solidFill>
              </a:rPr>
              <a:t>Thema 1: Cybermobbing entschlüsseln</a:t>
            </a: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76644" y="1631373"/>
            <a:ext cx="10453255" cy="3690947"/>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Was ist Cybermobbing?</a:t>
            </a: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Ein digitaler Detektiv sein</a:t>
            </a:r>
          </a:p>
          <a:p>
            <a:pPr marR="0" lvl="1" algn="ctr">
              <a:lnSpc>
                <a:spcPct val="107000"/>
              </a:lnSpc>
              <a:spcAft>
                <a:spcPts val="800"/>
              </a:spcAft>
              <a:buSzPts val="1000"/>
              <a:tabLst>
                <a:tab pos="914400" algn="l"/>
              </a:tabLst>
            </a:pPr>
            <a:endParaRPr lang="en-GB" sz="16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Es handelt sich um wiederholte, vorsätzliche Schädigung über Bildschirme. </a:t>
            </a: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Es kann überall und jederzeit passieren.</a:t>
            </a:r>
          </a:p>
          <a:p>
            <a:pPr marR="0" lvl="1" algn="ctr">
              <a:lnSpc>
                <a:spcPct val="107000"/>
              </a:lnSpc>
              <a:spcAft>
                <a:spcPts val="800"/>
              </a:spcAft>
              <a:buSzPts val="1000"/>
              <a:tabLst>
                <a:tab pos="914400" algn="l"/>
              </a:tabLst>
            </a:pPr>
            <a:endParaRPr lang="en-GB" sz="16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Das Verbreiten </a:t>
            </a:r>
            <a:r>
              <a:rPr lang="en-GB" sz="2400" dirty="0" err="1">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von Gerüchten</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 gemeine Direktnachrichten oder das Teilen privater Fotos.</a:t>
            </a: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r>
              <a:rPr lang="en-US" b="1" i="1" dirty="0">
                <a:solidFill>
                  <a:schemeClr val="accent6">
                    <a:lumMod val="75000"/>
                  </a:schemeClr>
                </a:solidFill>
              </a:rPr>
              <a:t>Thema 1: Cybermobbing entschlüsseln</a:t>
            </a: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5" name="TextBox 4">
            <a:extLst>
              <a:ext uri="{FF2B5EF4-FFF2-40B4-BE49-F238E27FC236}">
                <a16:creationId xmlns:a16="http://schemas.microsoft.com/office/drawing/2014/main" id="{4FC9AA94-0D9D-0993-916F-AC7F1D11265F}"/>
              </a:ext>
            </a:extLst>
          </p:cNvPr>
          <p:cNvSpPr txBox="1"/>
          <p:nvPr/>
        </p:nvSpPr>
        <p:spPr>
          <a:xfrm>
            <a:off x="176644" y="1631373"/>
            <a:ext cx="10453255" cy="4347985"/>
          </a:xfrm>
          <a:prstGeom prst="rect">
            <a:avLst/>
          </a:prstGeom>
          <a:noFill/>
        </p:spPr>
        <p:txBody>
          <a:bodyPr wrap="square">
            <a:spAutoFit/>
          </a:bodyPr>
          <a:lstStyle/>
          <a:p>
            <a:pPr lvl="0"/>
            <a:r>
              <a:rPr lang="en-GB" sz="2800" b="1" dirty="0"/>
              <a:t>Die verschiedenen Gesichter von Online-Schäden</a:t>
            </a:r>
          </a:p>
          <a:p>
            <a:pPr lvl="0"/>
            <a:endParaRPr lang="en-GB" sz="2800" dirty="0"/>
          </a:p>
          <a:p>
            <a:pPr lvl="1" algn="ctr"/>
            <a:r>
              <a:rPr lang="en-GB" sz="2800" dirty="0"/>
              <a:t>Die Anzeichen erkennen</a:t>
            </a:r>
          </a:p>
          <a:p>
            <a:pPr lvl="1" algn="ctr"/>
            <a:endParaRPr lang="en-GB" sz="2800" dirty="0"/>
          </a:p>
          <a:p>
            <a:pPr lvl="2" algn="ctr"/>
            <a:r>
              <a:rPr lang="en-GB" sz="2800" dirty="0"/>
              <a:t>Wütende „Online-Streitereien“</a:t>
            </a:r>
          </a:p>
          <a:p>
            <a:pPr lvl="2" algn="ctr"/>
            <a:endParaRPr lang="en-GB" sz="2800" dirty="0"/>
          </a:p>
          <a:p>
            <a:pPr lvl="2" algn="ctr"/>
            <a:r>
              <a:rPr lang="en-GB" sz="2800" dirty="0"/>
              <a:t>Jemanden absichtlich aus dem Gruppenchat ausschließen.</a:t>
            </a:r>
          </a:p>
          <a:p>
            <a:pPr lvl="2" algn="ctr"/>
            <a:endParaRPr lang="en-GB" sz="2800" dirty="0"/>
          </a:p>
          <a:p>
            <a:pPr lvl="2" algn="ctr"/>
            <a:r>
              <a:rPr lang="en-GB" sz="2800" dirty="0"/>
              <a:t>Die Geheimnisse oder privaten Zeichnungen einer Person weitergeben.</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227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p:txBody>
          <a:bodyPr/>
          <a:lstStyle/>
          <a:p>
            <a:r>
              <a:rPr lang="en-US" b="1" i="1" dirty="0">
                <a:solidFill>
                  <a:schemeClr val="accent6">
                    <a:lumMod val="75000"/>
                  </a:schemeClr>
                </a:solidFill>
              </a:rPr>
              <a:t>Thema 1: Cybermobbing entschlüsseln</a:t>
            </a: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161C0D6B-3D61-CE1E-2D2C-D5520DF383A9}"/>
              </a:ext>
            </a:extLst>
          </p:cNvPr>
          <p:cNvSpPr txBox="1"/>
          <p:nvPr/>
        </p:nvSpPr>
        <p:spPr>
          <a:xfrm>
            <a:off x="176644" y="1631373"/>
            <a:ext cx="10453255" cy="3055324"/>
          </a:xfrm>
          <a:prstGeom prst="rect">
            <a:avLst/>
          </a:prstGeom>
          <a:noFill/>
        </p:spPr>
        <p:txBody>
          <a:bodyPr wrap="square">
            <a:spAutoFit/>
          </a:bodyPr>
          <a:lstStyle/>
          <a:p>
            <a:pPr lvl="0"/>
            <a:r>
              <a:rPr lang="en-GB" sz="2400" b="1" dirty="0"/>
              <a:t>Warum das wichtig ist</a:t>
            </a:r>
          </a:p>
          <a:p>
            <a:pPr lvl="0"/>
            <a:endParaRPr lang="en-GB" sz="2400" b="1" dirty="0"/>
          </a:p>
          <a:p>
            <a:pPr lvl="0" algn="ctr"/>
            <a:r>
              <a:rPr lang="en-GB" sz="2400" dirty="0"/>
              <a:t>Das „Offline“-Herz</a:t>
            </a:r>
          </a:p>
          <a:p>
            <a:pPr lvl="0" algn="ctr"/>
            <a:endParaRPr lang="en-GB" sz="2400" dirty="0"/>
          </a:p>
          <a:p>
            <a:pPr lvl="0" algn="ctr"/>
            <a:r>
              <a:rPr lang="en-GB" sz="2400" dirty="0"/>
              <a:t>Online-Äußerungen hinterlassen „digitale Fußabdrücke“, die für immer bestehen bleiben. </a:t>
            </a:r>
          </a:p>
          <a:p>
            <a:pPr lvl="0" algn="ctr"/>
            <a:endParaRPr lang="en-GB" sz="2400" dirty="0"/>
          </a:p>
          <a:p>
            <a:pPr lvl="0" algn="ctr"/>
            <a:r>
              <a:rPr lang="en-GB" sz="2400" dirty="0"/>
              <a:t>Sie können dazu führen, dass sich Menschen einsam, ängstlich oder traurig fühlen, selbst wenn das Handy ausgeschaltet ist.</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8868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FBD99-76B0-FB93-0E70-087DA7EE75A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1C97325-92C5-C946-5D92-BB188F9DD2B5}"/>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50A87880-B7F5-BC46-7714-5EF4E7DD4F4D}"/>
              </a:ext>
            </a:extLst>
          </p:cNvPr>
          <p:cNvSpPr>
            <a:spLocks noGrp="1"/>
          </p:cNvSpPr>
          <p:nvPr>
            <p:ph type="body" sz="quarter" idx="10"/>
          </p:nvPr>
        </p:nvSpPr>
        <p:spPr/>
        <p:txBody>
          <a:bodyPr/>
          <a:lstStyle/>
          <a:p>
            <a:r>
              <a:rPr lang="en-US" b="1" i="1" dirty="0">
                <a:solidFill>
                  <a:schemeClr val="accent6">
                    <a:lumMod val="75000"/>
                  </a:schemeClr>
                </a:solidFill>
              </a:rPr>
              <a:t>Thema 1: Cybermobbing entschlüsseln</a:t>
            </a:r>
          </a:p>
        </p:txBody>
      </p:sp>
      <p:pic>
        <p:nvPicPr>
          <p:cNvPr id="3" name="Content Placeholder 1">
            <a:extLst>
              <a:ext uri="{FF2B5EF4-FFF2-40B4-BE49-F238E27FC236}">
                <a16:creationId xmlns:a16="http://schemas.microsoft.com/office/drawing/2014/main" id="{ACE6488C-2BEC-EB59-0116-E954E2E18F8A}"/>
              </a:ext>
            </a:extLst>
          </p:cNvPr>
          <p:cNvPicPr>
            <a:picLocks noGrp="1" noChangeAspect="1"/>
          </p:cNvPicPr>
          <p:nvPr>
            <p:ph sz="quarter" idx="12"/>
          </p:nvPr>
        </p:nvPicPr>
        <p:blipFill>
          <a:blip r:embed="rId3"/>
          <a:stretch>
            <a:fillRect/>
          </a:stretch>
        </p:blipFill>
        <p:spPr>
          <a:xfrm>
            <a:off x="9628683" y="5429418"/>
            <a:ext cx="2002432" cy="919427"/>
          </a:xfrm>
          <a:prstGeom prst="rect">
            <a:avLst/>
          </a:prstGeom>
        </p:spPr>
      </p:pic>
      <p:sp>
        <p:nvSpPr>
          <p:cNvPr id="4" name="TextBox 3">
            <a:extLst>
              <a:ext uri="{FF2B5EF4-FFF2-40B4-BE49-F238E27FC236}">
                <a16:creationId xmlns:a16="http://schemas.microsoft.com/office/drawing/2014/main" id="{AD1DCA64-F716-D439-3582-9678951F41D2}"/>
              </a:ext>
            </a:extLst>
          </p:cNvPr>
          <p:cNvSpPr txBox="1"/>
          <p:nvPr/>
        </p:nvSpPr>
        <p:spPr>
          <a:xfrm>
            <a:off x="176644" y="1631373"/>
            <a:ext cx="10453255" cy="3332322"/>
          </a:xfrm>
          <a:prstGeom prst="rect">
            <a:avLst/>
          </a:prstGeom>
          <a:noFill/>
        </p:spPr>
        <p:txBody>
          <a:bodyPr wrap="square">
            <a:spAutoFit/>
          </a:bodyPr>
          <a:lstStyle/>
          <a:p>
            <a:pPr lvl="0" algn="ctr"/>
            <a:r>
              <a:rPr lang="en-GB" sz="2400" b="1" dirty="0">
                <a:solidFill>
                  <a:schemeClr val="accent4">
                    <a:lumMod val="75000"/>
                  </a:schemeClr>
                </a:solidFill>
              </a:rPr>
              <a:t>Aktivität: „Die Szenario-Zuordnung“ (interaktiv)</a:t>
            </a:r>
            <a:endParaRPr lang="en-GB" sz="2400" dirty="0">
              <a:solidFill>
                <a:schemeClr val="accent4">
                  <a:lumMod val="75000"/>
                </a:schemeClr>
              </a:solidFill>
            </a:endParaRPr>
          </a:p>
          <a:p>
            <a:pPr lvl="1" algn="ctr"/>
            <a:endParaRPr lang="en-GB" sz="2400" b="1" dirty="0"/>
          </a:p>
          <a:p>
            <a:pPr lvl="1" algn="ctr"/>
            <a:r>
              <a:rPr lang="en-GB" sz="2400" b="1" dirty="0"/>
              <a:t>Aufgabe: </a:t>
            </a:r>
            <a:r>
              <a:rPr lang="en-GB" sz="2400" dirty="0"/>
              <a:t>Ordne die Handlung dem Namen zu!</a:t>
            </a:r>
          </a:p>
          <a:p>
            <a:pPr lvl="1" algn="ctr"/>
            <a:endParaRPr lang="en-GB" sz="2400" b="1" dirty="0"/>
          </a:p>
          <a:p>
            <a:pPr lvl="1" algn="ctr"/>
            <a:r>
              <a:rPr lang="en-GB" sz="2400" b="1" dirty="0"/>
              <a:t>Interaktion: </a:t>
            </a:r>
            <a:r>
              <a:rPr lang="en-GB" sz="2400" dirty="0" err="1"/>
              <a:t>Deine</a:t>
            </a:r>
            <a:r>
              <a:rPr lang="en-GB" sz="2400" dirty="0"/>
              <a:t> </a:t>
            </a:r>
            <a:r>
              <a:rPr lang="en-GB" sz="2400" dirty="0" err="1"/>
              <a:t>Lehrkraft</a:t>
            </a:r>
            <a:r>
              <a:rPr lang="en-GB" sz="2400" dirty="0"/>
              <a:t> </a:t>
            </a:r>
            <a:r>
              <a:rPr lang="en-GB" sz="2400" dirty="0" err="1"/>
              <a:t>liest</a:t>
            </a:r>
            <a:r>
              <a:rPr lang="en-GB" sz="2400" dirty="0"/>
              <a:t> 3 Szenarien vor </a:t>
            </a:r>
          </a:p>
          <a:p>
            <a:pPr lvl="1" algn="ctr"/>
            <a:r>
              <a:rPr lang="en-GB" sz="2400" dirty="0"/>
              <a:t>Du bist aufgefordert, laut zu rufen, ob es sich um </a:t>
            </a:r>
            <a:r>
              <a:rPr lang="en-GB" sz="2400" i="1" dirty="0"/>
              <a:t>Herabwürdigung, Belästigung </a:t>
            </a:r>
            <a:r>
              <a:rPr lang="en-GB" sz="2400" dirty="0"/>
              <a:t>oder </a:t>
            </a:r>
            <a:r>
              <a:rPr lang="en-GB" sz="2400" i="1" dirty="0"/>
              <a:t>Ausgrenzung </a:t>
            </a:r>
            <a:r>
              <a:rPr lang="en-GB" sz="2400" dirty="0"/>
              <a:t>handelt</a:t>
            </a:r>
            <a:r>
              <a:rPr lang="en-GB" sz="2400" i="1" dirty="0"/>
              <a:t>.</a:t>
            </a:r>
            <a:endParaRPr lang="en-GB" sz="2400" dirty="0"/>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6749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818B7-101C-E81B-7BB9-4DB9FC40A85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F6A648F-1AD8-A8F2-C086-6D73A4EBAA55}"/>
              </a:ext>
            </a:extLst>
          </p:cNvPr>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a:extLst>
              <a:ext uri="{FF2B5EF4-FFF2-40B4-BE49-F238E27FC236}">
                <a16:creationId xmlns:a16="http://schemas.microsoft.com/office/drawing/2014/main" id="{F6E220E6-5D8D-CD38-4BA9-EF14053CF31E}"/>
              </a:ext>
            </a:extLst>
          </p:cNvPr>
          <p:cNvSpPr>
            <a:spLocks noGrp="1"/>
          </p:cNvSpPr>
          <p:nvPr>
            <p:ph type="body" sz="quarter" idx="10"/>
          </p:nvPr>
        </p:nvSpPr>
        <p:spPr/>
        <p:txBody>
          <a:bodyPr/>
          <a:lstStyle/>
          <a:p>
            <a:r>
              <a:rPr lang="en-US" b="1" i="1" dirty="0">
                <a:solidFill>
                  <a:schemeClr val="accent6">
                    <a:lumMod val="75000"/>
                  </a:schemeClr>
                </a:solidFill>
              </a:rPr>
              <a:t>Thema 1: Cybermobbing entschlüsseln</a:t>
            </a:r>
          </a:p>
        </p:txBody>
      </p:sp>
      <p:pic>
        <p:nvPicPr>
          <p:cNvPr id="3" name="Content Placeholder 1">
            <a:extLst>
              <a:ext uri="{FF2B5EF4-FFF2-40B4-BE49-F238E27FC236}">
                <a16:creationId xmlns:a16="http://schemas.microsoft.com/office/drawing/2014/main" id="{E2894606-C223-6E7E-87D6-9FF5BF54FFBB}"/>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D46068BF-EDA8-2846-C443-B8F234637682}"/>
              </a:ext>
            </a:extLst>
          </p:cNvPr>
          <p:cNvSpPr txBox="1"/>
          <p:nvPr/>
        </p:nvSpPr>
        <p:spPr>
          <a:xfrm>
            <a:off x="176644" y="1631373"/>
            <a:ext cx="10453255" cy="2962991"/>
          </a:xfrm>
          <a:prstGeom prst="rect">
            <a:avLst/>
          </a:prstGeom>
          <a:noFill/>
        </p:spPr>
        <p:txBody>
          <a:bodyPr wrap="square">
            <a:spAutoFit/>
          </a:bodyPr>
          <a:lstStyle/>
          <a:p>
            <a:pPr lvl="0" algn="ctr"/>
            <a:r>
              <a:rPr lang="en-GB" sz="2400" b="1" dirty="0">
                <a:solidFill>
                  <a:schemeClr val="accent4">
                    <a:lumMod val="75000"/>
                  </a:schemeClr>
                </a:solidFill>
              </a:rPr>
              <a:t>Aktivität: „Das Gewicht der Worte“ (Gruppe)</a:t>
            </a:r>
            <a:endParaRPr lang="en-GB" sz="2400" dirty="0">
              <a:solidFill>
                <a:schemeClr val="accent4">
                  <a:lumMod val="75000"/>
                </a:schemeClr>
              </a:solidFill>
            </a:endParaRPr>
          </a:p>
          <a:p>
            <a:pPr lvl="1"/>
            <a:endParaRPr lang="en-GB" sz="2400" b="1" dirty="0"/>
          </a:p>
          <a:p>
            <a:pPr lvl="1" algn="ctr"/>
            <a:r>
              <a:rPr lang="en-GB" sz="2400" b="1" dirty="0"/>
              <a:t>Aufgabe: </a:t>
            </a:r>
            <a:r>
              <a:rPr lang="en-GB" sz="2400" dirty="0"/>
              <a:t>Wenn ein gemeiner Kommentar ein physisches Gewicht hätte, wie schwer wäre er dann?</a:t>
            </a:r>
          </a:p>
          <a:p>
            <a:pPr lvl="1" algn="ctr"/>
            <a:endParaRPr lang="en-GB" sz="2400" b="1" dirty="0"/>
          </a:p>
          <a:p>
            <a:pPr lvl="1" algn="ctr"/>
            <a:r>
              <a:rPr lang="en-GB" sz="2400" b="1" dirty="0"/>
              <a:t>Interaktion: </a:t>
            </a:r>
            <a:r>
              <a:rPr lang="en-GB" sz="2400" dirty="0"/>
              <a:t>Schreibe ein Wort, das ein Gefühl beschreibt, auf einen Haftzettel </a:t>
            </a:r>
          </a:p>
          <a:p>
            <a:pPr lvl="1" algn="ctr"/>
            <a:r>
              <a:rPr lang="en-GB" sz="2400" dirty="0"/>
              <a:t>und klebe es an die Tafel, um einen „Berg der Gefühle“ zu bauen.</a:t>
            </a:r>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811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a:xfrm>
            <a:off x="374726" y="2184268"/>
            <a:ext cx="6677715" cy="1334065"/>
          </a:xfrm>
        </p:spPr>
        <p:txBody>
          <a:bodyPr>
            <a:normAutofit fontScale="90000"/>
          </a:bodyPr>
          <a:lstStyle/>
          <a:p>
            <a:r>
              <a:rPr lang="en-US" sz="2800" b="0" i="1" dirty="0"/>
              <a:t>Modul 2 (Schüler*</a:t>
            </a:r>
            <a:r>
              <a:rPr lang="en-US" sz="2800" b="0" i="1" dirty="0" err="1"/>
              <a:t>innen</a:t>
            </a:r>
            <a:r>
              <a:rPr lang="en-US" sz="2800" b="0" i="1" dirty="0"/>
              <a:t>)</a:t>
            </a:r>
            <a:br>
              <a:rPr lang="en-US" sz="2800" b="0" i="1" dirty="0"/>
            </a:br>
            <a:r>
              <a:rPr lang="en-US" sz="2800" b="0" i="1" dirty="0"/>
              <a:t>Freundlichkeit im Internet und Cyber-Empathie</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en-US" sz="2800" b="1" dirty="0">
                <a:solidFill>
                  <a:schemeClr val="accent6">
                    <a:lumMod val="75000"/>
                  </a:schemeClr>
                </a:solidFill>
              </a:rPr>
              <a:t>Thema 2: Die Kraft der Empathie</a:t>
            </a:r>
            <a:endParaRPr lang="en-CY" sz="2800" dirty="0"/>
          </a:p>
        </p:txBody>
      </p:sp>
    </p:spTree>
    <p:extLst>
      <p:ext uri="{BB962C8B-B14F-4D97-AF65-F5344CB8AC3E}">
        <p14:creationId xmlns:p14="http://schemas.microsoft.com/office/powerpoint/2010/main" val="1230124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Modul 2 (Schüler*</a:t>
            </a:r>
            <a:r>
              <a:rPr lang="en-US" sz="2400" i="1" dirty="0" err="1"/>
              <a:t>innen</a:t>
            </a:r>
            <a:r>
              <a:rPr lang="en-US" sz="2400" i="1" dirty="0"/>
              <a:t>): Freundlichkeit im Internet und Cyber-Empathie</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Thema 2: Die Kraft der Empathie</a:t>
            </a:r>
            <a:endParaRPr lang="en-CY" i="1"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3456587"/>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Was ist Cyber-Empathie?</a:t>
            </a:r>
            <a:endPar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Die virtuelle Brille </a:t>
            </a:r>
            <a:r>
              <a:rPr lang="en-GB" sz="2400" dirty="0" err="1">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eines</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oder</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einer</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 anderen aufsetzen</a:t>
            </a: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Empathie bedeutet, die Gefühle anderer zu verstehen und zu teilen. </a:t>
            </a: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Online fehlen uns Mimik und Tonfall, </a:t>
            </a: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deshalb müssen wir uns mehr Mühe geben, freundlich zu sein!</a:t>
            </a:r>
          </a:p>
        </p:txBody>
      </p:sp>
    </p:spTree>
    <p:extLst>
      <p:ext uri="{BB962C8B-B14F-4D97-AF65-F5344CB8AC3E}">
        <p14:creationId xmlns:p14="http://schemas.microsoft.com/office/powerpoint/2010/main" val="31812684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2538</Words>
  <Application>Microsoft Office PowerPoint</Application>
  <PresentationFormat>Breitbild</PresentationFormat>
  <Paragraphs>243</Paragraphs>
  <Slides>26</Slides>
  <Notes>20</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26</vt:i4>
      </vt:variant>
    </vt:vector>
  </HeadingPairs>
  <TitlesOfParts>
    <vt:vector size="31" baseType="lpstr">
      <vt:lpstr>Arial</vt:lpstr>
      <vt:lpstr>Calibri</vt:lpstr>
      <vt:lpstr>Open Sans</vt:lpstr>
      <vt:lpstr>CARDET Course template</vt:lpstr>
      <vt:lpstr>CARDET Course template - Cover page</vt:lpstr>
      <vt:lpstr>WP3 – Schulungsmaterial für Schüler*innen   </vt:lpstr>
      <vt:lpstr>Modul 2 (Schüler*innen) Freundlichkeit im Internet und Cyber-Empathie    </vt:lpstr>
      <vt:lpstr>Modul 2 (Schüler*innen): Freundlichkeit im Internet und Cyber-Empathie</vt:lpstr>
      <vt:lpstr>Modul 2 (Schüler*innen): Freundlichkeit im Internet und Cyber-Empathie</vt:lpstr>
      <vt:lpstr>Modul 2 (Schüler*innen): Freundlichkeit im Internet und Cyber-Empathie</vt:lpstr>
      <vt:lpstr>Modul 2 (Schüler*innen): Freundlichkeit im Internet und Cyber-Empathie</vt:lpstr>
      <vt:lpstr>Modul 2 (Schüler*innen): Freundlichkeit im Internet und Cyber-Empathie</vt:lpstr>
      <vt:lpstr>Modul 2 (Schüler*innen) Freundlichkeit im Internet und Cyber-Empathie    </vt:lpstr>
      <vt:lpstr>Modul 2 (Schüler*innen): Freundlichkeit im Internet und Cyber-Empathie</vt:lpstr>
      <vt:lpstr>Modul 2 (Schüler*innen): Freundlichkeit im Internet und Cyber-Empathie</vt:lpstr>
      <vt:lpstr>Modul 2 (Schüler*innen): Freundlichkeit im Internet und Cyber-Empathie</vt:lpstr>
      <vt:lpstr>Modul 2 (Schüler*innen): Freundlichkeit im Internet und Cyber-Empathie</vt:lpstr>
      <vt:lpstr>Modul 2 (Schüler*innen): Freundlichkeit im Internet und Cyber-Empathie</vt:lpstr>
      <vt:lpstr>Modul 2 (Schüler*innen) Freundlichkeit im Internet und Cyber-Empathie    </vt:lpstr>
      <vt:lpstr>Modul 2 (Schüler*innen): Freundlichkeit im Internet und Cyber-Empathie</vt:lpstr>
      <vt:lpstr>Modul 2 (Schüler*innen): Freundlichkeit im Internet und Cyber-Empathie</vt:lpstr>
      <vt:lpstr>Modul 2 (Schüler*innen): Freundlichkeit im Internet und Cyber-Empathie</vt:lpstr>
      <vt:lpstr>Modul 2 (Schüler*innen): Freundlichkeit im Internet und Cyber-Empathie</vt:lpstr>
      <vt:lpstr>Modul 2 (Schüler*innen): Freundlichkeit im Internet und Cyber-Empathie</vt:lpstr>
      <vt:lpstr>Modul 2 (Schüler*innen) Freundlichkeit im Internet und Cyber-Empathie    </vt:lpstr>
      <vt:lpstr>Modul 2 (Schüler*innen): Freundlichkeit im Internet und Cyber-Empathie</vt:lpstr>
      <vt:lpstr>Modul 2 (Schüler*innen): Freundlichkeit im Internet und Cyber-Empathie</vt:lpstr>
      <vt:lpstr>Modul 2 (Schüler*innen): Freundlichkeit im Internet und Cyber-Empathie</vt:lpstr>
      <vt:lpstr>Modul 2 (Schüler*innen): Freundlichkeit im Internet und Cyber-Empathie</vt:lpstr>
      <vt:lpstr>Modul 2 (Schüler*innen): Freundlichkeit im Internet und Cyber-Empathie</vt:lpstr>
      <vt:lpstr>Ende von Modul 2 (Schüler*innen) Freundlichkeit im Internet und Cyber-Empathie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docId:785E708B065BF41614D6A0C106D06693</cp:keywords>
  <cp:lastModifiedBy>Luisa Standecker</cp:lastModifiedBy>
  <cp:revision>157</cp:revision>
  <cp:lastPrinted>2018-07-25T11:23:29Z</cp:lastPrinted>
  <dcterms:created xsi:type="dcterms:W3CDTF">2014-07-11T09:12:14Z</dcterms:created>
  <dcterms:modified xsi:type="dcterms:W3CDTF">2026-05-28T06:57:14Z</dcterms:modified>
</cp:coreProperties>
</file>