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29"/>
  </p:notesMasterIdLst>
  <p:handoutMasterIdLst>
    <p:handoutMasterId r:id="rId30"/>
  </p:handoutMasterIdLst>
  <p:sldIdLst>
    <p:sldId id="256" r:id="rId3"/>
    <p:sldId id="272" r:id="rId4"/>
    <p:sldId id="277" r:id="rId5"/>
    <p:sldId id="278" r:id="rId6"/>
    <p:sldId id="279" r:id="rId7"/>
    <p:sldId id="280" r:id="rId8"/>
    <p:sldId id="282" r:id="rId9"/>
    <p:sldId id="274" r:id="rId10"/>
    <p:sldId id="264" r:id="rId11"/>
    <p:sldId id="288" r:id="rId12"/>
    <p:sldId id="284" r:id="rId13"/>
    <p:sldId id="286" r:id="rId14"/>
    <p:sldId id="285" r:id="rId15"/>
    <p:sldId id="273" r:id="rId16"/>
    <p:sldId id="287" r:id="rId17"/>
    <p:sldId id="292" r:id="rId18"/>
    <p:sldId id="293" r:id="rId19"/>
    <p:sldId id="294" r:id="rId20"/>
    <p:sldId id="289" r:id="rId21"/>
    <p:sldId id="275" r:id="rId22"/>
    <p:sldId id="296" r:id="rId23"/>
    <p:sldId id="301" r:id="rId24"/>
    <p:sldId id="302" r:id="rId25"/>
    <p:sldId id="295" r:id="rId26"/>
    <p:sldId id="303" r:id="rId27"/>
    <p:sldId id="300" r:id="rId28"/>
  </p:sldIdLst>
  <p:sldSz cx="12192000" cy="6858000"/>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9" autoAdjust="0"/>
    <p:restoredTop sz="82930" autoAdjust="0"/>
  </p:normalViewPr>
  <p:slideViewPr>
    <p:cSldViewPr snapToGrid="0">
      <p:cViewPr varScale="1">
        <p:scale>
          <a:sx n="92" d="100"/>
          <a:sy n="92" d="100"/>
        </p:scale>
        <p:origin x="1428" y="7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19/5/2026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19/5/2026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Clique para editar os estilos de texto principais</a:t>
            </a:r>
          </a:p>
          <a:p>
            <a:pPr lvl="1"/>
            <a:r>
              <a:rPr lang="en-US"/>
              <a:t>Segundo nível</a:t>
            </a:r>
          </a:p>
          <a:p>
            <a:pPr lvl="2"/>
            <a:r>
              <a:rPr lang="en-US"/>
              <a:t>Terceiro nível</a:t>
            </a:r>
          </a:p>
          <a:p>
            <a:pPr lvl="3"/>
            <a:r>
              <a:rPr lang="en-US"/>
              <a:t>Quarto nível</a:t>
            </a:r>
          </a:p>
          <a:p>
            <a:pPr lvl="4"/>
            <a:r>
              <a:rPr lang="en-US"/>
              <a:t>Quinto nível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Olá a todos! Hoje vamos falar sobre a vossa vida online. Sabem quando, às vezes, uma piada já não parece uma piada? Se alguém estiver a ser maldoso de propósito, repetidamente, através do telemóvel ou de um jogo, isso é ciberbullying. É como uma sombra que vos segue até casa, porque está no vosso ecrã. Mas adivinhem? Assim que o identificarmos, podemos pôr-lhe fim</a:t>
            </a:r>
            <a:endParaRPr lang="LID4096"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extLst>
      <p:ext uri="{BB962C8B-B14F-4D97-AF65-F5344CB8AC3E}">
        <p14:creationId xmlns:p14="http://schemas.microsoft.com/office/powerpoint/2010/main" val="351270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"Todos nós adoramos memes! Mas antes de partilhar, quero que faças o 'Teste do Coração'. Se esta fosse uma foto TUA, gostarias que toda a escola a visse? Se a resposta for não, podes ser tu a interromper a corrente e a apagá-la? Isso é que é verdadeiro poder."</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13</a:t>
            </a:fld>
            <a:endParaRPr lang="el-GR"/>
          </a:p>
        </p:txBody>
      </p:sp>
    </p:spTree>
    <p:extLst>
      <p:ext uri="{BB962C8B-B14F-4D97-AF65-F5344CB8AC3E}">
        <p14:creationId xmlns:p14="http://schemas.microsoft.com/office/powerpoint/2010/main" val="2422358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Já te sentiste «de rastos» depois de estares online? Talvez tenhas visto as férias perfeitas de alguém e tenhas ficado com inveja, ou alguém tenha ignorado a tua mensagem. Isto é o «stress online». É como se a bateria do teu cérebro estivesse a ficar fraca. Acontece a toda a gente, até aos professores!</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15</a:t>
            </a:fld>
            <a:endParaRPr lang="el-GR"/>
          </a:p>
        </p:txBody>
      </p:sp>
    </p:spTree>
    <p:extLst>
      <p:ext uri="{BB962C8B-B14F-4D97-AF65-F5344CB8AC3E}">
        <p14:creationId xmlns:p14="http://schemas.microsoft.com/office/powerpoint/2010/main" val="15754742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Quando estamos zangados, os nossos dedos querem escrever depressa e dizer coisas desagradáveis. É aí que perdemos o nosso poder. Quero </a:t>
            </a:r>
            <a:r>
              <a:rPr lang="en-US" sz="1200" kern="1200" dirty="0" err="1">
                <a:solidFill>
                  <a:schemeClr val="tx1"/>
                </a:solidFill>
                <a:effectLst/>
                <a:latin typeface="+mn-lt"/>
                <a:ea typeface="+mn-ea"/>
                <a:cs typeface="+mn-cs"/>
              </a:rPr>
              <a:t>que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encontres</a:t>
            </a:r>
            <a:r>
              <a:rPr lang="en-US" sz="1200" kern="1200" dirty="0">
                <a:solidFill>
                  <a:schemeClr val="tx1"/>
                </a:solidFill>
                <a:effectLst/>
                <a:latin typeface="+mn-lt"/>
                <a:ea typeface="+mn-ea"/>
                <a:cs typeface="+mn-cs"/>
              </a:rPr>
              <a:t> o </a:t>
            </a:r>
            <a:r>
              <a:rPr lang="en-US" sz="1200" kern="1200" dirty="0" err="1">
                <a:solidFill>
                  <a:schemeClr val="tx1"/>
                </a:solidFill>
                <a:effectLst/>
                <a:latin typeface="+mn-lt"/>
                <a:ea typeface="+mn-ea"/>
                <a:cs typeface="+mn-cs"/>
              </a:rPr>
              <a:t>teu</a:t>
            </a:r>
            <a:r>
              <a:rPr lang="en-US" sz="1200" kern="1200" dirty="0">
                <a:solidFill>
                  <a:schemeClr val="tx1"/>
                </a:solidFill>
                <a:effectLst/>
                <a:latin typeface="+mn-lt"/>
                <a:ea typeface="+mn-ea"/>
                <a:cs typeface="+mn-cs"/>
              </a:rPr>
              <a:t> «botão de pausa interno». Se </a:t>
            </a:r>
            <a:r>
              <a:rPr lang="en-US" sz="1200" kern="1200" dirty="0" err="1">
                <a:solidFill>
                  <a:schemeClr val="tx1"/>
                </a:solidFill>
                <a:effectLst/>
                <a:latin typeface="+mn-lt"/>
                <a:ea typeface="+mn-ea"/>
                <a:cs typeface="+mn-cs"/>
              </a:rPr>
              <a:t>sentires</a:t>
            </a:r>
            <a:r>
              <a:rPr lang="en-US" sz="1200" kern="1200" dirty="0">
                <a:solidFill>
                  <a:schemeClr val="tx1"/>
                </a:solidFill>
                <a:effectLst/>
                <a:latin typeface="+mn-lt"/>
                <a:ea typeface="+mn-ea"/>
                <a:cs typeface="+mn-cs"/>
              </a:rPr>
              <a:t> o coração a bater acelerado, </a:t>
            </a:r>
            <a:r>
              <a:rPr lang="en-US" sz="1200" kern="1200" dirty="0" err="1">
                <a:solidFill>
                  <a:schemeClr val="tx1"/>
                </a:solidFill>
                <a:effectLst/>
                <a:latin typeface="+mn-lt"/>
                <a:ea typeface="+mn-ea"/>
                <a:cs typeface="+mn-cs"/>
              </a:rPr>
              <a:t>pára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Não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escrevas</a:t>
            </a:r>
            <a:r>
              <a:rPr lang="en-US" sz="1200" kern="1200" dirty="0">
                <a:solidFill>
                  <a:schemeClr val="tx1"/>
                </a:solidFill>
                <a:effectLst/>
                <a:latin typeface="+mn-lt"/>
                <a:ea typeface="+mn-ea"/>
                <a:cs typeface="+mn-cs"/>
              </a:rPr>
              <a:t>. Faz apenas uma pausa.</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16</a:t>
            </a:fld>
            <a:endParaRPr lang="el-GR"/>
          </a:p>
        </p:txBody>
      </p:sp>
    </p:spTree>
    <p:extLst>
      <p:ext uri="{BB962C8B-B14F-4D97-AF65-F5344CB8AC3E}">
        <p14:creationId xmlns:p14="http://schemas.microsoft.com/office/powerpoint/2010/main" val="1487389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Abram os vossos cadernos. Isto é só para vocês. Escrevam sobre uma ocasião em que um ecrã vos tenha deixado stressados esta semana. Agora, escrevam qual das ferramentas da vossa caixa de ferramentas vão usar da próxima vez. Estão a tornar-se os donos das vossas próprias emoções!</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17</a:t>
            </a:fld>
            <a:endParaRPr lang="el-GR"/>
          </a:p>
        </p:txBody>
      </p:sp>
    </p:spTree>
    <p:extLst>
      <p:ext uri="{BB962C8B-B14F-4D97-AF65-F5344CB8AC3E}">
        <p14:creationId xmlns:p14="http://schemas.microsoft.com/office/powerpoint/2010/main" val="24770952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Vamos experimentar! Observa o logótipo do projeto no ecrã. Inspira à medida que ele cresce... mantém a respiração... e expira à medida que ele encolhe. Consegues sentir os ombros a relaxarem? Podes fazer isto em </a:t>
            </a:r>
            <a:r>
              <a:rPr lang="en-US" sz="1200" kern="1200" dirty="0" err="1">
                <a:solidFill>
                  <a:schemeClr val="tx1"/>
                </a:solidFill>
                <a:effectLst/>
                <a:latin typeface="+mn-lt"/>
                <a:ea typeface="+mn-ea"/>
                <a:cs typeface="+mn-cs"/>
              </a:rPr>
              <a:t>qualquer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lugar</a:t>
            </a:r>
            <a:r>
              <a:rPr lang="en-US" sz="1200" kern="1200" dirty="0">
                <a:solidFill>
                  <a:schemeClr val="tx1"/>
                </a:solidFill>
                <a:effectLst/>
                <a:latin typeface="+mn-lt"/>
                <a:ea typeface="+mn-ea"/>
                <a:cs typeface="+mn-cs"/>
              </a:rPr>
              <a:t>, mesmo durante um jogo difícil ou uma discussão num chat!</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18</a:t>
            </a:fld>
            <a:endParaRPr lang="el-GR"/>
          </a:p>
        </p:txBody>
      </p:sp>
    </p:spTree>
    <p:extLst>
      <p:ext uri="{BB962C8B-B14F-4D97-AF65-F5344CB8AC3E}">
        <p14:creationId xmlns:p14="http://schemas.microsoft.com/office/powerpoint/2010/main" val="19506275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Como é que nos acalmamos? Experimenta estas estratégias. Respirar fundo diz ao teu cérebro que está tudo bem. Fazer uma pausa do ecrã permite-te ver o mundo real. E falar com um adulto de </a:t>
            </a:r>
            <a:r>
              <a:rPr lang="en-US" sz="1200" kern="1200" dirty="0" err="1">
                <a:solidFill>
                  <a:schemeClr val="tx1"/>
                </a:solidFill>
                <a:effectLst/>
                <a:latin typeface="+mn-lt"/>
                <a:ea typeface="+mn-ea"/>
                <a:cs typeface="+mn-cs"/>
              </a:rPr>
              <a:t>confiança</a:t>
            </a:r>
            <a:r>
              <a:rPr lang="en-US" sz="1200" kern="1200" dirty="0">
                <a:solidFill>
                  <a:schemeClr val="tx1"/>
                </a:solidFill>
                <a:effectLst/>
                <a:latin typeface="+mn-lt"/>
                <a:ea typeface="+mn-ea"/>
                <a:cs typeface="+mn-cs"/>
              </a:rPr>
              <a:t> ajuda a aliviar o peso.</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19</a:t>
            </a:fld>
            <a:endParaRPr lang="el-GR"/>
          </a:p>
        </p:txBody>
      </p:sp>
    </p:spTree>
    <p:extLst>
      <p:ext uri="{BB962C8B-B14F-4D97-AF65-F5344CB8AC3E}">
        <p14:creationId xmlns:p14="http://schemas.microsoft.com/office/powerpoint/2010/main" val="30672535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31AFA-94C2-BB33-23E9-57A494859B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789597-C1BC-4999-292C-2D40FA0387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8BDEB8-9C0D-197B-9F83-A8CBE1CAAF39}"/>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Não és apenas um </a:t>
            </a:r>
            <a:r>
              <a:rPr lang="en-US" sz="1200" kern="1200" dirty="0" err="1">
                <a:solidFill>
                  <a:schemeClr val="tx1"/>
                </a:solidFill>
                <a:effectLst/>
                <a:latin typeface="+mn-lt"/>
                <a:ea typeface="+mn-ea"/>
                <a:cs typeface="+mn-cs"/>
              </a:rPr>
              <a:t>utilizador</a:t>
            </a:r>
            <a:r>
              <a:rPr lang="en-US" sz="1200" kern="1200" dirty="0">
                <a:solidFill>
                  <a:schemeClr val="tx1"/>
                </a:solidFill>
                <a:effectLst/>
                <a:latin typeface="+mn-lt"/>
                <a:ea typeface="+mn-ea"/>
                <a:cs typeface="+mn-cs"/>
              </a:rPr>
              <a:t>, és um Cidadão da Internet. Isso significa que tens direitos, mas também tens o dever de ser respeitoso. A tua «Identidade Digital» é a imagem que o mundo tem de ti com base no que publicas. O que queres que o teu cartão de identidade diga sobre ti</a:t>
            </a:r>
            <a:endParaRPr lang="LID4096" dirty="0"/>
          </a:p>
        </p:txBody>
      </p:sp>
      <p:sp>
        <p:nvSpPr>
          <p:cNvPr id="4" name="Slide Number Placeholder 3">
            <a:extLst>
              <a:ext uri="{FF2B5EF4-FFF2-40B4-BE49-F238E27FC236}">
                <a16:creationId xmlns:a16="http://schemas.microsoft.com/office/drawing/2014/main" id="{9DF5E8C0-86A9-2AE9-7E41-1E5F94CFDA3B}"/>
              </a:ext>
            </a:extLst>
          </p:cNvPr>
          <p:cNvSpPr>
            <a:spLocks noGrp="1"/>
          </p:cNvSpPr>
          <p:nvPr>
            <p:ph type="sldNum" sz="quarter" idx="5"/>
          </p:nvPr>
        </p:nvSpPr>
        <p:spPr/>
        <p:txBody>
          <a:bodyPr/>
          <a:lstStyle/>
          <a:p>
            <a:fld id="{C6CF91B0-25AB-4DFA-B184-293DD156034C}" type="slidenum">
              <a:rPr lang="el-GR" smtClean="0"/>
              <a:t>21</a:t>
            </a:fld>
            <a:endParaRPr lang="el-GR"/>
          </a:p>
        </p:txBody>
      </p:sp>
    </p:spTree>
    <p:extLst>
      <p:ext uri="{BB962C8B-B14F-4D97-AF65-F5344CB8AC3E}">
        <p14:creationId xmlns:p14="http://schemas.microsoft.com/office/powerpoint/2010/main" val="11339902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43812-340B-2B24-FA62-F6597A75D5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5959BC-FF85-8A92-4499-CEA53F064D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4714DC-5B7C-5E41-BE89-FCB9DA067EF3}"/>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«Uma grande comunidade não surge por acaso; somos nós que a construímos! Construímo-la incluindo quem é mais reservado, respeitando a privacidade das pessoas e verificando se uma história é verdadeira antes de a partilharmos. Estamos todos no mesmo barco.»</a:t>
            </a:r>
            <a:endParaRPr lang="LID4096" dirty="0"/>
          </a:p>
        </p:txBody>
      </p:sp>
      <p:sp>
        <p:nvSpPr>
          <p:cNvPr id="4" name="Slide Number Placeholder 3">
            <a:extLst>
              <a:ext uri="{FF2B5EF4-FFF2-40B4-BE49-F238E27FC236}">
                <a16:creationId xmlns:a16="http://schemas.microsoft.com/office/drawing/2014/main" id="{42677DBD-AA48-50E9-990D-56FC2F9533D8}"/>
              </a:ext>
            </a:extLst>
          </p:cNvPr>
          <p:cNvSpPr>
            <a:spLocks noGrp="1"/>
          </p:cNvSpPr>
          <p:nvPr>
            <p:ph type="sldNum" sz="quarter" idx="5"/>
          </p:nvPr>
        </p:nvSpPr>
        <p:spPr/>
        <p:txBody>
          <a:bodyPr/>
          <a:lstStyle/>
          <a:p>
            <a:fld id="{C6CF91B0-25AB-4DFA-B184-293DD156034C}" type="slidenum">
              <a:rPr lang="el-GR" smtClean="0"/>
              <a:t>22</a:t>
            </a:fld>
            <a:endParaRPr lang="el-GR"/>
          </a:p>
        </p:txBody>
      </p:sp>
    </p:spTree>
    <p:extLst>
      <p:ext uri="{BB962C8B-B14F-4D97-AF65-F5344CB8AC3E}">
        <p14:creationId xmlns:p14="http://schemas.microsoft.com/office/powerpoint/2010/main" val="5248342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E1AD3-9E32-D234-B328-B040678250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1AC8A8-FB12-69C3-2F90-B76AB9348A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41E9DF-936B-24F5-3360-C6CF876B905B}"/>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Pensa na tua vida online como um rasto que vais deixando para trás. Daqui a dez anos, as pessoas ainda poderão ver o rasto que estás a deixar hoje. As tuas pegadas conduzem à bondade e a seres um bom amigo? Vamos garantir que sim!</a:t>
            </a:r>
            <a:endParaRPr lang="LID4096" dirty="0"/>
          </a:p>
        </p:txBody>
      </p:sp>
      <p:sp>
        <p:nvSpPr>
          <p:cNvPr id="4" name="Slide Number Placeholder 3">
            <a:extLst>
              <a:ext uri="{FF2B5EF4-FFF2-40B4-BE49-F238E27FC236}">
                <a16:creationId xmlns:a16="http://schemas.microsoft.com/office/drawing/2014/main" id="{2D2F01D7-A495-D22E-8D35-8A8127F57A90}"/>
              </a:ext>
            </a:extLst>
          </p:cNvPr>
          <p:cNvSpPr>
            <a:spLocks noGrp="1"/>
          </p:cNvSpPr>
          <p:nvPr>
            <p:ph type="sldNum" sz="quarter" idx="5"/>
          </p:nvPr>
        </p:nvSpPr>
        <p:spPr/>
        <p:txBody>
          <a:bodyPr/>
          <a:lstStyle/>
          <a:p>
            <a:fld id="{C6CF91B0-25AB-4DFA-B184-293DD156034C}" type="slidenum">
              <a:rPr lang="el-GR" smtClean="0"/>
              <a:t>23</a:t>
            </a:fld>
            <a:endParaRPr lang="el-GR"/>
          </a:p>
        </p:txBody>
      </p:sp>
    </p:spTree>
    <p:extLst>
      <p:ext uri="{BB962C8B-B14F-4D97-AF65-F5344CB8AC3E}">
        <p14:creationId xmlns:p14="http://schemas.microsoft.com/office/powerpoint/2010/main" val="4223281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291DC-F0CC-1745-14CB-4E174D54BB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89AD5B-FFF5-E1CA-191D-6788929798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9CFCA0-8731-AB28-E1F8-F1677F53C546}"/>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Se fosses o responsável pelo chat da turma, que regras estabelecerias para manter toda a gente satisfeita? Trabalhem em equipa! Talvez «Proibidos apelidos ofensivos» ou «Elogia uma pessoa por dia». Vamos criar o nosso próprio Código de Harmonia Digital!</a:t>
            </a:r>
            <a:endParaRPr lang="LID4096" dirty="0"/>
          </a:p>
        </p:txBody>
      </p:sp>
      <p:sp>
        <p:nvSpPr>
          <p:cNvPr id="4" name="Slide Number Placeholder 3">
            <a:extLst>
              <a:ext uri="{FF2B5EF4-FFF2-40B4-BE49-F238E27FC236}">
                <a16:creationId xmlns:a16="http://schemas.microsoft.com/office/drawing/2014/main" id="{FA17FF55-1279-030E-E80A-07FC05A84FA6}"/>
              </a:ext>
            </a:extLst>
          </p:cNvPr>
          <p:cNvSpPr>
            <a:spLocks noGrp="1"/>
          </p:cNvSpPr>
          <p:nvPr>
            <p:ph type="sldNum" sz="quarter" idx="5"/>
          </p:nvPr>
        </p:nvSpPr>
        <p:spPr/>
        <p:txBody>
          <a:bodyPr/>
          <a:lstStyle/>
          <a:p>
            <a:fld id="{C6CF91B0-25AB-4DFA-B184-293DD156034C}" type="slidenum">
              <a:rPr lang="el-GR" smtClean="0"/>
              <a:t>24</a:t>
            </a:fld>
            <a:endParaRPr lang="el-GR"/>
          </a:p>
        </p:txBody>
      </p:sp>
    </p:spTree>
    <p:extLst>
      <p:ext uri="{BB962C8B-B14F-4D97-AF65-F5344CB8AC3E}">
        <p14:creationId xmlns:p14="http://schemas.microsoft.com/office/powerpoint/2010/main" val="3605420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A0DBB-5BCC-A831-6A22-8DE7A7AB9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483CC-0026-68EC-522F-EB093398B4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0933B7-2609-C76F-C842-D6945971C8C1}"/>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O ciberbullying tem muitas formas. «Flaming» é quando as pessoas iniciam uma discussão acalorada e agressiva online. «Exclusão» é quando és propositadamente deixado de fora de um chat de </a:t>
            </a:r>
            <a:r>
              <a:rPr lang="en-US" sz="1200" kern="1200" dirty="0" err="1">
                <a:solidFill>
                  <a:schemeClr val="tx1"/>
                </a:solidFill>
                <a:effectLst/>
                <a:latin typeface="+mn-lt"/>
                <a:ea typeface="+mn-ea"/>
                <a:cs typeface="+mn-cs"/>
              </a:rPr>
              <a:t>grupo</a:t>
            </a:r>
            <a:r>
              <a:rPr lang="en-US" sz="1200" kern="1200" dirty="0">
                <a:solidFill>
                  <a:schemeClr val="tx1"/>
                </a:solidFill>
                <a:effectLst/>
                <a:latin typeface="+mn-lt"/>
                <a:ea typeface="+mn-ea"/>
                <a:cs typeface="+mn-cs"/>
              </a:rPr>
              <a:t> para te fazer sentir sozinho. «Outing» é revelar os segredos íntimos de alguém. Se vires isto a acontecer, acabaste de identificar uma «Sombra Digital»</a:t>
            </a:r>
            <a:endParaRPr lang="LID4096" sz="1200" dirty="0"/>
          </a:p>
        </p:txBody>
      </p:sp>
      <p:sp>
        <p:nvSpPr>
          <p:cNvPr id="4" name="Slide Number Placeholder 3">
            <a:extLst>
              <a:ext uri="{FF2B5EF4-FFF2-40B4-BE49-F238E27FC236}">
                <a16:creationId xmlns:a16="http://schemas.microsoft.com/office/drawing/2014/main" id="{6446DE97-5675-B591-D5BC-05B9E4D9F94C}"/>
              </a:ext>
            </a:extLst>
          </p:cNvPr>
          <p:cNvSpPr>
            <a:spLocks noGrp="1"/>
          </p:cNvSpPr>
          <p:nvPr>
            <p:ph type="sldNum" sz="quarter" idx="5"/>
          </p:nvPr>
        </p:nvSpPr>
        <p:spPr/>
        <p:txBody>
          <a:bodyPr/>
          <a:lstStyle/>
          <a:p>
            <a:fld id="{C6CF91B0-25AB-4DFA-B184-293DD156034C}" type="slidenum">
              <a:rPr lang="el-GR" smtClean="0"/>
              <a:t>4</a:t>
            </a:fld>
            <a:endParaRPr lang="el-GR"/>
          </a:p>
        </p:txBody>
      </p:sp>
    </p:spTree>
    <p:extLst>
      <p:ext uri="{BB962C8B-B14F-4D97-AF65-F5344CB8AC3E}">
        <p14:creationId xmlns:p14="http://schemas.microsoft.com/office/powerpoint/2010/main" val="39530316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B3D14-27B6-6BF8-A8E8-1C252B1D4C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7BB9F8-EE41-1FEA-B152-4E632BC687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A36C48-3955-0042-DB62-C12442F2FBCD}"/>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Tarefa final! Escrevam as vossas 3 promessas. «Prometo fazer uma pausa», «Prometo ajudar», «Prometo ser eu mesmo». Assinem como se fosse um contrato a sério. Agora são Guardiões da Harmonia Digital. Excelente trabalho hoje, pessoal!</a:t>
            </a:r>
            <a:endParaRPr lang="LID4096" dirty="0"/>
          </a:p>
        </p:txBody>
      </p:sp>
      <p:sp>
        <p:nvSpPr>
          <p:cNvPr id="4" name="Slide Number Placeholder 3">
            <a:extLst>
              <a:ext uri="{FF2B5EF4-FFF2-40B4-BE49-F238E27FC236}">
                <a16:creationId xmlns:a16="http://schemas.microsoft.com/office/drawing/2014/main" id="{82B58B15-D777-DEB5-F8CF-F41CA0916814}"/>
              </a:ext>
            </a:extLst>
          </p:cNvPr>
          <p:cNvSpPr>
            <a:spLocks noGrp="1"/>
          </p:cNvSpPr>
          <p:nvPr>
            <p:ph type="sldNum" sz="quarter" idx="5"/>
          </p:nvPr>
        </p:nvSpPr>
        <p:spPr/>
        <p:txBody>
          <a:bodyPr/>
          <a:lstStyle/>
          <a:p>
            <a:fld id="{C6CF91B0-25AB-4DFA-B184-293DD156034C}" type="slidenum">
              <a:rPr lang="el-GR" smtClean="0"/>
              <a:t>25</a:t>
            </a:fld>
            <a:endParaRPr lang="el-GR"/>
          </a:p>
        </p:txBody>
      </p:sp>
    </p:spTree>
    <p:extLst>
      <p:ext uri="{BB962C8B-B14F-4D97-AF65-F5344CB8AC3E}">
        <p14:creationId xmlns:p14="http://schemas.microsoft.com/office/powerpoint/2010/main" val="1714677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763B6-8E0F-325E-3034-14452C1C39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6CD451-D339-4637-E32F-FF54D0EC32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030356-C78C-0902-8D18-74CD4940CC4C}"/>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Porque é que é tão difícil? Porque, na Internet, as coisas espalham-se por toda a escola em segundos. E, como está escrito, fica lá como uma pegada no cimento fresco. Além disso, quando não vemos o rosto de alguém, podemos esquecer-nos de que essa pessoa tem um coração de verdade. Temos de nos lembrar: há uma pessoa real por trás daquele avatar.</a:t>
            </a:r>
            <a:endParaRPr lang="LID4096" sz="1200" dirty="0"/>
          </a:p>
        </p:txBody>
      </p:sp>
      <p:sp>
        <p:nvSpPr>
          <p:cNvPr id="4" name="Slide Number Placeholder 3">
            <a:extLst>
              <a:ext uri="{FF2B5EF4-FFF2-40B4-BE49-F238E27FC236}">
                <a16:creationId xmlns:a16="http://schemas.microsoft.com/office/drawing/2014/main" id="{FA6993F2-EE77-FADC-82CB-95A8B859B875}"/>
              </a:ext>
            </a:extLst>
          </p:cNvPr>
          <p:cNvSpPr>
            <a:spLocks noGrp="1"/>
          </p:cNvSpPr>
          <p:nvPr>
            <p:ph type="sldNum" sz="quarter" idx="5"/>
          </p:nvPr>
        </p:nvSpPr>
        <p:spPr/>
        <p:txBody>
          <a:bodyPr/>
          <a:lstStyle/>
          <a:p>
            <a:fld id="{C6CF91B0-25AB-4DFA-B184-293DD156034C}" type="slidenum">
              <a:rPr lang="el-GR" smtClean="0"/>
              <a:t>5</a:t>
            </a:fld>
            <a:endParaRPr lang="el-GR"/>
          </a:p>
        </p:txBody>
      </p:sp>
    </p:spTree>
    <p:extLst>
      <p:ext uri="{BB962C8B-B14F-4D97-AF65-F5344CB8AC3E}">
        <p14:creationId xmlns:p14="http://schemas.microsoft.com/office/powerpoint/2010/main" val="2408643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20BA1-A290-8EF3-04F3-664B83263A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30B31E-7C3E-702F-E274-0F7C10DA9A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675ED0-3974-2327-BF44-FA2AEF8B322E}"/>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Muito bem, juízes! Ouçam isto: «Alguém envia acidentalmente uma foto engraçada para a pessoa errada.» </a:t>
            </a:r>
            <a:r>
              <a:rPr lang="en-US" sz="1200" kern="1200" dirty="0" err="1">
                <a:solidFill>
                  <a:schemeClr val="tx1"/>
                </a:solidFill>
                <a:effectLst/>
                <a:latin typeface="+mn-lt"/>
                <a:ea typeface="+mn-ea"/>
                <a:cs typeface="+mn-cs"/>
              </a:rPr>
              <a:t>Que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tipo</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cyberbulling</a:t>
            </a:r>
            <a:r>
              <a:rPr lang="en-US" sz="1200" kern="1200" dirty="0">
                <a:solidFill>
                  <a:schemeClr val="tx1"/>
                </a:solidFill>
                <a:effectLst/>
                <a:latin typeface="+mn-lt"/>
                <a:ea typeface="+mn-ea"/>
                <a:cs typeface="+mn-cs"/>
              </a:rPr>
              <a:t> é? Agora ouçam isto: «Três pessoas enviam mensagens maldosas à Sara todos os dias sobre o cabelo dela.» Digam o que acham! Por que é que a segunda situação é mais grave?</a:t>
            </a:r>
            <a:endParaRPr lang="LID4096" sz="1200" dirty="0"/>
          </a:p>
        </p:txBody>
      </p:sp>
      <p:sp>
        <p:nvSpPr>
          <p:cNvPr id="4" name="Slide Number Placeholder 3">
            <a:extLst>
              <a:ext uri="{FF2B5EF4-FFF2-40B4-BE49-F238E27FC236}">
                <a16:creationId xmlns:a16="http://schemas.microsoft.com/office/drawing/2014/main" id="{69E238DC-B08A-FABA-697C-6A51D7648985}"/>
              </a:ext>
            </a:extLst>
          </p:cNvPr>
          <p:cNvSpPr>
            <a:spLocks noGrp="1"/>
          </p:cNvSpPr>
          <p:nvPr>
            <p:ph type="sldNum" sz="quarter" idx="5"/>
          </p:nvPr>
        </p:nvSpPr>
        <p:spPr/>
        <p:txBody>
          <a:bodyPr/>
          <a:lstStyle/>
          <a:p>
            <a:fld id="{C6CF91B0-25AB-4DFA-B184-293DD156034C}" type="slidenum">
              <a:rPr lang="el-GR" smtClean="0"/>
              <a:t>6</a:t>
            </a:fld>
            <a:endParaRPr lang="el-GR"/>
          </a:p>
        </p:txBody>
      </p:sp>
    </p:spTree>
    <p:extLst>
      <p:ext uri="{BB962C8B-B14F-4D97-AF65-F5344CB8AC3E}">
        <p14:creationId xmlns:p14="http://schemas.microsoft.com/office/powerpoint/2010/main" val="1718463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D01FF-787E-82BB-AC59-7ECC7E24C2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8E31C4-8537-7FCB-B395-C27AC347A7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38EACD-9154-D462-F5C2-F97B8120BD23}"/>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As palavras são leves quando as dizemos, mas podem parecer pedras quando as lemos. Quero que escrevam uma palavra no vosso post-it. Como é </a:t>
            </a:r>
            <a:r>
              <a:rPr lang="en-US" sz="1200" kern="1200" dirty="0" err="1">
                <a:solidFill>
                  <a:schemeClr val="tx1"/>
                </a:solidFill>
                <a:effectLst/>
                <a:latin typeface="+mn-lt"/>
                <a:ea typeface="+mn-ea"/>
                <a:cs typeface="+mn-cs"/>
              </a:rPr>
              <a:t>que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alguém</a:t>
            </a:r>
            <a:r>
              <a:rPr lang="en-US" sz="1200" kern="1200" dirty="0">
                <a:solidFill>
                  <a:schemeClr val="tx1"/>
                </a:solidFill>
                <a:effectLst/>
                <a:latin typeface="+mn-lt"/>
                <a:ea typeface="+mn-ea"/>
                <a:cs typeface="+mn-cs"/>
              </a:rPr>
              <a:t> se sente </a:t>
            </a:r>
            <a:r>
              <a:rPr lang="en-US" sz="1200" kern="1200" dirty="0" err="1">
                <a:solidFill>
                  <a:schemeClr val="tx1"/>
                </a:solidFill>
                <a:effectLst/>
                <a:latin typeface="+mn-lt"/>
                <a:ea typeface="+mn-ea"/>
                <a:cs typeface="+mn-cs"/>
              </a:rPr>
              <a:t>quando</a:t>
            </a:r>
            <a:r>
              <a:rPr lang="en-US" sz="1200" kern="1200" dirty="0">
                <a:solidFill>
                  <a:schemeClr val="tx1"/>
                </a:solidFill>
                <a:effectLst/>
                <a:latin typeface="+mn-lt"/>
                <a:ea typeface="+mn-ea"/>
                <a:cs typeface="+mn-cs"/>
              </a:rPr>
              <a:t> é alvo de bullying? Agora, vamos colá-los na parede. Olhem para essa «Montanha de Sentimentos». É por isso que a nossa bondade é importante.</a:t>
            </a:r>
            <a:endParaRPr lang="LID4096" sz="1200" dirty="0"/>
          </a:p>
        </p:txBody>
      </p:sp>
      <p:sp>
        <p:nvSpPr>
          <p:cNvPr id="4" name="Slide Number Placeholder 3">
            <a:extLst>
              <a:ext uri="{FF2B5EF4-FFF2-40B4-BE49-F238E27FC236}">
                <a16:creationId xmlns:a16="http://schemas.microsoft.com/office/drawing/2014/main" id="{9E19E3A7-3B29-6553-E274-9B361C497F93}"/>
              </a:ext>
            </a:extLst>
          </p:cNvPr>
          <p:cNvSpPr>
            <a:spLocks noGrp="1"/>
          </p:cNvSpPr>
          <p:nvPr>
            <p:ph type="sldNum" sz="quarter" idx="5"/>
          </p:nvPr>
        </p:nvSpPr>
        <p:spPr/>
        <p:txBody>
          <a:bodyPr/>
          <a:lstStyle/>
          <a:p>
            <a:fld id="{C6CF91B0-25AB-4DFA-B184-293DD156034C}" type="slidenum">
              <a:rPr lang="el-GR" smtClean="0"/>
              <a:t>7</a:t>
            </a:fld>
            <a:endParaRPr lang="el-GR"/>
          </a:p>
        </p:txBody>
      </p:sp>
    </p:spTree>
    <p:extLst>
      <p:ext uri="{BB962C8B-B14F-4D97-AF65-F5344CB8AC3E}">
        <p14:creationId xmlns:p14="http://schemas.microsoft.com/office/powerpoint/2010/main" val="32340150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 empatia é o teu superpoder secreto. É como colocar os 'Óculos do Coração'. Eles ajudam-te a perceber que a pessoa do outro lado do ecrã pode estar a ter um dia difícil. Mesmo que não consigas ouvir a voz dela, os teus Óculos do Coração dizem-te como ela se sente."</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9</a:t>
            </a:fld>
            <a:endParaRPr lang="el-GR"/>
          </a:p>
        </p:txBody>
      </p:sp>
    </p:spTree>
    <p:extLst>
      <p:ext uri="{BB962C8B-B14F-4D97-AF65-F5344CB8AC3E}">
        <p14:creationId xmlns:p14="http://schemas.microsoft.com/office/powerpoint/2010/main" val="33914449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"Imagina atirar uma pedrinha para um lago. As ondulações espalham-se por todo o lado! Um simples comentário simpático como «Ei, bom trabalho!» ou «Estás bem?» pode mudar completamente o ambiente de um chat em grupo. Tens o poder de iniciar uma onda de gentileza ainda hoje."</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10</a:t>
            </a:fld>
            <a:endParaRPr lang="el-GR"/>
          </a:p>
        </p:txBody>
      </p:sp>
    </p:spTree>
    <p:extLst>
      <p:ext uri="{BB962C8B-B14F-4D97-AF65-F5344CB8AC3E}">
        <p14:creationId xmlns:p14="http://schemas.microsoft.com/office/powerpoint/2010/main" val="2200845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"O teu amigo está a ser gozado neste momento no chat. Estão todos a rir. O que podes fazer TU? Vira-te para o teu vizinho e pratica. Dirias 'Ei, pessoal, vamos parar com isso', ou enviar-lhe-ias uma mensagem privada ao teu amigo? Vamos ouvir as tuas melhores estratégias para defender os outros!"</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11</a:t>
            </a:fld>
            <a:endParaRPr lang="el-GR"/>
          </a:p>
        </p:txBody>
      </p:sp>
    </p:spTree>
    <p:extLst>
      <p:ext uri="{BB962C8B-B14F-4D97-AF65-F5344CB8AC3E}">
        <p14:creationId xmlns:p14="http://schemas.microsoft.com/office/powerpoint/2010/main" val="16738620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«És um Engenheiro! És tu que constróis a comunidade. Não precisas de ser um herói; basta seres um amigo. Se vires algo maldoso, não lhe dês "Gosto". Esse é o Passo 1. O Passo 2? Envia uma mensagem privada à pessoa que está a ser gozada para lhe mostrares que estás do lado dela.»</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12</a:t>
            </a:fld>
            <a:endParaRPr lang="el-GR"/>
          </a:p>
        </p:txBody>
      </p:sp>
    </p:spTree>
    <p:extLst>
      <p:ext uri="{BB962C8B-B14F-4D97-AF65-F5344CB8AC3E}">
        <p14:creationId xmlns:p14="http://schemas.microsoft.com/office/powerpoint/2010/main" val="1129825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2169850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392876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65450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extLst>
      <p:ext uri="{BB962C8B-B14F-4D97-AF65-F5344CB8AC3E}">
        <p14:creationId xmlns:p14="http://schemas.microsoft.com/office/powerpoint/2010/main" val="153670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470203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DDCD6EF-8BAC-4952-C0E4-2EF4ACDC3F96}"/>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a:extLst>
              <a:ext uri="{FF2B5EF4-FFF2-40B4-BE49-F238E27FC236}">
                <a16:creationId xmlns:a16="http://schemas.microsoft.com/office/drawing/2014/main" id="{80274D63-4B72-B854-B883-35F07AF39E24}"/>
              </a:ext>
            </a:extLst>
          </p:cNvPr>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a:extLst>
              <a:ext uri="{FF2B5EF4-FFF2-40B4-BE49-F238E27FC236}">
                <a16:creationId xmlns:a16="http://schemas.microsoft.com/office/drawing/2014/main" id="{C669CA67-9A0D-6D23-F5B3-CD3EF82E5624}"/>
              </a:ext>
            </a:extLst>
          </p:cNvPr>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a:extLst>
              <a:ext uri="{FF2B5EF4-FFF2-40B4-BE49-F238E27FC236}">
                <a16:creationId xmlns:a16="http://schemas.microsoft.com/office/drawing/2014/main" id="{02D42687-9C05-6640-36C5-A7707DA75F1A}"/>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44581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4822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pic>
        <p:nvPicPr>
          <p:cNvPr id="6" name="Picture 5">
            <a:extLst>
              <a:ext uri="{FF2B5EF4-FFF2-40B4-BE49-F238E27FC236}">
                <a16:creationId xmlns:a16="http://schemas.microsoft.com/office/drawing/2014/main" id="{79EA4C69-9DDB-9F9F-8E98-4BCA8ED06E6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a:extLst>
              <a:ext uri="{FF2B5EF4-FFF2-40B4-BE49-F238E27FC236}">
                <a16:creationId xmlns:a16="http://schemas.microsoft.com/office/drawing/2014/main" id="{90C4B96E-428F-61C9-6E62-394451C1F93E}"/>
              </a:ext>
            </a:extLst>
          </p:cNvPr>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Project Partners:</a:t>
            </a:r>
            <a:endParaRPr lang="el-GR" dirty="0"/>
          </a:p>
        </p:txBody>
      </p:sp>
    </p:spTree>
    <p:extLst>
      <p:ext uri="{BB962C8B-B14F-4D97-AF65-F5344CB8AC3E}">
        <p14:creationId xmlns:p14="http://schemas.microsoft.com/office/powerpoint/2010/main" val="565486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902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O título do slide vai aqui</a:t>
            </a:r>
            <a:endParaRPr lang="el-GR"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1" r:id="rId3"/>
    <p:sldLayoutId id="2147483651" r:id="rId4"/>
  </p:sldLayoutIdLst>
  <p:txStyles>
    <p:titleStyle>
      <a:lvl1pPr algn="l" defTabSz="914377"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87" r:id="rId3"/>
    <p:sldLayoutId id="2147483690" r:id="rId4"/>
    <p:sldLayoutId id="2147483688" r:id="rId5"/>
  </p:sldLayoutIdLst>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90EA3-B5A9-B1E8-C2DF-9EE276BBF240}"/>
              </a:ext>
            </a:extLst>
          </p:cNvPr>
          <p:cNvSpPr>
            <a:spLocks noGrp="1"/>
          </p:cNvSpPr>
          <p:nvPr>
            <p:ph type="ctrTitle"/>
          </p:nvPr>
        </p:nvSpPr>
        <p:spPr/>
        <p:txBody>
          <a:bodyPr>
            <a:normAutofit/>
          </a:bodyPr>
          <a:lstStyle/>
          <a:p>
            <a:r>
              <a:rPr lang="pt-PT" sz="2400" noProof="0" dirty="0"/>
              <a:t>WP3 - Material didático para alunos</a:t>
            </a:r>
            <a:br>
              <a:rPr lang="pt-PT" sz="1800" noProof="0" dirty="0"/>
            </a:br>
            <a:r>
              <a:rPr lang="pt-PT" sz="1800" noProof="0" dirty="0"/>
              <a:t> </a:t>
            </a:r>
            <a:br>
              <a:rPr lang="pt-PT" sz="1800" noProof="0" dirty="0"/>
            </a:br>
            <a:endParaRPr lang="pt-PT" sz="1800" noProof="0" dirty="0"/>
          </a:p>
        </p:txBody>
      </p:sp>
      <p:sp>
        <p:nvSpPr>
          <p:cNvPr id="3" name="Subtitle 2">
            <a:extLst>
              <a:ext uri="{FF2B5EF4-FFF2-40B4-BE49-F238E27FC236}">
                <a16:creationId xmlns:a16="http://schemas.microsoft.com/office/drawing/2014/main" id="{077FB08D-68F0-ED39-45CA-2644332A0072}"/>
              </a:ext>
            </a:extLst>
          </p:cNvPr>
          <p:cNvSpPr>
            <a:spLocks noGrp="1"/>
          </p:cNvSpPr>
          <p:nvPr>
            <p:ph type="subTitle" idx="1"/>
          </p:nvPr>
        </p:nvSpPr>
        <p:spPr>
          <a:xfrm>
            <a:off x="374726" y="3662221"/>
            <a:ext cx="7391858" cy="1292830"/>
          </a:xfrm>
        </p:spPr>
        <p:txBody>
          <a:bodyPr>
            <a:normAutofit/>
          </a:bodyPr>
          <a:lstStyle/>
          <a:p>
            <a:r>
              <a:rPr lang="pt-PT" sz="2800" noProof="0" dirty="0"/>
              <a:t>Módulo 2</a:t>
            </a:r>
          </a:p>
          <a:p>
            <a:r>
              <a:rPr lang="pt-PT" sz="2800" noProof="0" dirty="0"/>
              <a:t>Bondade online e empatia cibernética</a:t>
            </a:r>
          </a:p>
        </p:txBody>
      </p:sp>
    </p:spTree>
    <p:extLst>
      <p:ext uri="{BB962C8B-B14F-4D97-AF65-F5344CB8AC3E}">
        <p14:creationId xmlns:p14="http://schemas.microsoft.com/office/powerpoint/2010/main" val="120343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7E0FC-404C-F36F-F469-20FEB8A1564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E6C2D7B-FD17-471D-B092-085122B23135}"/>
              </a:ext>
            </a:extLst>
          </p:cNvPr>
          <p:cNvSpPr>
            <a:spLocks noGrp="1"/>
          </p:cNvSpPr>
          <p:nvPr>
            <p:ph type="title"/>
          </p:nvPr>
        </p:nvSpPr>
        <p:spPr/>
        <p:txBody>
          <a:bodyPr lIns="91440"/>
          <a:lstStyle/>
          <a:p>
            <a:r>
              <a:rPr lang="pt-PT" sz="2400" i="1" noProof="0" dirty="0"/>
              <a:t>Módulo 2 (Alunos): Bondade online e empatia cibernética</a:t>
            </a:r>
            <a:endParaRPr lang="pt-PT" sz="2400" noProof="0" dirty="0"/>
          </a:p>
        </p:txBody>
      </p:sp>
      <p:sp>
        <p:nvSpPr>
          <p:cNvPr id="6" name="Text Placeholder 5">
            <a:extLst>
              <a:ext uri="{FF2B5EF4-FFF2-40B4-BE49-F238E27FC236}">
                <a16:creationId xmlns:a16="http://schemas.microsoft.com/office/drawing/2014/main" id="{FE1087EE-7C99-3EEC-5FDE-D4949F1FBB5C}"/>
              </a:ext>
            </a:extLst>
          </p:cNvPr>
          <p:cNvSpPr>
            <a:spLocks noGrp="1"/>
          </p:cNvSpPr>
          <p:nvPr>
            <p:ph type="body" sz="quarter" idx="10"/>
          </p:nvPr>
        </p:nvSpPr>
        <p:spPr/>
        <p:txBody>
          <a:bodyPr/>
          <a:lstStyle/>
          <a:p>
            <a:r>
              <a:rPr lang="pt-PT" b="1" i="1" noProof="0" dirty="0">
                <a:solidFill>
                  <a:schemeClr val="accent6">
                    <a:lumMod val="75000"/>
                  </a:schemeClr>
                </a:solidFill>
              </a:rPr>
              <a:t>Tópico 2: O poder da empatia</a:t>
            </a:r>
            <a:endParaRPr lang="pt-PT" i="1" noProof="0" dirty="0"/>
          </a:p>
        </p:txBody>
      </p:sp>
      <p:pic>
        <p:nvPicPr>
          <p:cNvPr id="2" name="Content Placeholder 1">
            <a:extLst>
              <a:ext uri="{FF2B5EF4-FFF2-40B4-BE49-F238E27FC236}">
                <a16:creationId xmlns:a16="http://schemas.microsoft.com/office/drawing/2014/main" id="{997FD380-8B63-7793-BE47-DB7AEBA79549}"/>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31B4B55E-5F5B-9623-EA92-23B430E403BA}"/>
              </a:ext>
            </a:extLst>
          </p:cNvPr>
          <p:cNvSpPr txBox="1"/>
          <p:nvPr/>
        </p:nvSpPr>
        <p:spPr>
          <a:xfrm>
            <a:off x="97970" y="1558636"/>
            <a:ext cx="10261766" cy="3954352"/>
          </a:xfrm>
          <a:prstGeom prst="rect">
            <a:avLst/>
          </a:prstGeom>
          <a:noFill/>
        </p:spPr>
        <p:txBody>
          <a:bodyPr wrap="square">
            <a:spAutoFit/>
          </a:bodyPr>
          <a:lstStyle/>
          <a:p>
            <a:pPr marR="0" lvl="0">
              <a:lnSpc>
                <a:spcPct val="107000"/>
              </a:lnSpc>
              <a:spcAft>
                <a:spcPts val="800"/>
              </a:spcAft>
              <a:buSzPts val="1000"/>
              <a:tabLst>
                <a:tab pos="457200" algn="l"/>
              </a:tabLst>
            </a:pPr>
            <a:r>
              <a:rPr lang="pt-PT" sz="2400" b="1" noProof="0" dirty="0">
                <a:solidFill>
                  <a:srgbClr val="080301"/>
                </a:solidFill>
                <a:latin typeface="Calibri" panose="020F0502020204030204" pitchFamily="34" charset="0"/>
                <a:ea typeface="Calibri" panose="020F0502020204030204" pitchFamily="34" charset="0"/>
                <a:cs typeface="Times New Roman" panose="02020603050405020304" pitchFamily="18" charset="0"/>
              </a:rPr>
              <a:t>Por que razão a empatia é um superpoder</a:t>
            </a:r>
            <a:endParaRPr lang="pt-PT" sz="2400" noProof="0"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pt-PT" sz="2400" noProof="0"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pt-PT" sz="2400" noProof="0" dirty="0">
                <a:solidFill>
                  <a:srgbClr val="080301"/>
                </a:solidFill>
                <a:latin typeface="Calibri" panose="020F0502020204030204" pitchFamily="34" charset="0"/>
                <a:ea typeface="Calibri" panose="020F0502020204030204" pitchFamily="34" charset="0"/>
                <a:cs typeface="Times New Roman" panose="02020603050405020304" pitchFamily="18" charset="0"/>
              </a:rPr>
              <a:t>O efeito cascata da bondade</a:t>
            </a:r>
          </a:p>
          <a:p>
            <a:pPr marR="0" lvl="1" algn="ctr">
              <a:lnSpc>
                <a:spcPct val="107000"/>
              </a:lnSpc>
              <a:spcAft>
                <a:spcPts val="800"/>
              </a:spcAft>
              <a:buSzPts val="1000"/>
              <a:tabLst>
                <a:tab pos="914400" algn="l"/>
              </a:tabLst>
            </a:pPr>
            <a:endParaRPr lang="pt-PT" sz="2400" noProof="0"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pt-PT" sz="2400" noProof="0" dirty="0">
                <a:solidFill>
                  <a:srgbClr val="080301"/>
                </a:solidFill>
                <a:latin typeface="Calibri" panose="020F0502020204030204" pitchFamily="34" charset="0"/>
                <a:ea typeface="Calibri" panose="020F0502020204030204" pitchFamily="34" charset="0"/>
                <a:cs typeface="Times New Roman" panose="02020603050405020304" pitchFamily="18" charset="0"/>
              </a:rPr>
              <a:t>Um comentário gentil pode impedir uma briga. </a:t>
            </a:r>
          </a:p>
          <a:p>
            <a:pPr marR="0" lvl="1" algn="ctr">
              <a:lnSpc>
                <a:spcPct val="107000"/>
              </a:lnSpc>
              <a:spcAft>
                <a:spcPts val="800"/>
              </a:spcAft>
              <a:buSzPts val="1000"/>
              <a:tabLst>
                <a:tab pos="914400" algn="l"/>
              </a:tabLst>
            </a:pPr>
            <a:endParaRPr lang="pt-PT" sz="2400" noProof="0"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pt-PT" sz="2400" noProof="0" dirty="0">
                <a:solidFill>
                  <a:srgbClr val="080301"/>
                </a:solidFill>
                <a:latin typeface="Calibri" panose="020F0502020204030204" pitchFamily="34" charset="0"/>
                <a:ea typeface="Calibri" panose="020F0502020204030204" pitchFamily="34" charset="0"/>
                <a:cs typeface="Times New Roman" panose="02020603050405020304" pitchFamily="18" charset="0"/>
              </a:rPr>
              <a:t>A empatia ajuda-nos </a:t>
            </a:r>
            <a:r>
              <a:rPr lang="pt-PT" sz="2400" b="1" noProof="0" dirty="0">
                <a:solidFill>
                  <a:srgbClr val="080301"/>
                </a:solidFill>
                <a:latin typeface="Calibri" panose="020F0502020204030204" pitchFamily="34" charset="0"/>
                <a:ea typeface="Calibri" panose="020F0502020204030204" pitchFamily="34" charset="0"/>
                <a:cs typeface="Times New Roman" panose="02020603050405020304" pitchFamily="18" charset="0"/>
              </a:rPr>
              <a:t>a fazer uma pausa </a:t>
            </a:r>
            <a:r>
              <a:rPr lang="pt-PT" sz="2400" noProof="0" dirty="0">
                <a:solidFill>
                  <a:srgbClr val="080301"/>
                </a:solidFill>
                <a:latin typeface="Calibri" panose="020F0502020204030204" pitchFamily="34" charset="0"/>
                <a:ea typeface="Calibri" panose="020F0502020204030204" pitchFamily="34" charset="0"/>
                <a:cs typeface="Times New Roman" panose="02020603050405020304" pitchFamily="18" charset="0"/>
              </a:rPr>
              <a:t>antes de publicar</a:t>
            </a:r>
            <a:r>
              <a:rPr lang="pt-PT" sz="1100" noProof="0" dirty="0">
                <a:solidFill>
                  <a:srgbClr val="080301"/>
                </a:solidFill>
                <a:latin typeface="Calibri" panose="020F0502020204030204" pitchFamily="34" charset="0"/>
                <a:ea typeface="Calibri" panose="020F0502020204030204" pitchFamily="34" charset="0"/>
                <a:cs typeface="Times New Roman" panose="02020603050405020304" pitchFamily="18" charset="0"/>
              </a:rPr>
              <a:t>.</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8181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55C83-5165-A7AF-BCCD-350751E1214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4FFBF75-6964-6899-BE80-57268AE7F175}"/>
              </a:ext>
            </a:extLst>
          </p:cNvPr>
          <p:cNvSpPr>
            <a:spLocks noGrp="1"/>
          </p:cNvSpPr>
          <p:nvPr>
            <p:ph type="title"/>
          </p:nvPr>
        </p:nvSpPr>
        <p:spPr/>
        <p:txBody>
          <a:bodyPr lIns="91440"/>
          <a:lstStyle/>
          <a:p>
            <a:r>
              <a:rPr lang="pt-PT" sz="2400" i="1" noProof="0" dirty="0"/>
              <a:t>Módulo 2 (Alunos): Bondade online e empatia cibernética</a:t>
            </a:r>
            <a:endParaRPr lang="pt-PT" sz="2400" noProof="0" dirty="0"/>
          </a:p>
        </p:txBody>
      </p:sp>
      <p:sp>
        <p:nvSpPr>
          <p:cNvPr id="6" name="Text Placeholder 5">
            <a:extLst>
              <a:ext uri="{FF2B5EF4-FFF2-40B4-BE49-F238E27FC236}">
                <a16:creationId xmlns:a16="http://schemas.microsoft.com/office/drawing/2014/main" id="{E38A221E-1F19-055B-E1BD-69531DBE3C20}"/>
              </a:ext>
            </a:extLst>
          </p:cNvPr>
          <p:cNvSpPr>
            <a:spLocks noGrp="1"/>
          </p:cNvSpPr>
          <p:nvPr>
            <p:ph type="body" sz="quarter" idx="10"/>
          </p:nvPr>
        </p:nvSpPr>
        <p:spPr/>
        <p:txBody>
          <a:bodyPr/>
          <a:lstStyle/>
          <a:p>
            <a:r>
              <a:rPr lang="pt-PT" b="1" i="1" noProof="0" dirty="0">
                <a:solidFill>
                  <a:schemeClr val="accent6">
                    <a:lumMod val="75000"/>
                  </a:schemeClr>
                </a:solidFill>
              </a:rPr>
              <a:t>Tópico 2: O poder da empatia</a:t>
            </a:r>
            <a:endParaRPr lang="pt-PT" i="1" noProof="0" dirty="0"/>
          </a:p>
        </p:txBody>
      </p:sp>
      <p:pic>
        <p:nvPicPr>
          <p:cNvPr id="2" name="Content Placeholder 1">
            <a:extLst>
              <a:ext uri="{FF2B5EF4-FFF2-40B4-BE49-F238E27FC236}">
                <a16:creationId xmlns:a16="http://schemas.microsoft.com/office/drawing/2014/main" id="{399B014B-249E-A20A-52CD-B79D68A15D57}"/>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9" name="TextBox 8">
            <a:extLst>
              <a:ext uri="{FF2B5EF4-FFF2-40B4-BE49-F238E27FC236}">
                <a16:creationId xmlns:a16="http://schemas.microsoft.com/office/drawing/2014/main" id="{47A36257-0A3E-AC06-E251-6E6FF784A626}"/>
              </a:ext>
            </a:extLst>
          </p:cNvPr>
          <p:cNvSpPr txBox="1"/>
          <p:nvPr/>
        </p:nvSpPr>
        <p:spPr>
          <a:xfrm>
            <a:off x="97969" y="1568298"/>
            <a:ext cx="9440885" cy="4452116"/>
          </a:xfrm>
          <a:prstGeom prst="rect">
            <a:avLst/>
          </a:prstGeom>
          <a:noFill/>
        </p:spPr>
        <p:txBody>
          <a:bodyPr wrap="square">
            <a:spAutoFit/>
          </a:bodyPr>
          <a:lstStyle/>
          <a:p>
            <a:pPr marR="0" lvl="0">
              <a:lnSpc>
                <a:spcPct val="107000"/>
              </a:lnSpc>
              <a:spcAft>
                <a:spcPts val="800"/>
              </a:spcAft>
              <a:buSzPts val="1000"/>
              <a:tabLst>
                <a:tab pos="457200" algn="l"/>
              </a:tabLst>
            </a:pPr>
            <a:r>
              <a:rPr lang="pt-PT" sz="2400" b="1"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Como ser um defensor</a:t>
            </a: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Não fiques só a ver, ajuda!</a:t>
            </a:r>
          </a:p>
          <a:p>
            <a:pPr marR="0" lvl="1" algn="ctr">
              <a:lnSpc>
                <a:spcPct val="107000"/>
              </a:lnSpc>
              <a:spcAft>
                <a:spcPts val="800"/>
              </a:spcAft>
              <a:buSzPts val="1000"/>
              <a:tabLst>
                <a:tab pos="9144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Apoia a pessoa que está a ser alvo de </a:t>
            </a:r>
            <a:r>
              <a:rPr lang="pt-PT" sz="2400" noProof="0" dirty="0" err="1">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bullying</a:t>
            </a:r>
            <a:r>
              <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 </a:t>
            </a:r>
          </a:p>
          <a:p>
            <a:pPr marR="0" lvl="1" algn="ctr">
              <a:lnSpc>
                <a:spcPct val="107000"/>
              </a:lnSpc>
              <a:spcAft>
                <a:spcPts val="800"/>
              </a:spcAft>
              <a:buSzPts val="1000"/>
              <a:tabLst>
                <a:tab pos="914400" algn="l"/>
              </a:tabLst>
            </a:pPr>
            <a:endParaRPr lang="pt-PT" sz="2400" noProof="0"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Fala com um adulto de confiança. </a:t>
            </a:r>
          </a:p>
          <a:p>
            <a:pPr marR="0" lvl="1" algn="ctr">
              <a:lnSpc>
                <a:spcPct val="107000"/>
              </a:lnSpc>
              <a:spcAft>
                <a:spcPts val="800"/>
              </a:spcAft>
              <a:buSzPts val="1000"/>
              <a:tabLst>
                <a:tab pos="9144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Não «gostes» nem «partilhes» publicações maldosas.</a:t>
            </a:r>
          </a:p>
        </p:txBody>
      </p:sp>
    </p:spTree>
    <p:extLst>
      <p:ext uri="{BB962C8B-B14F-4D97-AF65-F5344CB8AC3E}">
        <p14:creationId xmlns:p14="http://schemas.microsoft.com/office/powerpoint/2010/main" val="375155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AB3E7-6D4A-4BDB-D66B-208ED41174C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9E03AFC-C4D4-DDE8-585E-D5367F04826B}"/>
              </a:ext>
            </a:extLst>
          </p:cNvPr>
          <p:cNvSpPr>
            <a:spLocks noGrp="1"/>
          </p:cNvSpPr>
          <p:nvPr>
            <p:ph type="title"/>
          </p:nvPr>
        </p:nvSpPr>
        <p:spPr/>
        <p:txBody>
          <a:bodyPr lIns="91440"/>
          <a:lstStyle/>
          <a:p>
            <a:r>
              <a:rPr lang="pt-PT" sz="2400" i="1" noProof="0" dirty="0"/>
              <a:t>Módulo 2 (Alunos): Bondade online e empatia cibernética</a:t>
            </a:r>
            <a:endParaRPr lang="pt-PT" sz="2400" noProof="0" dirty="0"/>
          </a:p>
        </p:txBody>
      </p:sp>
      <p:sp>
        <p:nvSpPr>
          <p:cNvPr id="6" name="Text Placeholder 5">
            <a:extLst>
              <a:ext uri="{FF2B5EF4-FFF2-40B4-BE49-F238E27FC236}">
                <a16:creationId xmlns:a16="http://schemas.microsoft.com/office/drawing/2014/main" id="{7302E0DD-D589-4B42-C271-5C5C4DE91F23}"/>
              </a:ext>
            </a:extLst>
          </p:cNvPr>
          <p:cNvSpPr>
            <a:spLocks noGrp="1"/>
          </p:cNvSpPr>
          <p:nvPr>
            <p:ph type="body" sz="quarter" idx="10"/>
          </p:nvPr>
        </p:nvSpPr>
        <p:spPr/>
        <p:txBody>
          <a:bodyPr/>
          <a:lstStyle/>
          <a:p>
            <a:r>
              <a:rPr lang="pt-PT" b="1" i="1" noProof="0" dirty="0">
                <a:solidFill>
                  <a:schemeClr val="accent6">
                    <a:lumMod val="75000"/>
                  </a:schemeClr>
                </a:solidFill>
              </a:rPr>
              <a:t>Tema 2: O poder da empatia</a:t>
            </a:r>
            <a:endParaRPr lang="pt-PT" i="1" noProof="0" dirty="0"/>
          </a:p>
        </p:txBody>
      </p:sp>
      <p:pic>
        <p:nvPicPr>
          <p:cNvPr id="2" name="Content Placeholder 1">
            <a:extLst>
              <a:ext uri="{FF2B5EF4-FFF2-40B4-BE49-F238E27FC236}">
                <a16:creationId xmlns:a16="http://schemas.microsoft.com/office/drawing/2014/main" id="{0BB23AC0-C746-6AC0-9563-0E440486C54B}"/>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95D32110-F553-2263-18C7-E3D2B3831B29}"/>
              </a:ext>
            </a:extLst>
          </p:cNvPr>
          <p:cNvSpPr txBox="1"/>
          <p:nvPr/>
        </p:nvSpPr>
        <p:spPr>
          <a:xfrm>
            <a:off x="176644" y="1631373"/>
            <a:ext cx="10453255" cy="3424655"/>
          </a:xfrm>
          <a:prstGeom prst="rect">
            <a:avLst/>
          </a:prstGeom>
          <a:noFill/>
        </p:spPr>
        <p:txBody>
          <a:bodyPr wrap="square">
            <a:spAutoFit/>
          </a:bodyPr>
          <a:lstStyle/>
          <a:p>
            <a:pPr algn="ctr"/>
            <a:r>
              <a:rPr lang="pt-PT" sz="2400" b="1" noProof="0" dirty="0">
                <a:solidFill>
                  <a:schemeClr val="accent4">
                    <a:lumMod val="75000"/>
                  </a:schemeClr>
                </a:solidFill>
              </a:rPr>
              <a:t>Atividade: «A Resposta Gentil» (Grupo)</a:t>
            </a:r>
            <a:endParaRPr lang="pt-PT" sz="2400" noProof="0" dirty="0">
              <a:solidFill>
                <a:schemeClr val="accent4">
                  <a:lumMod val="75000"/>
                </a:schemeClr>
              </a:solidFill>
            </a:endParaRPr>
          </a:p>
          <a:p>
            <a:pPr lvl="0" algn="ctr"/>
            <a:endParaRPr lang="pt-PT" sz="2400" noProof="0" dirty="0">
              <a:solidFill>
                <a:schemeClr val="accent4">
                  <a:lumMod val="75000"/>
                </a:schemeClr>
              </a:solidFill>
            </a:endParaRPr>
          </a:p>
          <a:p>
            <a:pPr lvl="0" algn="ctr"/>
            <a:r>
              <a:rPr lang="pt-PT" sz="2400" b="1" noProof="0" dirty="0"/>
              <a:t>Tarefa: </a:t>
            </a:r>
            <a:r>
              <a:rPr lang="pt-PT" sz="2400" noProof="0" dirty="0"/>
              <a:t>Sê um Engenheiro da Bondade</a:t>
            </a:r>
          </a:p>
          <a:p>
            <a:pPr lvl="0" algn="ctr"/>
            <a:endParaRPr lang="pt-PT" sz="2400" noProof="0" dirty="0"/>
          </a:p>
          <a:p>
            <a:pPr lvl="0" algn="ctr"/>
            <a:r>
              <a:rPr lang="pt-PT" sz="2400" b="1" noProof="0" dirty="0"/>
              <a:t>Interação: </a:t>
            </a:r>
            <a:r>
              <a:rPr lang="pt-PT" sz="2400" noProof="0" dirty="0"/>
              <a:t>Em pares, é-vos dada uma «Publicação Ofensiva». </a:t>
            </a:r>
          </a:p>
          <a:p>
            <a:pPr lvl="0" algn="ctr"/>
            <a:r>
              <a:rPr lang="pt-PT" sz="2400" noProof="0" dirty="0"/>
              <a:t>Devem escrever a mensagem privada mais solidária que conseguirem pensar para a vítima.</a:t>
            </a:r>
          </a:p>
          <a:p>
            <a:pPr lvl="1" algn="ctr"/>
            <a:endParaRPr lang="pt-PT" sz="2400" noProof="0" dirty="0"/>
          </a:p>
          <a:p>
            <a:pPr lvl="0" algn="ctr"/>
            <a:endParaRPr lang="pt-PT" sz="2400"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77816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EA116-A7B3-2057-3C0B-C8A0F6906DF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88C728-0F31-DAA7-0F2A-CE42B7D589BD}"/>
              </a:ext>
            </a:extLst>
          </p:cNvPr>
          <p:cNvSpPr>
            <a:spLocks noGrp="1"/>
          </p:cNvSpPr>
          <p:nvPr>
            <p:ph type="title"/>
          </p:nvPr>
        </p:nvSpPr>
        <p:spPr/>
        <p:txBody>
          <a:bodyPr lIns="91440"/>
          <a:lstStyle/>
          <a:p>
            <a:r>
              <a:rPr lang="pt-PT" sz="2400" i="1" noProof="0" dirty="0"/>
              <a:t>Módulo 2 (Alunos): Bondade online e empatia cibernética</a:t>
            </a:r>
            <a:endParaRPr lang="pt-PT" sz="2400" noProof="0" dirty="0"/>
          </a:p>
        </p:txBody>
      </p:sp>
      <p:sp>
        <p:nvSpPr>
          <p:cNvPr id="6" name="Text Placeholder 5">
            <a:extLst>
              <a:ext uri="{FF2B5EF4-FFF2-40B4-BE49-F238E27FC236}">
                <a16:creationId xmlns:a16="http://schemas.microsoft.com/office/drawing/2014/main" id="{8377D6D2-6461-54F6-A335-9F43CFB2257D}"/>
              </a:ext>
            </a:extLst>
          </p:cNvPr>
          <p:cNvSpPr>
            <a:spLocks noGrp="1"/>
          </p:cNvSpPr>
          <p:nvPr>
            <p:ph type="body" sz="quarter" idx="10"/>
          </p:nvPr>
        </p:nvSpPr>
        <p:spPr/>
        <p:txBody>
          <a:bodyPr/>
          <a:lstStyle/>
          <a:p>
            <a:r>
              <a:rPr lang="pt-PT" b="1" i="1" noProof="0" dirty="0">
                <a:solidFill>
                  <a:schemeClr val="accent6">
                    <a:lumMod val="75000"/>
                  </a:schemeClr>
                </a:solidFill>
              </a:rPr>
              <a:t>Tema 2: O poder da empatia</a:t>
            </a:r>
            <a:endParaRPr lang="pt-PT" i="1" noProof="0" dirty="0"/>
          </a:p>
        </p:txBody>
      </p:sp>
      <p:pic>
        <p:nvPicPr>
          <p:cNvPr id="2" name="Content Placeholder 1">
            <a:extLst>
              <a:ext uri="{FF2B5EF4-FFF2-40B4-BE49-F238E27FC236}">
                <a16:creationId xmlns:a16="http://schemas.microsoft.com/office/drawing/2014/main" id="{3F8E497F-1081-BFAE-84B5-50EF6922DBD8}"/>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C2E5944F-506F-5371-25D8-AC04EAA2152A}"/>
              </a:ext>
            </a:extLst>
          </p:cNvPr>
          <p:cNvSpPr txBox="1"/>
          <p:nvPr/>
        </p:nvSpPr>
        <p:spPr>
          <a:xfrm>
            <a:off x="176644" y="1631373"/>
            <a:ext cx="10453255" cy="2962991"/>
          </a:xfrm>
          <a:prstGeom prst="rect">
            <a:avLst/>
          </a:prstGeom>
          <a:noFill/>
        </p:spPr>
        <p:txBody>
          <a:bodyPr wrap="square">
            <a:spAutoFit/>
          </a:bodyPr>
          <a:lstStyle/>
          <a:p>
            <a:pPr lvl="0" algn="ctr"/>
            <a:r>
              <a:rPr lang="pt-PT" sz="2400" b="1" noProof="0" dirty="0">
                <a:solidFill>
                  <a:schemeClr val="accent4">
                    <a:lumMod val="75000"/>
                  </a:schemeClr>
                </a:solidFill>
              </a:rPr>
              <a:t>Atividade: «Verificação de memes» (Interativa)</a:t>
            </a:r>
            <a:endParaRPr lang="pt-PT" sz="2400" noProof="0" dirty="0">
              <a:solidFill>
                <a:schemeClr val="accent4">
                  <a:lumMod val="75000"/>
                </a:schemeClr>
              </a:solidFill>
            </a:endParaRPr>
          </a:p>
          <a:p>
            <a:pPr lvl="1"/>
            <a:endParaRPr lang="pt-PT" sz="2400" b="1" noProof="0" dirty="0">
              <a:solidFill>
                <a:schemeClr val="accent4">
                  <a:lumMod val="75000"/>
                </a:schemeClr>
              </a:solidFill>
            </a:endParaRPr>
          </a:p>
          <a:p>
            <a:pPr lvl="1" algn="ctr"/>
            <a:r>
              <a:rPr lang="pt-PT" sz="2400" b="1" noProof="0" dirty="0"/>
              <a:t>Tarefa: </a:t>
            </a:r>
            <a:r>
              <a:rPr lang="pt-PT" sz="2400" noProof="0" dirty="0"/>
              <a:t>É engraçado ou é maldoso?</a:t>
            </a:r>
          </a:p>
          <a:p>
            <a:pPr lvl="1" algn="ctr"/>
            <a:endParaRPr lang="pt-PT" sz="2400" b="1" noProof="0" dirty="0"/>
          </a:p>
          <a:p>
            <a:pPr lvl="1" algn="ctr"/>
            <a:r>
              <a:rPr lang="pt-PT" sz="2400" b="1" noProof="0" dirty="0"/>
              <a:t>Interação: </a:t>
            </a:r>
            <a:r>
              <a:rPr lang="pt-PT" sz="2400" noProof="0" dirty="0"/>
              <a:t>Imagine um exemplo de um meme «ridículo» que tenha como alvo um aluno.</a:t>
            </a:r>
          </a:p>
          <a:p>
            <a:pPr lvl="1" algn="ctr"/>
            <a:r>
              <a:rPr lang="pt-PT" sz="2400" i="1" noProof="0" dirty="0"/>
              <a:t>«Como se sentiria a pessoa na imagem?»</a:t>
            </a:r>
            <a:endParaRPr lang="pt-PT" sz="2400" noProof="0" dirty="0"/>
          </a:p>
          <a:p>
            <a:pPr lvl="0"/>
            <a:endParaRPr lang="pt-PT"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174527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9E000-07C4-0970-E278-5CB759991E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B9E0A8-86C7-0BAD-983C-8CF98D4B45D8}"/>
              </a:ext>
            </a:extLst>
          </p:cNvPr>
          <p:cNvSpPr>
            <a:spLocks noGrp="1"/>
          </p:cNvSpPr>
          <p:nvPr>
            <p:ph type="ctrTitle"/>
          </p:nvPr>
        </p:nvSpPr>
        <p:spPr/>
        <p:txBody>
          <a:bodyPr>
            <a:normAutofit fontScale="90000"/>
          </a:bodyPr>
          <a:lstStyle/>
          <a:p>
            <a:r>
              <a:rPr lang="pt-PT" sz="2800" b="0" i="1" noProof="0" dirty="0"/>
              <a:t>Módulo 2 (Alunos)</a:t>
            </a:r>
            <a:br>
              <a:rPr lang="pt-PT" sz="2800" b="0" i="1" noProof="0" dirty="0"/>
            </a:br>
            <a:r>
              <a:rPr lang="pt-PT" sz="2800" b="0" i="1" noProof="0" dirty="0"/>
              <a:t>Bondade online e empatia cibernética</a:t>
            </a:r>
            <a:br>
              <a:rPr lang="pt-PT" sz="1800" noProof="0" dirty="0"/>
            </a:br>
            <a:br>
              <a:rPr lang="pt-PT" sz="1800" noProof="0" dirty="0"/>
            </a:br>
            <a:r>
              <a:rPr lang="pt-PT" sz="1800" noProof="0" dirty="0"/>
              <a:t> </a:t>
            </a:r>
            <a:br>
              <a:rPr lang="pt-PT" sz="1800" noProof="0" dirty="0"/>
            </a:br>
            <a:endParaRPr lang="pt-PT" sz="1800" noProof="0" dirty="0"/>
          </a:p>
        </p:txBody>
      </p:sp>
      <p:sp>
        <p:nvSpPr>
          <p:cNvPr id="3" name="Subtitle 2">
            <a:extLst>
              <a:ext uri="{FF2B5EF4-FFF2-40B4-BE49-F238E27FC236}">
                <a16:creationId xmlns:a16="http://schemas.microsoft.com/office/drawing/2014/main" id="{E1C0FBEE-9145-2830-DADD-42BC86B066FE}"/>
              </a:ext>
            </a:extLst>
          </p:cNvPr>
          <p:cNvSpPr>
            <a:spLocks noGrp="1"/>
          </p:cNvSpPr>
          <p:nvPr>
            <p:ph type="subTitle" idx="1"/>
          </p:nvPr>
        </p:nvSpPr>
        <p:spPr>
          <a:xfrm>
            <a:off x="374726" y="3662221"/>
            <a:ext cx="7391858" cy="1292830"/>
          </a:xfrm>
        </p:spPr>
        <p:txBody>
          <a:bodyPr>
            <a:normAutofit/>
          </a:bodyPr>
          <a:lstStyle/>
          <a:p>
            <a:endParaRPr lang="pt-PT" sz="2800" b="1" noProof="0" dirty="0">
              <a:solidFill>
                <a:schemeClr val="accent6">
                  <a:lumMod val="75000"/>
                </a:schemeClr>
              </a:solidFill>
            </a:endParaRPr>
          </a:p>
          <a:p>
            <a:r>
              <a:rPr lang="pt-PT" sz="2800" b="1" noProof="0" dirty="0">
                <a:solidFill>
                  <a:schemeClr val="accent6">
                    <a:lumMod val="75000"/>
                  </a:schemeClr>
                </a:solidFill>
              </a:rPr>
              <a:t>Tópico 3: Regulação emocional</a:t>
            </a:r>
          </a:p>
          <a:p>
            <a:endParaRPr lang="pt-PT" sz="2800" b="1" noProof="0" dirty="0">
              <a:solidFill>
                <a:schemeClr val="accent6">
                  <a:lumMod val="75000"/>
                </a:schemeClr>
              </a:solidFill>
            </a:endParaRPr>
          </a:p>
          <a:p>
            <a:endParaRPr lang="pt-PT" sz="2800" noProof="0" dirty="0"/>
          </a:p>
        </p:txBody>
      </p:sp>
    </p:spTree>
    <p:extLst>
      <p:ext uri="{BB962C8B-B14F-4D97-AF65-F5344CB8AC3E}">
        <p14:creationId xmlns:p14="http://schemas.microsoft.com/office/powerpoint/2010/main" val="829492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CDC1E-AE59-7D12-6DFC-40F74B42E0AF}"/>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C756E9C-3630-07EA-97B3-3F0A0DA41D08}"/>
              </a:ext>
            </a:extLst>
          </p:cNvPr>
          <p:cNvSpPr>
            <a:spLocks noGrp="1"/>
          </p:cNvSpPr>
          <p:nvPr>
            <p:ph type="title"/>
          </p:nvPr>
        </p:nvSpPr>
        <p:spPr/>
        <p:txBody>
          <a:bodyPr lIns="91440"/>
          <a:lstStyle/>
          <a:p>
            <a:r>
              <a:rPr lang="pt-PT" sz="2400" i="1" noProof="0" dirty="0"/>
              <a:t>Módulo 2 (Alunos): Bondade online e empatia cibernética</a:t>
            </a:r>
            <a:endParaRPr lang="pt-PT" sz="2400" noProof="0" dirty="0"/>
          </a:p>
        </p:txBody>
      </p:sp>
      <p:sp>
        <p:nvSpPr>
          <p:cNvPr id="6" name="Text Placeholder 5">
            <a:extLst>
              <a:ext uri="{FF2B5EF4-FFF2-40B4-BE49-F238E27FC236}">
                <a16:creationId xmlns:a16="http://schemas.microsoft.com/office/drawing/2014/main" id="{4D6933A7-7FD5-EADA-EF8C-2835BD7FF988}"/>
              </a:ext>
            </a:extLst>
          </p:cNvPr>
          <p:cNvSpPr>
            <a:spLocks noGrp="1"/>
          </p:cNvSpPr>
          <p:nvPr>
            <p:ph type="body" sz="quarter" idx="10"/>
          </p:nvPr>
        </p:nvSpPr>
        <p:spPr/>
        <p:txBody>
          <a:bodyPr/>
          <a:lstStyle/>
          <a:p>
            <a:r>
              <a:rPr lang="pt-PT" b="1" i="1" noProof="0" dirty="0">
                <a:solidFill>
                  <a:schemeClr val="accent6">
                    <a:lumMod val="75000"/>
                  </a:schemeClr>
                </a:solidFill>
              </a:rPr>
              <a:t>Tópico 3: Regulação emocional</a:t>
            </a:r>
            <a:endParaRPr lang="pt-PT" i="1" noProof="0" dirty="0"/>
          </a:p>
        </p:txBody>
      </p:sp>
      <p:pic>
        <p:nvPicPr>
          <p:cNvPr id="2" name="Content Placeholder 1">
            <a:extLst>
              <a:ext uri="{FF2B5EF4-FFF2-40B4-BE49-F238E27FC236}">
                <a16:creationId xmlns:a16="http://schemas.microsoft.com/office/drawing/2014/main" id="{A1005BE0-AD0D-F3E3-14CA-AFD352669A26}"/>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85458BDB-F3F2-29FA-B251-1A7D0772C554}"/>
              </a:ext>
            </a:extLst>
          </p:cNvPr>
          <p:cNvSpPr txBox="1"/>
          <p:nvPr/>
        </p:nvSpPr>
        <p:spPr>
          <a:xfrm>
            <a:off x="97970" y="1643888"/>
            <a:ext cx="9856521" cy="3954352"/>
          </a:xfrm>
          <a:prstGeom prst="rect">
            <a:avLst/>
          </a:prstGeom>
          <a:noFill/>
        </p:spPr>
        <p:txBody>
          <a:bodyPr wrap="square">
            <a:spAutoFit/>
          </a:bodyPr>
          <a:lstStyle/>
          <a:p>
            <a:pPr marR="0" lvl="0">
              <a:lnSpc>
                <a:spcPct val="107000"/>
              </a:lnSpc>
              <a:spcAft>
                <a:spcPts val="800"/>
              </a:spcAft>
              <a:buSzPts val="1000"/>
              <a:tabLst>
                <a:tab pos="457200" algn="l"/>
              </a:tabLst>
            </a:pPr>
            <a:r>
              <a:rPr lang="pt-PT" sz="2400" b="1"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Gerir a tua «bateria digital» – Manter o controlo</a:t>
            </a:r>
          </a:p>
          <a:p>
            <a:pPr marR="0" lvl="0">
              <a:lnSpc>
                <a:spcPct val="107000"/>
              </a:lnSpc>
              <a:spcAft>
                <a:spcPts val="800"/>
              </a:spcAft>
              <a:buSzPts val="1000"/>
              <a:tabLst>
                <a:tab pos="457200" algn="l"/>
              </a:tabLst>
            </a:pPr>
            <a:endParaRPr lang="pt-PT" sz="2400" b="1" noProof="0"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Quando o ecrã fica demasiado barulhento</a:t>
            </a:r>
            <a:endParaRPr lang="pt-PT" sz="2400" noProof="0"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Comparar-se com os outros ou ver vidas “perfeitas” </a:t>
            </a:r>
          </a:p>
          <a:p>
            <a:pPr marR="0" lvl="0" algn="ctr">
              <a:lnSpc>
                <a:spcPct val="107000"/>
              </a:lnSpc>
              <a:spcAft>
                <a:spcPts val="800"/>
              </a:spcAft>
              <a:buSzPts val="1000"/>
              <a:tabLst>
                <a:tab pos="457200" algn="l"/>
              </a:tabLst>
            </a:pPr>
            <a:r>
              <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pode fazer-te sentir ansioso ou com inveja. </a:t>
            </a:r>
          </a:p>
          <a:p>
            <a:pPr marR="0" lvl="0" algn="ctr">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É normal sentires-te assim!</a:t>
            </a:r>
          </a:p>
        </p:txBody>
      </p:sp>
    </p:spTree>
    <p:extLst>
      <p:ext uri="{BB962C8B-B14F-4D97-AF65-F5344CB8AC3E}">
        <p14:creationId xmlns:p14="http://schemas.microsoft.com/office/powerpoint/2010/main" val="1091137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2BB0D-286B-3E45-C683-9056749B1B8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7AB90A9-DE05-952E-F816-6349B8824CBE}"/>
              </a:ext>
            </a:extLst>
          </p:cNvPr>
          <p:cNvSpPr>
            <a:spLocks noGrp="1"/>
          </p:cNvSpPr>
          <p:nvPr>
            <p:ph type="title"/>
          </p:nvPr>
        </p:nvSpPr>
        <p:spPr/>
        <p:txBody>
          <a:bodyPr lIns="91440"/>
          <a:lstStyle/>
          <a:p>
            <a:r>
              <a:rPr lang="pt-PT" sz="2400" i="1" noProof="0" dirty="0"/>
              <a:t>Módulo 2 (Alunos): Bondade online e empatia cibernética</a:t>
            </a:r>
            <a:endParaRPr lang="pt-PT" sz="2400" noProof="0" dirty="0"/>
          </a:p>
        </p:txBody>
      </p:sp>
      <p:sp>
        <p:nvSpPr>
          <p:cNvPr id="6" name="Text Placeholder 5">
            <a:extLst>
              <a:ext uri="{FF2B5EF4-FFF2-40B4-BE49-F238E27FC236}">
                <a16:creationId xmlns:a16="http://schemas.microsoft.com/office/drawing/2014/main" id="{B2662878-00EE-5A1F-61A4-2D79DE119D19}"/>
              </a:ext>
            </a:extLst>
          </p:cNvPr>
          <p:cNvSpPr>
            <a:spLocks noGrp="1"/>
          </p:cNvSpPr>
          <p:nvPr>
            <p:ph type="body" sz="quarter" idx="10"/>
          </p:nvPr>
        </p:nvSpPr>
        <p:spPr/>
        <p:txBody>
          <a:bodyPr/>
          <a:lstStyle/>
          <a:p>
            <a:r>
              <a:rPr lang="pt-PT" b="1" i="1" noProof="0" dirty="0">
                <a:solidFill>
                  <a:schemeClr val="accent6">
                    <a:lumMod val="75000"/>
                  </a:schemeClr>
                </a:solidFill>
              </a:rPr>
              <a:t>Tópico 3: Regulação emocional</a:t>
            </a:r>
            <a:endParaRPr lang="pt-PT" i="1" noProof="0" dirty="0"/>
          </a:p>
        </p:txBody>
      </p:sp>
      <p:pic>
        <p:nvPicPr>
          <p:cNvPr id="2" name="Content Placeholder 1">
            <a:extLst>
              <a:ext uri="{FF2B5EF4-FFF2-40B4-BE49-F238E27FC236}">
                <a16:creationId xmlns:a16="http://schemas.microsoft.com/office/drawing/2014/main" id="{B645CEC8-44A4-0B08-5250-E7D99F40CC3D}"/>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AD8A0EAC-637F-6CBE-41CB-63A5F1B7CB18}"/>
              </a:ext>
            </a:extLst>
          </p:cNvPr>
          <p:cNvSpPr txBox="1"/>
          <p:nvPr/>
        </p:nvSpPr>
        <p:spPr>
          <a:xfrm>
            <a:off x="97970" y="1643888"/>
            <a:ext cx="9856521" cy="3416320"/>
          </a:xfrm>
          <a:prstGeom prst="rect">
            <a:avLst/>
          </a:prstGeom>
          <a:noFill/>
        </p:spPr>
        <p:txBody>
          <a:bodyPr wrap="square">
            <a:spAutoFit/>
          </a:bodyPr>
          <a:lstStyle/>
          <a:p>
            <a:pPr lvl="0"/>
            <a:r>
              <a:rPr lang="pt-PT" sz="2400" b="1" noProof="0" dirty="0"/>
              <a:t>A reinicialização em 3 passos</a:t>
            </a:r>
          </a:p>
          <a:p>
            <a:pPr lvl="0"/>
            <a:endParaRPr lang="pt-PT" sz="2400" noProof="0" dirty="0"/>
          </a:p>
          <a:p>
            <a:pPr lvl="1" algn="ctr"/>
            <a:r>
              <a:rPr lang="pt-PT" sz="2400" noProof="0" dirty="0"/>
              <a:t>Mantém o controlo</a:t>
            </a:r>
          </a:p>
          <a:p>
            <a:pPr lvl="1"/>
            <a:endParaRPr lang="pt-PT" sz="2400" noProof="0" dirty="0"/>
          </a:p>
          <a:p>
            <a:pPr marL="914400" lvl="1" indent="-457200" algn="ctr">
              <a:buAutoNum type="arabicPeriod"/>
            </a:pPr>
            <a:r>
              <a:rPr lang="pt-PT" sz="2400" b="1" noProof="0" dirty="0"/>
              <a:t>Respirações profundas: </a:t>
            </a:r>
            <a:r>
              <a:rPr lang="pt-PT" sz="2400" noProof="0" dirty="0"/>
              <a:t>acalma a tua mente</a:t>
            </a:r>
          </a:p>
          <a:p>
            <a:pPr lvl="1" algn="ctr"/>
            <a:endParaRPr lang="pt-PT" sz="2400" noProof="0" dirty="0"/>
          </a:p>
          <a:p>
            <a:pPr lvl="1" algn="ctr"/>
            <a:r>
              <a:rPr lang="pt-PT" sz="2400" b="1" noProof="0" dirty="0"/>
              <a:t>2. Pausa do ecrã: </a:t>
            </a:r>
            <a:r>
              <a:rPr lang="pt-PT" sz="2400" noProof="0" dirty="0"/>
              <a:t>Afasta-te por 5 minutos</a:t>
            </a:r>
          </a:p>
          <a:p>
            <a:pPr lvl="1" algn="ctr"/>
            <a:endParaRPr lang="pt-PT" sz="2400" noProof="0" dirty="0"/>
          </a:p>
          <a:p>
            <a:pPr lvl="1" algn="ctr"/>
            <a:r>
              <a:rPr lang="pt-PT" sz="2400" b="1" noProof="0" dirty="0"/>
              <a:t>3. Desabafa: </a:t>
            </a:r>
            <a:r>
              <a:rPr lang="pt-PT" sz="2400" noProof="0" dirty="0"/>
              <a:t>Fala com um amigo ou professor.</a:t>
            </a:r>
          </a:p>
        </p:txBody>
      </p:sp>
    </p:spTree>
    <p:extLst>
      <p:ext uri="{BB962C8B-B14F-4D97-AF65-F5344CB8AC3E}">
        <p14:creationId xmlns:p14="http://schemas.microsoft.com/office/powerpoint/2010/main" val="35372522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8955D-7192-9252-D6AF-03A853BB9D1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DDF933A-363B-02A3-262D-552FA7910BDF}"/>
              </a:ext>
            </a:extLst>
          </p:cNvPr>
          <p:cNvSpPr>
            <a:spLocks noGrp="1"/>
          </p:cNvSpPr>
          <p:nvPr>
            <p:ph type="title"/>
          </p:nvPr>
        </p:nvSpPr>
        <p:spPr/>
        <p:txBody>
          <a:bodyPr lIns="91440"/>
          <a:lstStyle/>
          <a:p>
            <a:r>
              <a:rPr lang="pt-PT" sz="2400" i="1" noProof="0" dirty="0"/>
              <a:t>Módulo 2 (Alunos): Bondade online e empatia cibernética</a:t>
            </a:r>
            <a:endParaRPr lang="pt-PT" sz="2400" noProof="0" dirty="0"/>
          </a:p>
        </p:txBody>
      </p:sp>
      <p:sp>
        <p:nvSpPr>
          <p:cNvPr id="6" name="Text Placeholder 5">
            <a:extLst>
              <a:ext uri="{FF2B5EF4-FFF2-40B4-BE49-F238E27FC236}">
                <a16:creationId xmlns:a16="http://schemas.microsoft.com/office/drawing/2014/main" id="{76E80771-0A66-E77C-809B-37C4E01D1208}"/>
              </a:ext>
            </a:extLst>
          </p:cNvPr>
          <p:cNvSpPr>
            <a:spLocks noGrp="1"/>
          </p:cNvSpPr>
          <p:nvPr>
            <p:ph type="body" sz="quarter" idx="10"/>
          </p:nvPr>
        </p:nvSpPr>
        <p:spPr/>
        <p:txBody>
          <a:bodyPr/>
          <a:lstStyle/>
          <a:p>
            <a:r>
              <a:rPr lang="pt-PT" b="1" i="1" noProof="0" dirty="0">
                <a:solidFill>
                  <a:schemeClr val="accent6">
                    <a:lumMod val="75000"/>
                  </a:schemeClr>
                </a:solidFill>
              </a:rPr>
              <a:t>Tópico 3: Regulação emocional</a:t>
            </a:r>
            <a:endParaRPr lang="pt-PT" i="1" noProof="0" dirty="0"/>
          </a:p>
        </p:txBody>
      </p:sp>
      <p:pic>
        <p:nvPicPr>
          <p:cNvPr id="2" name="Content Placeholder 1">
            <a:extLst>
              <a:ext uri="{FF2B5EF4-FFF2-40B4-BE49-F238E27FC236}">
                <a16:creationId xmlns:a16="http://schemas.microsoft.com/office/drawing/2014/main" id="{7D68E13D-E5D9-16DE-A77E-0C4CBD5E89E1}"/>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C078A1B9-4FFB-F7C7-921C-D5EC0753BE02}"/>
              </a:ext>
            </a:extLst>
          </p:cNvPr>
          <p:cNvSpPr txBox="1"/>
          <p:nvPr/>
        </p:nvSpPr>
        <p:spPr>
          <a:xfrm>
            <a:off x="97970" y="1643888"/>
            <a:ext cx="9856521" cy="2677656"/>
          </a:xfrm>
          <a:prstGeom prst="rect">
            <a:avLst/>
          </a:prstGeom>
          <a:noFill/>
        </p:spPr>
        <p:txBody>
          <a:bodyPr wrap="square">
            <a:spAutoFit/>
          </a:bodyPr>
          <a:lstStyle/>
          <a:p>
            <a:pPr lvl="0"/>
            <a:r>
              <a:rPr lang="pt-PT" sz="2400" b="1" noProof="0" dirty="0"/>
              <a:t>Regista a tua jornada</a:t>
            </a:r>
          </a:p>
          <a:p>
            <a:pPr lvl="0"/>
            <a:endParaRPr lang="pt-PT" sz="2400" b="1" noProof="0" dirty="0"/>
          </a:p>
          <a:p>
            <a:pPr lvl="0" algn="ctr"/>
            <a:r>
              <a:rPr lang="pt-PT" sz="2400" noProof="0" dirty="0"/>
              <a:t>Sê o teu melhor amigo</a:t>
            </a:r>
          </a:p>
          <a:p>
            <a:pPr lvl="0" algn="ctr"/>
            <a:endParaRPr lang="pt-PT" sz="2400" noProof="0" dirty="0"/>
          </a:p>
          <a:p>
            <a:pPr lvl="0" algn="ctr"/>
            <a:r>
              <a:rPr lang="pt-PT" sz="2400" noProof="0" dirty="0"/>
              <a:t>Escrever os teus sentimentos ajuda-te a compreender </a:t>
            </a:r>
            <a:r>
              <a:rPr lang="pt-PT" sz="2400" i="1" noProof="0" dirty="0"/>
              <a:t>por que </a:t>
            </a:r>
            <a:r>
              <a:rPr lang="pt-PT" sz="2400" noProof="0" dirty="0"/>
              <a:t>estás chateado. </a:t>
            </a:r>
          </a:p>
          <a:p>
            <a:pPr lvl="0" algn="ctr"/>
            <a:r>
              <a:rPr lang="pt-PT" sz="2400" noProof="0" dirty="0"/>
              <a:t>Isso impede-nos de reagir impulsivamente (atacar).</a:t>
            </a:r>
          </a:p>
          <a:p>
            <a:pPr lvl="0"/>
            <a:endParaRPr lang="pt-PT" sz="2400" noProof="0" dirty="0"/>
          </a:p>
        </p:txBody>
      </p:sp>
    </p:spTree>
    <p:extLst>
      <p:ext uri="{BB962C8B-B14F-4D97-AF65-F5344CB8AC3E}">
        <p14:creationId xmlns:p14="http://schemas.microsoft.com/office/powerpoint/2010/main" val="41384154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D373D-5923-52F5-8578-743D93A2884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B5C8C8D-4E57-2217-F6BE-2676AD6054B1}"/>
              </a:ext>
            </a:extLst>
          </p:cNvPr>
          <p:cNvSpPr>
            <a:spLocks noGrp="1"/>
          </p:cNvSpPr>
          <p:nvPr>
            <p:ph type="title"/>
          </p:nvPr>
        </p:nvSpPr>
        <p:spPr/>
        <p:txBody>
          <a:bodyPr lIns="91440"/>
          <a:lstStyle/>
          <a:p>
            <a:r>
              <a:rPr lang="pt-PT" sz="2400" i="1" noProof="0" dirty="0"/>
              <a:t>Módulo 2 (Alunos): Bondade online e empatia cibernética</a:t>
            </a:r>
            <a:endParaRPr lang="pt-PT" sz="2400" noProof="0" dirty="0"/>
          </a:p>
        </p:txBody>
      </p:sp>
      <p:sp>
        <p:nvSpPr>
          <p:cNvPr id="6" name="Text Placeholder 5">
            <a:extLst>
              <a:ext uri="{FF2B5EF4-FFF2-40B4-BE49-F238E27FC236}">
                <a16:creationId xmlns:a16="http://schemas.microsoft.com/office/drawing/2014/main" id="{3B443A7E-6128-E7A9-8B17-6E0063A2D663}"/>
              </a:ext>
            </a:extLst>
          </p:cNvPr>
          <p:cNvSpPr>
            <a:spLocks noGrp="1"/>
          </p:cNvSpPr>
          <p:nvPr>
            <p:ph type="body" sz="quarter" idx="10"/>
          </p:nvPr>
        </p:nvSpPr>
        <p:spPr/>
        <p:txBody>
          <a:bodyPr/>
          <a:lstStyle/>
          <a:p>
            <a:endParaRPr lang="pt-PT" b="1" i="1" noProof="0" dirty="0">
              <a:solidFill>
                <a:schemeClr val="accent6">
                  <a:lumMod val="75000"/>
                </a:schemeClr>
              </a:solidFill>
            </a:endParaRPr>
          </a:p>
          <a:p>
            <a:r>
              <a:rPr lang="pt-PT" b="1" i="1" noProof="0" dirty="0">
                <a:solidFill>
                  <a:schemeClr val="accent6">
                    <a:lumMod val="75000"/>
                  </a:schemeClr>
                </a:solidFill>
              </a:rPr>
              <a:t>Tópico 3: Regulação emocional</a:t>
            </a:r>
            <a:endParaRPr lang="pt-PT" i="1" noProof="0" dirty="0"/>
          </a:p>
          <a:p>
            <a:endParaRPr lang="pt-PT" i="1" noProof="0" dirty="0"/>
          </a:p>
        </p:txBody>
      </p:sp>
      <p:pic>
        <p:nvPicPr>
          <p:cNvPr id="2" name="Content Placeholder 1">
            <a:extLst>
              <a:ext uri="{FF2B5EF4-FFF2-40B4-BE49-F238E27FC236}">
                <a16:creationId xmlns:a16="http://schemas.microsoft.com/office/drawing/2014/main" id="{38FC5C39-8128-B090-AB90-5EF6A09B8C3C}"/>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EB24FBEB-E1B3-D6CE-9553-D0E417075EDA}"/>
              </a:ext>
            </a:extLst>
          </p:cNvPr>
          <p:cNvSpPr txBox="1"/>
          <p:nvPr/>
        </p:nvSpPr>
        <p:spPr>
          <a:xfrm>
            <a:off x="176644" y="1631373"/>
            <a:ext cx="10453255" cy="2593659"/>
          </a:xfrm>
          <a:prstGeom prst="rect">
            <a:avLst/>
          </a:prstGeom>
          <a:noFill/>
        </p:spPr>
        <p:txBody>
          <a:bodyPr wrap="square">
            <a:spAutoFit/>
          </a:bodyPr>
          <a:lstStyle/>
          <a:p>
            <a:pPr lvl="0" algn="ctr"/>
            <a:r>
              <a:rPr lang="pt-PT" sz="2400" b="1" noProof="0" dirty="0">
                <a:solidFill>
                  <a:schemeClr val="accent4">
                    <a:lumMod val="75000"/>
                  </a:schemeClr>
                </a:solidFill>
              </a:rPr>
              <a:t>Atividade: «O Desafio da Respiração de 2 Minutos» (Individual)</a:t>
            </a:r>
            <a:endParaRPr lang="pt-PT" sz="2400" noProof="0" dirty="0">
              <a:solidFill>
                <a:schemeClr val="accent4">
                  <a:lumMod val="75000"/>
                </a:schemeClr>
              </a:solidFill>
            </a:endParaRPr>
          </a:p>
          <a:p>
            <a:pPr lvl="1" algn="ctr"/>
            <a:endParaRPr lang="pt-PT" sz="2400" b="1" noProof="0" dirty="0"/>
          </a:p>
          <a:p>
            <a:pPr lvl="1" algn="ctr"/>
            <a:r>
              <a:rPr lang="pt-PT" sz="2400" b="1" noProof="0" dirty="0"/>
              <a:t>Tarefa: </a:t>
            </a:r>
            <a:r>
              <a:rPr lang="pt-PT" sz="2400" noProof="0" dirty="0"/>
              <a:t>Encontra a tua «calma interior».</a:t>
            </a:r>
          </a:p>
          <a:p>
            <a:pPr lvl="1" algn="ctr"/>
            <a:endParaRPr lang="pt-PT" sz="2400" noProof="0" dirty="0"/>
          </a:p>
          <a:p>
            <a:pPr lvl="1" algn="ctr"/>
            <a:r>
              <a:rPr lang="pt-PT" sz="2400" b="1" noProof="0" dirty="0"/>
              <a:t>Interação: </a:t>
            </a:r>
            <a:r>
              <a:rPr lang="pt-PT" sz="2400" noProof="0" dirty="0"/>
              <a:t>Segue uma animação simples de Respiração.</a:t>
            </a:r>
          </a:p>
          <a:p>
            <a:pPr lvl="0"/>
            <a:endParaRPr lang="pt-PT"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184705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028C4-D64C-98B8-9B98-1876800883FD}"/>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59307EDE-AA2B-45F4-54AE-2141E5FB7F9A}"/>
              </a:ext>
            </a:extLst>
          </p:cNvPr>
          <p:cNvSpPr>
            <a:spLocks noGrp="1"/>
          </p:cNvSpPr>
          <p:nvPr>
            <p:ph type="title"/>
          </p:nvPr>
        </p:nvSpPr>
        <p:spPr/>
        <p:txBody>
          <a:bodyPr lIns="91440"/>
          <a:lstStyle/>
          <a:p>
            <a:r>
              <a:rPr lang="pt-PT" sz="2400" i="1" noProof="0" dirty="0"/>
              <a:t>Módulo 2 (Alunos): Bondade online e empatia cibernética</a:t>
            </a:r>
            <a:endParaRPr lang="pt-PT" sz="2400" noProof="0" dirty="0"/>
          </a:p>
        </p:txBody>
      </p:sp>
      <p:sp>
        <p:nvSpPr>
          <p:cNvPr id="6" name="Text Placeholder 5">
            <a:extLst>
              <a:ext uri="{FF2B5EF4-FFF2-40B4-BE49-F238E27FC236}">
                <a16:creationId xmlns:a16="http://schemas.microsoft.com/office/drawing/2014/main" id="{F7CD799D-65AA-D231-64FE-B8B74C92C8F2}"/>
              </a:ext>
            </a:extLst>
          </p:cNvPr>
          <p:cNvSpPr>
            <a:spLocks noGrp="1"/>
          </p:cNvSpPr>
          <p:nvPr>
            <p:ph type="body" sz="quarter" idx="10"/>
          </p:nvPr>
        </p:nvSpPr>
        <p:spPr/>
        <p:txBody>
          <a:bodyPr/>
          <a:lstStyle/>
          <a:p>
            <a:endParaRPr lang="pt-PT" b="1" i="1" noProof="0" dirty="0">
              <a:solidFill>
                <a:schemeClr val="accent6">
                  <a:lumMod val="75000"/>
                </a:schemeClr>
              </a:solidFill>
            </a:endParaRPr>
          </a:p>
          <a:p>
            <a:r>
              <a:rPr lang="pt-PT" b="1" i="1" noProof="0" dirty="0">
                <a:solidFill>
                  <a:schemeClr val="accent6">
                    <a:lumMod val="75000"/>
                  </a:schemeClr>
                </a:solidFill>
              </a:rPr>
              <a:t>Tema 3: Regulação emocional</a:t>
            </a:r>
            <a:endParaRPr lang="pt-PT" i="1" noProof="0" dirty="0"/>
          </a:p>
          <a:p>
            <a:endParaRPr lang="pt-PT" i="1" noProof="0" dirty="0"/>
          </a:p>
        </p:txBody>
      </p:sp>
      <p:pic>
        <p:nvPicPr>
          <p:cNvPr id="2" name="Content Placeholder 1">
            <a:extLst>
              <a:ext uri="{FF2B5EF4-FFF2-40B4-BE49-F238E27FC236}">
                <a16:creationId xmlns:a16="http://schemas.microsoft.com/office/drawing/2014/main" id="{911A725C-D390-2CEE-5EF1-1384C16A9B4F}"/>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B7FDF264-901E-4E33-7A50-E6978ECE72C9}"/>
              </a:ext>
            </a:extLst>
          </p:cNvPr>
          <p:cNvSpPr txBox="1"/>
          <p:nvPr/>
        </p:nvSpPr>
        <p:spPr>
          <a:xfrm>
            <a:off x="176644" y="1631373"/>
            <a:ext cx="10453255" cy="2962991"/>
          </a:xfrm>
          <a:prstGeom prst="rect">
            <a:avLst/>
          </a:prstGeom>
          <a:noFill/>
        </p:spPr>
        <p:txBody>
          <a:bodyPr wrap="square">
            <a:spAutoFit/>
          </a:bodyPr>
          <a:lstStyle/>
          <a:p>
            <a:pPr lvl="0" algn="ctr"/>
            <a:r>
              <a:rPr lang="pt-PT" sz="2400" b="1" noProof="0" dirty="0">
                <a:solidFill>
                  <a:schemeClr val="accent4">
                    <a:lumMod val="75000"/>
                  </a:schemeClr>
                </a:solidFill>
              </a:rPr>
              <a:t>Atividade: «Como é que nos acalmamos» (Interativa)</a:t>
            </a:r>
          </a:p>
          <a:p>
            <a:pPr lvl="0" algn="ctr"/>
            <a:endParaRPr lang="pt-PT" sz="2400" noProof="0" dirty="0"/>
          </a:p>
          <a:p>
            <a:pPr lvl="1" algn="ctr"/>
            <a:r>
              <a:rPr lang="pt-PT" sz="2400" b="1" noProof="0" dirty="0"/>
              <a:t>Tarefa: </a:t>
            </a:r>
            <a:r>
              <a:rPr lang="pt-PT" sz="2400" noProof="0" dirty="0"/>
              <a:t>Qual é a TUA estratégia preferida?</a:t>
            </a:r>
          </a:p>
          <a:p>
            <a:pPr lvl="1" algn="ctr"/>
            <a:endParaRPr lang="pt-PT" sz="2400" b="1" noProof="0" dirty="0"/>
          </a:p>
          <a:p>
            <a:pPr lvl="1" algn="ctr"/>
            <a:r>
              <a:rPr lang="pt-PT" sz="2400" b="1" noProof="0" dirty="0"/>
              <a:t>Interação: </a:t>
            </a:r>
            <a:r>
              <a:rPr lang="pt-PT" sz="2400" noProof="0" dirty="0"/>
              <a:t>Como é que nos acalmamos? </a:t>
            </a:r>
          </a:p>
          <a:p>
            <a:pPr lvl="1" algn="ctr"/>
            <a:r>
              <a:rPr lang="pt-PT" sz="2400" i="1" noProof="0" dirty="0"/>
              <a:t>A) Pausa do ecrã, B) Respiração profunda, C) Escrever num diário, D) Falar com um adulto.</a:t>
            </a:r>
            <a:endParaRPr lang="pt-PT" sz="2400" noProof="0" dirty="0"/>
          </a:p>
          <a:p>
            <a:pPr lvl="0" algn="ctr"/>
            <a:endParaRPr lang="pt-PT"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65691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650E-0553-747D-EFC6-FDB953FF7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57A7A-8CCC-24C0-6FFD-E409081F3D80}"/>
              </a:ext>
            </a:extLst>
          </p:cNvPr>
          <p:cNvSpPr>
            <a:spLocks noGrp="1"/>
          </p:cNvSpPr>
          <p:nvPr>
            <p:ph type="ctrTitle"/>
          </p:nvPr>
        </p:nvSpPr>
        <p:spPr/>
        <p:txBody>
          <a:bodyPr>
            <a:normAutofit fontScale="90000"/>
          </a:bodyPr>
          <a:lstStyle/>
          <a:p>
            <a:r>
              <a:rPr lang="pt-PT" sz="2800" b="0" i="1" noProof="0" dirty="0"/>
              <a:t>Módulo 2 (Alunos)</a:t>
            </a:r>
            <a:br>
              <a:rPr lang="pt-PT" sz="2800" b="0" i="1" noProof="0" dirty="0"/>
            </a:br>
            <a:r>
              <a:rPr lang="pt-PT" sz="2800" b="0" i="1" noProof="0" dirty="0"/>
              <a:t>Bondade online e empatia cibernética</a:t>
            </a:r>
            <a:br>
              <a:rPr lang="pt-PT" sz="1800" noProof="0" dirty="0"/>
            </a:br>
            <a:br>
              <a:rPr lang="pt-PT" sz="1800" noProof="0" dirty="0"/>
            </a:br>
            <a:r>
              <a:rPr lang="pt-PT" sz="1800" noProof="0" dirty="0"/>
              <a:t> </a:t>
            </a:r>
            <a:br>
              <a:rPr lang="pt-PT" sz="1800" noProof="0" dirty="0"/>
            </a:br>
            <a:endParaRPr lang="pt-PT" sz="1800" noProof="0" dirty="0"/>
          </a:p>
        </p:txBody>
      </p:sp>
      <p:sp>
        <p:nvSpPr>
          <p:cNvPr id="3" name="Subtitle 2">
            <a:extLst>
              <a:ext uri="{FF2B5EF4-FFF2-40B4-BE49-F238E27FC236}">
                <a16:creationId xmlns:a16="http://schemas.microsoft.com/office/drawing/2014/main" id="{490332EB-1E18-9827-5E3E-009A9EA1433C}"/>
              </a:ext>
            </a:extLst>
          </p:cNvPr>
          <p:cNvSpPr>
            <a:spLocks noGrp="1"/>
          </p:cNvSpPr>
          <p:nvPr>
            <p:ph type="subTitle" idx="1"/>
          </p:nvPr>
        </p:nvSpPr>
        <p:spPr>
          <a:xfrm>
            <a:off x="374726" y="3662221"/>
            <a:ext cx="7391858" cy="1292830"/>
          </a:xfrm>
        </p:spPr>
        <p:txBody>
          <a:bodyPr>
            <a:normAutofit/>
          </a:bodyPr>
          <a:lstStyle/>
          <a:p>
            <a:r>
              <a:rPr lang="pt-PT" sz="2800" b="1" noProof="0" dirty="0">
                <a:solidFill>
                  <a:schemeClr val="accent6">
                    <a:lumMod val="75000"/>
                  </a:schemeClr>
                </a:solidFill>
              </a:rPr>
              <a:t>Tópico 1: Desvendando o </a:t>
            </a:r>
            <a:r>
              <a:rPr lang="pt-PT" sz="2800" b="1" noProof="0" dirty="0" err="1">
                <a:solidFill>
                  <a:schemeClr val="accent6">
                    <a:lumMod val="75000"/>
                  </a:schemeClr>
                </a:solidFill>
              </a:rPr>
              <a:t>cyberbullying</a:t>
            </a:r>
            <a:endParaRPr lang="pt-PT" sz="2800" b="1" noProof="0" dirty="0">
              <a:solidFill>
                <a:schemeClr val="accent6">
                  <a:lumMod val="75000"/>
                </a:schemeClr>
              </a:solidFill>
            </a:endParaRPr>
          </a:p>
          <a:p>
            <a:endParaRPr lang="pt-PT" sz="2800" noProof="0" dirty="0"/>
          </a:p>
        </p:txBody>
      </p:sp>
    </p:spTree>
    <p:extLst>
      <p:ext uri="{BB962C8B-B14F-4D97-AF65-F5344CB8AC3E}">
        <p14:creationId xmlns:p14="http://schemas.microsoft.com/office/powerpoint/2010/main" val="3575798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B1CA0-715A-AC64-47B1-0D705E417C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F51EAD-4B7F-4CB1-E4B4-1017B6B3FADD}"/>
              </a:ext>
            </a:extLst>
          </p:cNvPr>
          <p:cNvSpPr>
            <a:spLocks noGrp="1"/>
          </p:cNvSpPr>
          <p:nvPr>
            <p:ph type="ctrTitle"/>
          </p:nvPr>
        </p:nvSpPr>
        <p:spPr/>
        <p:txBody>
          <a:bodyPr>
            <a:normAutofit fontScale="90000"/>
          </a:bodyPr>
          <a:lstStyle/>
          <a:p>
            <a:r>
              <a:rPr lang="pt-PT" sz="2800" b="0" i="1" noProof="0" dirty="0"/>
              <a:t>Módulo 2 (Alunos)</a:t>
            </a:r>
            <a:br>
              <a:rPr lang="pt-PT" sz="2800" b="0" i="1" noProof="0" dirty="0"/>
            </a:br>
            <a:r>
              <a:rPr lang="pt-PT" sz="2800" b="0" i="1" noProof="0" dirty="0"/>
              <a:t>Bondade online e empatia cibernética</a:t>
            </a:r>
            <a:br>
              <a:rPr lang="pt-PT" sz="1800" noProof="0" dirty="0"/>
            </a:br>
            <a:br>
              <a:rPr lang="pt-PT" sz="1800" noProof="0" dirty="0"/>
            </a:br>
            <a:r>
              <a:rPr lang="pt-PT" sz="1800" noProof="0" dirty="0"/>
              <a:t> </a:t>
            </a:r>
            <a:br>
              <a:rPr lang="pt-PT" sz="1800" noProof="0" dirty="0"/>
            </a:br>
            <a:endParaRPr lang="pt-PT" sz="1800" noProof="0" dirty="0"/>
          </a:p>
        </p:txBody>
      </p:sp>
      <p:sp>
        <p:nvSpPr>
          <p:cNvPr id="3" name="Subtitle 2">
            <a:extLst>
              <a:ext uri="{FF2B5EF4-FFF2-40B4-BE49-F238E27FC236}">
                <a16:creationId xmlns:a16="http://schemas.microsoft.com/office/drawing/2014/main" id="{7A563C95-E80A-0F47-54C8-509B944BFF7F}"/>
              </a:ext>
            </a:extLst>
          </p:cNvPr>
          <p:cNvSpPr>
            <a:spLocks noGrp="1"/>
          </p:cNvSpPr>
          <p:nvPr>
            <p:ph type="subTitle" idx="1"/>
          </p:nvPr>
        </p:nvSpPr>
        <p:spPr>
          <a:xfrm>
            <a:off x="374726" y="3662221"/>
            <a:ext cx="7391858" cy="1292830"/>
          </a:xfrm>
        </p:spPr>
        <p:txBody>
          <a:bodyPr>
            <a:normAutofit fontScale="92500" lnSpcReduction="20000"/>
          </a:bodyPr>
          <a:lstStyle/>
          <a:p>
            <a:endParaRPr lang="pt-PT" sz="2800" b="1" noProof="0" dirty="0">
              <a:solidFill>
                <a:schemeClr val="accent6">
                  <a:lumMod val="75000"/>
                </a:schemeClr>
              </a:solidFill>
            </a:endParaRPr>
          </a:p>
          <a:p>
            <a:endParaRPr lang="pt-PT" sz="2800" b="1" noProof="0" dirty="0">
              <a:solidFill>
                <a:schemeClr val="accent6">
                  <a:lumMod val="75000"/>
                </a:schemeClr>
              </a:solidFill>
            </a:endParaRPr>
          </a:p>
          <a:p>
            <a:r>
              <a:rPr lang="pt-PT" sz="2800" b="1" noProof="0" dirty="0">
                <a:solidFill>
                  <a:schemeClr val="accent6">
                    <a:lumMod val="75000"/>
                  </a:schemeClr>
                </a:solidFill>
              </a:rPr>
              <a:t>Tópico 4: Cidadania digital</a:t>
            </a:r>
          </a:p>
          <a:p>
            <a:endParaRPr lang="pt-PT" sz="2800" b="1" noProof="0" dirty="0">
              <a:solidFill>
                <a:schemeClr val="accent6">
                  <a:lumMod val="75000"/>
                </a:schemeClr>
              </a:solidFill>
            </a:endParaRPr>
          </a:p>
          <a:p>
            <a:endParaRPr lang="pt-PT" sz="2800" b="1" noProof="0" dirty="0">
              <a:solidFill>
                <a:schemeClr val="accent6">
                  <a:lumMod val="75000"/>
                </a:schemeClr>
              </a:solidFill>
            </a:endParaRPr>
          </a:p>
          <a:p>
            <a:endParaRPr lang="pt-PT" sz="2800" noProof="0" dirty="0"/>
          </a:p>
        </p:txBody>
      </p:sp>
    </p:spTree>
    <p:extLst>
      <p:ext uri="{BB962C8B-B14F-4D97-AF65-F5344CB8AC3E}">
        <p14:creationId xmlns:p14="http://schemas.microsoft.com/office/powerpoint/2010/main" val="6173445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6236A-71D2-906D-231A-ADD4DCF2207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9CD20EA-1536-93E1-9884-A0864030DCC4}"/>
              </a:ext>
            </a:extLst>
          </p:cNvPr>
          <p:cNvSpPr>
            <a:spLocks noGrp="1"/>
          </p:cNvSpPr>
          <p:nvPr>
            <p:ph type="title"/>
          </p:nvPr>
        </p:nvSpPr>
        <p:spPr/>
        <p:txBody>
          <a:bodyPr lIns="91440"/>
          <a:lstStyle/>
          <a:p>
            <a:r>
              <a:rPr lang="pt-PT" sz="2400" i="1" noProof="0" dirty="0"/>
              <a:t>Módulo 2 (Alunos): Bondade online e empatia cibernética</a:t>
            </a:r>
            <a:endParaRPr lang="pt-PT" sz="2400" noProof="0" dirty="0"/>
          </a:p>
        </p:txBody>
      </p:sp>
      <p:sp>
        <p:nvSpPr>
          <p:cNvPr id="6" name="Text Placeholder 5">
            <a:extLst>
              <a:ext uri="{FF2B5EF4-FFF2-40B4-BE49-F238E27FC236}">
                <a16:creationId xmlns:a16="http://schemas.microsoft.com/office/drawing/2014/main" id="{61BA7A9D-7D5A-DA6F-D0FA-3DB54D18C361}"/>
              </a:ext>
            </a:extLst>
          </p:cNvPr>
          <p:cNvSpPr>
            <a:spLocks noGrp="1"/>
          </p:cNvSpPr>
          <p:nvPr>
            <p:ph type="body" sz="quarter" idx="10"/>
          </p:nvPr>
        </p:nvSpPr>
        <p:spPr/>
        <p:txBody>
          <a:bodyPr/>
          <a:lstStyle/>
          <a:p>
            <a:r>
              <a:rPr lang="pt-PT" b="1" i="1" noProof="0" dirty="0">
                <a:solidFill>
                  <a:schemeClr val="accent6">
                    <a:lumMod val="75000"/>
                  </a:schemeClr>
                </a:solidFill>
              </a:rPr>
              <a:t>Tópico 4: Cidadania digital</a:t>
            </a:r>
            <a:endParaRPr lang="pt-PT" i="1" noProof="0" dirty="0"/>
          </a:p>
        </p:txBody>
      </p:sp>
      <p:pic>
        <p:nvPicPr>
          <p:cNvPr id="2" name="Content Placeholder 1">
            <a:extLst>
              <a:ext uri="{FF2B5EF4-FFF2-40B4-BE49-F238E27FC236}">
                <a16:creationId xmlns:a16="http://schemas.microsoft.com/office/drawing/2014/main" id="{0E3AA27A-E58D-19B7-D714-5390AC7E2C56}"/>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DE549A36-F3A9-E6B0-E6BC-9508A1132972}"/>
              </a:ext>
            </a:extLst>
          </p:cNvPr>
          <p:cNvSpPr txBox="1"/>
          <p:nvPr/>
        </p:nvSpPr>
        <p:spPr>
          <a:xfrm>
            <a:off x="97970" y="1643888"/>
            <a:ext cx="9856521" cy="3046988"/>
          </a:xfrm>
          <a:prstGeom prst="rect">
            <a:avLst/>
          </a:prstGeom>
          <a:noFill/>
        </p:spPr>
        <p:txBody>
          <a:bodyPr wrap="square">
            <a:spAutoFit/>
          </a:bodyPr>
          <a:lstStyle/>
          <a:p>
            <a:pPr lvl="0"/>
            <a:r>
              <a:rPr lang="pt-PT" sz="2400" b="1" noProof="0" dirty="0"/>
              <a:t>A tua identidade digital</a:t>
            </a:r>
          </a:p>
          <a:p>
            <a:pPr lvl="0"/>
            <a:endParaRPr lang="pt-PT" sz="2400" b="1" noProof="0" dirty="0"/>
          </a:p>
          <a:p>
            <a:pPr lvl="0" algn="ctr"/>
            <a:r>
              <a:rPr lang="pt-PT" sz="2400" noProof="0" dirty="0"/>
              <a:t>Tu és o que publicas</a:t>
            </a:r>
          </a:p>
          <a:p>
            <a:pPr lvl="0" algn="ctr"/>
            <a:endParaRPr lang="pt-PT" sz="2400" noProof="0" dirty="0"/>
          </a:p>
          <a:p>
            <a:pPr lvl="0" algn="ctr"/>
            <a:r>
              <a:rPr lang="pt-PT" sz="2400" noProof="0" dirty="0"/>
              <a:t>Ser um bom cidadão digital significa ser ético, seguro e respeitoso. </a:t>
            </a:r>
          </a:p>
          <a:p>
            <a:pPr lvl="0" algn="ctr"/>
            <a:endParaRPr lang="pt-PT" sz="2400" noProof="0" dirty="0"/>
          </a:p>
          <a:p>
            <a:pPr lvl="0" algn="ctr"/>
            <a:r>
              <a:rPr lang="pt-PT" sz="2400" noProof="0" dirty="0"/>
              <a:t>Cada clique faz parte da tua reputação.</a:t>
            </a:r>
          </a:p>
          <a:p>
            <a:pPr lvl="0"/>
            <a:endParaRPr lang="pt-PT" sz="2400" noProof="0" dirty="0"/>
          </a:p>
        </p:txBody>
      </p:sp>
    </p:spTree>
    <p:extLst>
      <p:ext uri="{BB962C8B-B14F-4D97-AF65-F5344CB8AC3E}">
        <p14:creationId xmlns:p14="http://schemas.microsoft.com/office/powerpoint/2010/main" val="35761325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B7051-A539-77C9-E9C6-C6F03829FC5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1EC7AB9-5108-4EBE-01ED-1F2EF716B97E}"/>
              </a:ext>
            </a:extLst>
          </p:cNvPr>
          <p:cNvSpPr>
            <a:spLocks noGrp="1"/>
          </p:cNvSpPr>
          <p:nvPr>
            <p:ph type="title"/>
          </p:nvPr>
        </p:nvSpPr>
        <p:spPr/>
        <p:txBody>
          <a:bodyPr lIns="91440"/>
          <a:lstStyle/>
          <a:p>
            <a:r>
              <a:rPr lang="pt-PT" sz="2400" i="1" noProof="0" dirty="0"/>
              <a:t>Módulo 2 (Alunos): Bondade online e empatia cibernética</a:t>
            </a:r>
            <a:endParaRPr lang="pt-PT" sz="2400" noProof="0" dirty="0"/>
          </a:p>
        </p:txBody>
      </p:sp>
      <p:sp>
        <p:nvSpPr>
          <p:cNvPr id="6" name="Text Placeholder 5">
            <a:extLst>
              <a:ext uri="{FF2B5EF4-FFF2-40B4-BE49-F238E27FC236}">
                <a16:creationId xmlns:a16="http://schemas.microsoft.com/office/drawing/2014/main" id="{1C6314D8-AE0F-D472-D85B-51471E99F87A}"/>
              </a:ext>
            </a:extLst>
          </p:cNvPr>
          <p:cNvSpPr>
            <a:spLocks noGrp="1"/>
          </p:cNvSpPr>
          <p:nvPr>
            <p:ph type="body" sz="quarter" idx="10"/>
          </p:nvPr>
        </p:nvSpPr>
        <p:spPr/>
        <p:txBody>
          <a:bodyPr/>
          <a:lstStyle/>
          <a:p>
            <a:r>
              <a:rPr lang="pt-PT" b="1" i="1" noProof="0" dirty="0">
                <a:solidFill>
                  <a:schemeClr val="accent6">
                    <a:lumMod val="75000"/>
                  </a:schemeClr>
                </a:solidFill>
              </a:rPr>
              <a:t>Tópico 4: Cidadania digital</a:t>
            </a:r>
            <a:endParaRPr lang="pt-PT" i="1" noProof="0" dirty="0"/>
          </a:p>
        </p:txBody>
      </p:sp>
      <p:pic>
        <p:nvPicPr>
          <p:cNvPr id="2" name="Content Placeholder 1">
            <a:extLst>
              <a:ext uri="{FF2B5EF4-FFF2-40B4-BE49-F238E27FC236}">
                <a16:creationId xmlns:a16="http://schemas.microsoft.com/office/drawing/2014/main" id="{7050727B-0A41-C71C-312A-BE01574ACBC7}"/>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5EFF62B6-80F4-BEE8-C710-94B5B3D76868}"/>
              </a:ext>
            </a:extLst>
          </p:cNvPr>
          <p:cNvSpPr txBox="1"/>
          <p:nvPr/>
        </p:nvSpPr>
        <p:spPr>
          <a:xfrm>
            <a:off x="97970" y="1643888"/>
            <a:ext cx="9856521" cy="3785652"/>
          </a:xfrm>
          <a:prstGeom prst="rect">
            <a:avLst/>
          </a:prstGeom>
          <a:noFill/>
        </p:spPr>
        <p:txBody>
          <a:bodyPr wrap="square">
            <a:spAutoFit/>
          </a:bodyPr>
          <a:lstStyle/>
          <a:p>
            <a:pPr lvl="0"/>
            <a:r>
              <a:rPr lang="pt-PT" sz="2400" b="1" noProof="0" dirty="0"/>
              <a:t>Proteger a tua comunidade</a:t>
            </a:r>
          </a:p>
          <a:p>
            <a:pPr lvl="0"/>
            <a:endParaRPr lang="pt-PT" sz="2400" noProof="0" dirty="0"/>
          </a:p>
          <a:p>
            <a:pPr lvl="0" algn="ctr"/>
            <a:r>
              <a:rPr lang="pt-PT" sz="2400" noProof="0" dirty="0"/>
              <a:t>Construir um espaço online seguro</a:t>
            </a:r>
          </a:p>
          <a:p>
            <a:pPr lvl="0" algn="ctr"/>
            <a:endParaRPr lang="pt-PT" sz="2400" noProof="0" dirty="0"/>
          </a:p>
          <a:p>
            <a:pPr lvl="0" algn="ctr"/>
            <a:r>
              <a:rPr lang="pt-PT" sz="2400" noProof="0" dirty="0"/>
              <a:t>Respeita a privacidade dos outros. </a:t>
            </a:r>
          </a:p>
          <a:p>
            <a:pPr lvl="0" algn="ctr"/>
            <a:endParaRPr lang="pt-PT" sz="2400" noProof="0" dirty="0"/>
          </a:p>
          <a:p>
            <a:pPr lvl="0" algn="ctr"/>
            <a:r>
              <a:rPr lang="pt-PT" sz="2400" noProof="0" dirty="0"/>
              <a:t>Pensa criticamente (Esta notícia é verdadeira?). </a:t>
            </a:r>
          </a:p>
          <a:p>
            <a:pPr lvl="0" algn="ctr"/>
            <a:endParaRPr lang="pt-PT" sz="2400" noProof="0" dirty="0"/>
          </a:p>
          <a:p>
            <a:pPr lvl="0" algn="ctr"/>
            <a:r>
              <a:rPr lang="pt-PT" sz="2400" noProof="0" dirty="0"/>
              <a:t>Inclui outras pessoas nas conversas em grupo.</a:t>
            </a:r>
          </a:p>
          <a:p>
            <a:pPr lvl="0"/>
            <a:endParaRPr lang="pt-PT" sz="2400" noProof="0" dirty="0"/>
          </a:p>
        </p:txBody>
      </p:sp>
    </p:spTree>
    <p:extLst>
      <p:ext uri="{BB962C8B-B14F-4D97-AF65-F5344CB8AC3E}">
        <p14:creationId xmlns:p14="http://schemas.microsoft.com/office/powerpoint/2010/main" val="5405259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29F1F-8D21-934E-A58E-CC0B71D1A13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53A70C3-D26A-4D60-75CC-53DF4A7A3F72}"/>
              </a:ext>
            </a:extLst>
          </p:cNvPr>
          <p:cNvSpPr>
            <a:spLocks noGrp="1"/>
          </p:cNvSpPr>
          <p:nvPr>
            <p:ph type="title"/>
          </p:nvPr>
        </p:nvSpPr>
        <p:spPr/>
        <p:txBody>
          <a:bodyPr lIns="91440"/>
          <a:lstStyle/>
          <a:p>
            <a:r>
              <a:rPr lang="pt-PT" sz="2400" i="1" noProof="0" dirty="0"/>
              <a:t>Módulo 2 (Alunos): Bondade online e empatia cibernética</a:t>
            </a:r>
            <a:endParaRPr lang="pt-PT" sz="2400" noProof="0" dirty="0"/>
          </a:p>
        </p:txBody>
      </p:sp>
      <p:sp>
        <p:nvSpPr>
          <p:cNvPr id="6" name="Text Placeholder 5">
            <a:extLst>
              <a:ext uri="{FF2B5EF4-FFF2-40B4-BE49-F238E27FC236}">
                <a16:creationId xmlns:a16="http://schemas.microsoft.com/office/drawing/2014/main" id="{A8271396-E431-2625-6400-32E98AE1489D}"/>
              </a:ext>
            </a:extLst>
          </p:cNvPr>
          <p:cNvSpPr>
            <a:spLocks noGrp="1"/>
          </p:cNvSpPr>
          <p:nvPr>
            <p:ph type="body" sz="quarter" idx="10"/>
          </p:nvPr>
        </p:nvSpPr>
        <p:spPr/>
        <p:txBody>
          <a:bodyPr/>
          <a:lstStyle/>
          <a:p>
            <a:r>
              <a:rPr lang="pt-PT" b="1" i="1" noProof="0" dirty="0">
                <a:solidFill>
                  <a:schemeClr val="accent6">
                    <a:lumMod val="75000"/>
                  </a:schemeClr>
                </a:solidFill>
              </a:rPr>
              <a:t>Tópico 4: Cidadania digital</a:t>
            </a:r>
            <a:endParaRPr lang="pt-PT" i="1" noProof="0" dirty="0"/>
          </a:p>
        </p:txBody>
      </p:sp>
      <p:pic>
        <p:nvPicPr>
          <p:cNvPr id="2" name="Content Placeholder 1">
            <a:extLst>
              <a:ext uri="{FF2B5EF4-FFF2-40B4-BE49-F238E27FC236}">
                <a16:creationId xmlns:a16="http://schemas.microsoft.com/office/drawing/2014/main" id="{734BC586-09CB-397E-50BF-33A33B605BDF}"/>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FB6D7178-3FC3-3B56-4F6F-822D259F1218}"/>
              </a:ext>
            </a:extLst>
          </p:cNvPr>
          <p:cNvSpPr txBox="1"/>
          <p:nvPr/>
        </p:nvSpPr>
        <p:spPr>
          <a:xfrm>
            <a:off x="97970" y="1643888"/>
            <a:ext cx="9856521" cy="3046988"/>
          </a:xfrm>
          <a:prstGeom prst="rect">
            <a:avLst/>
          </a:prstGeom>
          <a:noFill/>
        </p:spPr>
        <p:txBody>
          <a:bodyPr wrap="square">
            <a:spAutoFit/>
          </a:bodyPr>
          <a:lstStyle/>
          <a:p>
            <a:pPr lvl="0"/>
            <a:r>
              <a:rPr lang="pt-PT" sz="2400" b="1" noProof="0" dirty="0"/>
              <a:t>O teu futuro</a:t>
            </a:r>
          </a:p>
          <a:p>
            <a:pPr lvl="0" algn="ctr"/>
            <a:endParaRPr lang="pt-PT" sz="2400" b="1" noProof="0" dirty="0"/>
          </a:p>
          <a:p>
            <a:pPr lvl="0" algn="ctr"/>
            <a:r>
              <a:rPr lang="pt-PT" sz="2400" noProof="0" dirty="0"/>
              <a:t>A tua pegada digital é importante!</a:t>
            </a:r>
          </a:p>
          <a:p>
            <a:pPr lvl="0" algn="ctr"/>
            <a:endParaRPr lang="pt-PT" sz="2400" noProof="0" dirty="0"/>
          </a:p>
          <a:p>
            <a:pPr lvl="0" algn="ctr"/>
            <a:r>
              <a:rPr lang="pt-PT" sz="2400" noProof="0" dirty="0"/>
              <a:t>O que publicas hoje pode afetar a tua escola, as tuas amizades e os teus futuros empregos!</a:t>
            </a:r>
          </a:p>
          <a:p>
            <a:pPr lvl="0" algn="ctr"/>
            <a:r>
              <a:rPr lang="pt-PT" sz="2400" noProof="0" dirty="0"/>
              <a:t> </a:t>
            </a:r>
          </a:p>
          <a:p>
            <a:pPr lvl="0" algn="ctr"/>
            <a:r>
              <a:rPr lang="pt-PT" sz="2400" noProof="0" dirty="0"/>
              <a:t>Publica coisas de que te orgulhas!</a:t>
            </a:r>
          </a:p>
          <a:p>
            <a:pPr lvl="0"/>
            <a:endParaRPr lang="pt-PT" sz="2400" noProof="0" dirty="0"/>
          </a:p>
        </p:txBody>
      </p:sp>
    </p:spTree>
    <p:extLst>
      <p:ext uri="{BB962C8B-B14F-4D97-AF65-F5344CB8AC3E}">
        <p14:creationId xmlns:p14="http://schemas.microsoft.com/office/powerpoint/2010/main" val="34994204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90B46-07F3-069D-9947-08DBAB5CCA3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5E512ED-1A29-4EB6-4AB7-1E4E3B37004F}"/>
              </a:ext>
            </a:extLst>
          </p:cNvPr>
          <p:cNvSpPr>
            <a:spLocks noGrp="1"/>
          </p:cNvSpPr>
          <p:nvPr>
            <p:ph type="title"/>
          </p:nvPr>
        </p:nvSpPr>
        <p:spPr/>
        <p:txBody>
          <a:bodyPr lIns="91440"/>
          <a:lstStyle/>
          <a:p>
            <a:r>
              <a:rPr lang="pt-PT" sz="2400" i="1" noProof="0" dirty="0"/>
              <a:t>Módulo 2 (Alunos): Bondade online e empatia cibernética</a:t>
            </a:r>
            <a:endParaRPr lang="pt-PT" sz="2400" noProof="0" dirty="0"/>
          </a:p>
        </p:txBody>
      </p:sp>
      <p:sp>
        <p:nvSpPr>
          <p:cNvPr id="6" name="Text Placeholder 5">
            <a:extLst>
              <a:ext uri="{FF2B5EF4-FFF2-40B4-BE49-F238E27FC236}">
                <a16:creationId xmlns:a16="http://schemas.microsoft.com/office/drawing/2014/main" id="{4FBAE7C9-3702-87BB-6D40-B84338DC0034}"/>
              </a:ext>
            </a:extLst>
          </p:cNvPr>
          <p:cNvSpPr>
            <a:spLocks noGrp="1"/>
          </p:cNvSpPr>
          <p:nvPr>
            <p:ph type="body" sz="quarter" idx="10"/>
          </p:nvPr>
        </p:nvSpPr>
        <p:spPr/>
        <p:txBody>
          <a:bodyPr/>
          <a:lstStyle/>
          <a:p>
            <a:endParaRPr lang="pt-PT" b="1" i="1" noProof="0" dirty="0">
              <a:solidFill>
                <a:schemeClr val="accent6">
                  <a:lumMod val="75000"/>
                </a:schemeClr>
              </a:solidFill>
            </a:endParaRPr>
          </a:p>
          <a:p>
            <a:r>
              <a:rPr lang="pt-PT" b="1" i="1" noProof="0" dirty="0">
                <a:solidFill>
                  <a:schemeClr val="accent6">
                    <a:lumMod val="75000"/>
                  </a:schemeClr>
                </a:solidFill>
              </a:rPr>
              <a:t>Tópico 4: Cidadania digital</a:t>
            </a:r>
          </a:p>
          <a:p>
            <a:endParaRPr lang="pt-PT" i="1" noProof="0" dirty="0"/>
          </a:p>
        </p:txBody>
      </p:sp>
      <p:pic>
        <p:nvPicPr>
          <p:cNvPr id="2" name="Content Placeholder 1">
            <a:extLst>
              <a:ext uri="{FF2B5EF4-FFF2-40B4-BE49-F238E27FC236}">
                <a16:creationId xmlns:a16="http://schemas.microsoft.com/office/drawing/2014/main" id="{B40E9957-96B9-5339-75C4-8AFDCEC5B29D}"/>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3AEF50ED-1200-A818-3685-7E09F50B03B9}"/>
              </a:ext>
            </a:extLst>
          </p:cNvPr>
          <p:cNvSpPr txBox="1"/>
          <p:nvPr/>
        </p:nvSpPr>
        <p:spPr>
          <a:xfrm>
            <a:off x="176644" y="1631373"/>
            <a:ext cx="10453255" cy="3332322"/>
          </a:xfrm>
          <a:prstGeom prst="rect">
            <a:avLst/>
          </a:prstGeom>
          <a:noFill/>
        </p:spPr>
        <p:txBody>
          <a:bodyPr wrap="square">
            <a:spAutoFit/>
          </a:bodyPr>
          <a:lstStyle/>
          <a:p>
            <a:pPr lvl="0" algn="ctr"/>
            <a:r>
              <a:rPr lang="pt-PT" sz="2400" b="1" noProof="0" dirty="0">
                <a:solidFill>
                  <a:schemeClr val="accent4">
                    <a:lumMod val="75000"/>
                  </a:schemeClr>
                </a:solidFill>
              </a:rPr>
              <a:t>Atividade: «O Código da Sala de Aula» (Interativa)</a:t>
            </a:r>
            <a:endParaRPr lang="pt-PT" sz="2400" noProof="0" dirty="0">
              <a:solidFill>
                <a:schemeClr val="accent4">
                  <a:lumMod val="75000"/>
                </a:schemeClr>
              </a:solidFill>
            </a:endParaRPr>
          </a:p>
          <a:p>
            <a:pPr lvl="1" algn="ctr"/>
            <a:endParaRPr lang="pt-PT" sz="2400" b="1" noProof="0" dirty="0"/>
          </a:p>
          <a:p>
            <a:pPr lvl="1" algn="ctr"/>
            <a:r>
              <a:rPr lang="pt-PT" sz="2400" b="1" noProof="0" dirty="0"/>
              <a:t>Tarefa: </a:t>
            </a:r>
            <a:r>
              <a:rPr lang="pt-PT" sz="2400" noProof="0" dirty="0"/>
              <a:t>Criar as nossas regras</a:t>
            </a:r>
          </a:p>
          <a:p>
            <a:pPr lvl="1" algn="ctr"/>
            <a:endParaRPr lang="pt-PT" sz="2400" b="1" noProof="0" dirty="0"/>
          </a:p>
          <a:p>
            <a:pPr lvl="1" algn="ctr"/>
            <a:r>
              <a:rPr lang="pt-PT" sz="2400" b="1" noProof="0" dirty="0"/>
              <a:t>Interação: </a:t>
            </a:r>
            <a:r>
              <a:rPr lang="pt-PT" sz="2400" noProof="0" dirty="0"/>
              <a:t>Façam um brainstorming de 3 regras para o chat de grupo da vossa turma. </a:t>
            </a:r>
          </a:p>
          <a:p>
            <a:pPr lvl="1" algn="ctr"/>
            <a:r>
              <a:rPr lang="pt-PT" sz="2400" noProof="0" dirty="0"/>
              <a:t>(por exemplo: «Não desabafar em público», «Comemorar as vitórias de todos»).</a:t>
            </a:r>
          </a:p>
          <a:p>
            <a:pPr lvl="0" algn="ctr"/>
            <a:endParaRPr lang="pt-PT" sz="2400" noProof="0" dirty="0"/>
          </a:p>
          <a:p>
            <a:pPr lvl="0" algn="ctr"/>
            <a:endParaRPr lang="pt-PT"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149753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14BAB-0D53-EBC5-2F2F-5FC07341BD9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19B6052-0B92-44D7-DA37-11CC83AA5792}"/>
              </a:ext>
            </a:extLst>
          </p:cNvPr>
          <p:cNvSpPr>
            <a:spLocks noGrp="1"/>
          </p:cNvSpPr>
          <p:nvPr>
            <p:ph type="title"/>
          </p:nvPr>
        </p:nvSpPr>
        <p:spPr/>
        <p:txBody>
          <a:bodyPr lIns="91440"/>
          <a:lstStyle/>
          <a:p>
            <a:r>
              <a:rPr lang="pt-PT" sz="2400" i="1" noProof="0" dirty="0"/>
              <a:t>Módulo 2 (Alunos): Bondade online e empatia cibernética</a:t>
            </a:r>
            <a:endParaRPr lang="pt-PT" sz="2400" noProof="0" dirty="0"/>
          </a:p>
        </p:txBody>
      </p:sp>
      <p:sp>
        <p:nvSpPr>
          <p:cNvPr id="6" name="Text Placeholder 5">
            <a:extLst>
              <a:ext uri="{FF2B5EF4-FFF2-40B4-BE49-F238E27FC236}">
                <a16:creationId xmlns:a16="http://schemas.microsoft.com/office/drawing/2014/main" id="{FBABEAB1-C9A9-5FBD-6DC0-347419ABEAF8}"/>
              </a:ext>
            </a:extLst>
          </p:cNvPr>
          <p:cNvSpPr>
            <a:spLocks noGrp="1"/>
          </p:cNvSpPr>
          <p:nvPr>
            <p:ph type="body" sz="quarter" idx="10"/>
          </p:nvPr>
        </p:nvSpPr>
        <p:spPr/>
        <p:txBody>
          <a:bodyPr/>
          <a:lstStyle/>
          <a:p>
            <a:endParaRPr lang="pt-PT" b="1" i="1" noProof="0" dirty="0">
              <a:solidFill>
                <a:schemeClr val="accent6">
                  <a:lumMod val="75000"/>
                </a:schemeClr>
              </a:solidFill>
            </a:endParaRPr>
          </a:p>
          <a:p>
            <a:r>
              <a:rPr lang="pt-PT" b="1" i="1" noProof="0" dirty="0">
                <a:solidFill>
                  <a:schemeClr val="accent6">
                    <a:lumMod val="75000"/>
                  </a:schemeClr>
                </a:solidFill>
              </a:rPr>
              <a:t>Tema 4: Cidadania digital</a:t>
            </a:r>
          </a:p>
          <a:p>
            <a:endParaRPr lang="pt-PT" i="1" noProof="0" dirty="0"/>
          </a:p>
        </p:txBody>
      </p:sp>
      <p:pic>
        <p:nvPicPr>
          <p:cNvPr id="2" name="Content Placeholder 1">
            <a:extLst>
              <a:ext uri="{FF2B5EF4-FFF2-40B4-BE49-F238E27FC236}">
                <a16:creationId xmlns:a16="http://schemas.microsoft.com/office/drawing/2014/main" id="{3AFC3139-6469-A4EB-11E2-BBB7F2A3A6ED}"/>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93B100E8-AE94-DC4B-49CE-92B6C8916A39}"/>
              </a:ext>
            </a:extLst>
          </p:cNvPr>
          <p:cNvSpPr txBox="1"/>
          <p:nvPr/>
        </p:nvSpPr>
        <p:spPr>
          <a:xfrm>
            <a:off x="176644" y="1631373"/>
            <a:ext cx="10453255" cy="3701654"/>
          </a:xfrm>
          <a:prstGeom prst="rect">
            <a:avLst/>
          </a:prstGeom>
          <a:noFill/>
        </p:spPr>
        <p:txBody>
          <a:bodyPr wrap="square">
            <a:spAutoFit/>
          </a:bodyPr>
          <a:lstStyle/>
          <a:p>
            <a:pPr lvl="0" algn="ctr"/>
            <a:r>
              <a:rPr lang="pt-PT" sz="2400" b="1" noProof="0" dirty="0">
                <a:solidFill>
                  <a:schemeClr val="accent4">
                    <a:lumMod val="75000"/>
                  </a:schemeClr>
                </a:solidFill>
              </a:rPr>
              <a:t>Atividade: «O Compromisso Digital» (Individual)</a:t>
            </a:r>
            <a:endParaRPr lang="pt-PT" sz="2400" noProof="0" dirty="0">
              <a:solidFill>
                <a:schemeClr val="accent4">
                  <a:lumMod val="75000"/>
                </a:schemeClr>
              </a:solidFill>
            </a:endParaRPr>
          </a:p>
          <a:p>
            <a:pPr lvl="1" algn="ctr"/>
            <a:endParaRPr lang="pt-PT" sz="2400" b="1" noProof="0" dirty="0"/>
          </a:p>
          <a:p>
            <a:pPr lvl="1" algn="ctr"/>
            <a:r>
              <a:rPr lang="pt-PT" sz="2400" b="1" noProof="0" dirty="0"/>
              <a:t>Tarefa: </a:t>
            </a:r>
            <a:r>
              <a:rPr lang="pt-PT" sz="2400" noProof="0" dirty="0"/>
              <a:t>Torná-lo oficial</a:t>
            </a:r>
          </a:p>
          <a:p>
            <a:pPr lvl="1" algn="ctr"/>
            <a:endParaRPr lang="pt-PT" sz="2400" b="1" noProof="0" dirty="0"/>
          </a:p>
          <a:p>
            <a:pPr lvl="1" algn="ctr"/>
            <a:r>
              <a:rPr lang="pt-PT" sz="2400" b="1" noProof="0" dirty="0"/>
              <a:t>Interação: </a:t>
            </a:r>
            <a:r>
              <a:rPr lang="pt-PT" sz="2400" noProof="0" dirty="0"/>
              <a:t> </a:t>
            </a:r>
          </a:p>
          <a:p>
            <a:pPr lvl="1" algn="ctr"/>
            <a:r>
              <a:rPr lang="pt-PT" sz="2400" noProof="0" dirty="0"/>
              <a:t>Escreve os teus 3 a 5 compromissos pessoais num «Cartão de Compromisso» para levar para casa.</a:t>
            </a:r>
          </a:p>
          <a:p>
            <a:pPr lvl="1" algn="ctr"/>
            <a:r>
              <a:rPr lang="pt-PT" sz="2400" noProof="0" dirty="0"/>
              <a:t>(por exemplo, «Vou denunciar conteúdos prejudiciais»)</a:t>
            </a:r>
          </a:p>
          <a:p>
            <a:pPr lvl="0" algn="ctr"/>
            <a:endParaRPr lang="pt-PT"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116505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AE6D5-4BD4-EF70-9A78-C38B3735BC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0F0F46-1404-8612-DA0F-119FF549FBED}"/>
              </a:ext>
            </a:extLst>
          </p:cNvPr>
          <p:cNvSpPr>
            <a:spLocks noGrp="1"/>
          </p:cNvSpPr>
          <p:nvPr>
            <p:ph type="ctrTitle"/>
          </p:nvPr>
        </p:nvSpPr>
        <p:spPr>
          <a:xfrm>
            <a:off x="405246" y="1768632"/>
            <a:ext cx="6821956" cy="1334065"/>
          </a:xfrm>
        </p:spPr>
        <p:txBody>
          <a:bodyPr/>
          <a:lstStyle/>
          <a:p>
            <a:r>
              <a:rPr lang="pt-PT" b="0" i="1" noProof="0" dirty="0"/>
              <a:t>Fim do Módulo 2 (Alunos)</a:t>
            </a:r>
            <a:br>
              <a:rPr lang="pt-PT" b="0" i="1" noProof="0" dirty="0"/>
            </a:br>
            <a:r>
              <a:rPr lang="pt-PT" b="0" i="1" noProof="0" dirty="0"/>
              <a:t>Bondade online e empatia cibernética</a:t>
            </a:r>
            <a:br>
              <a:rPr lang="pt-PT" noProof="0" dirty="0"/>
            </a:br>
            <a:endParaRPr lang="pt-PT" noProof="0" dirty="0"/>
          </a:p>
        </p:txBody>
      </p:sp>
      <p:pic>
        <p:nvPicPr>
          <p:cNvPr id="8" name="Picture 7">
            <a:extLst>
              <a:ext uri="{FF2B5EF4-FFF2-40B4-BE49-F238E27FC236}">
                <a16:creationId xmlns:a16="http://schemas.microsoft.com/office/drawing/2014/main" id="{EB5DE78C-1BD8-E47F-1854-46AC8DCEDF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extLst>
      <p:ext uri="{BB962C8B-B14F-4D97-AF65-F5344CB8AC3E}">
        <p14:creationId xmlns:p14="http://schemas.microsoft.com/office/powerpoint/2010/main" val="657895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7061E-C86D-651E-3E36-B5C1E36940D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16618C-B37C-7BBA-B60D-F2F1A3AEAB3E}"/>
              </a:ext>
            </a:extLst>
          </p:cNvPr>
          <p:cNvSpPr>
            <a:spLocks noGrp="1"/>
          </p:cNvSpPr>
          <p:nvPr>
            <p:ph type="title"/>
          </p:nvPr>
        </p:nvSpPr>
        <p:spPr/>
        <p:txBody>
          <a:bodyPr lIns="91440"/>
          <a:lstStyle/>
          <a:p>
            <a:r>
              <a:rPr lang="pt-PT" sz="2400" i="1" noProof="0" dirty="0"/>
              <a:t>Módulo 2 (Alunos): Bondade online e empatia cibernética</a:t>
            </a:r>
            <a:endParaRPr lang="pt-PT" sz="2400" noProof="0" dirty="0"/>
          </a:p>
        </p:txBody>
      </p:sp>
      <p:sp>
        <p:nvSpPr>
          <p:cNvPr id="6" name="Text Placeholder 5">
            <a:extLst>
              <a:ext uri="{FF2B5EF4-FFF2-40B4-BE49-F238E27FC236}">
                <a16:creationId xmlns:a16="http://schemas.microsoft.com/office/drawing/2014/main" id="{C7E7FAC4-7448-2ADC-CB70-39FC7D3F3AAE}"/>
              </a:ext>
            </a:extLst>
          </p:cNvPr>
          <p:cNvSpPr>
            <a:spLocks noGrp="1"/>
          </p:cNvSpPr>
          <p:nvPr>
            <p:ph type="body" sz="quarter" idx="10"/>
          </p:nvPr>
        </p:nvSpPr>
        <p:spPr/>
        <p:txBody>
          <a:bodyPr/>
          <a:lstStyle/>
          <a:p>
            <a:r>
              <a:rPr lang="pt-PT" b="1" i="1" noProof="0" dirty="0">
                <a:solidFill>
                  <a:schemeClr val="accent6">
                    <a:lumMod val="75000"/>
                  </a:schemeClr>
                </a:solidFill>
              </a:rPr>
              <a:t>Tópico 1: Desvendando o </a:t>
            </a:r>
            <a:r>
              <a:rPr lang="pt-PT" b="1" i="1" noProof="0" dirty="0" err="1">
                <a:solidFill>
                  <a:schemeClr val="accent6">
                    <a:lumMod val="75000"/>
                  </a:schemeClr>
                </a:solidFill>
              </a:rPr>
              <a:t>Ciberbullying</a:t>
            </a:r>
            <a:endParaRPr lang="pt-PT" b="1" i="1" noProof="0" dirty="0">
              <a:solidFill>
                <a:schemeClr val="accent6">
                  <a:lumMod val="75000"/>
                </a:schemeClr>
              </a:solidFill>
            </a:endParaRPr>
          </a:p>
        </p:txBody>
      </p:sp>
      <p:pic>
        <p:nvPicPr>
          <p:cNvPr id="3" name="Content Placeholder 1">
            <a:extLst>
              <a:ext uri="{FF2B5EF4-FFF2-40B4-BE49-F238E27FC236}">
                <a16:creationId xmlns:a16="http://schemas.microsoft.com/office/drawing/2014/main" id="{3CC66ED3-CDF8-5D92-CC54-5149A01B92CC}"/>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23251F34-C4B2-9B7F-DE60-29070D54B430}"/>
              </a:ext>
            </a:extLst>
          </p:cNvPr>
          <p:cNvSpPr txBox="1"/>
          <p:nvPr/>
        </p:nvSpPr>
        <p:spPr>
          <a:xfrm>
            <a:off x="176644" y="1631373"/>
            <a:ext cx="10453255" cy="3588355"/>
          </a:xfrm>
          <a:prstGeom prst="rect">
            <a:avLst/>
          </a:prstGeom>
          <a:noFill/>
        </p:spPr>
        <p:txBody>
          <a:bodyPr wrap="square">
            <a:spAutoFit/>
          </a:bodyPr>
          <a:lstStyle/>
          <a:p>
            <a:pPr marR="0" lvl="0">
              <a:lnSpc>
                <a:spcPct val="107000"/>
              </a:lnSpc>
              <a:spcAft>
                <a:spcPts val="800"/>
              </a:spcAft>
              <a:buSzPts val="1000"/>
              <a:tabLst>
                <a:tab pos="457200" algn="l"/>
              </a:tabLst>
            </a:pPr>
            <a:r>
              <a:rPr lang="pt-PT" sz="2400" b="1"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O que é o </a:t>
            </a:r>
            <a:r>
              <a:rPr lang="pt-PT" sz="2400" b="1" noProof="0" dirty="0" err="1">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ciberbullying</a:t>
            </a:r>
            <a:r>
              <a:rPr lang="pt-PT" sz="2400" b="1"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a:t>
            </a: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pt-PT" sz="2400" noProof="0"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pt-PT" sz="16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É um dano repetido e intencional causado através de ecrãs. </a:t>
            </a:r>
          </a:p>
          <a:p>
            <a:pPr marR="0" lvl="1" algn="ctr">
              <a:lnSpc>
                <a:spcPct val="107000"/>
              </a:lnSpc>
              <a:spcAft>
                <a:spcPts val="800"/>
              </a:spcAft>
              <a:buSzPts val="1000"/>
              <a:tabLst>
                <a:tab pos="914400" algn="l"/>
              </a:tabLst>
            </a:pPr>
            <a:r>
              <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Pode acontecer em qualquer lugar, a qualquer hora.</a:t>
            </a:r>
          </a:p>
          <a:p>
            <a:pPr marR="0" lvl="1" algn="ctr">
              <a:lnSpc>
                <a:spcPct val="107000"/>
              </a:lnSpc>
              <a:spcAft>
                <a:spcPts val="800"/>
              </a:spcAft>
              <a:buSzPts val="1000"/>
              <a:tabLst>
                <a:tab pos="914400" algn="l"/>
              </a:tabLst>
            </a:pPr>
            <a:endParaRPr lang="pt-PT" sz="16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r>
              <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Espalhar boatos, enviar mensagens diretas maldosas ou partilhar fotos privadas.</a:t>
            </a:r>
          </a:p>
        </p:txBody>
      </p:sp>
    </p:spTree>
    <p:extLst>
      <p:ext uri="{BB962C8B-B14F-4D97-AF65-F5344CB8AC3E}">
        <p14:creationId xmlns:p14="http://schemas.microsoft.com/office/powerpoint/2010/main" val="2985987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AB995-4B6A-ED92-3D9D-5CC49CFD9FB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356F851-1086-1D2B-9019-E3DAA9A03ABB}"/>
              </a:ext>
            </a:extLst>
          </p:cNvPr>
          <p:cNvSpPr>
            <a:spLocks noGrp="1"/>
          </p:cNvSpPr>
          <p:nvPr>
            <p:ph type="title"/>
          </p:nvPr>
        </p:nvSpPr>
        <p:spPr/>
        <p:txBody>
          <a:bodyPr lIns="91440"/>
          <a:lstStyle/>
          <a:p>
            <a:r>
              <a:rPr lang="pt-PT" sz="2400" i="1" noProof="0" dirty="0"/>
              <a:t>Módulo 2 (Alunos): Bondade online e empatia cibernética</a:t>
            </a:r>
            <a:endParaRPr lang="pt-PT" sz="2400" noProof="0" dirty="0"/>
          </a:p>
        </p:txBody>
      </p:sp>
      <p:sp>
        <p:nvSpPr>
          <p:cNvPr id="6" name="Text Placeholder 5">
            <a:extLst>
              <a:ext uri="{FF2B5EF4-FFF2-40B4-BE49-F238E27FC236}">
                <a16:creationId xmlns:a16="http://schemas.microsoft.com/office/drawing/2014/main" id="{BE00D98A-C89D-69BD-6ED9-A845AB5973DD}"/>
              </a:ext>
            </a:extLst>
          </p:cNvPr>
          <p:cNvSpPr>
            <a:spLocks noGrp="1"/>
          </p:cNvSpPr>
          <p:nvPr>
            <p:ph type="body" sz="quarter" idx="10"/>
          </p:nvPr>
        </p:nvSpPr>
        <p:spPr/>
        <p:txBody>
          <a:bodyPr/>
          <a:lstStyle/>
          <a:p>
            <a:r>
              <a:rPr lang="pt-PT" b="1" i="1" noProof="0" dirty="0">
                <a:solidFill>
                  <a:schemeClr val="accent6">
                    <a:lumMod val="75000"/>
                  </a:schemeClr>
                </a:solidFill>
              </a:rPr>
              <a:t>Tópico 1: Desvendando o </a:t>
            </a:r>
            <a:r>
              <a:rPr lang="pt-PT" b="1" i="1" noProof="0" dirty="0" err="1">
                <a:solidFill>
                  <a:schemeClr val="accent6">
                    <a:lumMod val="75000"/>
                  </a:schemeClr>
                </a:solidFill>
              </a:rPr>
              <a:t>cyberbullying</a:t>
            </a:r>
            <a:endParaRPr lang="pt-PT" b="1" i="1" noProof="0" dirty="0">
              <a:solidFill>
                <a:schemeClr val="accent6">
                  <a:lumMod val="75000"/>
                </a:schemeClr>
              </a:solidFill>
            </a:endParaRPr>
          </a:p>
        </p:txBody>
      </p:sp>
      <p:pic>
        <p:nvPicPr>
          <p:cNvPr id="3" name="Content Placeholder 1">
            <a:extLst>
              <a:ext uri="{FF2B5EF4-FFF2-40B4-BE49-F238E27FC236}">
                <a16:creationId xmlns:a16="http://schemas.microsoft.com/office/drawing/2014/main" id="{70B39196-1EE7-9405-83A6-60B7814E4187}"/>
              </a:ext>
            </a:extLst>
          </p:cNvPr>
          <p:cNvPicPr>
            <a:picLocks noGrp="1" noChangeAspect="1"/>
          </p:cNvPicPr>
          <p:nvPr>
            <p:ph sz="quarter" idx="12"/>
          </p:nvPr>
        </p:nvPicPr>
        <p:blipFill>
          <a:blip r:embed="rId3"/>
          <a:stretch>
            <a:fillRect/>
          </a:stretch>
        </p:blipFill>
        <p:spPr>
          <a:xfrm>
            <a:off x="9861203" y="5367073"/>
            <a:ext cx="1648460" cy="756899"/>
          </a:xfrm>
          <a:prstGeom prst="rect">
            <a:avLst/>
          </a:prstGeom>
        </p:spPr>
      </p:pic>
      <p:sp>
        <p:nvSpPr>
          <p:cNvPr id="5" name="TextBox 4">
            <a:extLst>
              <a:ext uri="{FF2B5EF4-FFF2-40B4-BE49-F238E27FC236}">
                <a16:creationId xmlns:a16="http://schemas.microsoft.com/office/drawing/2014/main" id="{4FC9AA94-0D9D-0993-916F-AC7F1D11265F}"/>
              </a:ext>
            </a:extLst>
          </p:cNvPr>
          <p:cNvSpPr txBox="1"/>
          <p:nvPr/>
        </p:nvSpPr>
        <p:spPr>
          <a:xfrm>
            <a:off x="176644" y="1631373"/>
            <a:ext cx="10453255" cy="4778872"/>
          </a:xfrm>
          <a:prstGeom prst="rect">
            <a:avLst/>
          </a:prstGeom>
          <a:noFill/>
        </p:spPr>
        <p:txBody>
          <a:bodyPr wrap="square">
            <a:spAutoFit/>
          </a:bodyPr>
          <a:lstStyle/>
          <a:p>
            <a:pPr lvl="0"/>
            <a:r>
              <a:rPr lang="pt-PT" sz="2800" b="1" noProof="0" dirty="0"/>
              <a:t>As diferentes faces dos danos online</a:t>
            </a:r>
          </a:p>
          <a:p>
            <a:pPr lvl="0"/>
            <a:endParaRPr lang="pt-PT" sz="2800" noProof="0" dirty="0"/>
          </a:p>
          <a:p>
            <a:pPr lvl="1" algn="ctr"/>
            <a:r>
              <a:rPr lang="pt-PT" sz="2800" noProof="0" dirty="0"/>
              <a:t>Identificar os sinais</a:t>
            </a:r>
          </a:p>
          <a:p>
            <a:pPr lvl="1" algn="ctr"/>
            <a:endParaRPr lang="pt-PT" sz="2800" noProof="0" dirty="0"/>
          </a:p>
          <a:p>
            <a:pPr lvl="2" algn="ctr"/>
            <a:r>
              <a:rPr lang="pt-PT" sz="2800" noProof="0" dirty="0"/>
              <a:t>Discussões online.</a:t>
            </a:r>
          </a:p>
          <a:p>
            <a:pPr lvl="2" algn="ctr"/>
            <a:endParaRPr lang="pt-PT" sz="2800" noProof="0" dirty="0"/>
          </a:p>
          <a:p>
            <a:pPr lvl="2" algn="ctr"/>
            <a:r>
              <a:rPr lang="pt-PT" sz="2800" noProof="0" dirty="0"/>
              <a:t>Excluir alguém do chat de grupo de propósito.</a:t>
            </a:r>
          </a:p>
          <a:p>
            <a:pPr lvl="2" algn="ctr"/>
            <a:endParaRPr lang="pt-PT" sz="2800" noProof="0" dirty="0"/>
          </a:p>
          <a:p>
            <a:pPr lvl="2" algn="ctr"/>
            <a:r>
              <a:rPr lang="pt-PT" sz="2800" noProof="0" dirty="0"/>
              <a:t>Partilhar os segredos, informações, desenhos </a:t>
            </a:r>
            <a:r>
              <a:rPr lang="pt-PT" sz="2800" noProof="0" dirty="0" err="1"/>
              <a:t>etc</a:t>
            </a:r>
            <a:r>
              <a:rPr lang="pt-PT" sz="2800" noProof="0" dirty="0"/>
              <a:t>, privados de alguém.</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9227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52CA0-9974-F78D-B9C8-634A57E90BA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BF6C448-8795-9D0C-8015-7C3D9DF495B1}"/>
              </a:ext>
            </a:extLst>
          </p:cNvPr>
          <p:cNvSpPr>
            <a:spLocks noGrp="1"/>
          </p:cNvSpPr>
          <p:nvPr>
            <p:ph type="title"/>
          </p:nvPr>
        </p:nvSpPr>
        <p:spPr/>
        <p:txBody>
          <a:bodyPr lIns="91440"/>
          <a:lstStyle/>
          <a:p>
            <a:r>
              <a:rPr lang="pt-PT" sz="2400" i="1" noProof="0" dirty="0"/>
              <a:t>Módulo 2 (Alunos): Bondade online e empatia cibernética</a:t>
            </a:r>
            <a:endParaRPr lang="pt-PT" sz="2400" noProof="0" dirty="0"/>
          </a:p>
        </p:txBody>
      </p:sp>
      <p:sp>
        <p:nvSpPr>
          <p:cNvPr id="6" name="Text Placeholder 5">
            <a:extLst>
              <a:ext uri="{FF2B5EF4-FFF2-40B4-BE49-F238E27FC236}">
                <a16:creationId xmlns:a16="http://schemas.microsoft.com/office/drawing/2014/main" id="{9CA9F4BC-050C-D1E8-077A-49FF67E98168}"/>
              </a:ext>
            </a:extLst>
          </p:cNvPr>
          <p:cNvSpPr>
            <a:spLocks noGrp="1"/>
          </p:cNvSpPr>
          <p:nvPr>
            <p:ph type="body" sz="quarter" idx="10"/>
          </p:nvPr>
        </p:nvSpPr>
        <p:spPr/>
        <p:txBody>
          <a:bodyPr/>
          <a:lstStyle/>
          <a:p>
            <a:r>
              <a:rPr lang="pt-PT" b="1" i="1" noProof="0" dirty="0">
                <a:solidFill>
                  <a:schemeClr val="accent6">
                    <a:lumMod val="75000"/>
                  </a:schemeClr>
                </a:solidFill>
              </a:rPr>
              <a:t>Tópico 1: Desvendando o </a:t>
            </a:r>
            <a:r>
              <a:rPr lang="pt-PT" b="1" i="1" noProof="0" dirty="0" err="1">
                <a:solidFill>
                  <a:schemeClr val="accent6">
                    <a:lumMod val="75000"/>
                  </a:schemeClr>
                </a:solidFill>
              </a:rPr>
              <a:t>cyberbullying</a:t>
            </a:r>
            <a:endParaRPr lang="pt-PT" b="1" i="1" noProof="0" dirty="0">
              <a:solidFill>
                <a:schemeClr val="accent6">
                  <a:lumMod val="75000"/>
                </a:schemeClr>
              </a:solidFill>
            </a:endParaRPr>
          </a:p>
        </p:txBody>
      </p:sp>
      <p:pic>
        <p:nvPicPr>
          <p:cNvPr id="3" name="Content Placeholder 1">
            <a:extLst>
              <a:ext uri="{FF2B5EF4-FFF2-40B4-BE49-F238E27FC236}">
                <a16:creationId xmlns:a16="http://schemas.microsoft.com/office/drawing/2014/main" id="{CEF9C920-2EF8-2618-4E68-6625325F33E6}"/>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161C0D6B-3D61-CE1E-2D2C-D5520DF383A9}"/>
              </a:ext>
            </a:extLst>
          </p:cNvPr>
          <p:cNvSpPr txBox="1"/>
          <p:nvPr/>
        </p:nvSpPr>
        <p:spPr>
          <a:xfrm>
            <a:off x="176644" y="1631373"/>
            <a:ext cx="10453255" cy="3055324"/>
          </a:xfrm>
          <a:prstGeom prst="rect">
            <a:avLst/>
          </a:prstGeom>
          <a:noFill/>
        </p:spPr>
        <p:txBody>
          <a:bodyPr wrap="square">
            <a:spAutoFit/>
          </a:bodyPr>
          <a:lstStyle/>
          <a:p>
            <a:pPr lvl="0"/>
            <a:r>
              <a:rPr lang="pt-PT" sz="2400" b="1" noProof="0" dirty="0"/>
              <a:t>Por que é importante</a:t>
            </a:r>
          </a:p>
          <a:p>
            <a:pPr lvl="0"/>
            <a:endParaRPr lang="pt-PT" sz="2400" b="1" noProof="0" dirty="0"/>
          </a:p>
          <a:p>
            <a:pPr lvl="0" algn="ctr"/>
            <a:endParaRPr lang="pt-PT" sz="2400" noProof="0" dirty="0"/>
          </a:p>
          <a:p>
            <a:pPr lvl="0" algn="ctr"/>
            <a:r>
              <a:rPr lang="pt-PT" sz="2400" noProof="0" dirty="0"/>
              <a:t>As palavras online deixam «pegadas digitais» que permanecem para sempre. </a:t>
            </a:r>
          </a:p>
          <a:p>
            <a:pPr lvl="0" algn="ctr"/>
            <a:endParaRPr lang="pt-PT" sz="2400" noProof="0" dirty="0"/>
          </a:p>
          <a:p>
            <a:pPr lvl="0" algn="ctr"/>
            <a:r>
              <a:rPr lang="pt-PT" sz="2400" noProof="0" dirty="0"/>
              <a:t>Podem fazer com que as pessoas se sintam solitárias, ansiosas ou tristes, mesmo quando o telemóvel está desligado.</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98868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FBD99-76B0-FB93-0E70-087DA7EE75A5}"/>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1C97325-92C5-C946-5D92-BB188F9DD2B5}"/>
              </a:ext>
            </a:extLst>
          </p:cNvPr>
          <p:cNvSpPr>
            <a:spLocks noGrp="1"/>
          </p:cNvSpPr>
          <p:nvPr>
            <p:ph type="title"/>
          </p:nvPr>
        </p:nvSpPr>
        <p:spPr/>
        <p:txBody>
          <a:bodyPr lIns="91440"/>
          <a:lstStyle/>
          <a:p>
            <a:r>
              <a:rPr lang="pt-PT" sz="2400" i="1" noProof="0" dirty="0"/>
              <a:t>Módulo 2 (Alunos): Bondade online e empatia cibernética</a:t>
            </a:r>
            <a:endParaRPr lang="pt-PT" sz="2400" noProof="0" dirty="0"/>
          </a:p>
        </p:txBody>
      </p:sp>
      <p:sp>
        <p:nvSpPr>
          <p:cNvPr id="6" name="Text Placeholder 5">
            <a:extLst>
              <a:ext uri="{FF2B5EF4-FFF2-40B4-BE49-F238E27FC236}">
                <a16:creationId xmlns:a16="http://schemas.microsoft.com/office/drawing/2014/main" id="{50A87880-B7F5-BC46-7714-5EF4E7DD4F4D}"/>
              </a:ext>
            </a:extLst>
          </p:cNvPr>
          <p:cNvSpPr>
            <a:spLocks noGrp="1"/>
          </p:cNvSpPr>
          <p:nvPr>
            <p:ph type="body" sz="quarter" idx="10"/>
          </p:nvPr>
        </p:nvSpPr>
        <p:spPr/>
        <p:txBody>
          <a:bodyPr/>
          <a:lstStyle/>
          <a:p>
            <a:r>
              <a:rPr lang="pt-PT" b="1" i="1" noProof="0" dirty="0">
                <a:solidFill>
                  <a:schemeClr val="accent6">
                    <a:lumMod val="75000"/>
                  </a:schemeClr>
                </a:solidFill>
              </a:rPr>
              <a:t>Tópico 1: Desvendando o </a:t>
            </a:r>
            <a:r>
              <a:rPr lang="pt-PT" b="1" i="1" noProof="0" dirty="0" err="1">
                <a:solidFill>
                  <a:schemeClr val="accent6">
                    <a:lumMod val="75000"/>
                  </a:schemeClr>
                </a:solidFill>
              </a:rPr>
              <a:t>cyberbullying</a:t>
            </a:r>
            <a:endParaRPr lang="pt-PT" b="1" i="1" noProof="0" dirty="0">
              <a:solidFill>
                <a:schemeClr val="accent6">
                  <a:lumMod val="75000"/>
                </a:schemeClr>
              </a:solidFill>
            </a:endParaRPr>
          </a:p>
        </p:txBody>
      </p:sp>
      <p:pic>
        <p:nvPicPr>
          <p:cNvPr id="3" name="Content Placeholder 1">
            <a:extLst>
              <a:ext uri="{FF2B5EF4-FFF2-40B4-BE49-F238E27FC236}">
                <a16:creationId xmlns:a16="http://schemas.microsoft.com/office/drawing/2014/main" id="{ACE6488C-2BEC-EB59-0116-E954E2E18F8A}"/>
              </a:ext>
            </a:extLst>
          </p:cNvPr>
          <p:cNvPicPr>
            <a:picLocks noGrp="1" noChangeAspect="1"/>
          </p:cNvPicPr>
          <p:nvPr>
            <p:ph sz="quarter" idx="12"/>
          </p:nvPr>
        </p:nvPicPr>
        <p:blipFill>
          <a:blip r:embed="rId3"/>
          <a:stretch>
            <a:fillRect/>
          </a:stretch>
        </p:blipFill>
        <p:spPr>
          <a:xfrm>
            <a:off x="9628683" y="5429418"/>
            <a:ext cx="2002432" cy="919427"/>
          </a:xfrm>
          <a:prstGeom prst="rect">
            <a:avLst/>
          </a:prstGeom>
        </p:spPr>
      </p:pic>
      <p:sp>
        <p:nvSpPr>
          <p:cNvPr id="4" name="TextBox 3">
            <a:extLst>
              <a:ext uri="{FF2B5EF4-FFF2-40B4-BE49-F238E27FC236}">
                <a16:creationId xmlns:a16="http://schemas.microsoft.com/office/drawing/2014/main" id="{AD1DCA64-F716-D439-3582-9678951F41D2}"/>
              </a:ext>
            </a:extLst>
          </p:cNvPr>
          <p:cNvSpPr txBox="1"/>
          <p:nvPr/>
        </p:nvSpPr>
        <p:spPr>
          <a:xfrm>
            <a:off x="176644" y="1631373"/>
            <a:ext cx="10453255" cy="2962991"/>
          </a:xfrm>
          <a:prstGeom prst="rect">
            <a:avLst/>
          </a:prstGeom>
          <a:noFill/>
        </p:spPr>
        <p:txBody>
          <a:bodyPr wrap="square">
            <a:spAutoFit/>
          </a:bodyPr>
          <a:lstStyle/>
          <a:p>
            <a:pPr lvl="0" algn="ctr"/>
            <a:r>
              <a:rPr lang="pt-PT" sz="2400" b="1" noProof="0" dirty="0">
                <a:solidFill>
                  <a:schemeClr val="accent4">
                    <a:lumMod val="75000"/>
                  </a:schemeClr>
                </a:solidFill>
              </a:rPr>
              <a:t>Atividade: «A Classificação de Cenários» (Interativa)</a:t>
            </a:r>
            <a:endParaRPr lang="pt-PT" sz="2400" noProof="0" dirty="0">
              <a:solidFill>
                <a:schemeClr val="accent4">
                  <a:lumMod val="75000"/>
                </a:schemeClr>
              </a:solidFill>
            </a:endParaRPr>
          </a:p>
          <a:p>
            <a:pPr lvl="1" algn="ctr"/>
            <a:endParaRPr lang="pt-PT" sz="2400" b="1" noProof="0" dirty="0"/>
          </a:p>
          <a:p>
            <a:pPr lvl="1" algn="ctr"/>
            <a:r>
              <a:rPr lang="pt-PT" sz="2400" b="1" noProof="0" dirty="0"/>
              <a:t>Tarefa: </a:t>
            </a:r>
            <a:r>
              <a:rPr lang="pt-PT" sz="2400" noProof="0" dirty="0"/>
              <a:t>Associa a ação ao nome!</a:t>
            </a:r>
          </a:p>
          <a:p>
            <a:pPr lvl="1" algn="ctr"/>
            <a:endParaRPr lang="pt-PT" sz="2400" b="1" noProof="0" dirty="0"/>
          </a:p>
          <a:p>
            <a:pPr lvl="1" algn="ctr"/>
            <a:r>
              <a:rPr lang="pt-PT" sz="2400" b="1" noProof="0" dirty="0"/>
              <a:t>Interação: </a:t>
            </a:r>
            <a:r>
              <a:rPr lang="pt-PT" sz="2400" noProof="0" dirty="0"/>
              <a:t>O teu professor lê em voz alta 3 cenários </a:t>
            </a:r>
          </a:p>
          <a:p>
            <a:pPr lvl="1" algn="ctr"/>
            <a:r>
              <a:rPr lang="pt-PT" sz="2400" noProof="0" dirty="0"/>
              <a:t>És convidado a dizer em voz alta se se trata de </a:t>
            </a:r>
            <a:r>
              <a:rPr lang="pt-PT" sz="2400" i="1" noProof="0" dirty="0"/>
              <a:t>Difamação, Assédio </a:t>
            </a:r>
            <a:r>
              <a:rPr lang="pt-PT" sz="2400" noProof="0" dirty="0"/>
              <a:t>ou </a:t>
            </a:r>
            <a:r>
              <a:rPr lang="pt-PT" sz="2400" i="1" noProof="0" dirty="0"/>
              <a:t>Exclusão.</a:t>
            </a:r>
            <a:endParaRPr lang="pt-PT" sz="2400" noProof="0" dirty="0"/>
          </a:p>
          <a:p>
            <a:pPr lvl="0"/>
            <a:endParaRPr lang="pt-PT"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46749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818B7-101C-E81B-7BB9-4DB9FC40A85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F6A648F-1AD8-A8F2-C086-6D73A4EBAA55}"/>
              </a:ext>
            </a:extLst>
          </p:cNvPr>
          <p:cNvSpPr>
            <a:spLocks noGrp="1"/>
          </p:cNvSpPr>
          <p:nvPr>
            <p:ph type="title"/>
          </p:nvPr>
        </p:nvSpPr>
        <p:spPr/>
        <p:txBody>
          <a:bodyPr lIns="91440"/>
          <a:lstStyle/>
          <a:p>
            <a:r>
              <a:rPr lang="pt-PT" sz="2400" i="1" noProof="0" dirty="0"/>
              <a:t>Módulo 2 (Alunos): Bondade online e empatia cibernética</a:t>
            </a:r>
            <a:endParaRPr lang="pt-PT" sz="2400" noProof="0" dirty="0"/>
          </a:p>
        </p:txBody>
      </p:sp>
      <p:sp>
        <p:nvSpPr>
          <p:cNvPr id="6" name="Text Placeholder 5">
            <a:extLst>
              <a:ext uri="{FF2B5EF4-FFF2-40B4-BE49-F238E27FC236}">
                <a16:creationId xmlns:a16="http://schemas.microsoft.com/office/drawing/2014/main" id="{F6E220E6-5D8D-CD38-4BA9-EF14053CF31E}"/>
              </a:ext>
            </a:extLst>
          </p:cNvPr>
          <p:cNvSpPr>
            <a:spLocks noGrp="1"/>
          </p:cNvSpPr>
          <p:nvPr>
            <p:ph type="body" sz="quarter" idx="10"/>
          </p:nvPr>
        </p:nvSpPr>
        <p:spPr/>
        <p:txBody>
          <a:bodyPr/>
          <a:lstStyle/>
          <a:p>
            <a:r>
              <a:rPr lang="pt-PT" b="1" i="1" noProof="0" dirty="0">
                <a:solidFill>
                  <a:schemeClr val="accent6">
                    <a:lumMod val="75000"/>
                  </a:schemeClr>
                </a:solidFill>
              </a:rPr>
              <a:t>Tópico 1: Desvendando o </a:t>
            </a:r>
            <a:r>
              <a:rPr lang="pt-PT" b="1" i="1" noProof="0" dirty="0" err="1">
                <a:solidFill>
                  <a:schemeClr val="accent6">
                    <a:lumMod val="75000"/>
                  </a:schemeClr>
                </a:solidFill>
              </a:rPr>
              <a:t>cyberbullying</a:t>
            </a:r>
            <a:endParaRPr lang="pt-PT" b="1" i="1" noProof="0" dirty="0">
              <a:solidFill>
                <a:schemeClr val="accent6">
                  <a:lumMod val="75000"/>
                </a:schemeClr>
              </a:solidFill>
            </a:endParaRPr>
          </a:p>
        </p:txBody>
      </p:sp>
      <p:pic>
        <p:nvPicPr>
          <p:cNvPr id="3" name="Content Placeholder 1">
            <a:extLst>
              <a:ext uri="{FF2B5EF4-FFF2-40B4-BE49-F238E27FC236}">
                <a16:creationId xmlns:a16="http://schemas.microsoft.com/office/drawing/2014/main" id="{E2894606-C223-6E7E-87D6-9FF5BF54FFBB}"/>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D46068BF-EDA8-2846-C443-B8F234637682}"/>
              </a:ext>
            </a:extLst>
          </p:cNvPr>
          <p:cNvSpPr txBox="1"/>
          <p:nvPr/>
        </p:nvSpPr>
        <p:spPr>
          <a:xfrm>
            <a:off x="176644" y="1631373"/>
            <a:ext cx="10453255" cy="2962991"/>
          </a:xfrm>
          <a:prstGeom prst="rect">
            <a:avLst/>
          </a:prstGeom>
          <a:noFill/>
        </p:spPr>
        <p:txBody>
          <a:bodyPr wrap="square">
            <a:spAutoFit/>
          </a:bodyPr>
          <a:lstStyle/>
          <a:p>
            <a:pPr lvl="0" algn="ctr"/>
            <a:r>
              <a:rPr lang="pt-PT" sz="2400" b="1" noProof="0" dirty="0">
                <a:solidFill>
                  <a:schemeClr val="accent4">
                    <a:lumMod val="75000"/>
                  </a:schemeClr>
                </a:solidFill>
              </a:rPr>
              <a:t>Atividade: «O peso das palavras» (em grupo)</a:t>
            </a:r>
            <a:endParaRPr lang="pt-PT" sz="2400" noProof="0" dirty="0">
              <a:solidFill>
                <a:schemeClr val="accent4">
                  <a:lumMod val="75000"/>
                </a:schemeClr>
              </a:solidFill>
            </a:endParaRPr>
          </a:p>
          <a:p>
            <a:pPr lvl="1"/>
            <a:endParaRPr lang="pt-PT" sz="2400" b="1" noProof="0" dirty="0"/>
          </a:p>
          <a:p>
            <a:pPr lvl="1" algn="ctr"/>
            <a:r>
              <a:rPr lang="pt-PT" sz="2400" b="1" noProof="0" dirty="0"/>
              <a:t>Tarefa: </a:t>
            </a:r>
            <a:r>
              <a:rPr lang="pt-PT" sz="2400" noProof="0" dirty="0"/>
              <a:t>Se um comentário maldoso fosse um peso físico, quão pesado seria?</a:t>
            </a:r>
          </a:p>
          <a:p>
            <a:pPr lvl="1" algn="ctr"/>
            <a:endParaRPr lang="pt-PT" sz="2400" b="1" noProof="0" dirty="0"/>
          </a:p>
          <a:p>
            <a:pPr lvl="1" algn="ctr"/>
            <a:r>
              <a:rPr lang="pt-PT" sz="2400" b="1" noProof="0" dirty="0"/>
              <a:t>Interação: </a:t>
            </a:r>
            <a:r>
              <a:rPr lang="pt-PT" sz="2400" noProof="0" dirty="0"/>
              <a:t>Escreve uma palavra que expresse um sentimento num post-it </a:t>
            </a:r>
          </a:p>
          <a:p>
            <a:pPr lvl="1" algn="ctr"/>
            <a:r>
              <a:rPr lang="pt-PT" sz="2400" noProof="0" dirty="0"/>
              <a:t>e cola-o no quadro para construir uma «Montanha de Sentimentos».</a:t>
            </a:r>
          </a:p>
          <a:p>
            <a:pPr lvl="0"/>
            <a:endParaRPr lang="pt-PT"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8114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AF002-6A00-7ED7-B9D5-B0F0C6A802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5B61C5-BD98-22EA-5EEF-2FC5E8761AE5}"/>
              </a:ext>
            </a:extLst>
          </p:cNvPr>
          <p:cNvSpPr>
            <a:spLocks noGrp="1"/>
          </p:cNvSpPr>
          <p:nvPr>
            <p:ph type="ctrTitle"/>
          </p:nvPr>
        </p:nvSpPr>
        <p:spPr/>
        <p:txBody>
          <a:bodyPr>
            <a:normAutofit fontScale="90000"/>
          </a:bodyPr>
          <a:lstStyle/>
          <a:p>
            <a:r>
              <a:rPr lang="pt-PT" sz="2800" b="0" i="1" noProof="0" dirty="0"/>
              <a:t>Módulo 2 (Alunos)</a:t>
            </a:r>
            <a:br>
              <a:rPr lang="pt-PT" sz="2800" b="0" i="1" noProof="0" dirty="0"/>
            </a:br>
            <a:r>
              <a:rPr lang="pt-PT" sz="2800" b="0" i="1" noProof="0" dirty="0"/>
              <a:t>Bondade online e empatia cibernética</a:t>
            </a:r>
            <a:br>
              <a:rPr lang="pt-PT" sz="1800" noProof="0" dirty="0"/>
            </a:br>
            <a:br>
              <a:rPr lang="pt-PT" sz="1800" noProof="0" dirty="0"/>
            </a:br>
            <a:r>
              <a:rPr lang="pt-PT" sz="1800" noProof="0" dirty="0"/>
              <a:t> </a:t>
            </a:r>
            <a:br>
              <a:rPr lang="pt-PT" sz="1800" noProof="0" dirty="0"/>
            </a:br>
            <a:endParaRPr lang="pt-PT" sz="1800" noProof="0" dirty="0"/>
          </a:p>
        </p:txBody>
      </p:sp>
      <p:sp>
        <p:nvSpPr>
          <p:cNvPr id="3" name="Subtitle 2">
            <a:extLst>
              <a:ext uri="{FF2B5EF4-FFF2-40B4-BE49-F238E27FC236}">
                <a16:creationId xmlns:a16="http://schemas.microsoft.com/office/drawing/2014/main" id="{404E309A-3CF8-C9C5-C9E3-EF57AA70DBA4}"/>
              </a:ext>
            </a:extLst>
          </p:cNvPr>
          <p:cNvSpPr>
            <a:spLocks noGrp="1"/>
          </p:cNvSpPr>
          <p:nvPr>
            <p:ph type="subTitle" idx="1"/>
          </p:nvPr>
        </p:nvSpPr>
        <p:spPr>
          <a:xfrm>
            <a:off x="374726" y="3662221"/>
            <a:ext cx="7391858" cy="1292830"/>
          </a:xfrm>
        </p:spPr>
        <p:txBody>
          <a:bodyPr>
            <a:normAutofit/>
          </a:bodyPr>
          <a:lstStyle/>
          <a:p>
            <a:r>
              <a:rPr lang="pt-PT" sz="2800" b="1" noProof="0" dirty="0">
                <a:solidFill>
                  <a:schemeClr val="accent6">
                    <a:lumMod val="75000"/>
                  </a:schemeClr>
                </a:solidFill>
              </a:rPr>
              <a:t>Tema 2: O poder da empatia</a:t>
            </a:r>
            <a:endParaRPr lang="pt-PT" sz="2800" noProof="0" dirty="0"/>
          </a:p>
        </p:txBody>
      </p:sp>
    </p:spTree>
    <p:extLst>
      <p:ext uri="{BB962C8B-B14F-4D97-AF65-F5344CB8AC3E}">
        <p14:creationId xmlns:p14="http://schemas.microsoft.com/office/powerpoint/2010/main" val="1230124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2 (Alunos): Bondade online e empatia cibernética</a:t>
            </a:r>
            <a:endParaRPr lang="pt-PT" sz="2400" noProof="0" dirty="0"/>
          </a:p>
        </p:txBody>
      </p:sp>
      <p:sp>
        <p:nvSpPr>
          <p:cNvPr id="6" name="Text Placeholder 5"/>
          <p:cNvSpPr>
            <a:spLocks noGrp="1"/>
          </p:cNvSpPr>
          <p:nvPr>
            <p:ph type="body" sz="quarter" idx="10"/>
          </p:nvPr>
        </p:nvSpPr>
        <p:spPr/>
        <p:txBody>
          <a:bodyPr/>
          <a:lstStyle/>
          <a:p>
            <a:r>
              <a:rPr lang="pt-PT" b="1" i="1" noProof="0" dirty="0">
                <a:solidFill>
                  <a:schemeClr val="accent6">
                    <a:lumMod val="75000"/>
                  </a:schemeClr>
                </a:solidFill>
              </a:rPr>
              <a:t>Tópico 2: O poder da empatia</a:t>
            </a:r>
            <a:endParaRPr lang="pt-PT" i="1" noProof="0" dirty="0"/>
          </a:p>
        </p:txBody>
      </p:sp>
      <p:pic>
        <p:nvPicPr>
          <p:cNvPr id="2" name="Content Placeholder 1">
            <a:extLst>
              <a:ext uri="{FF2B5EF4-FFF2-40B4-BE49-F238E27FC236}">
                <a16:creationId xmlns:a16="http://schemas.microsoft.com/office/drawing/2014/main" id="{C16FF988-7FBE-BA14-547C-4DF7B4608D9A}"/>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57CC95C8-0421-C9B8-341C-7C9E84BC13EE}"/>
              </a:ext>
            </a:extLst>
          </p:cNvPr>
          <p:cNvSpPr txBox="1"/>
          <p:nvPr/>
        </p:nvSpPr>
        <p:spPr>
          <a:xfrm>
            <a:off x="97970" y="1558636"/>
            <a:ext cx="10261766" cy="3954352"/>
          </a:xfrm>
          <a:prstGeom prst="rect">
            <a:avLst/>
          </a:prstGeom>
          <a:noFill/>
        </p:spPr>
        <p:txBody>
          <a:bodyPr wrap="square">
            <a:spAutoFit/>
          </a:bodyPr>
          <a:lstStyle/>
          <a:p>
            <a:pPr marR="0" lvl="0">
              <a:lnSpc>
                <a:spcPct val="107000"/>
              </a:lnSpc>
              <a:spcAft>
                <a:spcPts val="800"/>
              </a:spcAft>
              <a:buSzPts val="1000"/>
              <a:tabLst>
                <a:tab pos="457200" algn="l"/>
              </a:tabLst>
            </a:pPr>
            <a:r>
              <a:rPr lang="pt-PT" sz="2400" b="1"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O que é a empatia cibernética?</a:t>
            </a:r>
            <a:endParaRPr lang="pt-PT" sz="2400" b="1" noProof="0"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Colocar os óculos virtuais de outra pessoa</a:t>
            </a:r>
            <a:endParaRPr lang="pt-PT" sz="2400" noProof="0" dirty="0">
              <a:solidFill>
                <a:srgbClr val="080301"/>
              </a:solidFill>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Empatia é compreender e partilhar o que outra pessoa sente. </a:t>
            </a:r>
          </a:p>
          <a:p>
            <a:pPr marR="0" lvl="0" algn="ctr">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gn="ctr">
              <a:lnSpc>
                <a:spcPct val="107000"/>
              </a:lnSpc>
              <a:spcAft>
                <a:spcPts val="800"/>
              </a:spcAft>
              <a:buSzPts val="1000"/>
              <a:tabLst>
                <a:tab pos="457200" algn="l"/>
              </a:tabLst>
            </a:pPr>
            <a:r>
              <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Online, perdemos as expressões faciais e o tom de voz, </a:t>
            </a:r>
          </a:p>
          <a:p>
            <a:pPr marR="0" lvl="0" algn="ctr">
              <a:lnSpc>
                <a:spcPct val="107000"/>
              </a:lnSpc>
              <a:spcAft>
                <a:spcPts val="800"/>
              </a:spcAft>
              <a:buSzPts val="1000"/>
              <a:tabLst>
                <a:tab pos="457200" algn="l"/>
              </a:tabLst>
            </a:pPr>
            <a:r>
              <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por isso temos de nos esforçar mais para sermos gentis!</a:t>
            </a:r>
          </a:p>
        </p:txBody>
      </p:sp>
    </p:spTree>
    <p:extLst>
      <p:ext uri="{BB962C8B-B14F-4D97-AF65-F5344CB8AC3E}">
        <p14:creationId xmlns:p14="http://schemas.microsoft.com/office/powerpoint/2010/main" val="31812684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3443</TotalTime>
  <Words>2409</Words>
  <Application>Microsoft Office PowerPoint</Application>
  <PresentationFormat>Widescreen</PresentationFormat>
  <Paragraphs>242</Paragraphs>
  <Slides>26</Slides>
  <Notes>20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26</vt:i4>
      </vt:variant>
    </vt:vector>
  </HeadingPairs>
  <TitlesOfParts>
    <vt:vector size="31" baseType="lpstr">
      <vt:lpstr>Arial</vt:lpstr>
      <vt:lpstr>Calibri</vt:lpstr>
      <vt:lpstr>Open Sans</vt:lpstr>
      <vt:lpstr>CARDET Course template</vt:lpstr>
      <vt:lpstr>CARDET Course template - Cover page</vt:lpstr>
      <vt:lpstr>WP3 - Material didático para alunos   </vt:lpstr>
      <vt:lpstr>Módulo 2 (Alunos) Bondade online e empatia cibernética    </vt:lpstr>
      <vt:lpstr>Módulo 2 (Alunos): Bondade online e empatia cibernética</vt:lpstr>
      <vt:lpstr>Módulo 2 (Alunos): Bondade online e empatia cibernética</vt:lpstr>
      <vt:lpstr>Módulo 2 (Alunos): Bondade online e empatia cibernética</vt:lpstr>
      <vt:lpstr>Módulo 2 (Alunos): Bondade online e empatia cibernética</vt:lpstr>
      <vt:lpstr>Módulo 2 (Alunos): Bondade online e empatia cibernética</vt:lpstr>
      <vt:lpstr>Módulo 2 (Alunos) Bondade online e empatia cibernética    </vt:lpstr>
      <vt:lpstr>Módulo 2 (Alunos): Bondade online e empatia cibernética</vt:lpstr>
      <vt:lpstr>Módulo 2 (Alunos): Bondade online e empatia cibernética</vt:lpstr>
      <vt:lpstr>Módulo 2 (Alunos): Bondade online e empatia cibernética</vt:lpstr>
      <vt:lpstr>Módulo 2 (Alunos): Bondade online e empatia cibernética</vt:lpstr>
      <vt:lpstr>Módulo 2 (Alunos): Bondade online e empatia cibernética</vt:lpstr>
      <vt:lpstr>Módulo 2 (Alunos) Bondade online e empatia cibernética    </vt:lpstr>
      <vt:lpstr>Módulo 2 (Alunos): Bondade online e empatia cibernética</vt:lpstr>
      <vt:lpstr>Módulo 2 (Alunos): Bondade online e empatia cibernética</vt:lpstr>
      <vt:lpstr>Módulo 2 (Alunos): Bondade online e empatia cibernética</vt:lpstr>
      <vt:lpstr>Módulo 2 (Alunos): Bondade online e empatia cibernética</vt:lpstr>
      <vt:lpstr>Módulo 2 (Alunos): Bondade online e empatia cibernética</vt:lpstr>
      <vt:lpstr>Módulo 2 (Alunos) Bondade online e empatia cibernética    </vt:lpstr>
      <vt:lpstr>Módulo 2 (Alunos): Bondade online e empatia cibernética</vt:lpstr>
      <vt:lpstr>Módulo 2 (Alunos): Bondade online e empatia cibernética</vt:lpstr>
      <vt:lpstr>Módulo 2 (Alunos): Bondade online e empatia cibernética</vt:lpstr>
      <vt:lpstr>Módulo 2 (Alunos): Bondade online e empatia cibernética</vt:lpstr>
      <vt:lpstr>Módulo 2 (Alunos): Bondade online e empatia cibernética</vt:lpstr>
      <vt:lpstr>Fim do Módulo 2 (Alunos) Bondade online e empatia cibernética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keywords>, docId:C2AF01B9F5E090DBAAFEF8E49ADF4DC1</cp:keywords>
  <cp:lastModifiedBy>Filipa Baptista - Rightchallenge</cp:lastModifiedBy>
  <cp:revision>154</cp:revision>
  <cp:lastPrinted>2018-07-25T11:23:29Z</cp:lastPrinted>
  <dcterms:created xsi:type="dcterms:W3CDTF">2014-07-11T09:12:14Z</dcterms:created>
  <dcterms:modified xsi:type="dcterms:W3CDTF">2026-05-19T13:57:21Z</dcterms:modified>
</cp:coreProperties>
</file>