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OpenSans-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kým jste byli na internetu před rokem, už nemusí být to, kým jste teď. Neustále se měníme a rosteme. A je naprosto normální se vyvíjet.“</a:t>
            </a:r>
            <a:endParaRPr sz="1200"/>
          </a:p>
        </p:txBody>
      </p:sp>
      <p:sp>
        <p:nvSpPr>
          <p:cNvPr id="146" name="Google Shape;14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55" name="Google Shape;15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64" name="Google Shape;16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„Soukromí není o tom, že byste dělali tajnosti; je o tom, že si vybíráte. Cizímu člověku byste přece klíče od domu nedali, že? Na internetu jsou vašimi klíči vaše poloha, název vaší školy a vaše hesla. Své soukromí si chráníme proto, abychom se mohli bezpečně projevovat. Pokud máte nastavení otevřená dokořán, nejste to vy, kdo řídí váš příběh – dělají to všichni ostatní.“</a:t>
            </a:r>
            <a:endParaRPr sz="1200"/>
          </a:p>
        </p:txBody>
      </p:sp>
      <p:sp>
        <p:nvSpPr>
          <p:cNvPr id="179" name="Google Shape;17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88" name="Google Shape;18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97" name="Google Shape;19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„Pojďme si zahrát rychlou hru na ‚Semafor‘. Já řeknu nějakou věc, a pokud je bezpečné ji sdílet, ukažte mi zelenou (ruka nahoru). Pokud byste se měli nejdřív zeptat někoho dospělého, ukažte oranžovou (ruka do strany). Pokud to má zůstat v soukromí, ukažte červenou (ruka dolů). Připraveni? ‚Vaše telefonní číslo?‘… ‚Fotka vašeho psa? ‚… ‚Název vaší školy?‘… Vidíte, jak jsou některé věci ošemetné? Právě ta ‚oranžová‘ pauza na rozmyšlenou je tou nejdůležitější dovedností, jakou můžete mít.“</a:t>
            </a:r>
            <a:endParaRPr sz="1200"/>
          </a:p>
        </p:txBody>
      </p:sp>
      <p:sp>
        <p:nvSpPr>
          <p:cNvPr id="206" name="Google Shape;20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„Podívejte se na tuhle ‚dokonalou‘ fotku na obrazovce. Vypadá to, že vznikla úplně sama od sebe, že? Ale pojďme se podívat ‚mimo záběr‘. Možná vyfotili 40 verzí, než se jim jedna zalíbila. Možná se těsně předtím pohádali s rodiči. Nakreslete nebo napište, co se podle vás děje v té ‚chaotické‘ části fotky, která byla oříznuta. Tohle nám pomáhá si uvědomit, že na internetu nic ‚dokonalého‘ neexistuje.“</a:t>
            </a:r>
            <a:endParaRPr sz="1200"/>
          </a:p>
        </p:txBody>
      </p:sp>
      <p:sp>
        <p:nvSpPr>
          <p:cNvPr id="221" name="Google Shape;22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„Vítejte všichni. Dnes se ponoříme do Modulu 3: Budování zdravé digitální identity. Pokaždé, když otevřete nějakou aplikaci, pošlete zprávu nebo jen tak projíždíte internet, vyprávíte tím nějaký příběh. Dnešek není o tom, abychom vám říkali ‚nebuďte na internetu‘; je o tom zajistit, aby příběh, který o vás internet vypráví, byl přesně ten, který sami vyprávět chcete. Podíváme se na to, jak se řídit svými hodnotami, chránit si svůj klid a neztratit se ve světě AI.“</a:t>
            </a:r>
            <a:endParaRPr/>
          </a:p>
        </p:txBody>
      </p:sp>
      <p:sp>
        <p:nvSpPr>
          <p:cNvPr id="79" name="Google Shape;7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„AI je úžasná, ale v podstatě je to jen superrychlý ‚tipovač‘. Neví věci tak jako lidé; jen sleduje vzorce. To znamená, že může znít stoprocentně sebejistě, a přitom se stoprocentně pletou. Ať už je to chatbot, nebo filtr, který vám mění obličej, vždycky použijte pravidlo Zastav se – Ověř si – Zeptej se. Zastav se: Působí to na mě jako pravda? Ověř si: Najdu tuhle informaci v knize nebo na důvěryhodném webu? Zeptej se: Co si o tom myslí skutečný dospělý člověk?“</a:t>
            </a:r>
            <a:endParaRPr sz="1200"/>
          </a:p>
        </p:txBody>
      </p:sp>
      <p:sp>
        <p:nvSpPr>
          <p:cNvPr id="236" name="Google Shape;23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„Na závěr skončíme slibem. Není to pro mě, je to pro vás. Na základě toho, o čem jsme dnes mluvili – o vašich hodnotách, soukromí a o tom ‚výběru toho nejlepšího‘ ze sítí – si napište tři věci, které uděláte pro ochranu své digitální identity. Možná to bude ‚před odesláním příspěvku se zastavím‘ nebo ‚přestanu se srovnávat s filtry‘. Podepište to. Od teď jste šéfem svého online příběhu vy. Tak ať stojí za to.“</a:t>
            </a:r>
            <a:endParaRPr/>
          </a:p>
        </p:txBody>
      </p:sp>
      <p:sp>
        <p:nvSpPr>
          <p:cNvPr id="245" name="Google Shape;2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Představte si svou digitální identitu jako obrovské, nekonečné puzzle. Většina lidí si myslí, že jejich ‚identita‘ je jen profilová fotka. Ve skutečnosti se ale skládá z drobných střípků: z vtipu, který jste nechali v komentáři, z uživatelského jména, které jste si vybrali do hry, z videí, na která se díváte, a dokonce i z emoji, které používáte. Sám o sobě se každý tenhle kousek může zdát bezvýznamný, ale dohromady vytvářejí ‚celkový obraz‘, podle kterého ostatní – a dokonce i algoritmy – posuzují, kdo jste.“</a:t>
            </a:r>
            <a:endParaRPr sz="1200"/>
          </a:p>
        </p:txBody>
      </p:sp>
      <p:sp>
        <p:nvSpPr>
          <p:cNvPr id="86" name="Google Shape;8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„Naše digitální identita je důležitá; je to příběh, který zůstává, může ovlivnit mnoho oblastí vašeho života a často už nesmaže.“</a:t>
            </a:r>
            <a:endParaRPr sz="1200"/>
          </a:p>
        </p:txBody>
      </p:sp>
      <p:sp>
        <p:nvSpPr>
          <p:cNvPr id="95" name="Google Shape;9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„Identita není jen to, co sdílíte. Je jako ledovec. Nad hladinou je to, co vidí vaši přátelé – vaše příspěvky a příběhy. Pod hladinou se ale skrývá obrovské množství ‚neviditelných‘ dat: vaše historie vyhledávání, to, jak dlouho se zastavíte u nějaké fotky, nebo vaše poloha. I když nic nepřidáváte, ten ledovec stále roste. Naším cílem je zajistit, abyste věděli, co se děje ‚pod hladinou‘, a mohli tak mít svá data pod kontrolou.“</a:t>
            </a:r>
            <a:endParaRPr sz="1200"/>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„Začněme malým testem reality. Chci, abyste se zamysleli nad svým nejoblíbenějším online prostorem. Kdyby se cizí člověk díval 5 minut na to, co tam děláte, jaká 3 slova by použil, aby vás popsal? A teď buďte upřímní: jsou to ta stejná 3 slova, která chcete, aby použil? Zakroužkujte jednu věc, na kterou jste hrdí. Pokud je tam něco, co byste raději změnili, udělejte vedle toho hvězdičku. Tohle je váš dnešní výchozí bod.“</a:t>
            </a:r>
            <a:endParaRPr sz="1200"/>
          </a:p>
        </p:txBody>
      </p:sp>
      <p:sp>
        <p:nvSpPr>
          <p:cNvPr id="113" name="Google Shape;11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„Internet se pohybuje rychle. Je snadné kliknout na ‚odeslat‘ nebo ‚sdílet‘ dřív, než vám to mozek stačí pobrat. A právě tehdy přicházejí na scénu Digitální hodnoty. Fungují jako kompas. Pokud si ceníte ‚laskavosti‘, tento kompas vás varuje, když skupinový chat začne být toxický. Pokud si vážíte ‚respektu‘, připomene vám, abyste se zeptali kamaráda, než zveřejníte jeho fotku. Když znáte své hodnoty, nemusíte přemýšlet, jaký krok je ten ‚správný‘ – kompas vám to napoví.“</a:t>
            </a:r>
            <a:endParaRPr sz="1200"/>
          </a:p>
        </p:txBody>
      </p:sp>
      <p:sp>
        <p:nvSpPr>
          <p:cNvPr id="128" name="Google Shape;12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37" name="Google Shape;13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en-GB"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en-GB"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65" name="Shape 65"/>
        <p:cNvGrpSpPr/>
        <p:nvPr/>
      </p:nvGrpSpPr>
      <p:grpSpPr>
        <a:xfrm>
          <a:off x="0" y="0"/>
          <a:ext cx="0" cy="0"/>
          <a:chOff x="0" y="0"/>
          <a:chExt cx="0" cy="0"/>
        </a:xfrm>
      </p:grpSpPr>
      <p:sp>
        <p:nvSpPr>
          <p:cNvPr id="66" name="Google Shape;66;p12"/>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2"/>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49" name="Shape 49"/>
        <p:cNvGrpSpPr/>
        <p:nvPr/>
      </p:nvGrpSpPr>
      <p:grpSpPr>
        <a:xfrm>
          <a:off x="0" y="0"/>
          <a:ext cx="0" cy="0"/>
          <a:chOff x="0" y="0"/>
          <a:chExt cx="0" cy="0"/>
        </a:xfrm>
      </p:grpSpPr>
      <p:sp>
        <p:nvSpPr>
          <p:cNvPr id="50" name="Google Shape;50;p9"/>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9"/>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52" name="Google Shape;52;p9"/>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lvl1pPr lvl="0" algn="l">
              <a:lnSpc>
                <a:spcPct val="90000"/>
              </a:lnSpc>
              <a:spcBef>
                <a:spcPts val="0"/>
              </a:spcBef>
              <a:spcAft>
                <a:spcPts val="0"/>
              </a:spcAft>
              <a:buClr>
                <a:schemeClr val="dk1"/>
              </a:buClr>
              <a:buSzPts val="2000"/>
              <a:buFont typeface="Arial"/>
              <a:buNone/>
              <a:defRPr b="1" sz="2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9"/>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5" name="Google Shape;55;p9"/>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56" name="Google Shape;56;p9"/>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57" name="Google Shape;57;p9"/>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58" name="Shape 58"/>
        <p:cNvGrpSpPr/>
        <p:nvPr/>
      </p:nvGrpSpPr>
      <p:grpSpPr>
        <a:xfrm>
          <a:off x="0" y="0"/>
          <a:ext cx="0" cy="0"/>
          <a:chOff x="0" y="0"/>
          <a:chExt cx="0" cy="0"/>
        </a:xfrm>
      </p:grpSpPr>
      <p:sp>
        <p:nvSpPr>
          <p:cNvPr id="59" name="Google Shape;59;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61" name="Shape 61"/>
        <p:cNvGrpSpPr/>
        <p:nvPr/>
      </p:nvGrpSpPr>
      <p:grpSpPr>
        <a:xfrm>
          <a:off x="0" y="0"/>
          <a:ext cx="0" cy="0"/>
          <a:chOff x="0" y="0"/>
          <a:chExt cx="0" cy="0"/>
        </a:xfrm>
      </p:grpSpPr>
      <p:sp>
        <p:nvSpPr>
          <p:cNvPr id="62" name="Google Shape;62;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11"/>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GB" sz="2400"/>
              <a:t>WP3 – Vzdělávací materiály pro studenty</a:t>
            </a:r>
            <a:br>
              <a:rPr lang="en-GB" sz="1800"/>
            </a:br>
            <a:r>
              <a:rPr lang="en-GB" sz="1800"/>
              <a:t> </a:t>
            </a:r>
            <a:endParaRPr sz="1800"/>
          </a:p>
        </p:txBody>
      </p:sp>
      <p:sp>
        <p:nvSpPr>
          <p:cNvPr id="75" name="Google Shape;75;p1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GB" sz="2800"/>
              <a:t>Modul 3</a:t>
            </a:r>
            <a:endParaRPr/>
          </a:p>
          <a:p>
            <a:pPr indent="0" lvl="0" marL="0" rtl="0" algn="l">
              <a:lnSpc>
                <a:spcPct val="90000"/>
              </a:lnSpc>
              <a:spcBef>
                <a:spcPts val="1000"/>
              </a:spcBef>
              <a:spcAft>
                <a:spcPts val="0"/>
              </a:spcAft>
              <a:buClr>
                <a:schemeClr val="dk1"/>
              </a:buClr>
              <a:buSzPts val="2800"/>
              <a:buNone/>
            </a:pPr>
            <a:r>
              <a:rPr lang="en-GB" sz="2800"/>
              <a:t>Budování zdravé digitální identity</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49" name="Google Shape;149;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Digitální hodnoty (kým chcete být)</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50" name="Google Shape;150;p22"/>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51" name="Google Shape;151;p22"/>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Změna a růst</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Je v pořádku se vyvíjet.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To, kým jste byli na internetu před rokem, už nemusí být, kým jste teď.</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Vaše hodnoty vám pomáhají se v těchto změnách orientovat.</a:t>
            </a:r>
            <a:endParaRPr sz="2400">
              <a:solidFill>
                <a:srgbClr val="08030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58" name="Google Shape;158;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2: Digitální hodnoty (kým chcete být)</a:t>
            </a:r>
            <a:endParaRPr i="1"/>
          </a:p>
        </p:txBody>
      </p:sp>
      <p:pic>
        <p:nvPicPr>
          <p:cNvPr id="159" name="Google Shape;159;p23"/>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60" name="Google Shape;160;p23"/>
          <p:cNvSpPr txBox="1"/>
          <p:nvPr/>
        </p:nvSpPr>
        <p:spPr>
          <a:xfrm>
            <a:off x="176644" y="1631373"/>
            <a:ext cx="10453255" cy="3055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Hlasování o hodnotách (Interaktivní)</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Učitel přečte situaci (např. „Amir vidí vtip, který je sice legrační, ale trochu zlomyslný“).</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Studenti hlasují, která hodnota by měla vyhrát: „Humor“, nebo „Respekt“.</a:t>
            </a:r>
            <a:r>
              <a:rPr b="0" i="0" lang="en-GB" sz="18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67" name="Google Shape;167;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2: Digitální hodnoty (kým chcete být)</a:t>
            </a:r>
            <a:endParaRPr i="1"/>
          </a:p>
        </p:txBody>
      </p:sp>
      <p:pic>
        <p:nvPicPr>
          <p:cNvPr id="168" name="Google Shape;168;p24"/>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69" name="Google Shape;169;p24"/>
          <p:cNvSpPr txBox="1"/>
          <p:nvPr/>
        </p:nvSpPr>
        <p:spPr>
          <a:xfrm>
            <a:off x="176644" y="1631373"/>
            <a:ext cx="10453255" cy="194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Tvorba „Třídního kodexu“ (Skupinová práce)</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Malé skupiny navrhnou 3 „Zlatá pravidla“ pro své třídní skupinové chaty na základě společných hodnot (např. „Než zveřejníme něčí fotku, zeptáme se ho“).</a:t>
            </a:r>
            <a:endParaRPr b="1" i="0" sz="24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3 (Studenti):</a:t>
            </a:r>
            <a:br>
              <a:rPr b="0" i="1" lang="en-GB" sz="2800"/>
            </a:br>
            <a:r>
              <a:rPr b="0" i="1" lang="en-GB" sz="2800"/>
              <a:t>Budování zdravé digitální identity</a:t>
            </a:r>
            <a:endParaRPr sz="1800"/>
          </a:p>
        </p:txBody>
      </p:sp>
      <p:sp>
        <p:nvSpPr>
          <p:cNvPr id="175" name="Google Shape;175;p25"/>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3: Soukromí, stylizovaný obsah a AI</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82" name="Google Shape;182;p2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3: Soukromí, stylizovaný obsah a AI</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83" name="Google Shape;183;p26"/>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84" name="Google Shape;184;p26"/>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Soukromí jako ochrana</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Nechte bránu zavřenou.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 všechno se musí sdílet.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Osobní údaje (adresa, celé jméno, škola) by měly zůstat na „červené“ (soukromé).</a:t>
            </a:r>
            <a:endParaRPr sz="2400">
              <a:solidFill>
                <a:srgbClr val="08030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91" name="Google Shape;191;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3: Soukromí, stylizovaný obsah a AI</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92" name="Google Shape;192;p27"/>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93" name="Google Shape;193;p27"/>
          <p:cNvSpPr txBox="1"/>
          <p:nvPr/>
        </p:nvSpPr>
        <p:spPr>
          <a:xfrm>
            <a:off x="176644" y="1631373"/>
            <a:ext cx="10453255" cy="34246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Stylizovaný vs. Reálný život</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Mimo záběr</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Fotky na internetu jsou jen „výběr toho nejlepšího“ – jsou upravené, s filtry a aranžované.</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Nezobrazují ty nudné nebo těžké chvíle v životě.</a:t>
            </a:r>
            <a:endParaRPr b="0" i="0" sz="2400" u="none" cap="none" strike="noStrike">
              <a:solidFill>
                <a:srgbClr val="080301"/>
              </a:solidFill>
              <a:latin typeface="Calibri"/>
              <a:ea typeface="Calibri"/>
              <a:cs typeface="Calibri"/>
              <a:sym typeface="Calibri"/>
            </a:endParaRPr>
          </a:p>
          <a:p>
            <a:pPr indent="0" lvl="1" marL="457200" marR="0" rtl="0" algn="ctr">
              <a:lnSpc>
                <a:spcPct val="107000"/>
              </a:lnSpc>
              <a:spcBef>
                <a:spcPts val="0"/>
              </a:spcBef>
              <a:spcAft>
                <a:spcPts val="0"/>
              </a:spcAft>
              <a:buNone/>
            </a:pPr>
            <a:r>
              <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200" name="Google Shape;200;p2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3: Soukromí, stylizovaný obsah a AI</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1" name="Google Shape;201;p28"/>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202" name="Google Shape;202;p28"/>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AI a bezpečnost</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Přemýšlej, než uvěříš</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Nástroje AI mohou být „sebejisté, ale vedle“.</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Než uvěříš tomu, co ti AI říká, použij pravidlo Zastav se – Ověř si – Zeptej se.</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209" name="Google Shape;209;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3: Soukromí, stylizovaný obsah a AI</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10" name="Google Shape;210;p29"/>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211" name="Google Shape;211;p29"/>
          <p:cNvSpPr txBox="1"/>
          <p:nvPr/>
        </p:nvSpPr>
        <p:spPr>
          <a:xfrm>
            <a:off x="176644" y="1631373"/>
            <a:ext cx="10453255" cy="3055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Semafor</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Učitel vyvolává různé věci (např. „Telefonní číslo“, „Oblíbená přísada na pizzu“).</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Studenti zvedají zelené (bezpečné), oranžové (nejdřív se zeptej) nebo červené (soukromé) karty.</a:t>
            </a:r>
            <a:r>
              <a:rPr b="0" i="0" lang="en-GB" sz="18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0"/>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3 (Studenti):</a:t>
            </a:r>
            <a:br>
              <a:rPr b="0" i="1" lang="en-GB" sz="2800"/>
            </a:br>
            <a:r>
              <a:rPr b="0" i="1" lang="en-GB" sz="2800"/>
              <a:t>Budování zdravé digitální identity</a:t>
            </a:r>
            <a:endParaRPr sz="1800"/>
          </a:p>
        </p:txBody>
      </p:sp>
      <p:sp>
        <p:nvSpPr>
          <p:cNvPr id="217" name="Google Shape;217;p30"/>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4: Stylizovaný obsah vs. Skutečný život</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224" name="Google Shape;224;p3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4: Stylizovaný obsah vs. Skutečný život</a:t>
            </a:r>
            <a:endParaRPr b="1">
              <a:solidFill>
                <a:srgbClr val="09CBFD"/>
              </a:solidFill>
            </a:endParaRPr>
          </a:p>
          <a:p>
            <a:pPr indent="0" lvl="0" marL="0" rtl="0" algn="just">
              <a:lnSpc>
                <a:spcPct val="90000"/>
              </a:lnSpc>
              <a:spcBef>
                <a:spcPts val="1000"/>
              </a:spcBef>
              <a:spcAft>
                <a:spcPts val="0"/>
              </a:spcAft>
              <a:buClr>
                <a:schemeClr val="dk1"/>
              </a:buClr>
              <a:buSzPts val="2800"/>
              <a:buNone/>
            </a:pPr>
            <a:r>
              <a:t/>
            </a:r>
            <a:endParaRPr sz="2800"/>
          </a:p>
        </p:txBody>
      </p:sp>
      <p:pic>
        <p:nvPicPr>
          <p:cNvPr id="225" name="Google Shape;225;p31"/>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226" name="Google Shape;226;p31"/>
          <p:cNvSpPr txBox="1"/>
          <p:nvPr/>
        </p:nvSpPr>
        <p:spPr>
          <a:xfrm>
            <a:off x="176644" y="1631373"/>
            <a:ext cx="10453255" cy="3055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Kreslení „Mimo záběr“ (Reflexe)</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Ukažte „dokonalou“ fotku z dovolené.</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Studenti kreslí, co se dost možná dělo těsně vedle, mimo záběr (např. plačící sourozenec, upršený den nebo unavený člověk)..</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4"/>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3 (Studenti):</a:t>
            </a:r>
            <a:br>
              <a:rPr b="0" i="1" lang="en-GB" sz="2800"/>
            </a:br>
            <a:r>
              <a:rPr b="0" i="1" lang="en-GB" sz="2800"/>
              <a:t>Budování zdravé digitální identity</a:t>
            </a:r>
            <a:br>
              <a:rPr lang="en-GB" sz="1800"/>
            </a:br>
            <a:endParaRPr sz="1800"/>
          </a:p>
        </p:txBody>
      </p:sp>
      <p:sp>
        <p:nvSpPr>
          <p:cNvPr id="82" name="Google Shape;82;p14"/>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800"/>
              <a:buNone/>
            </a:pPr>
            <a:r>
              <a:rPr b="1" lang="en-GB" sz="2800">
                <a:solidFill>
                  <a:srgbClr val="09CBFD"/>
                </a:solidFill>
              </a:rPr>
              <a:t>Téma 1: Definice digitální identity</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3 (Studenti):</a:t>
            </a:r>
            <a:br>
              <a:rPr b="0" i="1" lang="en-GB" sz="2800"/>
            </a:br>
            <a:r>
              <a:rPr b="0" i="1" lang="en-GB" sz="2800"/>
              <a:t>Budování zdravé digitální identity</a:t>
            </a:r>
            <a:endParaRPr sz="1800"/>
          </a:p>
        </p:txBody>
      </p:sp>
      <p:sp>
        <p:nvSpPr>
          <p:cNvPr id="232" name="Google Shape;232;p3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5: AI a budoucnost</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239" name="Google Shape;239;p3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Téma 5: AI a budoucnost</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40" name="Google Shape;240;p33"/>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241" name="Google Shape;241;p33"/>
          <p:cNvSpPr txBox="1"/>
          <p:nvPr/>
        </p:nvSpPr>
        <p:spPr>
          <a:xfrm>
            <a:off x="316923" y="1585810"/>
            <a:ext cx="975186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AI a bezpečnost</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Pauza na ověření</a:t>
            </a:r>
            <a:endParaRPr sz="2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4"/>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en-GB"/>
              <a:t>Konec modulu 3 (Studenti):</a:t>
            </a:r>
            <a:br>
              <a:rPr b="0" i="1" lang="en-GB"/>
            </a:br>
            <a:r>
              <a:rPr b="0" i="1" lang="en-GB"/>
              <a:t>Budování zdravé digitální identity</a:t>
            </a:r>
            <a:br>
              <a:rPr lang="en-GB"/>
            </a:br>
            <a:endParaRPr/>
          </a:p>
        </p:txBody>
      </p:sp>
      <p:pic>
        <p:nvPicPr>
          <p:cNvPr id="248" name="Google Shape;248;p34"/>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89" name="Google Shape;89;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1: Definice digitální identity</a:t>
            </a:r>
            <a:endParaRPr b="1" i="1">
              <a:solidFill>
                <a:srgbClr val="09CBFD"/>
              </a:solidFill>
            </a:endParaRPr>
          </a:p>
        </p:txBody>
      </p:sp>
      <p:pic>
        <p:nvPicPr>
          <p:cNvPr id="90" name="Google Shape;90;p15"/>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91" name="Google Shape;91;p15"/>
          <p:cNvSpPr txBox="1"/>
          <p:nvPr/>
        </p:nvSpPr>
        <p:spPr>
          <a:xfrm>
            <a:off x="176644" y="1631373"/>
            <a:ext cx="10453255" cy="3055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Co je to digitální identita?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Tvoje online „skládačka“</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Každá fotka, komentář, herní přezdívka i „lajk“ jsou dílky skládačky.</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Dohromady vytvářejí obraz toho, kým pro okolní svět jsi.</a:t>
            </a:r>
            <a:endParaRPr b="0" i="0" sz="2400" u="none" cap="none" strike="noStrike">
              <a:solidFill>
                <a:srgbClr val="080301"/>
              </a:solidFill>
              <a:latin typeface="Calibri"/>
              <a:ea typeface="Calibri"/>
              <a:cs typeface="Calibri"/>
              <a:sym typeface="Calibri"/>
            </a:endParaRPr>
          </a:p>
          <a:p>
            <a:pPr indent="0" lvl="1" marL="457200" marR="0" rtl="0" algn="ctr">
              <a:lnSpc>
                <a:spcPct val="107000"/>
              </a:lnSpc>
              <a:spcBef>
                <a:spcPts val="0"/>
              </a:spcBef>
              <a:spcAft>
                <a:spcPts val="0"/>
              </a:spcAft>
              <a:buNone/>
            </a:pPr>
            <a:r>
              <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98" name="Google Shape;98;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1: Definice digitální identity</a:t>
            </a:r>
            <a:endParaRPr b="1" i="1">
              <a:solidFill>
                <a:srgbClr val="09CBFD"/>
              </a:solidFill>
            </a:endParaRPr>
          </a:p>
        </p:txBody>
      </p:sp>
      <p:pic>
        <p:nvPicPr>
          <p:cNvPr id="99" name="Google Shape;99;p16"/>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00" name="Google Shape;100;p16"/>
          <p:cNvSpPr txBox="1"/>
          <p:nvPr/>
        </p:nvSpPr>
        <p:spPr>
          <a:xfrm>
            <a:off x="176644" y="1631373"/>
            <a:ext cx="1045325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Proč na tom záleží</a:t>
            </a:r>
            <a:endParaRPr sz="2400">
              <a:solidFill>
                <a:schemeClr val="dk1"/>
              </a:solidFill>
              <a:latin typeface="Calibri"/>
              <a:ea typeface="Calibri"/>
              <a:cs typeface="Calibri"/>
              <a:sym typeface="Calibri"/>
            </a:endParaRPr>
          </a:p>
          <a:p>
            <a:pPr indent="0" lvl="1" marL="457200" marR="0" rtl="0" algn="l">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Příběh, který zůstává</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Tvoje digitální identita může ovlivnit tvá přátelství, možnosti ve škole i to, jak se sám/sama cítíš.</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I když něco smažeš, „stopa“ často zůstává.</a:t>
            </a:r>
            <a:endParaRPr b="0" i="0" sz="2400" u="none" cap="none" strike="noStrike">
              <a:solidFill>
                <a:srgbClr val="08030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07" name="Google Shape;107;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1: Definice digitální identity</a:t>
            </a:r>
            <a:endParaRPr b="1" i="1">
              <a:solidFill>
                <a:srgbClr val="09CBFD"/>
              </a:solidFill>
            </a:endParaRPr>
          </a:p>
        </p:txBody>
      </p:sp>
      <p:pic>
        <p:nvPicPr>
          <p:cNvPr id="108" name="Google Shape;108;p17"/>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09" name="Google Shape;109;p17"/>
          <p:cNvSpPr txBox="1"/>
          <p:nvPr/>
        </p:nvSpPr>
        <p:spPr>
          <a:xfrm>
            <a:off x="306314" y="1802625"/>
            <a:ext cx="10453255"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Digitální ledovec</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Víc než jen to, co je vidět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Nad hladinou:</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Tvoje příspěvky a profil.</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Pod hladinou:</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Tvoje historie vyhledávání, údaje o poloze a „lajky“.</a:t>
            </a:r>
            <a:endParaRPr sz="2400">
              <a:solidFill>
                <a:srgbClr val="08030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16" name="Google Shape;116;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1: Definice digitální identity</a:t>
            </a:r>
            <a:endParaRPr b="1" i="1">
              <a:solidFill>
                <a:srgbClr val="09CBFD"/>
              </a:solidFill>
            </a:endParaRPr>
          </a:p>
        </p:txBody>
      </p:sp>
      <p:pic>
        <p:nvPicPr>
          <p:cNvPr id="117" name="Google Shape;117;p18"/>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18" name="Google Shape;118;p18"/>
          <p:cNvSpPr txBox="1"/>
          <p:nvPr/>
        </p:nvSpPr>
        <p:spPr>
          <a:xfrm>
            <a:off x="176644" y="1631373"/>
            <a:ext cx="10453255" cy="2316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Můj online snímek (Individuální práce)</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Napiš tři slova, která podle tebe tvoje současná aktivita na internetu o tobě říká, a tři slova, která bys chtěl/a, aby o tobě říkala.</a:t>
            </a:r>
            <a:endParaRPr b="0" i="0" sz="2400" u="none" cap="none" strike="noStrike">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3 (Studenti)</a:t>
            </a:r>
            <a:br>
              <a:rPr b="0" i="1" lang="en-GB" sz="2800"/>
            </a:br>
            <a:r>
              <a:rPr b="0" i="1" lang="en-GB" sz="2800"/>
              <a:t>Budování zdravé digitální identity</a:t>
            </a:r>
            <a:endParaRPr sz="1800"/>
          </a:p>
        </p:txBody>
      </p:sp>
      <p:sp>
        <p:nvSpPr>
          <p:cNvPr id="124" name="Google Shape;124;p19"/>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2: Digitální hodnoty (kým chcete být)</a:t>
            </a:r>
            <a:endParaRPr sz="2400"/>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31" name="Google Shape;131;p2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Digitální hodnoty (kým chcete být)</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32" name="Google Shape;132;p20"/>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33" name="Google Shape;133;p20"/>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Tvůj digitální Kompas</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Hodnoty ukazují cestu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Hodnoty jako Laskavost, Upřímnost a Respekt ti pomáhají zpomalit.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Pomáhají ti rozhodnout se, co budeš sdílet, ještě než stiskneš „odeslat“.</a:t>
            </a:r>
            <a:endParaRPr sz="2400">
              <a:solidFill>
                <a:srgbClr val="08030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3 (Studenti): Budování zdravé digitální identity</a:t>
            </a:r>
            <a:endParaRPr sz="2400"/>
          </a:p>
        </p:txBody>
      </p:sp>
      <p:sp>
        <p:nvSpPr>
          <p:cNvPr id="140" name="Google Shape;140;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Digitální hodnoty (kým chcete být)</a:t>
            </a:r>
            <a:endParaRPr i="1"/>
          </a:p>
        </p:txBody>
      </p:sp>
      <p:pic>
        <p:nvPicPr>
          <p:cNvPr id="141" name="Google Shape;141;p21"/>
          <p:cNvPicPr preferRelativeResize="0"/>
          <p:nvPr>
            <p:ph idx="2" type="body"/>
          </p:nvPr>
        </p:nvPicPr>
        <p:blipFill rotWithShape="1">
          <a:blip r:embed="rId3">
            <a:alphaModFix/>
          </a:blip>
          <a:srcRect b="0" l="0" r="0" t="0"/>
          <a:stretch/>
        </p:blipFill>
        <p:spPr>
          <a:xfrm>
            <a:off x="9861203" y="5367073"/>
            <a:ext cx="2002432" cy="919427"/>
          </a:xfrm>
          <a:prstGeom prst="rect">
            <a:avLst/>
          </a:prstGeom>
          <a:noFill/>
          <a:ln>
            <a:noFill/>
          </a:ln>
        </p:spPr>
      </p:pic>
      <p:sp>
        <p:nvSpPr>
          <p:cNvPr id="142" name="Google Shape;142;p21"/>
          <p:cNvSpPr txBox="1"/>
          <p:nvPr/>
        </p:nvSpPr>
        <p:spPr>
          <a:xfrm>
            <a:off x="176644" y="1631373"/>
            <a:ext cx="10453255"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Soulad činů s hodnotami</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Odpovídá tvůj příspěvek tomu, co máš v srdci?</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Pokud si ceníš fér jednání, přidáš se k „pěkně hnusnému“ skupinovému vtipu?</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Pokud si ceníš Soukromí, zeptáš se kamaráda, než zveřejníš jeho fotku?</a:t>
            </a:r>
            <a:endParaRPr sz="2400">
              <a:solidFill>
                <a:srgbClr val="08030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