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5"/>
  </p:notesMasterIdLst>
  <p:handoutMasterIdLst>
    <p:handoutMasterId r:id="rId26"/>
  </p:handoutMasterIdLst>
  <p:sldIdLst>
    <p:sldId id="256" r:id="rId3"/>
    <p:sldId id="272" r:id="rId4"/>
    <p:sldId id="277" r:id="rId5"/>
    <p:sldId id="308" r:id="rId6"/>
    <p:sldId id="307" r:id="rId7"/>
    <p:sldId id="305" r:id="rId8"/>
    <p:sldId id="304" r:id="rId9"/>
    <p:sldId id="310" r:id="rId10"/>
    <p:sldId id="315" r:id="rId11"/>
    <p:sldId id="317" r:id="rId12"/>
    <p:sldId id="313" r:id="rId13"/>
    <p:sldId id="316" r:id="rId14"/>
    <p:sldId id="306" r:id="rId15"/>
    <p:sldId id="318" r:id="rId16"/>
    <p:sldId id="320" r:id="rId17"/>
    <p:sldId id="321" r:id="rId18"/>
    <p:sldId id="322" r:id="rId19"/>
    <p:sldId id="323" r:id="rId20"/>
    <p:sldId id="325" r:id="rId21"/>
    <p:sldId id="326" r:id="rId22"/>
    <p:sldId id="324" r:id="rId23"/>
    <p:sldId id="300" r:id="rId24"/>
  </p:sldIdLst>
  <p:sldSz cx="12192000" cy="6858000"/>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88" d="100"/>
          <a:sy n="88" d="100"/>
        </p:scale>
        <p:origin x="586" y="7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12/5/2026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‹Nº›</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12/5/2026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Haga clic para editar los estilos de texto principales</a:t>
            </a:r>
          </a:p>
          <a:p>
            <a:pPr lvl="1"/>
            <a:r>
              <a:rPr lang="en-US"/>
              <a:t>Segundo nivel</a:t>
            </a:r>
          </a:p>
          <a:p>
            <a:pPr lvl="2"/>
            <a:r>
              <a:rPr lang="en-US"/>
              <a:t>Tercer nivel</a:t>
            </a:r>
          </a:p>
          <a:p>
            <a:pPr lvl="3"/>
            <a:r>
              <a:rPr lang="en-US"/>
              <a:t>Cuarto nivel</a:t>
            </a:r>
          </a:p>
          <a:p>
            <a:pPr lvl="4"/>
            <a:r>
              <a:rPr lang="en-US"/>
              <a:t>Quinto nivel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‹Nº›</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«Bienvenidos a todos. Hoy nos adentramos en el Módulo 3: Cómo construir una identidad digital saludable. Cada vez que abres una aplicación, envías un mensaje o, simplemente, navegas por Internet, estás contando una historia. Hoy no se trata de decirte que «te mantengas alejado de Internet», sino de asegurarnos de que la historia que Internet cuenta sobre ti sea la que realmente quieres contar. Vamos a ver cómo guiaros por vuestros valores, proteger vuestra tranquilidad y manteneros al día en el mundo de la IA».</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2</a:t>
            </a:fld>
            <a:endParaRPr lang="el-GR"/>
          </a:p>
        </p:txBody>
      </p:sp>
    </p:spTree>
    <p:extLst>
      <p:ext uri="{BB962C8B-B14F-4D97-AF65-F5344CB8AC3E}">
        <p14:creationId xmlns:p14="http://schemas.microsoft.com/office/powerpoint/2010/main" val="103203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2D569-F238-A936-E57D-BF5FE76329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DA2E00-84D7-4C5D-BF22-C62BB65C7C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D1E216-0B40-D612-E037-5E0497E7935D}"/>
              </a:ext>
            </a:extLst>
          </p:cNvPr>
          <p:cNvSpPr>
            <a:spLocks noGrp="1"/>
          </p:cNvSpPr>
          <p:nvPr>
            <p:ph type="body" idx="1"/>
          </p:nvPr>
        </p:nvSpPr>
        <p:spPr/>
        <p:txBody>
          <a:bodyPr/>
          <a:lstStyle/>
          <a:p>
            <a:endParaRPr lang="LID4096" sz="1200" dirty="0"/>
          </a:p>
        </p:txBody>
      </p:sp>
      <p:sp>
        <p:nvSpPr>
          <p:cNvPr id="4" name="Slide Number Placeholder 3">
            <a:extLst>
              <a:ext uri="{FF2B5EF4-FFF2-40B4-BE49-F238E27FC236}">
                <a16:creationId xmlns:a16="http://schemas.microsoft.com/office/drawing/2014/main" id="{7E994A01-0FF8-78D1-DFE2-5C940E789867}"/>
              </a:ext>
            </a:extLst>
          </p:cNvPr>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646543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4DD5A-79F3-E9B6-539F-C367D027C5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47AF71-A295-5BA0-58BB-DBAB82869F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AE5E31-74DE-BC8D-C166-7D9E8C0A9000}"/>
              </a:ext>
            </a:extLst>
          </p:cNvPr>
          <p:cNvSpPr>
            <a:spLocks noGrp="1"/>
          </p:cNvSpPr>
          <p:nvPr>
            <p:ph type="body" idx="1"/>
          </p:nvPr>
        </p:nvSpPr>
        <p:spPr/>
        <p:txBody>
          <a:bodyPr/>
          <a:lstStyle/>
          <a:p>
            <a:r>
              <a:rPr lang="en-GB" dirty="0"/>
              <a:t>«La privacidad no consiste en ser "reservado", sino en ser </a:t>
            </a:r>
            <a:r>
              <a:rPr lang="en-GB" b="1" dirty="0"/>
              <a:t>selectivo</a:t>
            </a:r>
            <a:r>
              <a:rPr lang="en-GB" dirty="0"/>
              <a:t>. No le darías las llaves de tu casa a un desconocido, ¿verdad? En Internet, tus llaves son tu ubicación, el nombre de tu colegio y tus contraseñas. Protegemos nuestra privacidad para poder expresarnos con seguridad. Si tus ajustes están totalmente abiertos, no eres tú quien controla tu historia, sino todos los demás».</a:t>
            </a:r>
            <a:endParaRPr lang="LID4096" sz="1200" dirty="0"/>
          </a:p>
        </p:txBody>
      </p:sp>
      <p:sp>
        <p:nvSpPr>
          <p:cNvPr id="4" name="Slide Number Placeholder 3">
            <a:extLst>
              <a:ext uri="{FF2B5EF4-FFF2-40B4-BE49-F238E27FC236}">
                <a16:creationId xmlns:a16="http://schemas.microsoft.com/office/drawing/2014/main" id="{ABF11C35-CA3E-748C-9EDB-89AB47201A32}"/>
              </a:ext>
            </a:extLst>
          </p:cNvPr>
          <p:cNvSpPr>
            <a:spLocks noGrp="1"/>
          </p:cNvSpPr>
          <p:nvPr>
            <p:ph type="sldNum" sz="quarter" idx="5"/>
          </p:nvPr>
        </p:nvSpPr>
        <p:spPr/>
        <p:txBody>
          <a:bodyPr/>
          <a:lstStyle/>
          <a:p>
            <a:fld id="{C6CF91B0-25AB-4DFA-B184-293DD156034C}" type="slidenum">
              <a:rPr lang="el-GR" smtClean="0"/>
              <a:t>14</a:t>
            </a:fld>
            <a:endParaRPr lang="el-GR"/>
          </a:p>
        </p:txBody>
      </p:sp>
    </p:spTree>
    <p:extLst>
      <p:ext uri="{BB962C8B-B14F-4D97-AF65-F5344CB8AC3E}">
        <p14:creationId xmlns:p14="http://schemas.microsoft.com/office/powerpoint/2010/main" val="14982935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67164-83ED-9BBF-E5CD-306B79C774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F3A47D-AEEA-D5A0-3B30-2035407FB3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809934-59CC-939D-C2A5-EEADE005D640}"/>
              </a:ext>
            </a:extLst>
          </p:cNvPr>
          <p:cNvSpPr>
            <a:spLocks noGrp="1"/>
          </p:cNvSpPr>
          <p:nvPr>
            <p:ph type="body" idx="1"/>
          </p:nvPr>
        </p:nvSpPr>
        <p:spPr/>
        <p:txBody>
          <a:bodyPr/>
          <a:lstStyle/>
          <a:p>
            <a:endParaRPr lang="LID4096" sz="1200" dirty="0"/>
          </a:p>
        </p:txBody>
      </p:sp>
      <p:sp>
        <p:nvSpPr>
          <p:cNvPr id="4" name="Slide Number Placeholder 3">
            <a:extLst>
              <a:ext uri="{FF2B5EF4-FFF2-40B4-BE49-F238E27FC236}">
                <a16:creationId xmlns:a16="http://schemas.microsoft.com/office/drawing/2014/main" id="{83401B2A-5245-D0F5-A6BA-260C1FEECC44}"/>
              </a:ext>
            </a:extLst>
          </p:cNvPr>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13295859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E8552-01EF-059D-39EB-F845E3C8AB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5BABBA-B4B0-153F-C891-8BD2C95546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7CDA3F-3BB2-369E-088C-E9B4D38F4B27}"/>
              </a:ext>
            </a:extLst>
          </p:cNvPr>
          <p:cNvSpPr>
            <a:spLocks noGrp="1"/>
          </p:cNvSpPr>
          <p:nvPr>
            <p:ph type="body" idx="1"/>
          </p:nvPr>
        </p:nvSpPr>
        <p:spPr/>
        <p:txBody>
          <a:bodyPr/>
          <a:lstStyle/>
          <a:p>
            <a:endParaRPr lang="LID4096" sz="1200" dirty="0"/>
          </a:p>
        </p:txBody>
      </p:sp>
      <p:sp>
        <p:nvSpPr>
          <p:cNvPr id="4" name="Slide Number Placeholder 3">
            <a:extLst>
              <a:ext uri="{FF2B5EF4-FFF2-40B4-BE49-F238E27FC236}">
                <a16:creationId xmlns:a16="http://schemas.microsoft.com/office/drawing/2014/main" id="{158E3A32-0558-43EE-E328-9E203DB1064A}"/>
              </a:ext>
            </a:extLst>
          </p:cNvPr>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25162069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1E5CE-2F7F-3AA0-1798-5606F07034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C7D84-7B04-8F02-D1D8-BE4A630E49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2E1A87-0150-5AEB-9FB0-8C9CBF405030}"/>
              </a:ext>
            </a:extLst>
          </p:cNvPr>
          <p:cNvSpPr>
            <a:spLocks noGrp="1"/>
          </p:cNvSpPr>
          <p:nvPr>
            <p:ph type="body" idx="1"/>
          </p:nvPr>
        </p:nvSpPr>
        <p:spPr/>
        <p:txBody>
          <a:bodyPr/>
          <a:lstStyle/>
          <a:p>
            <a:r>
              <a:rPr lang="en-GB" dirty="0"/>
              <a:t>«Juguemos a un juego rápido llamado "El semáforo". Yo diré algo. Si es seguro compartirlo, dadme luz verde (levantad la mano). Si debéis preguntar primero a un adulto, luz amarilla (poned la mano de lado). Si debe ser privado, luz roja (bajad la mano). ¿Listos? «¿Tu número de teléfono?»... «¿Una foto de tu perro?»... "¿El nombre de tu colegio?"... ¿Veis cómo algunas son complicadas? Esa pausa de "amarillo" es la habilidad más importante que podéis tener."</a:t>
            </a:r>
            <a:endParaRPr lang="LID4096" sz="1200" dirty="0"/>
          </a:p>
        </p:txBody>
      </p:sp>
      <p:sp>
        <p:nvSpPr>
          <p:cNvPr id="4" name="Slide Number Placeholder 3">
            <a:extLst>
              <a:ext uri="{FF2B5EF4-FFF2-40B4-BE49-F238E27FC236}">
                <a16:creationId xmlns:a16="http://schemas.microsoft.com/office/drawing/2014/main" id="{9EB24C37-AD25-6B61-A259-F27207012E16}"/>
              </a:ext>
            </a:extLst>
          </p:cNvPr>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38550595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6B34D-D194-E2E0-388D-FE157BC3AD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532753-9C02-31FC-81DD-52E81B41EB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15BB08-8A9E-89CE-3D68-2172F195BBB5}"/>
              </a:ext>
            </a:extLst>
          </p:cNvPr>
          <p:cNvSpPr>
            <a:spLocks noGrp="1"/>
          </p:cNvSpPr>
          <p:nvPr>
            <p:ph type="body" idx="1"/>
          </p:nvPr>
        </p:nvSpPr>
        <p:spPr/>
        <p:txBody>
          <a:bodyPr/>
          <a:lstStyle/>
          <a:p>
            <a:r>
              <a:rPr lang="en-GB" dirty="0"/>
              <a:t>«Echa un vistazo a esta foto “perfecta” que ves en la pantalla. Parece que no le ha costado ningún esfuerzo, ¿verdad? Pero miremos “más allá del encuadre”. Quizás hicieron 40 versiones de esta foto antes de que les gustara alguna. Quizás se habían peleado con sus padres justo antes de hacerla. Dibuja o escribe lo que crees que está pasando en la parte “desordenada” de la foto que se ha recortado. Esto nos ayuda a recordar que lo “perfecto” no existe en Internet».</a:t>
            </a:r>
            <a:endParaRPr lang="LID4096" sz="1200" dirty="0"/>
          </a:p>
        </p:txBody>
      </p:sp>
      <p:sp>
        <p:nvSpPr>
          <p:cNvPr id="4" name="Slide Number Placeholder 3">
            <a:extLst>
              <a:ext uri="{FF2B5EF4-FFF2-40B4-BE49-F238E27FC236}">
                <a16:creationId xmlns:a16="http://schemas.microsoft.com/office/drawing/2014/main" id="{38DD18BC-B0BE-BC82-B1AB-D49F8863503F}"/>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13960610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ABF73-D25F-95C7-BED1-68098000DF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B3CEC9-E40C-429E-95D7-ED126E8149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C229F9-47DD-A410-23CA-4E0A9F8368F8}"/>
              </a:ext>
            </a:extLst>
          </p:cNvPr>
          <p:cNvSpPr>
            <a:spLocks noGrp="1"/>
          </p:cNvSpPr>
          <p:nvPr>
            <p:ph type="body" idx="1"/>
          </p:nvPr>
        </p:nvSpPr>
        <p:spPr/>
        <p:txBody>
          <a:bodyPr/>
          <a:lstStyle/>
          <a:p>
            <a:r>
              <a:rPr lang="en-GB" dirty="0"/>
              <a:t>«La IA es increíble, pero básicamente es un "adivino" ultrarrápido. No «sabe» las cosas como lo hacen los humanos; sigue patrones. Esto significa que puede parecer 100 % segura de sí misma y, sin embargo, estar 100 % equivocada. Ya se trate de un chatbot o de un filtro que te cambia la cara, aplica siempre la regla </a:t>
            </a:r>
            <a:r>
              <a:rPr lang="en-GB" b="1" dirty="0"/>
              <a:t>«Pausa-Comprueba-Pregunta</a:t>
            </a:r>
            <a:r>
              <a:rPr lang="en-GB" dirty="0"/>
              <a:t>». Pausa: ¿Me parece que esto es cierto? Comprueba: ¿Puedo encontrar esto en un libro o en una página web de confianza? Pregunta: ¿Qué pensaría un adulto de verdad?»</a:t>
            </a:r>
            <a:endParaRPr lang="LID4096" sz="1200" dirty="0"/>
          </a:p>
        </p:txBody>
      </p:sp>
      <p:sp>
        <p:nvSpPr>
          <p:cNvPr id="4" name="Slide Number Placeholder 3">
            <a:extLst>
              <a:ext uri="{FF2B5EF4-FFF2-40B4-BE49-F238E27FC236}">
                <a16:creationId xmlns:a16="http://schemas.microsoft.com/office/drawing/2014/main" id="{BFCD45F8-9CD4-51E2-F9FF-4274CDE717A3}"/>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11764843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«Para terminar, vamos a hacer un compromiso. Esto no es por mí, es por ti. Basándote en lo que hemos hablado hoy —tus valores, tu privacidad y el «resumen de lo más destacado»—, escribe tres cosas que vas a hacer para proteger tu identidad digital. Quizás sea «Me lo pensaré dos veces antes de publicar» o «Dejaré de compararme con los filtros». Fírmalo. Ahora eres tú quien lleva las riendas de tu historia en Internet. Hagamos que sea una buena historia».</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22</a:t>
            </a:fld>
            <a:endParaRPr lang="el-GR"/>
          </a:p>
        </p:txBody>
      </p:sp>
    </p:spTree>
    <p:extLst>
      <p:ext uri="{BB962C8B-B14F-4D97-AF65-F5344CB8AC3E}">
        <p14:creationId xmlns:p14="http://schemas.microsoft.com/office/powerpoint/2010/main" val="1303133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«Piensa en tu identidad digital como un rompecabezas enorme e interminable. La mayoría de la gente cree que su «identidad» es solo su foto de perfil. Pero, en realidad, está formada por pequeños fragmentos: el chiste que dejaste en un comentario, el nombre de usuario que elegiste para un juego, los vídeos que ves e incluso los emojis que usas. Por separado, estas piezas pueden parecer pequeñas, pero juntas crean una «imagen global» que otros —e incluso los algoritmos— utilizan para decidir quién eres».</a:t>
            </a:r>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AB048-EB97-A5CB-A3A1-18BAAB08C6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00221-B388-B30F-D078-FF5F4BD4E7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170815-F66A-8393-BC36-4E310AA101A5}"/>
              </a:ext>
            </a:extLst>
          </p:cNvPr>
          <p:cNvSpPr>
            <a:spLocks noGrp="1"/>
          </p:cNvSpPr>
          <p:nvPr>
            <p:ph type="body" idx="1"/>
          </p:nvPr>
        </p:nvSpPr>
        <p:spPr/>
        <p:txBody>
          <a:bodyPr/>
          <a:lstStyle/>
          <a:p>
            <a:r>
              <a:rPr lang="en-US" sz="1200" dirty="0"/>
              <a:t>«Nuestra identidad digital es importante; es la huella que dejamos, puede influir en muchos aspectos de nuestra vida y, a menudo, perdura».</a:t>
            </a:r>
            <a:endParaRPr lang="LID4096" sz="1200" dirty="0"/>
          </a:p>
        </p:txBody>
      </p:sp>
      <p:sp>
        <p:nvSpPr>
          <p:cNvPr id="4" name="Slide Number Placeholder 3">
            <a:extLst>
              <a:ext uri="{FF2B5EF4-FFF2-40B4-BE49-F238E27FC236}">
                <a16:creationId xmlns:a16="http://schemas.microsoft.com/office/drawing/2014/main" id="{B320B0E3-52D9-673C-D9E5-881CA1F776D5}"/>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2569012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57B3C-F6BC-5042-3803-F649A615CA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86CE89-1509-5A63-196D-E5A9237C99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1309EC-6C16-A35C-BC8D-6EC569A76698}"/>
              </a:ext>
            </a:extLst>
          </p:cNvPr>
          <p:cNvSpPr>
            <a:spLocks noGrp="1"/>
          </p:cNvSpPr>
          <p:nvPr>
            <p:ph type="body" idx="1"/>
          </p:nvPr>
        </p:nvSpPr>
        <p:spPr/>
        <p:txBody>
          <a:bodyPr/>
          <a:lstStyle/>
          <a:p>
            <a:r>
              <a:rPr lang="en-GB" dirty="0"/>
              <a:t>«La identidad no es solo lo que publicas. Es como un iceberg. Lo que tus amigos ven es lo que hay sobre el agua: tus publicaciones e historias. Pero bajo el agua hay una enorme cantidad de datos «invisibles»: tu historial de búsqueda, el tiempo que pasas mirando una foto y tu ubicación. Aunque no publiques nada, el iceberg sigue creciendo. Nuestro objetivo es asegurarnos de que sepas lo que ocurre «bajo la superficie» para que puedas mantener el control sobre tus datos».</a:t>
            </a:r>
            <a:endParaRPr lang="LID4096" sz="1200" dirty="0"/>
          </a:p>
        </p:txBody>
      </p:sp>
      <p:sp>
        <p:nvSpPr>
          <p:cNvPr id="4" name="Slide Number Placeholder 3">
            <a:extLst>
              <a:ext uri="{FF2B5EF4-FFF2-40B4-BE49-F238E27FC236}">
                <a16:creationId xmlns:a16="http://schemas.microsoft.com/office/drawing/2014/main" id="{C48B1B4E-320B-D4DC-E632-7FE181C6EBDF}"/>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3887978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DA262-26FC-961D-0FF2-825CB423E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FA527A-25DD-AD68-57E6-56BC63EB11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7EAC89-CAF2-0C30-1D7B-A2CAA37A939D}"/>
              </a:ext>
            </a:extLst>
          </p:cNvPr>
          <p:cNvSpPr>
            <a:spLocks noGrp="1"/>
          </p:cNvSpPr>
          <p:nvPr>
            <p:ph type="body" idx="1"/>
          </p:nvPr>
        </p:nvSpPr>
        <p:spPr/>
        <p:txBody>
          <a:bodyPr/>
          <a:lstStyle/>
          <a:p>
            <a:r>
              <a:rPr lang="en-GB" dirty="0"/>
              <a:t>«Empecemos por una reflexión realista. Quiero que pienses en tu espacio online </a:t>
            </a:r>
            <a:r>
              <a:rPr lang="en-GB" dirty="0" err="1"/>
              <a:t>favorito</a:t>
            </a:r>
            <a:r>
              <a:rPr lang="en-GB" dirty="0"/>
              <a:t>. Si un desconocido observara tu actividad allí durante 5 minutos, ¿qué tres palabras utilizaría para describirte? Ahora, sé sincero: ¿son esas las mismas tres palabras que te</a:t>
            </a:r>
            <a:r>
              <a:rPr lang="en-GB" i="1" dirty="0"/>
              <a:t> gustaría </a:t>
            </a:r>
            <a:r>
              <a:rPr lang="en-GB" dirty="0"/>
              <a:t>que utilizara? Marca con un círculo aquello de lo que te sientes orgulloso. Si hay algo que preferirías cambiar, pon una estrella al lado. Este es tu punto de partida para hoy».</a:t>
            </a:r>
            <a:endParaRPr lang="LID4096" sz="1200" dirty="0"/>
          </a:p>
        </p:txBody>
      </p:sp>
      <p:sp>
        <p:nvSpPr>
          <p:cNvPr id="4" name="Slide Number Placeholder 3">
            <a:extLst>
              <a:ext uri="{FF2B5EF4-FFF2-40B4-BE49-F238E27FC236}">
                <a16:creationId xmlns:a16="http://schemas.microsoft.com/office/drawing/2014/main" id="{6D9EE503-7393-8E51-E62B-96C23CC89AAA}"/>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4240181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791BB-C62E-2CCB-1F4B-8C0E0160F1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076E3C-EE10-3DD4-2494-6861FF9220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5D4802-24D2-8A03-C8F7-6B09C4EA0CB6}"/>
              </a:ext>
            </a:extLst>
          </p:cNvPr>
          <p:cNvSpPr>
            <a:spLocks noGrp="1"/>
          </p:cNvSpPr>
          <p:nvPr>
            <p:ph type="body" idx="1"/>
          </p:nvPr>
        </p:nvSpPr>
        <p:spPr/>
        <p:txBody>
          <a:bodyPr/>
          <a:lstStyle/>
          <a:p>
            <a:r>
              <a:rPr lang="en-GB" dirty="0"/>
              <a:t>«Internet va muy rápido. Es fácil pulsar "enviar" o "compartir" antes de que tu cerebro se dé cuenta. Ahí es donde entran en juego </a:t>
            </a:r>
            <a:r>
              <a:rPr lang="en-GB" b="1" dirty="0"/>
              <a:t>los valores digitales</a:t>
            </a:r>
            <a:r>
              <a:rPr lang="en-GB" dirty="0"/>
              <a:t>. Actúan como una brújula. Si valoras la «amabilidad», esa brújula te avisará cuando un chat grupal empiece a volverse tóxico. Si valoras el «respeto», te recordará que debes pedir permiso a un amigo antes de publicar una foto suya. Cuando conoces tus valores, no tienes que preguntarte cuál es la decisión «correcta»: la brújula te lo dice».</a:t>
            </a:r>
            <a:endParaRPr lang="LID4096" sz="1200" dirty="0"/>
          </a:p>
        </p:txBody>
      </p:sp>
      <p:sp>
        <p:nvSpPr>
          <p:cNvPr id="4" name="Slide Number Placeholder 3">
            <a:extLst>
              <a:ext uri="{FF2B5EF4-FFF2-40B4-BE49-F238E27FC236}">
                <a16:creationId xmlns:a16="http://schemas.microsoft.com/office/drawing/2014/main" id="{285F9FA2-15F7-B124-81DF-A76F4FA9E40E}"/>
              </a:ext>
            </a:extLst>
          </p:cNvPr>
          <p:cNvSpPr>
            <a:spLocks noGrp="1"/>
          </p:cNvSpPr>
          <p:nvPr>
            <p:ph type="sldNum" sz="quarter" idx="5"/>
          </p:nvPr>
        </p:nvSpPr>
        <p:spPr/>
        <p:txBody>
          <a:bodyPr/>
          <a:lstStyle/>
          <a:p>
            <a:fld id="{C6CF91B0-25AB-4DFA-B184-293DD156034C}" type="slidenum">
              <a:rPr lang="el-GR" smtClean="0"/>
              <a:t>8</a:t>
            </a:fld>
            <a:endParaRPr lang="el-GR"/>
          </a:p>
        </p:txBody>
      </p:sp>
    </p:spTree>
    <p:extLst>
      <p:ext uri="{BB962C8B-B14F-4D97-AF65-F5344CB8AC3E}">
        <p14:creationId xmlns:p14="http://schemas.microsoft.com/office/powerpoint/2010/main" val="16290505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8C099-2458-3DED-9C19-3D2B22F2EF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3A2695-6B0F-D967-62DA-2EE077571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ED70BC-7D0E-C64F-1DB6-884878D13EA8}"/>
              </a:ext>
            </a:extLst>
          </p:cNvPr>
          <p:cNvSpPr>
            <a:spLocks noGrp="1"/>
          </p:cNvSpPr>
          <p:nvPr>
            <p:ph type="body" idx="1"/>
          </p:nvPr>
        </p:nvSpPr>
        <p:spPr/>
        <p:txBody>
          <a:bodyPr/>
          <a:lstStyle/>
          <a:p>
            <a:endParaRPr lang="LID4096" sz="1200" dirty="0"/>
          </a:p>
        </p:txBody>
      </p:sp>
      <p:sp>
        <p:nvSpPr>
          <p:cNvPr id="4" name="Slide Number Placeholder 3">
            <a:extLst>
              <a:ext uri="{FF2B5EF4-FFF2-40B4-BE49-F238E27FC236}">
                <a16:creationId xmlns:a16="http://schemas.microsoft.com/office/drawing/2014/main" id="{DA34C7A1-F454-88FD-9AB4-829DFB8BD3FD}"/>
              </a:ext>
            </a:extLst>
          </p:cNvPr>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1914950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1BD07-67AC-9651-C114-62056ABB5E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D3057C-0C1E-C4E6-816A-12FB2DF72D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614AA9-D6F2-0830-C9DF-ED9CC3C4549B}"/>
              </a:ext>
            </a:extLst>
          </p:cNvPr>
          <p:cNvSpPr>
            <a:spLocks noGrp="1"/>
          </p:cNvSpPr>
          <p:nvPr>
            <p:ph type="body" idx="1"/>
          </p:nvPr>
        </p:nvSpPr>
        <p:spPr/>
        <p:txBody>
          <a:bodyPr/>
          <a:lstStyle/>
          <a:p>
            <a:r>
              <a:rPr lang="en-US" sz="1200" dirty="0"/>
              <a:t>La persona que eras en Internet hace un año puede que no sea la misma que eres ahora. Cambiamos y crecemos constantemente. Y es totalmente normal evolucionar.</a:t>
            </a:r>
            <a:endParaRPr lang="LID4096" sz="1200" dirty="0"/>
          </a:p>
        </p:txBody>
      </p:sp>
      <p:sp>
        <p:nvSpPr>
          <p:cNvPr id="4" name="Slide Number Placeholder 3">
            <a:extLst>
              <a:ext uri="{FF2B5EF4-FFF2-40B4-BE49-F238E27FC236}">
                <a16:creationId xmlns:a16="http://schemas.microsoft.com/office/drawing/2014/main" id="{E1EC7B5D-1D8E-41A5-9CFE-1C3CD9F3206C}"/>
              </a:ext>
            </a:extLst>
          </p:cNvPr>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69946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9D86C-DA41-5597-FCD7-11546A074A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8FF979-C28B-3D0F-F60E-C6747D0566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6DC50C-37B7-DE47-0467-DEBBDB788619}"/>
              </a:ext>
            </a:extLst>
          </p:cNvPr>
          <p:cNvSpPr>
            <a:spLocks noGrp="1"/>
          </p:cNvSpPr>
          <p:nvPr>
            <p:ph type="body" idx="1"/>
          </p:nvPr>
        </p:nvSpPr>
        <p:spPr/>
        <p:txBody>
          <a:bodyPr/>
          <a:lstStyle/>
          <a:p>
            <a:endParaRPr lang="LID4096" sz="1200" dirty="0"/>
          </a:p>
        </p:txBody>
      </p:sp>
      <p:sp>
        <p:nvSpPr>
          <p:cNvPr id="4" name="Slide Number Placeholder 3">
            <a:extLst>
              <a:ext uri="{FF2B5EF4-FFF2-40B4-BE49-F238E27FC236}">
                <a16:creationId xmlns:a16="http://schemas.microsoft.com/office/drawing/2014/main" id="{47BE9084-F747-9C37-8130-ADAA9D88DAFC}"/>
              </a:ext>
            </a:extLst>
          </p:cNvPr>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3284977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13580180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Aquí va el título de la diapositiva</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 id="2147483691" r:id="rId5"/>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Material didáctico para estudiantes</a:t>
            </a: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662221"/>
            <a:ext cx="7391858" cy="1292830"/>
          </a:xfrm>
        </p:spPr>
        <p:txBody>
          <a:bodyPr>
            <a:normAutofit/>
          </a:bodyPr>
          <a:lstStyle/>
          <a:p>
            <a:r>
              <a:rPr lang="en-US" sz="2800" dirty="0"/>
              <a:t>Módulo 3</a:t>
            </a:r>
          </a:p>
          <a:p>
            <a:r>
              <a:rPr lang="en-US" sz="2800" dirty="0"/>
              <a:t>Creación de una identidad digital saludable</a:t>
            </a:r>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DE32D-2C72-CB10-3CF4-84A97D84485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A7468C8-5807-1022-1F6F-9F4FB032F79F}"/>
              </a:ext>
            </a:extLst>
          </p:cNvPr>
          <p:cNvSpPr>
            <a:spLocks noGrp="1"/>
          </p:cNvSpPr>
          <p:nvPr>
            <p:ph type="title"/>
          </p:nvPr>
        </p:nvSpPr>
        <p:spPr/>
        <p:txBody>
          <a:bodyPr lIns="91440"/>
          <a:lstStyle/>
          <a:p>
            <a:r>
              <a:rPr lang="en-US" sz="2400" i="1" dirty="0"/>
              <a:t>Módulo 3 (Estudiantes): Cómo construir una identidad digital saludable </a:t>
            </a:r>
            <a:endParaRPr lang="el-GR" sz="2400" dirty="0"/>
          </a:p>
        </p:txBody>
      </p:sp>
      <p:sp>
        <p:nvSpPr>
          <p:cNvPr id="6" name="Text Placeholder 5">
            <a:extLst>
              <a:ext uri="{FF2B5EF4-FFF2-40B4-BE49-F238E27FC236}">
                <a16:creationId xmlns:a16="http://schemas.microsoft.com/office/drawing/2014/main" id="{95858F16-D0F0-8373-5338-18FA8AF9A225}"/>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 2: Valores digitales (quién quieres ser)</a:t>
            </a:r>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053AAD1C-B2A2-EED3-233D-088A7E86EE79}"/>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00607149-679B-A035-FC66-68922DD61A39}"/>
              </a:ext>
            </a:extLst>
          </p:cNvPr>
          <p:cNvSpPr txBox="1"/>
          <p:nvPr/>
        </p:nvSpPr>
        <p:spPr>
          <a:xfrm>
            <a:off x="176644" y="1631373"/>
            <a:ext cx="10813573" cy="3553089"/>
          </a:xfrm>
          <a:prstGeom prst="rect">
            <a:avLst/>
          </a:prstGeom>
          <a:noFill/>
        </p:spPr>
        <p:txBody>
          <a:bodyPr wrap="square">
            <a:spAutoFit/>
          </a:bodyPr>
          <a:lstStyle/>
          <a:p>
            <a:pPr lvl="0"/>
            <a:r>
              <a:rPr lang="en-GB" sz="2400" b="1" dirty="0"/>
              <a:t>Cambiar y crecer</a:t>
            </a:r>
          </a:p>
          <a:p>
            <a:pPr lvl="0" algn="ctr"/>
            <a:endParaRPr lang="en-GB" sz="2400" dirty="0"/>
          </a:p>
          <a:p>
            <a:pPr lvl="1" algn="ctr"/>
            <a:r>
              <a:rPr lang="en-GB" sz="2400" dirty="0"/>
              <a:t> Está bien evolucionar</a:t>
            </a:r>
          </a:p>
          <a:p>
            <a:pPr lvl="1" algn="ctr"/>
            <a:endParaRPr lang="en-GB" sz="2400" dirty="0"/>
          </a:p>
          <a:p>
            <a:pPr lvl="1" algn="ctr"/>
            <a:r>
              <a:rPr lang="en-GB" sz="2400" dirty="0"/>
              <a:t>Puede que la persona que eras en Internet hace un año no sea la que eres ahora.</a:t>
            </a:r>
          </a:p>
          <a:p>
            <a:pPr lvl="1" algn="ctr"/>
            <a:endParaRPr lang="en-GB" sz="2400" dirty="0"/>
          </a:p>
          <a:p>
            <a:pPr lvl="1" algn="ctr"/>
            <a:r>
              <a:rPr lang="en-GB" sz="2400" dirty="0"/>
              <a:t> Tus valores te ayudan a afrontar esos cambios.</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752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BE257-1EE3-874F-C4D7-33D2AA0ED81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BE7752E-9053-4847-024B-F1F53461BC47}"/>
              </a:ext>
            </a:extLst>
          </p:cNvPr>
          <p:cNvSpPr>
            <a:spLocks noGrp="1"/>
          </p:cNvSpPr>
          <p:nvPr>
            <p:ph type="title"/>
          </p:nvPr>
        </p:nvSpPr>
        <p:spPr/>
        <p:txBody>
          <a:bodyPr lIns="91440"/>
          <a:lstStyle/>
          <a:p>
            <a:r>
              <a:rPr lang="en-US" sz="2400" i="1" dirty="0"/>
              <a:t>Módulo 3 (Estudiantes): Cómo construir una identidad digital saludable </a:t>
            </a:r>
            <a:endParaRPr lang="el-GR" sz="2400" dirty="0"/>
          </a:p>
        </p:txBody>
      </p:sp>
      <p:sp>
        <p:nvSpPr>
          <p:cNvPr id="6" name="Text Placeholder 5">
            <a:extLst>
              <a:ext uri="{FF2B5EF4-FFF2-40B4-BE49-F238E27FC236}">
                <a16:creationId xmlns:a16="http://schemas.microsoft.com/office/drawing/2014/main" id="{FCFC96FD-F3BD-4A58-E0F7-44E55DF3AFD4}"/>
              </a:ext>
            </a:extLst>
          </p:cNvPr>
          <p:cNvSpPr>
            <a:spLocks noGrp="1"/>
          </p:cNvSpPr>
          <p:nvPr>
            <p:ph type="body" sz="quarter" idx="10"/>
          </p:nvPr>
        </p:nvSpPr>
        <p:spPr/>
        <p:txBody>
          <a:bodyPr/>
          <a:lstStyle/>
          <a:p>
            <a:r>
              <a:rPr lang="en-US" b="1" i="1" dirty="0">
                <a:solidFill>
                  <a:schemeClr val="accent6">
                    <a:lumMod val="75000"/>
                  </a:schemeClr>
                </a:solidFill>
              </a:rPr>
              <a:t>Tema 2: Valores digitales (quién quieres ser)</a:t>
            </a:r>
            <a:endParaRPr lang="en-CY" i="1" dirty="0"/>
          </a:p>
        </p:txBody>
      </p:sp>
      <p:pic>
        <p:nvPicPr>
          <p:cNvPr id="3" name="Content Placeholder 1">
            <a:extLst>
              <a:ext uri="{FF2B5EF4-FFF2-40B4-BE49-F238E27FC236}">
                <a16:creationId xmlns:a16="http://schemas.microsoft.com/office/drawing/2014/main" id="{1E444738-8D8C-A54A-36EA-5C53417B97AC}"/>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a:extLst>
              <a:ext uri="{FF2B5EF4-FFF2-40B4-BE49-F238E27FC236}">
                <a16:creationId xmlns:a16="http://schemas.microsoft.com/office/drawing/2014/main" id="{154C1CCD-C573-F32B-3D18-256B4420A886}"/>
              </a:ext>
            </a:extLst>
          </p:cNvPr>
          <p:cNvSpPr txBox="1"/>
          <p:nvPr/>
        </p:nvSpPr>
        <p:spPr>
          <a:xfrm>
            <a:off x="176644" y="1631373"/>
            <a:ext cx="10453255" cy="2962991"/>
          </a:xfrm>
          <a:prstGeom prst="rect">
            <a:avLst/>
          </a:prstGeom>
          <a:noFill/>
        </p:spPr>
        <p:txBody>
          <a:bodyPr wrap="square">
            <a:spAutoFit/>
          </a:bodyPr>
          <a:lstStyle/>
          <a:p>
            <a:pPr lvl="0" algn="ctr"/>
            <a:r>
              <a:rPr lang="en-GB" sz="2400" b="1" dirty="0">
                <a:solidFill>
                  <a:schemeClr val="accent4">
                    <a:lumMod val="75000"/>
                  </a:schemeClr>
                </a:solidFill>
              </a:rPr>
              <a:t>Actividad: La votación de valores (interactiva)</a:t>
            </a:r>
            <a:endParaRPr lang="en-GB" sz="2400" dirty="0">
              <a:solidFill>
                <a:schemeClr val="accent4">
                  <a:lumMod val="75000"/>
                </a:schemeClr>
              </a:solidFill>
            </a:endParaRPr>
          </a:p>
          <a:p>
            <a:pPr lvl="1" algn="ctr"/>
            <a:endParaRPr lang="en-GB" sz="2400" b="1" dirty="0"/>
          </a:p>
          <a:p>
            <a:pPr lvl="1" algn="ctr"/>
            <a:r>
              <a:rPr lang="en-GB" sz="2400" dirty="0"/>
              <a:t>El profesor lee una situación (por ejemplo: «Amir ve un chiste que es gracioso, pero un poco cruel»). </a:t>
            </a:r>
          </a:p>
          <a:p>
            <a:pPr lvl="1" algn="ctr"/>
            <a:endParaRPr lang="en-GB" sz="2400" dirty="0"/>
          </a:p>
          <a:p>
            <a:pPr lvl="1" algn="ctr"/>
            <a:r>
              <a:rPr lang="en-GB" sz="2400" dirty="0"/>
              <a:t>Los alumnos votan qué valor debe prevalecer: «</a:t>
            </a:r>
            <a:r>
              <a:rPr lang="en-GB" sz="2400" dirty="0" err="1"/>
              <a:t>Humor</a:t>
            </a:r>
            <a:r>
              <a:rPr lang="en-GB" sz="2400" dirty="0"/>
              <a:t>» o «Respeto».</a:t>
            </a:r>
          </a:p>
          <a:p>
            <a:pPr lvl="0"/>
            <a:r>
              <a:rPr lang="en-GB" dirty="0"/>
              <a:t>.</a:t>
            </a:r>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2698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22E28-AA65-8466-22E1-2ADE3CCCD04E}"/>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3188B89-6BAE-31BA-1AD8-392BCB8E508B}"/>
              </a:ext>
            </a:extLst>
          </p:cNvPr>
          <p:cNvSpPr>
            <a:spLocks noGrp="1"/>
          </p:cNvSpPr>
          <p:nvPr>
            <p:ph type="title"/>
          </p:nvPr>
        </p:nvSpPr>
        <p:spPr/>
        <p:txBody>
          <a:bodyPr lIns="91440"/>
          <a:lstStyle/>
          <a:p>
            <a:r>
              <a:rPr lang="en-US" sz="2400" i="1" dirty="0"/>
              <a:t>Módulo 3 (Estudiantes): Cómo construir una identidad digital saludable </a:t>
            </a:r>
            <a:endParaRPr lang="el-GR" sz="2400" dirty="0"/>
          </a:p>
        </p:txBody>
      </p:sp>
      <p:sp>
        <p:nvSpPr>
          <p:cNvPr id="6" name="Text Placeholder 5">
            <a:extLst>
              <a:ext uri="{FF2B5EF4-FFF2-40B4-BE49-F238E27FC236}">
                <a16:creationId xmlns:a16="http://schemas.microsoft.com/office/drawing/2014/main" id="{42A4D0E3-44F3-ECD7-F95C-E32C4A241E18}"/>
              </a:ext>
            </a:extLst>
          </p:cNvPr>
          <p:cNvSpPr>
            <a:spLocks noGrp="1"/>
          </p:cNvSpPr>
          <p:nvPr>
            <p:ph type="body" sz="quarter" idx="10"/>
          </p:nvPr>
        </p:nvSpPr>
        <p:spPr/>
        <p:txBody>
          <a:bodyPr/>
          <a:lstStyle/>
          <a:p>
            <a:r>
              <a:rPr lang="en-US" b="1" i="1" dirty="0">
                <a:solidFill>
                  <a:schemeClr val="accent6">
                    <a:lumMod val="75000"/>
                  </a:schemeClr>
                </a:solidFill>
              </a:rPr>
              <a:t>Tema 2: Valores digitales (quién quieres ser)</a:t>
            </a:r>
            <a:endParaRPr lang="en-CY" i="1" dirty="0"/>
          </a:p>
        </p:txBody>
      </p:sp>
      <p:pic>
        <p:nvPicPr>
          <p:cNvPr id="3" name="Content Placeholder 1">
            <a:extLst>
              <a:ext uri="{FF2B5EF4-FFF2-40B4-BE49-F238E27FC236}">
                <a16:creationId xmlns:a16="http://schemas.microsoft.com/office/drawing/2014/main" id="{150FB3C1-6E15-E687-3C5E-D5B3C6DBB028}"/>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a:extLst>
              <a:ext uri="{FF2B5EF4-FFF2-40B4-BE49-F238E27FC236}">
                <a16:creationId xmlns:a16="http://schemas.microsoft.com/office/drawing/2014/main" id="{46BA67AD-4415-BD84-0A43-AF70CDB7E4FB}"/>
              </a:ext>
            </a:extLst>
          </p:cNvPr>
          <p:cNvSpPr txBox="1"/>
          <p:nvPr/>
        </p:nvSpPr>
        <p:spPr>
          <a:xfrm>
            <a:off x="176644" y="1631373"/>
            <a:ext cx="10453255" cy="2685992"/>
          </a:xfrm>
          <a:prstGeom prst="rect">
            <a:avLst/>
          </a:prstGeom>
          <a:noFill/>
        </p:spPr>
        <p:txBody>
          <a:bodyPr wrap="square">
            <a:spAutoFit/>
          </a:bodyPr>
          <a:lstStyle/>
          <a:p>
            <a:pPr lvl="0" algn="ctr"/>
            <a:r>
              <a:rPr lang="en-GB" sz="2400" b="1" dirty="0">
                <a:solidFill>
                  <a:schemeClr val="accent4">
                    <a:lumMod val="75000"/>
                  </a:schemeClr>
                </a:solidFill>
              </a:rPr>
              <a:t>Actividad: Creación del «Código de clase» (Grupo)</a:t>
            </a:r>
            <a:endParaRPr lang="en-GB" sz="2400" dirty="0">
              <a:solidFill>
                <a:schemeClr val="accent4">
                  <a:lumMod val="75000"/>
                </a:schemeClr>
              </a:solidFill>
            </a:endParaRPr>
          </a:p>
          <a:p>
            <a:pPr lvl="1" algn="ctr"/>
            <a:endParaRPr lang="en-GB" sz="2400" b="1" dirty="0"/>
          </a:p>
          <a:p>
            <a:pPr lvl="1" algn="ctr"/>
            <a:r>
              <a:rPr lang="en-GB" sz="2400" dirty="0"/>
              <a:t>Grupos pequeños diseñan tres «reglas de oro» para los chats de grupo de su clase basadas en valores compartidos </a:t>
            </a:r>
          </a:p>
          <a:p>
            <a:pPr lvl="1" algn="ctr"/>
            <a:r>
              <a:rPr lang="en-GB" sz="2400" dirty="0"/>
              <a:t>(por ejemplo, «Preguntamos antes de publicar la foto de alguien»).</a:t>
            </a:r>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1746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70DB7-8C48-857C-BFA8-2639603099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AB7160-DA1B-542C-9EAE-C13061CE8225}"/>
              </a:ext>
            </a:extLst>
          </p:cNvPr>
          <p:cNvSpPr>
            <a:spLocks noGrp="1"/>
          </p:cNvSpPr>
          <p:nvPr>
            <p:ph type="ctrTitle"/>
          </p:nvPr>
        </p:nvSpPr>
        <p:spPr/>
        <p:txBody>
          <a:bodyPr>
            <a:normAutofit fontScale="90000"/>
          </a:bodyPr>
          <a:lstStyle/>
          <a:p>
            <a:r>
              <a:rPr lang="en-US" sz="2800" b="0" i="1" dirty="0"/>
              <a:t>Módulo 3 (Estudiantes):</a:t>
            </a:r>
            <a:br>
              <a:rPr lang="en-US" sz="2800" b="0" i="1" dirty="0"/>
            </a:br>
            <a:r>
              <a:rPr lang="en-US" sz="2800" b="0" i="1" dirty="0"/>
              <a:t>Creación de una identidad digital saludable</a:t>
            </a: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C8A4E8C8-A5B5-0221-FFD7-C50FF2A5D2C4}"/>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 3: </a:t>
            </a:r>
            <a:r>
              <a:rPr lang="it-IT" sz="2400" b="1" dirty="0">
                <a:solidFill>
                  <a:schemeClr val="accent1">
                    <a:lumMod val="75000"/>
                  </a:schemeClr>
                </a:solidFill>
              </a:rPr>
              <a:t>Privacidad, contenido seleccionado e inteligencia artificial</a:t>
            </a:r>
            <a:endParaRPr lang="en-US" sz="2400" b="1" dirty="0">
              <a:solidFill>
                <a:schemeClr val="accent1">
                  <a:lumMod val="75000"/>
                </a:schemeClr>
              </a:solidFill>
            </a:endParaRPr>
          </a:p>
          <a:p>
            <a:endParaRPr lang="en-CY" sz="2800" dirty="0"/>
          </a:p>
        </p:txBody>
      </p:sp>
    </p:spTree>
    <p:extLst>
      <p:ext uri="{BB962C8B-B14F-4D97-AF65-F5344CB8AC3E}">
        <p14:creationId xmlns:p14="http://schemas.microsoft.com/office/powerpoint/2010/main" val="1532938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3B3B9-28B0-45A4-4A9D-8FAF7DEDF35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59CA3AA-C34E-76ED-34E4-B64B9C08FD32}"/>
              </a:ext>
            </a:extLst>
          </p:cNvPr>
          <p:cNvSpPr>
            <a:spLocks noGrp="1"/>
          </p:cNvSpPr>
          <p:nvPr>
            <p:ph type="title"/>
          </p:nvPr>
        </p:nvSpPr>
        <p:spPr/>
        <p:txBody>
          <a:bodyPr lIns="91440"/>
          <a:lstStyle/>
          <a:p>
            <a:r>
              <a:rPr lang="en-US" sz="2400" i="1" dirty="0"/>
              <a:t>Módulo 3 (Estudiantes): Cómo construir una identidad digital saludable </a:t>
            </a:r>
            <a:endParaRPr lang="el-GR" sz="2400" dirty="0"/>
          </a:p>
        </p:txBody>
      </p:sp>
      <p:sp>
        <p:nvSpPr>
          <p:cNvPr id="6" name="Text Placeholder 5">
            <a:extLst>
              <a:ext uri="{FF2B5EF4-FFF2-40B4-BE49-F238E27FC236}">
                <a16:creationId xmlns:a16="http://schemas.microsoft.com/office/drawing/2014/main" id="{A81A50A7-45E7-D1FB-CC37-9759372FB069}"/>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r>
              <a:rPr lang="en-US" b="1" i="1" dirty="0">
                <a:solidFill>
                  <a:schemeClr val="accent1">
                    <a:lumMod val="75000"/>
                  </a:schemeClr>
                </a:solidFill>
              </a:rPr>
              <a:t>Tema 3: </a:t>
            </a:r>
            <a:r>
              <a:rPr lang="it-IT" b="1" i="1" dirty="0">
                <a:solidFill>
                  <a:schemeClr val="accent1">
                    <a:lumMod val="75000"/>
                  </a:schemeClr>
                </a:solidFill>
              </a:rPr>
              <a:t>Privacidad, contenido seleccionado e inteligencia artificial</a:t>
            </a:r>
            <a:endParaRPr lang="en-US" b="1" i="1" dirty="0">
              <a:solidFill>
                <a:schemeClr val="accent1">
                  <a:lumMod val="75000"/>
                </a:schemeClr>
              </a:solidFill>
            </a:endParaRPr>
          </a:p>
          <a:p>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F3C5D484-7467-C29D-790C-10D99DD5FACD}"/>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E4B77014-5108-BBCD-4B52-F22C8A08D893}"/>
              </a:ext>
            </a:extLst>
          </p:cNvPr>
          <p:cNvSpPr txBox="1"/>
          <p:nvPr/>
        </p:nvSpPr>
        <p:spPr>
          <a:xfrm>
            <a:off x="176644" y="1631373"/>
            <a:ext cx="10453255" cy="3553089"/>
          </a:xfrm>
          <a:prstGeom prst="rect">
            <a:avLst/>
          </a:prstGeom>
          <a:noFill/>
        </p:spPr>
        <p:txBody>
          <a:bodyPr wrap="square">
            <a:spAutoFit/>
          </a:bodyPr>
          <a:lstStyle/>
          <a:p>
            <a:pPr lvl="0"/>
            <a:r>
              <a:rPr lang="en-GB" sz="2400" b="1" dirty="0"/>
              <a:t>La privacidad como protección</a:t>
            </a:r>
            <a:endParaRPr lang="en-GB" sz="2400" dirty="0"/>
          </a:p>
          <a:p>
            <a:pPr lvl="1"/>
            <a:endParaRPr lang="en-GB" sz="2400" b="1" dirty="0"/>
          </a:p>
          <a:p>
            <a:pPr lvl="1" algn="ctr"/>
            <a:r>
              <a:rPr lang="en-GB" sz="2400" dirty="0"/>
              <a:t>Mantener la puerta cerrada.</a:t>
            </a:r>
          </a:p>
          <a:p>
            <a:pPr lvl="1" algn="ctr"/>
            <a:endParaRPr lang="en-GB" sz="2400" dirty="0"/>
          </a:p>
          <a:p>
            <a:pPr lvl="1" algn="ctr"/>
            <a:r>
              <a:rPr lang="en-GB" sz="2400" dirty="0"/>
              <a:t>No todo tiene que compartirse. </a:t>
            </a:r>
          </a:p>
          <a:p>
            <a:pPr lvl="1" algn="ctr"/>
            <a:endParaRPr lang="en-GB" sz="2400" dirty="0"/>
          </a:p>
          <a:p>
            <a:pPr lvl="1" algn="ctr"/>
            <a:r>
              <a:rPr lang="en-GB" sz="2400" dirty="0"/>
              <a:t>La información personal (dirección, nombre completo, colegio) debe permanecer «en rojo» (privada).</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4403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9D791-9593-D1F3-E56E-FCB2DBA47DE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EA8D47AA-931B-7746-B697-9F0260057DFE}"/>
              </a:ext>
            </a:extLst>
          </p:cNvPr>
          <p:cNvSpPr>
            <a:spLocks noGrp="1"/>
          </p:cNvSpPr>
          <p:nvPr>
            <p:ph type="title"/>
          </p:nvPr>
        </p:nvSpPr>
        <p:spPr/>
        <p:txBody>
          <a:bodyPr lIns="91440"/>
          <a:lstStyle/>
          <a:p>
            <a:r>
              <a:rPr lang="en-US" sz="2400" i="1" dirty="0"/>
              <a:t>Módulo 3 (Estudiantes): Cómo construir una identidad digital saludable </a:t>
            </a:r>
            <a:endParaRPr lang="el-GR" sz="2400" dirty="0"/>
          </a:p>
        </p:txBody>
      </p:sp>
      <p:sp>
        <p:nvSpPr>
          <p:cNvPr id="6" name="Text Placeholder 5">
            <a:extLst>
              <a:ext uri="{FF2B5EF4-FFF2-40B4-BE49-F238E27FC236}">
                <a16:creationId xmlns:a16="http://schemas.microsoft.com/office/drawing/2014/main" id="{F776DC16-6E77-872E-2027-423E396E8312}"/>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r>
              <a:rPr lang="en-US" b="1" i="1" dirty="0" err="1">
                <a:solidFill>
                  <a:schemeClr val="accent1">
                    <a:lumMod val="75000"/>
                  </a:schemeClr>
                </a:solidFill>
              </a:rPr>
              <a:t>Tema</a:t>
            </a:r>
            <a:r>
              <a:rPr lang="en-US" b="1" i="1" dirty="0">
                <a:solidFill>
                  <a:schemeClr val="accent1">
                    <a:lumMod val="75000"/>
                  </a:schemeClr>
                </a:solidFill>
              </a:rPr>
              <a:t> 3: </a:t>
            </a:r>
            <a:r>
              <a:rPr lang="it-IT" b="1" i="1" dirty="0">
                <a:solidFill>
                  <a:schemeClr val="accent1">
                    <a:lumMod val="75000"/>
                  </a:schemeClr>
                </a:solidFill>
              </a:rPr>
              <a:t>Privacidad, contenido seleccionado e inteligencia artificial</a:t>
            </a:r>
            <a:endParaRPr lang="en-US" b="1" i="1" dirty="0">
              <a:solidFill>
                <a:schemeClr val="accent1">
                  <a:lumMod val="75000"/>
                </a:schemeClr>
              </a:solidFill>
            </a:endParaRPr>
          </a:p>
          <a:p>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D6AEFCC1-FE5B-B9AF-22A9-921AB4F84E79}"/>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9AD74E6F-FCE6-26CA-4315-D7729B404295}"/>
              </a:ext>
            </a:extLst>
          </p:cNvPr>
          <p:cNvSpPr txBox="1"/>
          <p:nvPr/>
        </p:nvSpPr>
        <p:spPr>
          <a:xfrm>
            <a:off x="176644" y="1631373"/>
            <a:ext cx="10453255" cy="3553089"/>
          </a:xfrm>
          <a:prstGeom prst="rect">
            <a:avLst/>
          </a:prstGeom>
          <a:noFill/>
        </p:spPr>
        <p:txBody>
          <a:bodyPr wrap="square">
            <a:spAutoFit/>
          </a:bodyPr>
          <a:lstStyle/>
          <a:p>
            <a:pPr lvl="0"/>
            <a:r>
              <a:rPr lang="en-GB" sz="2400" b="1" dirty="0"/>
              <a:t>Lo seleccionado frente a la vida real</a:t>
            </a:r>
          </a:p>
          <a:p>
            <a:pPr lvl="0"/>
            <a:endParaRPr lang="en-GB" sz="2400" dirty="0"/>
          </a:p>
          <a:p>
            <a:pPr lvl="1" algn="ctr"/>
            <a:r>
              <a:rPr lang="en-GB" sz="2400" dirty="0"/>
              <a:t>Fuera del encuadre</a:t>
            </a:r>
          </a:p>
          <a:p>
            <a:pPr lvl="1" algn="ctr"/>
            <a:endParaRPr lang="en-GB" sz="2400" dirty="0"/>
          </a:p>
          <a:p>
            <a:pPr lvl="1" algn="ctr"/>
            <a:r>
              <a:rPr lang="en-GB" sz="2400" dirty="0"/>
              <a:t>Las fotos en línea son «lo más destacado»: editadas, filtradas y preparadas. </a:t>
            </a:r>
          </a:p>
          <a:p>
            <a:pPr lvl="1" algn="ctr"/>
            <a:endParaRPr lang="en-GB" sz="2400" dirty="0"/>
          </a:p>
          <a:p>
            <a:pPr lvl="1" algn="ctr"/>
            <a:r>
              <a:rPr lang="en-GB" sz="2400" dirty="0"/>
              <a:t>No muestran las partes aburridas o difíciles de la vida.</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8843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812DF-ECF5-97AD-DDD7-F640A0444B9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B49428B-A21E-64E6-B128-4547AAB5C22C}"/>
              </a:ext>
            </a:extLst>
          </p:cNvPr>
          <p:cNvSpPr>
            <a:spLocks noGrp="1"/>
          </p:cNvSpPr>
          <p:nvPr>
            <p:ph type="title"/>
          </p:nvPr>
        </p:nvSpPr>
        <p:spPr/>
        <p:txBody>
          <a:bodyPr lIns="91440"/>
          <a:lstStyle/>
          <a:p>
            <a:r>
              <a:rPr lang="en-US" sz="2400" i="1" dirty="0"/>
              <a:t>Módulo 3 (Estudiantes): Cómo construir una identidad digital saludable </a:t>
            </a:r>
            <a:endParaRPr lang="el-GR" sz="2400" dirty="0"/>
          </a:p>
        </p:txBody>
      </p:sp>
      <p:sp>
        <p:nvSpPr>
          <p:cNvPr id="6" name="Text Placeholder 5">
            <a:extLst>
              <a:ext uri="{FF2B5EF4-FFF2-40B4-BE49-F238E27FC236}">
                <a16:creationId xmlns:a16="http://schemas.microsoft.com/office/drawing/2014/main" id="{03999FB0-7C83-BABF-56CE-F04FA9989E41}"/>
              </a:ext>
            </a:extLst>
          </p:cNvPr>
          <p:cNvSpPr>
            <a:spLocks noGrp="1"/>
          </p:cNvSpPr>
          <p:nvPr>
            <p:ph type="body" sz="quarter" idx="10"/>
          </p:nvPr>
        </p:nvSpPr>
        <p:spPr>
          <a:xfrm>
            <a:off x="97970" y="854671"/>
            <a:ext cx="11944351" cy="776701"/>
          </a:xfrm>
        </p:spPr>
        <p:txBody>
          <a:bodyPr/>
          <a:lstStyle/>
          <a:p>
            <a:endParaRPr lang="en-US" b="1" dirty="0">
              <a:solidFill>
                <a:schemeClr val="accent6">
                  <a:lumMod val="75000"/>
                </a:schemeClr>
              </a:solidFill>
            </a:endParaRPr>
          </a:p>
          <a:p>
            <a:endParaRPr lang="en-US" b="1" dirty="0">
              <a:solidFill>
                <a:schemeClr val="accent6">
                  <a:lumMod val="75000"/>
                </a:schemeClr>
              </a:solidFill>
            </a:endParaRPr>
          </a:p>
          <a:p>
            <a:r>
              <a:rPr lang="en-US" b="1" i="1" dirty="0" err="1">
                <a:solidFill>
                  <a:schemeClr val="accent1">
                    <a:lumMod val="75000"/>
                  </a:schemeClr>
                </a:solidFill>
              </a:rPr>
              <a:t>Tema</a:t>
            </a:r>
            <a:r>
              <a:rPr lang="en-US" b="1" i="1" dirty="0">
                <a:solidFill>
                  <a:schemeClr val="accent1">
                    <a:lumMod val="75000"/>
                  </a:schemeClr>
                </a:solidFill>
              </a:rPr>
              <a:t> 3: </a:t>
            </a:r>
            <a:r>
              <a:rPr lang="it-IT" b="1" i="1" dirty="0">
                <a:solidFill>
                  <a:schemeClr val="accent1">
                    <a:lumMod val="75000"/>
                  </a:schemeClr>
                </a:solidFill>
              </a:rPr>
              <a:t>Privacidad, contenido seleccionado e inteligencia artificial</a:t>
            </a:r>
            <a:endParaRPr lang="en-US" b="1" i="1" dirty="0">
              <a:solidFill>
                <a:schemeClr val="accent1">
                  <a:lumMod val="75000"/>
                </a:schemeClr>
              </a:solidFill>
            </a:endParaRPr>
          </a:p>
          <a:p>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32607A27-BFFA-D71C-653C-20DB213A6760}"/>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66FF5DE4-4526-2BED-295B-A1F8DB474CD4}"/>
              </a:ext>
            </a:extLst>
          </p:cNvPr>
          <p:cNvSpPr txBox="1"/>
          <p:nvPr/>
        </p:nvSpPr>
        <p:spPr>
          <a:xfrm>
            <a:off x="97970" y="1688522"/>
            <a:ext cx="10961916" cy="3055324"/>
          </a:xfrm>
          <a:prstGeom prst="rect">
            <a:avLst/>
          </a:prstGeom>
          <a:noFill/>
        </p:spPr>
        <p:txBody>
          <a:bodyPr wrap="square">
            <a:spAutoFit/>
          </a:bodyPr>
          <a:lstStyle/>
          <a:p>
            <a:pPr lvl="0"/>
            <a:r>
              <a:rPr lang="en-GB" sz="2400" b="1" dirty="0"/>
              <a:t>Seguridad de la IA</a:t>
            </a:r>
            <a:endParaRPr lang="en-GB" sz="2400" dirty="0"/>
          </a:p>
          <a:p>
            <a:pPr lvl="1" algn="ctr"/>
            <a:endParaRPr lang="en-GB" sz="2400" b="1" dirty="0"/>
          </a:p>
          <a:p>
            <a:pPr lvl="1" algn="ctr"/>
            <a:r>
              <a:rPr lang="en-GB" sz="2400" dirty="0"/>
              <a:t>Piensa antes de confiar</a:t>
            </a:r>
          </a:p>
          <a:p>
            <a:pPr lvl="1" algn="ctr"/>
            <a:endParaRPr lang="en-GB" sz="2400" dirty="0"/>
          </a:p>
          <a:p>
            <a:pPr lvl="1" algn="ctr"/>
            <a:r>
              <a:rPr lang="en-GB" sz="2400" dirty="0"/>
              <a:t>Las herramientas de IA pueden ser «seguras de sí mismas, pero equivocadas». </a:t>
            </a:r>
          </a:p>
          <a:p>
            <a:pPr lvl="1" algn="ctr"/>
            <a:endParaRPr lang="en-GB" sz="2400" dirty="0"/>
          </a:p>
          <a:p>
            <a:pPr lvl="1" algn="ctr"/>
            <a:r>
              <a:rPr lang="en-GB" sz="2400" dirty="0"/>
              <a:t>Aplica la regla </a:t>
            </a:r>
            <a:r>
              <a:rPr lang="en-GB" sz="2400" b="1" dirty="0"/>
              <a:t>«Pausa-Comprueba-Pregunta» </a:t>
            </a:r>
            <a:r>
              <a:rPr lang="en-GB" sz="2400" dirty="0"/>
              <a:t>antes de creer lo que te diga una IA.</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92724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4D4A3-AE8A-B08A-FC48-7F015150686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120B724E-3E8E-EB5B-5258-66235F0C622A}"/>
              </a:ext>
            </a:extLst>
          </p:cNvPr>
          <p:cNvSpPr>
            <a:spLocks noGrp="1"/>
          </p:cNvSpPr>
          <p:nvPr>
            <p:ph type="title"/>
          </p:nvPr>
        </p:nvSpPr>
        <p:spPr/>
        <p:txBody>
          <a:bodyPr lIns="91440"/>
          <a:lstStyle/>
          <a:p>
            <a:r>
              <a:rPr lang="en-US" sz="2400" i="1" dirty="0"/>
              <a:t>Módulo 3 (Estudiantes): Cómo construir una identidad digital saludable </a:t>
            </a:r>
            <a:endParaRPr lang="el-GR" sz="2400" dirty="0"/>
          </a:p>
        </p:txBody>
      </p:sp>
      <p:sp>
        <p:nvSpPr>
          <p:cNvPr id="6" name="Text Placeholder 5">
            <a:extLst>
              <a:ext uri="{FF2B5EF4-FFF2-40B4-BE49-F238E27FC236}">
                <a16:creationId xmlns:a16="http://schemas.microsoft.com/office/drawing/2014/main" id="{6F9DC1D4-46CD-9249-AC39-0C9C737AF9FF}"/>
              </a:ext>
            </a:extLst>
          </p:cNvPr>
          <p:cNvSpPr>
            <a:spLocks noGrp="1"/>
          </p:cNvSpPr>
          <p:nvPr>
            <p:ph type="body" sz="quarter" idx="10"/>
          </p:nvPr>
        </p:nvSpPr>
        <p:spPr/>
        <p:txBody>
          <a:bodyPr/>
          <a:lstStyle/>
          <a:p>
            <a:endParaRPr lang="en-US" b="1" i="1" dirty="0">
              <a:solidFill>
                <a:schemeClr val="accent1">
                  <a:lumMod val="75000"/>
                </a:schemeClr>
              </a:solidFill>
            </a:endParaRPr>
          </a:p>
          <a:p>
            <a:r>
              <a:rPr lang="en-US" b="1" i="1" dirty="0" err="1">
                <a:solidFill>
                  <a:schemeClr val="accent1">
                    <a:lumMod val="75000"/>
                  </a:schemeClr>
                </a:solidFill>
              </a:rPr>
              <a:t>Tema</a:t>
            </a:r>
            <a:r>
              <a:rPr lang="en-US" b="1" i="1" dirty="0">
                <a:solidFill>
                  <a:schemeClr val="accent1">
                    <a:lumMod val="75000"/>
                  </a:schemeClr>
                </a:solidFill>
              </a:rPr>
              <a:t> 3: </a:t>
            </a:r>
            <a:r>
              <a:rPr lang="it-IT" b="1" i="1" dirty="0">
                <a:solidFill>
                  <a:schemeClr val="accent1">
                    <a:lumMod val="75000"/>
                  </a:schemeClr>
                </a:solidFill>
              </a:rPr>
              <a:t>Privacidad, contenido seleccionado e inteligencia artificial</a:t>
            </a:r>
            <a:endParaRPr lang="en-US" b="1" i="1" dirty="0">
              <a:solidFill>
                <a:schemeClr val="accent1">
                  <a:lumMod val="75000"/>
                </a:schemeClr>
              </a:solidFill>
            </a:endParaRPr>
          </a:p>
          <a:p>
            <a:endParaRPr lang="en-CY" i="1" dirty="0"/>
          </a:p>
        </p:txBody>
      </p:sp>
      <p:pic>
        <p:nvPicPr>
          <p:cNvPr id="3" name="Content Placeholder 1">
            <a:extLst>
              <a:ext uri="{FF2B5EF4-FFF2-40B4-BE49-F238E27FC236}">
                <a16:creationId xmlns:a16="http://schemas.microsoft.com/office/drawing/2014/main" id="{2BAAF1D7-3CEF-1523-7775-91007A070763}"/>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a:extLst>
              <a:ext uri="{FF2B5EF4-FFF2-40B4-BE49-F238E27FC236}">
                <a16:creationId xmlns:a16="http://schemas.microsoft.com/office/drawing/2014/main" id="{2A7E0429-9DF5-168C-0D1B-9FC52250EFD1}"/>
              </a:ext>
            </a:extLst>
          </p:cNvPr>
          <p:cNvSpPr txBox="1"/>
          <p:nvPr/>
        </p:nvSpPr>
        <p:spPr>
          <a:xfrm>
            <a:off x="176644" y="1631373"/>
            <a:ext cx="10453255" cy="2962991"/>
          </a:xfrm>
          <a:prstGeom prst="rect">
            <a:avLst/>
          </a:prstGeom>
          <a:noFill/>
        </p:spPr>
        <p:txBody>
          <a:bodyPr wrap="square">
            <a:spAutoFit/>
          </a:bodyPr>
          <a:lstStyle/>
          <a:p>
            <a:pPr lvl="0" algn="ctr"/>
            <a:r>
              <a:rPr lang="en-GB" sz="2400" b="1" dirty="0">
                <a:solidFill>
                  <a:schemeClr val="accent4">
                    <a:lumMod val="75000"/>
                  </a:schemeClr>
                </a:solidFill>
              </a:rPr>
              <a:t>Actividad: La prueba del semáforo (interactiva)</a:t>
            </a:r>
            <a:endParaRPr lang="en-GB" sz="2400" dirty="0">
              <a:solidFill>
                <a:schemeClr val="accent4">
                  <a:lumMod val="75000"/>
                </a:schemeClr>
              </a:solidFill>
            </a:endParaRPr>
          </a:p>
          <a:p>
            <a:pPr lvl="1" algn="ctr"/>
            <a:endParaRPr lang="en-GB" sz="2400" b="1" dirty="0"/>
          </a:p>
          <a:p>
            <a:pPr lvl="1" algn="ctr"/>
            <a:r>
              <a:rPr lang="en-GB" sz="2400" dirty="0"/>
              <a:t>El profesor nombra elementos (por ejemplo, «número de teléfono», «ingrediente </a:t>
            </a:r>
            <a:r>
              <a:rPr lang="en-GB" sz="2400" dirty="0" err="1"/>
              <a:t>favorito </a:t>
            </a:r>
            <a:r>
              <a:rPr lang="en-GB" sz="2400" dirty="0"/>
              <a:t>de la pizza»). </a:t>
            </a:r>
          </a:p>
          <a:p>
            <a:pPr lvl="1" algn="ctr"/>
            <a:endParaRPr lang="en-GB" sz="2400" dirty="0"/>
          </a:p>
          <a:p>
            <a:pPr lvl="1" algn="ctr"/>
            <a:r>
              <a:rPr lang="en-GB" sz="2400" dirty="0"/>
              <a:t>Los alumnos levantan tarjetas verdes (seguro), amarillas (preguntar primero) o rojas (privado).</a:t>
            </a:r>
          </a:p>
          <a:p>
            <a:pPr lvl="0"/>
            <a:r>
              <a:rPr lang="en-GB" dirty="0"/>
              <a:t>.</a:t>
            </a:r>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46530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7AD1F-2E87-82B7-4A61-DD7B164055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CE42B6-576C-EA6E-88DC-B6B2DADF116D}"/>
              </a:ext>
            </a:extLst>
          </p:cNvPr>
          <p:cNvSpPr>
            <a:spLocks noGrp="1"/>
          </p:cNvSpPr>
          <p:nvPr>
            <p:ph type="ctrTitle"/>
          </p:nvPr>
        </p:nvSpPr>
        <p:spPr/>
        <p:txBody>
          <a:bodyPr>
            <a:normAutofit fontScale="90000"/>
          </a:bodyPr>
          <a:lstStyle/>
          <a:p>
            <a:r>
              <a:rPr lang="en-US" sz="2800" b="0" i="1" dirty="0"/>
              <a:t>Módulo 3 (Estudiantes):</a:t>
            </a:r>
            <a:br>
              <a:rPr lang="en-US" sz="2800" b="0" i="1" dirty="0"/>
            </a:br>
            <a:r>
              <a:rPr lang="en-US" sz="2800" b="0" i="1" dirty="0"/>
              <a:t>Creación de una identidad digital saludable</a:t>
            </a: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8A528D95-7A10-D41A-92DF-645092CD1106}"/>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 4: </a:t>
            </a:r>
            <a:r>
              <a:rPr lang="en-GB" sz="2400" b="1" dirty="0">
                <a:solidFill>
                  <a:schemeClr val="accent1">
                    <a:lumMod val="75000"/>
                  </a:schemeClr>
                </a:solidFill>
              </a:rPr>
              <a:t>Contenido seleccionado frente a la vida real</a:t>
            </a:r>
            <a:endParaRPr lang="en-US" sz="2400" b="1" dirty="0">
              <a:solidFill>
                <a:schemeClr val="accent1">
                  <a:lumMod val="75000"/>
                </a:schemeClr>
              </a:solidFill>
            </a:endParaRPr>
          </a:p>
          <a:p>
            <a:endParaRPr lang="en-CY" sz="2800" dirty="0"/>
          </a:p>
        </p:txBody>
      </p:sp>
    </p:spTree>
    <p:extLst>
      <p:ext uri="{BB962C8B-B14F-4D97-AF65-F5344CB8AC3E}">
        <p14:creationId xmlns:p14="http://schemas.microsoft.com/office/powerpoint/2010/main" val="3498906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A2197-6A62-E83C-AD2F-9CA8EAB5E4A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13D2ACD5-7725-F1E2-E795-F69F5AAB7FCB}"/>
              </a:ext>
            </a:extLst>
          </p:cNvPr>
          <p:cNvSpPr>
            <a:spLocks noGrp="1"/>
          </p:cNvSpPr>
          <p:nvPr>
            <p:ph type="title"/>
          </p:nvPr>
        </p:nvSpPr>
        <p:spPr/>
        <p:txBody>
          <a:bodyPr lIns="91440"/>
          <a:lstStyle/>
          <a:p>
            <a:r>
              <a:rPr lang="en-US" sz="2400" i="1" dirty="0"/>
              <a:t>Módulo 3 (Estudiantes): Cómo construir una identidad digital saludable </a:t>
            </a:r>
            <a:endParaRPr lang="el-GR" sz="2400" dirty="0"/>
          </a:p>
        </p:txBody>
      </p:sp>
      <p:sp>
        <p:nvSpPr>
          <p:cNvPr id="6" name="Text Placeholder 5">
            <a:extLst>
              <a:ext uri="{FF2B5EF4-FFF2-40B4-BE49-F238E27FC236}">
                <a16:creationId xmlns:a16="http://schemas.microsoft.com/office/drawing/2014/main" id="{C0CD32D0-9511-6915-0A61-BBF756EDC22E}"/>
              </a:ext>
            </a:extLst>
          </p:cNvPr>
          <p:cNvSpPr>
            <a:spLocks noGrp="1"/>
          </p:cNvSpPr>
          <p:nvPr>
            <p:ph type="body" sz="quarter" idx="10"/>
          </p:nvPr>
        </p:nvSpPr>
        <p:spPr/>
        <p:txBody>
          <a:bodyPr/>
          <a:lstStyle/>
          <a:p>
            <a:endParaRPr lang="en-US" b="1" i="1" dirty="0">
              <a:solidFill>
                <a:schemeClr val="accent1">
                  <a:lumMod val="75000"/>
                </a:schemeClr>
              </a:solidFill>
            </a:endParaRPr>
          </a:p>
          <a:p>
            <a:r>
              <a:rPr lang="en-US" b="1" i="1" dirty="0" err="1">
                <a:solidFill>
                  <a:schemeClr val="accent1">
                    <a:lumMod val="75000"/>
                  </a:schemeClr>
                </a:solidFill>
              </a:rPr>
              <a:t>Tema</a:t>
            </a:r>
            <a:r>
              <a:rPr lang="en-US" b="1" i="1" dirty="0">
                <a:solidFill>
                  <a:schemeClr val="accent1">
                    <a:lumMod val="75000"/>
                  </a:schemeClr>
                </a:solidFill>
              </a:rPr>
              <a:t> 4: </a:t>
            </a:r>
            <a:r>
              <a:rPr lang="en-GB" b="1" i="1" dirty="0" err="1">
                <a:solidFill>
                  <a:schemeClr val="accent1">
                    <a:lumMod val="75000"/>
                  </a:schemeClr>
                </a:solidFill>
              </a:rPr>
              <a:t>Contenido</a:t>
            </a:r>
            <a:r>
              <a:rPr lang="en-GB" b="1" i="1" dirty="0">
                <a:solidFill>
                  <a:schemeClr val="accent1">
                    <a:lumMod val="75000"/>
                  </a:schemeClr>
                </a:solidFill>
              </a:rPr>
              <a:t> </a:t>
            </a:r>
            <a:r>
              <a:rPr lang="en-GB" b="1" i="1" dirty="0" err="1">
                <a:solidFill>
                  <a:schemeClr val="accent1">
                    <a:lumMod val="75000"/>
                  </a:schemeClr>
                </a:solidFill>
              </a:rPr>
              <a:t>seleccionado</a:t>
            </a:r>
            <a:r>
              <a:rPr lang="en-GB" b="1" i="1" dirty="0">
                <a:solidFill>
                  <a:schemeClr val="accent1">
                    <a:lumMod val="75000"/>
                  </a:schemeClr>
                </a:solidFill>
              </a:rPr>
              <a:t> </a:t>
            </a:r>
            <a:r>
              <a:rPr lang="en-GB" b="1" i="1" dirty="0" err="1">
                <a:solidFill>
                  <a:schemeClr val="accent1">
                    <a:lumMod val="75000"/>
                  </a:schemeClr>
                </a:solidFill>
              </a:rPr>
              <a:t>frente</a:t>
            </a:r>
            <a:r>
              <a:rPr lang="en-GB" b="1" i="1" dirty="0">
                <a:solidFill>
                  <a:schemeClr val="accent1">
                    <a:lumMod val="75000"/>
                  </a:schemeClr>
                </a:solidFill>
              </a:rPr>
              <a:t> a la </a:t>
            </a:r>
            <a:r>
              <a:rPr lang="en-GB" b="1" i="1" dirty="0" err="1">
                <a:solidFill>
                  <a:schemeClr val="accent1">
                    <a:lumMod val="75000"/>
                  </a:schemeClr>
                </a:solidFill>
              </a:rPr>
              <a:t>vida</a:t>
            </a:r>
            <a:r>
              <a:rPr lang="en-GB" b="1" i="1" dirty="0">
                <a:solidFill>
                  <a:schemeClr val="accent1">
                    <a:lumMod val="75000"/>
                  </a:schemeClr>
                </a:solidFill>
              </a:rPr>
              <a:t> real</a:t>
            </a:r>
            <a:endParaRPr lang="en-US" b="1" i="1" dirty="0">
              <a:solidFill>
                <a:schemeClr val="accent1">
                  <a:lumMod val="75000"/>
                </a:schemeClr>
              </a:solidFill>
            </a:endParaRPr>
          </a:p>
          <a:p>
            <a:endParaRPr lang="en-CY" i="1" dirty="0"/>
          </a:p>
        </p:txBody>
      </p:sp>
      <p:pic>
        <p:nvPicPr>
          <p:cNvPr id="3" name="Content Placeholder 1">
            <a:extLst>
              <a:ext uri="{FF2B5EF4-FFF2-40B4-BE49-F238E27FC236}">
                <a16:creationId xmlns:a16="http://schemas.microsoft.com/office/drawing/2014/main" id="{337D2FCD-BF1F-55D4-2DFE-5A519B6C64C6}"/>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a:extLst>
              <a:ext uri="{FF2B5EF4-FFF2-40B4-BE49-F238E27FC236}">
                <a16:creationId xmlns:a16="http://schemas.microsoft.com/office/drawing/2014/main" id="{E333AC67-7BFE-2455-7A8C-46F9106CC6E9}"/>
              </a:ext>
            </a:extLst>
          </p:cNvPr>
          <p:cNvSpPr txBox="1"/>
          <p:nvPr/>
        </p:nvSpPr>
        <p:spPr>
          <a:xfrm>
            <a:off x="176644" y="1631373"/>
            <a:ext cx="11092247" cy="3072829"/>
          </a:xfrm>
          <a:prstGeom prst="rect">
            <a:avLst/>
          </a:prstGeom>
          <a:noFill/>
        </p:spPr>
        <p:txBody>
          <a:bodyPr wrap="square">
            <a:spAutoFit/>
          </a:bodyPr>
          <a:lstStyle/>
          <a:p>
            <a:pPr lvl="0" algn="ctr"/>
            <a:r>
              <a:rPr lang="en-GB" sz="2400" b="1" dirty="0">
                <a:solidFill>
                  <a:schemeClr val="accent4">
                    <a:lumMod val="75000"/>
                  </a:schemeClr>
                </a:solidFill>
              </a:rPr>
              <a:t>Actividad: El dibujo «Fuera del marco» (Reflexión)</a:t>
            </a:r>
            <a:endParaRPr lang="en-GB" sz="2400" dirty="0">
              <a:solidFill>
                <a:schemeClr val="accent4">
                  <a:lumMod val="75000"/>
                </a:schemeClr>
              </a:solidFill>
            </a:endParaRPr>
          </a:p>
          <a:p>
            <a:pPr lvl="1" algn="ctr"/>
            <a:endParaRPr lang="en-GB" sz="2400" b="1" dirty="0"/>
          </a:p>
          <a:p>
            <a:pPr lvl="1" algn="ctr"/>
            <a:r>
              <a:rPr lang="en-GB" sz="2400" dirty="0"/>
              <a:t>Muestra una foto «perfecta» de las vacaciones. </a:t>
            </a:r>
          </a:p>
          <a:p>
            <a:pPr lvl="1" algn="ctr"/>
            <a:endParaRPr lang="en-GB" sz="2400" dirty="0"/>
          </a:p>
          <a:p>
            <a:pPr lvl="1" algn="ctr"/>
            <a:r>
              <a:rPr lang="en-GB" sz="2400" dirty="0"/>
              <a:t>Los alumnos dibujan lo que podría estar sucediendo justo fuera del encuadre </a:t>
            </a:r>
          </a:p>
          <a:p>
            <a:pPr lvl="1" algn="ctr"/>
            <a:r>
              <a:rPr lang="en-GB" sz="2400" dirty="0"/>
              <a:t>(por ejemplo, un hermano llorando, un día lluvioso o alguien que se siente </a:t>
            </a:r>
            <a:r>
              <a:rPr lang="en-GB" sz="2400" dirty="0" err="1"/>
              <a:t>cansado</a:t>
            </a:r>
            <a:r>
              <a:rPr lang="en-GB" sz="2400" dirty="0" smtClean="0"/>
              <a:t>).</a:t>
            </a:r>
            <a:endParaRPr lang="en-GB" sz="2400" dirty="0"/>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70030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r>
              <a:rPr lang="en-US" sz="2800" b="0" i="1" dirty="0"/>
              <a:t>Módulo 3 (Estudiantes):</a:t>
            </a:r>
            <a:br>
              <a:rPr lang="en-US" sz="2800" b="0" i="1" dirty="0"/>
            </a:br>
            <a:r>
              <a:rPr lang="en-US" sz="2800" b="0" i="1" dirty="0"/>
              <a:t>Creación de una identidad digital saludable</a:t>
            </a: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800" b="1" dirty="0">
                <a:solidFill>
                  <a:schemeClr val="accent6">
                    <a:lumMod val="75000"/>
                  </a:schemeClr>
                </a:solidFill>
              </a:rPr>
              <a:t>Tema 1: Definir tu identidad digital</a:t>
            </a:r>
          </a:p>
          <a:p>
            <a:endParaRPr lang="en-CY" sz="28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EB36A-4EDB-F5D6-9139-0530081F85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904689-B64A-C850-7C1F-367F833B2C3F}"/>
              </a:ext>
            </a:extLst>
          </p:cNvPr>
          <p:cNvSpPr>
            <a:spLocks noGrp="1"/>
          </p:cNvSpPr>
          <p:nvPr>
            <p:ph type="ctrTitle"/>
          </p:nvPr>
        </p:nvSpPr>
        <p:spPr/>
        <p:txBody>
          <a:bodyPr>
            <a:normAutofit fontScale="90000"/>
          </a:bodyPr>
          <a:lstStyle/>
          <a:p>
            <a:r>
              <a:rPr lang="en-US" sz="2800" b="0" i="1" dirty="0"/>
              <a:t>Módulo 3 (Estudiantes):</a:t>
            </a:r>
            <a:br>
              <a:rPr lang="en-US" sz="2800" b="0" i="1" dirty="0"/>
            </a:br>
            <a:r>
              <a:rPr lang="en-US" sz="2800" b="0" i="1" dirty="0"/>
              <a:t>Creación de una identidad digital saludable</a:t>
            </a: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D49B30C1-7859-5F8C-74F2-8F964222A617}"/>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 5: La IA y el futuro</a:t>
            </a:r>
          </a:p>
          <a:p>
            <a:endParaRPr lang="en-CY" sz="2800" dirty="0"/>
          </a:p>
        </p:txBody>
      </p:sp>
    </p:spTree>
    <p:extLst>
      <p:ext uri="{BB962C8B-B14F-4D97-AF65-F5344CB8AC3E}">
        <p14:creationId xmlns:p14="http://schemas.microsoft.com/office/powerpoint/2010/main" val="2966251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6E1C3-7250-2522-5443-338EB87991A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1A3A790-1357-4459-5D1B-26996F0E0CBF}"/>
              </a:ext>
            </a:extLst>
          </p:cNvPr>
          <p:cNvSpPr>
            <a:spLocks noGrp="1"/>
          </p:cNvSpPr>
          <p:nvPr>
            <p:ph type="title"/>
          </p:nvPr>
        </p:nvSpPr>
        <p:spPr/>
        <p:txBody>
          <a:bodyPr lIns="91440"/>
          <a:lstStyle/>
          <a:p>
            <a:r>
              <a:rPr lang="en-US" sz="2400" i="1" dirty="0"/>
              <a:t>Módulo 3 (Estudiantes): Cómo construir una identidad digital saludable </a:t>
            </a:r>
            <a:endParaRPr lang="el-GR" sz="2400" dirty="0"/>
          </a:p>
        </p:txBody>
      </p:sp>
      <p:sp>
        <p:nvSpPr>
          <p:cNvPr id="6" name="Text Placeholder 5">
            <a:extLst>
              <a:ext uri="{FF2B5EF4-FFF2-40B4-BE49-F238E27FC236}">
                <a16:creationId xmlns:a16="http://schemas.microsoft.com/office/drawing/2014/main" id="{CE4144F5-73AC-8E8C-22F5-A8CF8B58ADE2}"/>
              </a:ext>
            </a:extLst>
          </p:cNvPr>
          <p:cNvSpPr>
            <a:spLocks noGrp="1"/>
          </p:cNvSpPr>
          <p:nvPr>
            <p:ph type="body" sz="quarter" idx="10"/>
          </p:nvPr>
        </p:nvSpPr>
        <p:spPr/>
        <p:txBody>
          <a:bodyPr/>
          <a:lstStyle/>
          <a:p>
            <a:r>
              <a:rPr lang="en-US" b="1">
                <a:solidFill>
                  <a:schemeClr val="accent1">
                    <a:lumMod val="75000"/>
                  </a:schemeClr>
                </a:solidFill>
              </a:rPr>
              <a:t>Tema 5: La IA y el futuro</a:t>
            </a:r>
            <a:endParaRPr lang="en-US" b="1" dirty="0">
              <a:solidFill>
                <a:schemeClr val="accent1">
                  <a:lumMod val="75000"/>
                </a:schemeClr>
              </a:solidFill>
            </a:endParaRPr>
          </a:p>
        </p:txBody>
      </p:sp>
      <p:pic>
        <p:nvPicPr>
          <p:cNvPr id="3" name="Content Placeholder 1">
            <a:extLst>
              <a:ext uri="{FF2B5EF4-FFF2-40B4-BE49-F238E27FC236}">
                <a16:creationId xmlns:a16="http://schemas.microsoft.com/office/drawing/2014/main" id="{F4BE5531-12E8-D1B0-0EF5-7A294DD2D65E}"/>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5" name="TextBox 4">
            <a:extLst>
              <a:ext uri="{FF2B5EF4-FFF2-40B4-BE49-F238E27FC236}">
                <a16:creationId xmlns:a16="http://schemas.microsoft.com/office/drawing/2014/main" id="{361B0D17-1958-A503-3283-70D60A07166C}"/>
              </a:ext>
            </a:extLst>
          </p:cNvPr>
          <p:cNvSpPr txBox="1"/>
          <p:nvPr/>
        </p:nvSpPr>
        <p:spPr>
          <a:xfrm>
            <a:off x="316923" y="1585810"/>
            <a:ext cx="9751868" cy="1200329"/>
          </a:xfrm>
          <a:prstGeom prst="rect">
            <a:avLst/>
          </a:prstGeom>
          <a:noFill/>
        </p:spPr>
        <p:txBody>
          <a:bodyPr wrap="square">
            <a:spAutoFit/>
          </a:bodyPr>
          <a:lstStyle/>
          <a:p>
            <a:r>
              <a:rPr lang="it-IT" sz="2400" b="1" dirty="0"/>
              <a:t>Seguridad de la IA </a:t>
            </a:r>
          </a:p>
          <a:p>
            <a:pPr algn="ctr"/>
            <a:endParaRPr lang="it-IT" sz="2400" dirty="0"/>
          </a:p>
          <a:p>
            <a:pPr algn="ctr"/>
            <a:r>
              <a:rPr lang="it-IT" sz="2400" dirty="0"/>
              <a:t>Pausa, comprueba, pregunta</a:t>
            </a:r>
            <a:endParaRPr lang="LID4096" sz="2400" dirty="0"/>
          </a:p>
        </p:txBody>
      </p:sp>
    </p:spTree>
    <p:extLst>
      <p:ext uri="{BB962C8B-B14F-4D97-AF65-F5344CB8AC3E}">
        <p14:creationId xmlns:p14="http://schemas.microsoft.com/office/powerpoint/2010/main" val="27035292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en-US" b="0" i="1" dirty="0"/>
              <a:t>Fin del módulo 3 (Estudiantes):</a:t>
            </a:r>
            <a:br>
              <a:rPr lang="en-US" b="0" i="1" dirty="0"/>
            </a:br>
            <a:r>
              <a:rPr lang="en-US" b="0" i="1" dirty="0"/>
              <a:t>Creación de una identidad digital saludable</a:t>
            </a:r>
            <a:r>
              <a:rPr lang="en-CY" dirty="0"/>
              <a:t/>
            </a:r>
            <a:br>
              <a:rPr lang="en-CY" dirty="0"/>
            </a:br>
            <a:endParaRPr lang="LID4096"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Módulo 3 (Estudiantes): Cómo construir una identidad digital saludable </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r>
              <a:rPr lang="en-US" b="1" i="1" dirty="0">
                <a:solidFill>
                  <a:schemeClr val="accent6">
                    <a:lumMod val="75000"/>
                  </a:schemeClr>
                </a:solidFill>
              </a:rPr>
              <a:t>Tema 1: Definir tu identidad digital</a:t>
            </a: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76644" y="1631373"/>
            <a:ext cx="10453255" cy="3553089"/>
          </a:xfrm>
          <a:prstGeom prst="rect">
            <a:avLst/>
          </a:prstGeom>
          <a:noFill/>
        </p:spPr>
        <p:txBody>
          <a:bodyPr wrap="square">
            <a:spAutoFit/>
          </a:bodyPr>
          <a:lstStyle/>
          <a:p>
            <a:pPr lvl="0"/>
            <a:r>
              <a:rPr lang="en-GB" sz="2400" b="1" dirty="0"/>
              <a:t>¿Qué es una identidad digital?</a:t>
            </a:r>
          </a:p>
          <a:p>
            <a:pPr lvl="0"/>
            <a:endParaRPr lang="en-GB" sz="2400" dirty="0"/>
          </a:p>
          <a:p>
            <a:pPr lvl="1" algn="ctr"/>
            <a:r>
              <a:rPr lang="en-GB" sz="2400" dirty="0"/>
              <a:t>Tu «rompecabezas» en línea</a:t>
            </a:r>
          </a:p>
          <a:p>
            <a:pPr lvl="1" algn="ctr"/>
            <a:endParaRPr lang="el-GR" sz="2400" dirty="0"/>
          </a:p>
          <a:p>
            <a:pPr lvl="1" algn="ctr"/>
            <a:r>
              <a:rPr lang="en-GB" sz="2400" dirty="0"/>
              <a:t>Cada foto, comentario, nombre de usuario en un juego y «me gusta» es una pieza del rompecabezas. </a:t>
            </a:r>
            <a:endParaRPr lang="el-GR" sz="2400" dirty="0"/>
          </a:p>
          <a:p>
            <a:pPr lvl="1" algn="ctr"/>
            <a:endParaRPr lang="el-GR" sz="2400" dirty="0"/>
          </a:p>
          <a:p>
            <a:pPr lvl="1" algn="ctr"/>
            <a:r>
              <a:rPr lang="en-GB" sz="2400" dirty="0"/>
              <a:t>Juntas, crean una imagen de quién eres ante el mundo.</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AB4A3-8447-5A67-3FDE-60A5E5F68DB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8F3BE07F-B9C2-912E-37CE-A816238A3010}"/>
              </a:ext>
            </a:extLst>
          </p:cNvPr>
          <p:cNvSpPr>
            <a:spLocks noGrp="1"/>
          </p:cNvSpPr>
          <p:nvPr>
            <p:ph type="title"/>
          </p:nvPr>
        </p:nvSpPr>
        <p:spPr/>
        <p:txBody>
          <a:bodyPr lIns="91440"/>
          <a:lstStyle/>
          <a:p>
            <a:r>
              <a:rPr lang="en-US" sz="2400" i="1" dirty="0"/>
              <a:t>Módulo 3 (Estudiantes): Cómo construir una identidad digital saludable </a:t>
            </a:r>
            <a:endParaRPr lang="el-GR" sz="2400" dirty="0"/>
          </a:p>
        </p:txBody>
      </p:sp>
      <p:sp>
        <p:nvSpPr>
          <p:cNvPr id="6" name="Text Placeholder 5">
            <a:extLst>
              <a:ext uri="{FF2B5EF4-FFF2-40B4-BE49-F238E27FC236}">
                <a16:creationId xmlns:a16="http://schemas.microsoft.com/office/drawing/2014/main" id="{78C5FA22-A1C7-7540-1C46-7A476E71926F}"/>
              </a:ext>
            </a:extLst>
          </p:cNvPr>
          <p:cNvSpPr>
            <a:spLocks noGrp="1"/>
          </p:cNvSpPr>
          <p:nvPr>
            <p:ph type="body" sz="quarter" idx="10"/>
          </p:nvPr>
        </p:nvSpPr>
        <p:spPr/>
        <p:txBody>
          <a:bodyPr/>
          <a:lstStyle/>
          <a:p>
            <a:r>
              <a:rPr lang="en-US" b="1" i="1" dirty="0">
                <a:solidFill>
                  <a:schemeClr val="accent6">
                    <a:lumMod val="75000"/>
                  </a:schemeClr>
                </a:solidFill>
              </a:rPr>
              <a:t>Tema 1: Definir tu identidad digital</a:t>
            </a:r>
          </a:p>
        </p:txBody>
      </p:sp>
      <p:pic>
        <p:nvPicPr>
          <p:cNvPr id="3" name="Content Placeholder 1">
            <a:extLst>
              <a:ext uri="{FF2B5EF4-FFF2-40B4-BE49-F238E27FC236}">
                <a16:creationId xmlns:a16="http://schemas.microsoft.com/office/drawing/2014/main" id="{12BC47F1-1AFA-57FB-EE6A-F095C49E5258}"/>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71CD2C69-6AB7-12E6-1911-D449C7933804}"/>
              </a:ext>
            </a:extLst>
          </p:cNvPr>
          <p:cNvSpPr txBox="1"/>
          <p:nvPr/>
        </p:nvSpPr>
        <p:spPr>
          <a:xfrm>
            <a:off x="176644" y="1631373"/>
            <a:ext cx="10453255" cy="4309257"/>
          </a:xfrm>
          <a:prstGeom prst="rect">
            <a:avLst/>
          </a:prstGeom>
          <a:noFill/>
        </p:spPr>
        <p:txBody>
          <a:bodyPr wrap="square">
            <a:spAutoFit/>
          </a:bodyPr>
          <a:lstStyle/>
          <a:p>
            <a:pPr lvl="0"/>
            <a:r>
              <a:rPr lang="en-GB" sz="2400" b="1" dirty="0"/>
              <a:t>Por qué es importante</a:t>
            </a:r>
            <a:endParaRPr lang="en-GB" sz="2400" dirty="0"/>
          </a:p>
          <a:p>
            <a:pPr lvl="1"/>
            <a:endParaRPr lang="en-GB" sz="2400" b="1" dirty="0"/>
          </a:p>
          <a:p>
            <a:pPr lvl="1" algn="ctr"/>
            <a:r>
              <a:rPr lang="en-GB" sz="2400" dirty="0"/>
              <a:t>La historia que perdura</a:t>
            </a:r>
          </a:p>
          <a:p>
            <a:pPr lvl="1" algn="ctr"/>
            <a:endParaRPr lang="en-GB" sz="2400" dirty="0"/>
          </a:p>
          <a:p>
            <a:pPr lvl="1" algn="ctr"/>
            <a:endParaRPr lang="en-GB" sz="2400" dirty="0"/>
          </a:p>
          <a:p>
            <a:pPr lvl="1" algn="ctr"/>
            <a:r>
              <a:rPr lang="en-GB" sz="2400" dirty="0"/>
              <a:t>Tu identidad digital puede influir en tus amistades, en tus </a:t>
            </a:r>
            <a:r>
              <a:rPr lang="en-GB" sz="2400" dirty="0" err="1"/>
              <a:t>oportunidades</a:t>
            </a:r>
            <a:r>
              <a:rPr lang="en-GB" sz="2400" dirty="0"/>
              <a:t> </a:t>
            </a:r>
            <a:r>
              <a:rPr lang="en-GB" sz="2400" dirty="0" err="1" smtClean="0"/>
              <a:t>académicas</a:t>
            </a:r>
            <a:r>
              <a:rPr lang="en-GB" sz="2400" dirty="0" smtClean="0"/>
              <a:t> y </a:t>
            </a:r>
            <a:r>
              <a:rPr lang="en-GB" sz="2400" dirty="0"/>
              <a:t>en cómo te sientes contigo mismo. </a:t>
            </a:r>
          </a:p>
          <a:p>
            <a:pPr lvl="1" algn="ctr"/>
            <a:endParaRPr lang="en-GB" sz="2400" dirty="0"/>
          </a:p>
          <a:p>
            <a:pPr lvl="1" algn="ctr"/>
            <a:r>
              <a:rPr lang="en-GB" sz="2400" dirty="0"/>
              <a:t>Aunque la borres, a menudo queda una «huella».</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3300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0EF1E-9563-EB8E-59BE-43500034816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E051ED2-083E-A215-37B2-EDEA8450570E}"/>
              </a:ext>
            </a:extLst>
          </p:cNvPr>
          <p:cNvSpPr>
            <a:spLocks noGrp="1"/>
          </p:cNvSpPr>
          <p:nvPr>
            <p:ph type="title"/>
          </p:nvPr>
        </p:nvSpPr>
        <p:spPr/>
        <p:txBody>
          <a:bodyPr lIns="91440"/>
          <a:lstStyle/>
          <a:p>
            <a:r>
              <a:rPr lang="en-US" sz="2400" i="1" dirty="0"/>
              <a:t>Módulo 3 (Estudiantes): Cómo construir una identidad digital saludable </a:t>
            </a:r>
            <a:endParaRPr lang="el-GR" sz="2400" dirty="0"/>
          </a:p>
        </p:txBody>
      </p:sp>
      <p:sp>
        <p:nvSpPr>
          <p:cNvPr id="6" name="Text Placeholder 5">
            <a:extLst>
              <a:ext uri="{FF2B5EF4-FFF2-40B4-BE49-F238E27FC236}">
                <a16:creationId xmlns:a16="http://schemas.microsoft.com/office/drawing/2014/main" id="{6CC9D476-2134-DA64-7E31-B9B86B66D6B2}"/>
              </a:ext>
            </a:extLst>
          </p:cNvPr>
          <p:cNvSpPr>
            <a:spLocks noGrp="1"/>
          </p:cNvSpPr>
          <p:nvPr>
            <p:ph type="body" sz="quarter" idx="10"/>
          </p:nvPr>
        </p:nvSpPr>
        <p:spPr/>
        <p:txBody>
          <a:bodyPr/>
          <a:lstStyle/>
          <a:p>
            <a:r>
              <a:rPr lang="en-US" b="1" i="1" dirty="0">
                <a:solidFill>
                  <a:schemeClr val="accent6">
                    <a:lumMod val="75000"/>
                  </a:schemeClr>
                </a:solidFill>
              </a:rPr>
              <a:t>Tema 1: Definir tu identidad digital</a:t>
            </a:r>
          </a:p>
        </p:txBody>
      </p:sp>
      <p:pic>
        <p:nvPicPr>
          <p:cNvPr id="3" name="Content Placeholder 1">
            <a:extLst>
              <a:ext uri="{FF2B5EF4-FFF2-40B4-BE49-F238E27FC236}">
                <a16:creationId xmlns:a16="http://schemas.microsoft.com/office/drawing/2014/main" id="{BA054610-ED91-450E-797F-556C0DEAEB3F}"/>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D0D74258-C96A-B6D0-3FDE-B7B947571A86}"/>
              </a:ext>
            </a:extLst>
          </p:cNvPr>
          <p:cNvSpPr txBox="1"/>
          <p:nvPr/>
        </p:nvSpPr>
        <p:spPr>
          <a:xfrm>
            <a:off x="97970" y="1652154"/>
            <a:ext cx="10453255" cy="4291752"/>
          </a:xfrm>
          <a:prstGeom prst="rect">
            <a:avLst/>
          </a:prstGeom>
          <a:noFill/>
        </p:spPr>
        <p:txBody>
          <a:bodyPr wrap="square">
            <a:spAutoFit/>
          </a:bodyPr>
          <a:lstStyle/>
          <a:p>
            <a:pPr lvl="0"/>
            <a:r>
              <a:rPr lang="en-GB" sz="2400" b="1" dirty="0"/>
              <a:t>El iceberg digital</a:t>
            </a:r>
            <a:endParaRPr lang="en-GB" sz="2400" dirty="0"/>
          </a:p>
          <a:p>
            <a:pPr lvl="1"/>
            <a:endParaRPr lang="el-GR" sz="2400" b="1" dirty="0"/>
          </a:p>
          <a:p>
            <a:pPr lvl="1" algn="ctr"/>
            <a:r>
              <a:rPr lang="en-GB" sz="2400" dirty="0"/>
              <a:t>Más de lo que parece</a:t>
            </a:r>
          </a:p>
          <a:p>
            <a:pPr lvl="1" algn="ctr"/>
            <a:endParaRPr lang="el-GR" sz="2400" b="1" dirty="0"/>
          </a:p>
          <a:p>
            <a:pPr lvl="1" algn="ctr"/>
            <a:r>
              <a:rPr lang="en-GB" sz="2400" b="1" dirty="0"/>
              <a:t>Por encima del agua:</a:t>
            </a:r>
            <a:r>
              <a:rPr lang="en-GB" sz="2400" dirty="0"/>
              <a:t> </a:t>
            </a:r>
            <a:endParaRPr lang="el-GR" sz="2400" dirty="0"/>
          </a:p>
          <a:p>
            <a:pPr lvl="1" algn="ctr"/>
            <a:r>
              <a:rPr lang="en-GB" sz="2400" dirty="0"/>
              <a:t>Tus publicaciones y tu perfil.</a:t>
            </a:r>
            <a:endParaRPr lang="el-GR" sz="2400" dirty="0"/>
          </a:p>
          <a:p>
            <a:pPr lvl="1" algn="ctr"/>
            <a:endParaRPr lang="el-GR" sz="2400" b="1" dirty="0"/>
          </a:p>
          <a:p>
            <a:pPr lvl="1" algn="ctr"/>
            <a:r>
              <a:rPr lang="en-GB" sz="2400" b="1" dirty="0"/>
              <a:t>Bajo el agua:</a:t>
            </a:r>
            <a:r>
              <a:rPr lang="en-GB" sz="2400" dirty="0"/>
              <a:t> </a:t>
            </a:r>
            <a:endParaRPr lang="el-GR" sz="2400" dirty="0"/>
          </a:p>
          <a:p>
            <a:pPr lvl="1" algn="ctr"/>
            <a:r>
              <a:rPr lang="en-GB" sz="2400" dirty="0"/>
              <a:t>Tu historial de búsqueda, datos de ubicación y «me gusta».</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04066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CDEEE-A684-AC10-C4A4-B79F80D83A7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8CBEEA03-EC80-B9E4-6F1D-2754360E0DEC}"/>
              </a:ext>
            </a:extLst>
          </p:cNvPr>
          <p:cNvSpPr>
            <a:spLocks noGrp="1"/>
          </p:cNvSpPr>
          <p:nvPr>
            <p:ph type="title"/>
          </p:nvPr>
        </p:nvSpPr>
        <p:spPr/>
        <p:txBody>
          <a:bodyPr lIns="91440"/>
          <a:lstStyle/>
          <a:p>
            <a:r>
              <a:rPr lang="en-US" sz="2400" i="1" dirty="0"/>
              <a:t>Módulo 3 (Estudiantes): Cómo construir una identidad digital saludable </a:t>
            </a:r>
            <a:endParaRPr lang="el-GR" sz="2400" dirty="0"/>
          </a:p>
        </p:txBody>
      </p:sp>
      <p:sp>
        <p:nvSpPr>
          <p:cNvPr id="6" name="Text Placeholder 5">
            <a:extLst>
              <a:ext uri="{FF2B5EF4-FFF2-40B4-BE49-F238E27FC236}">
                <a16:creationId xmlns:a16="http://schemas.microsoft.com/office/drawing/2014/main" id="{97A2B0FD-B53A-0502-90EA-08FF9E3068FF}"/>
              </a:ext>
            </a:extLst>
          </p:cNvPr>
          <p:cNvSpPr>
            <a:spLocks noGrp="1"/>
          </p:cNvSpPr>
          <p:nvPr>
            <p:ph type="body" sz="quarter" idx="10"/>
          </p:nvPr>
        </p:nvSpPr>
        <p:spPr/>
        <p:txBody>
          <a:bodyPr/>
          <a:lstStyle/>
          <a:p>
            <a:r>
              <a:rPr lang="en-US" b="1" i="1" dirty="0">
                <a:solidFill>
                  <a:schemeClr val="accent6">
                    <a:lumMod val="75000"/>
                  </a:schemeClr>
                </a:solidFill>
              </a:rPr>
              <a:t>Tema 1: Definir tu identidad digital</a:t>
            </a:r>
          </a:p>
        </p:txBody>
      </p:sp>
      <p:pic>
        <p:nvPicPr>
          <p:cNvPr id="3" name="Content Placeholder 1">
            <a:extLst>
              <a:ext uri="{FF2B5EF4-FFF2-40B4-BE49-F238E27FC236}">
                <a16:creationId xmlns:a16="http://schemas.microsoft.com/office/drawing/2014/main" id="{86C89600-28DE-09BE-A345-40367F07F665}"/>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a:extLst>
              <a:ext uri="{FF2B5EF4-FFF2-40B4-BE49-F238E27FC236}">
                <a16:creationId xmlns:a16="http://schemas.microsoft.com/office/drawing/2014/main" id="{0E0E6AA4-226F-FDEC-0ABE-628108DFEC6C}"/>
              </a:ext>
            </a:extLst>
          </p:cNvPr>
          <p:cNvSpPr txBox="1"/>
          <p:nvPr/>
        </p:nvSpPr>
        <p:spPr>
          <a:xfrm>
            <a:off x="176644" y="1631373"/>
            <a:ext cx="10883242" cy="2685992"/>
          </a:xfrm>
          <a:prstGeom prst="rect">
            <a:avLst/>
          </a:prstGeom>
          <a:noFill/>
        </p:spPr>
        <p:txBody>
          <a:bodyPr wrap="square">
            <a:spAutoFit/>
          </a:bodyPr>
          <a:lstStyle/>
          <a:p>
            <a:pPr lvl="0" algn="ctr"/>
            <a:r>
              <a:rPr lang="en-GB" sz="2400" b="1" dirty="0">
                <a:solidFill>
                  <a:schemeClr val="accent4">
                    <a:lumMod val="75000"/>
                  </a:schemeClr>
                </a:solidFill>
              </a:rPr>
              <a:t>Actividad: Mi instantánea en línea (individual)</a:t>
            </a:r>
            <a:endParaRPr lang="en-GB" sz="2400" dirty="0">
              <a:solidFill>
                <a:schemeClr val="accent4">
                  <a:lumMod val="75000"/>
                </a:schemeClr>
              </a:solidFill>
            </a:endParaRPr>
          </a:p>
          <a:p>
            <a:pPr lvl="1" algn="ctr"/>
            <a:endParaRPr lang="el-GR" sz="2400" b="1" dirty="0"/>
          </a:p>
          <a:p>
            <a:pPr lvl="1" algn="ctr"/>
            <a:r>
              <a:rPr lang="en-GB" sz="2400" dirty="0" err="1"/>
              <a:t>Enumera </a:t>
            </a:r>
            <a:r>
              <a:rPr lang="en-GB" sz="2400" dirty="0"/>
              <a:t>tres palabras que, </a:t>
            </a:r>
            <a:r>
              <a:rPr lang="en-GB" sz="2400" i="1" dirty="0"/>
              <a:t>en</a:t>
            </a:r>
            <a:r>
              <a:rPr lang="en-GB" sz="2400" dirty="0"/>
              <a:t> tu </a:t>
            </a:r>
            <a:r>
              <a:rPr lang="en-GB" sz="2400" i="1" dirty="0"/>
              <a:t>opinión, </a:t>
            </a:r>
            <a:r>
              <a:rPr lang="en-GB" sz="2400" dirty="0"/>
              <a:t>describen tu presencia actual en línea, </a:t>
            </a:r>
            <a:endParaRPr lang="el-GR" sz="2400" dirty="0"/>
          </a:p>
          <a:p>
            <a:pPr lvl="1" algn="ctr"/>
            <a:r>
              <a:rPr lang="en-GB" sz="2400" dirty="0"/>
              <a:t>y tres palabras que te </a:t>
            </a:r>
            <a:r>
              <a:rPr lang="en-GB" sz="2400" i="1" dirty="0"/>
              <a:t>gustaría </a:t>
            </a:r>
            <a:r>
              <a:rPr lang="en-GB" sz="2400" dirty="0"/>
              <a:t>que dijera.</a:t>
            </a:r>
          </a:p>
          <a:p>
            <a:pPr lvl="0" algn="ctr"/>
            <a:endParaRPr lang="en-GB" sz="2400" dirty="0">
              <a:solidFill>
                <a:schemeClr val="accent4">
                  <a:lumMod val="75000"/>
                </a:schemeClr>
              </a:solidFill>
            </a:endParaRPr>
          </a:p>
          <a:p>
            <a:pPr lvl="1"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47552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8C9B4-C584-A812-6404-B41CED0CFF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1F56E1-DF4C-283D-0417-995A9E727C1C}"/>
              </a:ext>
            </a:extLst>
          </p:cNvPr>
          <p:cNvSpPr>
            <a:spLocks noGrp="1"/>
          </p:cNvSpPr>
          <p:nvPr>
            <p:ph type="ctrTitle"/>
          </p:nvPr>
        </p:nvSpPr>
        <p:spPr/>
        <p:txBody>
          <a:bodyPr>
            <a:normAutofit fontScale="90000"/>
          </a:bodyPr>
          <a:lstStyle/>
          <a:p>
            <a:r>
              <a:rPr lang="en-US" sz="2800" b="0" i="1" dirty="0"/>
              <a:t>Módulo 3 (Estudiantes):</a:t>
            </a:r>
            <a:br>
              <a:rPr lang="en-US" sz="2800" b="0" i="1" dirty="0"/>
            </a:br>
            <a:r>
              <a:rPr lang="en-US" sz="2800" b="0" i="1" dirty="0"/>
              <a:t>Creación de una identidad digital saludable</a:t>
            </a: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67CF25C6-3539-DB07-645F-2684104DFD92}"/>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6">
                    <a:lumMod val="75000"/>
                  </a:schemeClr>
                </a:solidFill>
              </a:rPr>
              <a:t>Tema 2: Valores digitales (quién quieres ser)</a:t>
            </a:r>
            <a:endParaRPr lang="en-CY" sz="2400" dirty="0"/>
          </a:p>
          <a:p>
            <a:endParaRPr lang="en-CY" sz="2800" dirty="0"/>
          </a:p>
        </p:txBody>
      </p:sp>
    </p:spTree>
    <p:extLst>
      <p:ext uri="{BB962C8B-B14F-4D97-AF65-F5344CB8AC3E}">
        <p14:creationId xmlns:p14="http://schemas.microsoft.com/office/powerpoint/2010/main" val="1713004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2315-C05C-A7BA-7749-D3BFCBD144C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42AF8F7-6247-C42A-B018-E27B9333E78A}"/>
              </a:ext>
            </a:extLst>
          </p:cNvPr>
          <p:cNvSpPr>
            <a:spLocks noGrp="1"/>
          </p:cNvSpPr>
          <p:nvPr>
            <p:ph type="title"/>
          </p:nvPr>
        </p:nvSpPr>
        <p:spPr/>
        <p:txBody>
          <a:bodyPr lIns="91440"/>
          <a:lstStyle/>
          <a:p>
            <a:r>
              <a:rPr lang="en-US" sz="2400" i="1" dirty="0"/>
              <a:t>Módulo 3 (Estudiantes): Cómo construir una identidad digital saludable </a:t>
            </a:r>
            <a:endParaRPr lang="el-GR" sz="2400" dirty="0"/>
          </a:p>
        </p:txBody>
      </p:sp>
      <p:sp>
        <p:nvSpPr>
          <p:cNvPr id="6" name="Text Placeholder 5">
            <a:extLst>
              <a:ext uri="{FF2B5EF4-FFF2-40B4-BE49-F238E27FC236}">
                <a16:creationId xmlns:a16="http://schemas.microsoft.com/office/drawing/2014/main" id="{FDB55DA5-AF3B-41E7-BD84-20EFD669BD15}"/>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 2: Valores digitales (quién quieres ser)</a:t>
            </a:r>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6B4DA4A3-F58E-F400-D792-DE4C2170B57F}"/>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3CFAFEA0-E527-1358-9FA1-C5B1FDAB46F2}"/>
              </a:ext>
            </a:extLst>
          </p:cNvPr>
          <p:cNvSpPr txBox="1"/>
          <p:nvPr/>
        </p:nvSpPr>
        <p:spPr>
          <a:xfrm>
            <a:off x="176644" y="1631373"/>
            <a:ext cx="10453255" cy="3553089"/>
          </a:xfrm>
          <a:prstGeom prst="rect">
            <a:avLst/>
          </a:prstGeom>
          <a:noFill/>
        </p:spPr>
        <p:txBody>
          <a:bodyPr wrap="square">
            <a:spAutoFit/>
          </a:bodyPr>
          <a:lstStyle/>
          <a:p>
            <a:pPr lvl="0"/>
            <a:r>
              <a:rPr lang="en-GB" sz="2400" b="1" dirty="0"/>
              <a:t>Tu brújula digital</a:t>
            </a:r>
          </a:p>
          <a:p>
            <a:pPr lvl="0" algn="ctr"/>
            <a:endParaRPr lang="en-GB" sz="2400" dirty="0"/>
          </a:p>
          <a:p>
            <a:pPr lvl="1" algn="ctr"/>
            <a:r>
              <a:rPr lang="en-GB" sz="2400" dirty="0"/>
              <a:t>Los valores marcan el camino</a:t>
            </a:r>
          </a:p>
          <a:p>
            <a:pPr lvl="1" algn="ctr"/>
            <a:endParaRPr lang="en-GB" sz="2400" dirty="0"/>
          </a:p>
          <a:p>
            <a:pPr lvl="1" algn="ctr"/>
            <a:r>
              <a:rPr lang="en-GB" sz="2400" dirty="0"/>
              <a:t>Valores como </a:t>
            </a:r>
            <a:r>
              <a:rPr lang="en-GB" sz="2400" b="1" dirty="0"/>
              <a:t>la amabilidad, la honestidad y el respeto </a:t>
            </a:r>
            <a:r>
              <a:rPr lang="en-GB" sz="2400" dirty="0"/>
              <a:t>te ayudan a tomarte las cosas con calma. </a:t>
            </a:r>
          </a:p>
          <a:p>
            <a:pPr lvl="1" algn="ctr"/>
            <a:endParaRPr lang="en-GB" sz="2400" dirty="0"/>
          </a:p>
          <a:p>
            <a:pPr lvl="1" algn="ctr"/>
            <a:r>
              <a:rPr lang="en-GB" sz="2400" dirty="0"/>
              <a:t>Te ayudan a decidir qué compartir antes de pulsar «enviar».</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40260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199CE-3092-981A-6D44-59990A83145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83EDAA92-8219-8374-75A9-AEC1D4DECC7A}"/>
              </a:ext>
            </a:extLst>
          </p:cNvPr>
          <p:cNvSpPr>
            <a:spLocks noGrp="1"/>
          </p:cNvSpPr>
          <p:nvPr>
            <p:ph type="title"/>
          </p:nvPr>
        </p:nvSpPr>
        <p:spPr/>
        <p:txBody>
          <a:bodyPr lIns="91440"/>
          <a:lstStyle/>
          <a:p>
            <a:r>
              <a:rPr lang="en-US" sz="2400" i="1" dirty="0"/>
              <a:t>Módulo 3 (Estudiantes): Cómo construir una identidad digital saludable </a:t>
            </a:r>
            <a:endParaRPr lang="el-GR" sz="2400" dirty="0"/>
          </a:p>
        </p:txBody>
      </p:sp>
      <p:sp>
        <p:nvSpPr>
          <p:cNvPr id="6" name="Text Placeholder 5">
            <a:extLst>
              <a:ext uri="{FF2B5EF4-FFF2-40B4-BE49-F238E27FC236}">
                <a16:creationId xmlns:a16="http://schemas.microsoft.com/office/drawing/2014/main" id="{B9DB7E27-2F77-5577-F23F-4E4F8F8C9809}"/>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 2: Valores digitales (quién quieres ser)</a:t>
            </a:r>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48A8001A-D265-BD13-FCE4-F019AA552C36}"/>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1476EE86-2699-F5AC-B68B-69C5B12DB419}"/>
              </a:ext>
            </a:extLst>
          </p:cNvPr>
          <p:cNvSpPr txBox="1"/>
          <p:nvPr/>
        </p:nvSpPr>
        <p:spPr>
          <a:xfrm>
            <a:off x="176644" y="1631373"/>
            <a:ext cx="10453255" cy="3553089"/>
          </a:xfrm>
          <a:prstGeom prst="rect">
            <a:avLst/>
          </a:prstGeom>
          <a:noFill/>
        </p:spPr>
        <p:txBody>
          <a:bodyPr wrap="square">
            <a:spAutoFit/>
          </a:bodyPr>
          <a:lstStyle/>
          <a:p>
            <a:pPr lvl="0"/>
            <a:r>
              <a:rPr lang="en-GB" sz="2400" b="1" dirty="0"/>
              <a:t>Ajustar las acciones a los valores</a:t>
            </a:r>
          </a:p>
          <a:p>
            <a:pPr lvl="0" algn="ctr"/>
            <a:endParaRPr lang="en-GB" sz="2400" dirty="0"/>
          </a:p>
          <a:p>
            <a:pPr lvl="1" algn="ctr"/>
            <a:r>
              <a:rPr lang="en-GB" sz="2400" dirty="0"/>
              <a:t>¿Tu publicación refleja lo que sientes?</a:t>
            </a:r>
          </a:p>
          <a:p>
            <a:pPr lvl="1" algn="ctr"/>
            <a:endParaRPr lang="en-GB" sz="2400" dirty="0"/>
          </a:p>
          <a:p>
            <a:pPr lvl="1" algn="ctr"/>
            <a:r>
              <a:rPr lang="en-GB" sz="2400" dirty="0"/>
              <a:t>Si valoras </a:t>
            </a:r>
            <a:r>
              <a:rPr lang="en-GB" sz="2400" i="1" dirty="0"/>
              <a:t>la justicia</a:t>
            </a:r>
            <a:r>
              <a:rPr lang="en-GB" sz="2400" dirty="0"/>
              <a:t>, ¿te unes a una broma «maliciosa» del grupo? </a:t>
            </a:r>
          </a:p>
          <a:p>
            <a:pPr lvl="1" algn="ctr"/>
            <a:endParaRPr lang="en-GB" sz="2400" dirty="0"/>
          </a:p>
          <a:p>
            <a:pPr lvl="1" algn="ctr"/>
            <a:r>
              <a:rPr lang="en-GB" sz="2400" dirty="0"/>
              <a:t>Si valoras </a:t>
            </a:r>
            <a:r>
              <a:rPr lang="en-GB" sz="2400" i="1" dirty="0"/>
              <a:t>la privacidad</a:t>
            </a:r>
            <a:r>
              <a:rPr lang="en-GB" sz="2400" dirty="0"/>
              <a:t>, ¿pides permiso antes de publicar la foto de un amigo?</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288372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3629</TotalTime>
  <Words>2037</Words>
  <Application>Microsoft Office PowerPoint</Application>
  <PresentationFormat>Panorámica</PresentationFormat>
  <Paragraphs>180</Paragraphs>
  <Slides>22</Slides>
  <Notes>17</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22</vt:i4>
      </vt:variant>
    </vt:vector>
  </HeadingPairs>
  <TitlesOfParts>
    <vt:vector size="31" baseType="lpstr">
      <vt:lpstr>Arial</vt:lpstr>
      <vt:lpstr>Calibri</vt:lpstr>
      <vt:lpstr>Open Sans</vt:lpstr>
      <vt:lpstr>Open Sans Light</vt:lpstr>
      <vt:lpstr>Roboto Slab Black</vt:lpstr>
      <vt:lpstr>Roboto Slab Medium</vt:lpstr>
      <vt:lpstr>Times New Roman</vt:lpstr>
      <vt:lpstr>CARDET Course template</vt:lpstr>
      <vt:lpstr>CARDET Course template - Cover page</vt:lpstr>
      <vt:lpstr>WP3 – Material didáctico para estudiantes   </vt:lpstr>
      <vt:lpstr>Módulo 3 (Estudiantes): Creación de una identidad digital saludable    </vt:lpstr>
      <vt:lpstr>Módulo 3 (Estudiantes): Cómo construir una identidad digital saludable </vt:lpstr>
      <vt:lpstr>Módulo 3 (Estudiantes): Cómo construir una identidad digital saludable </vt:lpstr>
      <vt:lpstr>Módulo 3 (Estudiantes): Cómo construir una identidad digital saludable </vt:lpstr>
      <vt:lpstr>Módulo 3 (Estudiantes): Cómo construir una identidad digital saludable </vt:lpstr>
      <vt:lpstr>Módulo 3 (Estudiantes): Creación de una identidad digital saludable    </vt:lpstr>
      <vt:lpstr>Módulo 3 (Estudiantes): Cómo construir una identidad digital saludable </vt:lpstr>
      <vt:lpstr>Módulo 3 (Estudiantes): Cómo construir una identidad digital saludable </vt:lpstr>
      <vt:lpstr>Módulo 3 (Estudiantes): Cómo construir una identidad digital saludable </vt:lpstr>
      <vt:lpstr>Módulo 3 (Estudiantes): Cómo construir una identidad digital saludable </vt:lpstr>
      <vt:lpstr>Módulo 3 (Estudiantes): Cómo construir una identidad digital saludable </vt:lpstr>
      <vt:lpstr>Módulo 3 (Estudiantes): Creación de una identidad digital saludable    </vt:lpstr>
      <vt:lpstr>Módulo 3 (Estudiantes): Cómo construir una identidad digital saludable </vt:lpstr>
      <vt:lpstr>Módulo 3 (Estudiantes): Cómo construir una identidad digital saludable </vt:lpstr>
      <vt:lpstr>Módulo 3 (Estudiantes): Cómo construir una identidad digital saludable </vt:lpstr>
      <vt:lpstr>Módulo 3 (Estudiantes): Cómo construir una identidad digital saludable </vt:lpstr>
      <vt:lpstr>Módulo 3 (Estudiantes): Creación de una identidad digital saludable    </vt:lpstr>
      <vt:lpstr>Módulo 3 (Estudiantes): Cómo construir una identidad digital saludable </vt:lpstr>
      <vt:lpstr>Módulo 3 (Estudiantes): Creación de una identidad digital saludable    </vt:lpstr>
      <vt:lpstr>Módulo 3 (Estudiantes): Cómo construir una identidad digital saludable </vt:lpstr>
      <vt:lpstr>Fin del módulo 3 (Estudiantes): Creación de una identidad digital saludable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docId:959B60B4B4D1460B89D7CB174DF6FE18</cp:keywords>
  <cp:lastModifiedBy>Fernando</cp:lastModifiedBy>
  <cp:revision>158</cp:revision>
  <cp:lastPrinted>2018-07-25T11:23:29Z</cp:lastPrinted>
  <dcterms:created xsi:type="dcterms:W3CDTF">2014-07-11T09:12:14Z</dcterms:created>
  <dcterms:modified xsi:type="dcterms:W3CDTF">2026-05-12T19:35:52Z</dcterms:modified>
</cp:coreProperties>
</file>