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5"/>
  </p:notesMasterIdLst>
  <p:handoutMasterIdLst>
    <p:handoutMasterId r:id="rId26"/>
  </p:handoutMasterIdLst>
  <p:sldIdLst>
    <p:sldId id="256" r:id="rId3"/>
    <p:sldId id="272" r:id="rId4"/>
    <p:sldId id="277" r:id="rId5"/>
    <p:sldId id="308" r:id="rId6"/>
    <p:sldId id="307" r:id="rId7"/>
    <p:sldId id="305" r:id="rId8"/>
    <p:sldId id="304" r:id="rId9"/>
    <p:sldId id="310" r:id="rId10"/>
    <p:sldId id="315" r:id="rId11"/>
    <p:sldId id="317" r:id="rId12"/>
    <p:sldId id="313" r:id="rId13"/>
    <p:sldId id="316" r:id="rId14"/>
    <p:sldId id="306" r:id="rId15"/>
    <p:sldId id="318" r:id="rId16"/>
    <p:sldId id="320" r:id="rId17"/>
    <p:sldId id="321" r:id="rId18"/>
    <p:sldId id="322" r:id="rId19"/>
    <p:sldId id="323" r:id="rId20"/>
    <p:sldId id="325" r:id="rId21"/>
    <p:sldId id="326" r:id="rId22"/>
    <p:sldId id="324" r:id="rId23"/>
    <p:sldId id="300"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11/5/2026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listopada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głównego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„Witajcie wszyscy. Dzisiaj zagłębimy się w moduł 3: Budowanie zdrowej tożsamości cyfrowej. Za każdym razem, gdy otwieracie aplikację, wysyłacie wiadomość, a nawet po prostu przeglądacie strony, opowiadacie swoją historię. Nie chodzi dziś o to, by nakazać wam „trzymać się z dala od internetu”, ale o to, by upewnić się, że historia, jaką internet opowiada o was, jest tą, </a:t>
            </a:r>
            <a:r>
              <a:rPr lang="en-GB" dirty="0"/>
              <a:t>którą faktycznie chcecie opowiedzieć. Przyjrzymy się, jak kierować się swoimi wartościami, chronić swój spokój i zachować czujność w świecie sztucznej inteligencji”.</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a:t>
            </a:fld>
            <a:endParaRPr lang="el-GR"/>
          </a:p>
        </p:txBody>
      </p:sp>
    </p:spTree>
    <p:extLst>
      <p:ext uri="{BB962C8B-B14F-4D97-AF65-F5344CB8AC3E}">
        <p14:creationId xmlns:p14="http://schemas.microsoft.com/office/powerpoint/2010/main" val="103203511"/>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D569-F238-A936-E57D-BF5FE7632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A2E00-84D7-4C5D-BF22-C62BB65C7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1E216-0B40-D612-E037-5E0497E7935D}"/>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7E994A01-0FF8-78D1-DFE2-5C940E789867}"/>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646543573"/>
      </p:ext>
    </p:extLst>
  </p:cSld>
  <p:clrMapOvr>
    <a:masterClrMapping/>
  </p:clrMapOvr>
</p:notes>
</file>

<file path=ppt/notesSlides/notesSlide1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DD5A-79F3-E9B6-539F-C367D027C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47AF71-A295-5BA0-58BB-DBAB82869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E5E31-74DE-BC8D-C166-7D9E8C0A9000}"/>
              </a:ext>
            </a:extLst>
          </p:cNvPr>
          <p:cNvSpPr>
            <a:spLocks noGrp="1"/>
          </p:cNvSpPr>
          <p:nvPr>
            <p:ph type="body" idx="1"/>
          </p:nvPr>
        </p:nvSpPr>
        <p:spPr/>
        <p:txBody>
          <a:bodyPr/>
          <a:lstStyle/>
          <a:p>
            <a:r>
              <a:rPr lang="en-GB" dirty="0"/>
              <a:t>„</a:t>
            </a:r>
            <a:r>
              <a:rPr lang="en-GB" dirty="0"/>
              <a:t>Prywatność nie polega na tym, by być „skrytym”; chodzi o to, by być </a:t>
            </a:r>
            <a:r>
              <a:rPr lang="en-GB" b="1" dirty="0"/>
              <a:t>wybiórczym</a:t>
            </a:r>
            <a:r>
              <a:rPr lang="en-GB" dirty="0"/>
              <a:t>. Nie dałbyś przecież kluczy do swojego domu nieznajomemu, prawda? W sieci kluczem są Twoja lokalizacja, nazwa szkoły i hasła. Chronimy swoją prywatność, aby móc bezpiecznie wyrażać siebie. Jeśli Twoje ustawienia są całkowicie otwarte, to nie Ty decydujesz o swojej historii – decydują o niej wszyscy inni”.</a:t>
            </a:r>
            <a:endParaRPr lang="LID4096" sz="1200" dirty="0"/>
          </a:p>
        </p:txBody>
      </p:sp>
      <p:sp>
        <p:nvSpPr>
          <p:cNvPr id="4" name="Slide Number Placeholder 3">
            <a:extLst>
              <a:ext uri="{FF2B5EF4-FFF2-40B4-BE49-F238E27FC236}">
                <a16:creationId xmlns:a16="http://schemas.microsoft.com/office/drawing/2014/main" id="{ABF11C35-CA3E-748C-9EDB-89AB47201A32}"/>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98293567"/>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7164-83ED-9BBF-E5CD-306B79C77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3A47D-AEEA-D5A0-3B30-2035407FB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09934-59CC-939D-C2A5-EEADE005D640}"/>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83401B2A-5245-D0F5-A6BA-260C1FEECC44}"/>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329585933"/>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8552-01EF-059D-39EB-F845E3C8A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BABBA-B4B0-153F-C891-8BD2C9554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CDA3F-3BB2-369E-088C-E9B4D38F4B27}"/>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158E3A32-0558-43EE-E328-9E203DB1064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516206979"/>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E5CE-2F7F-3AA0-1798-5606F070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C7D84-7B04-8F02-D1D8-BE4A630E4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E1A87-0150-5AEB-9FB0-8C9CBF405030}"/>
              </a:ext>
            </a:extLst>
          </p:cNvPr>
          <p:cNvSpPr>
            <a:spLocks noGrp="1"/>
          </p:cNvSpPr>
          <p:nvPr>
            <p:ph type="body" idx="1"/>
          </p:nvPr>
        </p:nvSpPr>
        <p:spPr/>
        <p:txBody>
          <a:bodyPr/>
          <a:lstStyle/>
          <a:p>
            <a:r>
              <a:rPr lang="en-GB" dirty="0"/>
              <a:t>„Zagrajmy w szybką zabawę o nazwie »Sygnalizacja świetlna«. Będę wymieniać różne rzeczy. Jeśli można o tym mówić bez obaw, pokażcie mi zielone światło (podnieście rękę). Jeśli najpierw trzeba zapytać dorosłego, żółte światło (ręka w bok). Jeśli to sprawa prywatna, czerwone światło (opuśćcie rękę). Gotowi? »Twój numer telefonu?«… »Zdjęcie twojego psa?«… „Nazwa twojej szkoły?”... Widzicie, jak niektóre pytania są podchwytliwe? Ta „żółta” pauza to najważniejsza umiejętność, jaką możecie posiadać”.</a:t>
            </a:r>
            <a:endParaRPr lang="LID4096" sz="1200" dirty="0"/>
          </a:p>
        </p:txBody>
      </p:sp>
      <p:sp>
        <p:nvSpPr>
          <p:cNvPr id="4" name="Slide Number Placeholder 3">
            <a:extLst>
              <a:ext uri="{FF2B5EF4-FFF2-40B4-BE49-F238E27FC236}">
                <a16:creationId xmlns:a16="http://schemas.microsoft.com/office/drawing/2014/main" id="{9EB24C37-AD25-6B61-A259-F27207012E16}"/>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855059584"/>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6B34D-D194-E2E0-388D-FE157BC3A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32753-9C02-31FC-81DD-52E81B41E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5BB08-8A9E-89CE-3D68-2172F195BBB5}"/>
              </a:ext>
            </a:extLst>
          </p:cNvPr>
          <p:cNvSpPr>
            <a:spLocks noGrp="1"/>
          </p:cNvSpPr>
          <p:nvPr>
            <p:ph type="body" idx="1"/>
          </p:nvPr>
        </p:nvSpPr>
        <p:spPr/>
        <p:txBody>
          <a:bodyPr/>
          <a:lstStyle/>
          <a:p>
            <a:r>
              <a:rPr lang="en-GB" dirty="0"/>
              <a:t>„Spójrz na to „idealne” zdjęcie na ekranie. Wygląda na zrobione bez wysiłku, prawda? Ale spójrzmy „poza kadr”. Być może zrobiono 40 ujęć, zanim znalazło się jedno, które się spodobało. Być może tuż przed zrobieniem zdjęcia doszło do kłótni z rodzicami. Narysuj lub opisz, co Twoim zdaniem dzieje się w tej „nieuporządkowanej” części zdjęcia, która została przycięta. To pomoże nam pamiętać, że w sieci nie ma czegoś takiego jak „idealność”.</a:t>
            </a:r>
            <a:endParaRPr lang="LID4096" sz="1200" dirty="0"/>
          </a:p>
        </p:txBody>
      </p:sp>
      <p:sp>
        <p:nvSpPr>
          <p:cNvPr id="4" name="Slide Number Placeholder 3">
            <a:extLst>
              <a:ext uri="{FF2B5EF4-FFF2-40B4-BE49-F238E27FC236}">
                <a16:creationId xmlns:a16="http://schemas.microsoft.com/office/drawing/2014/main" id="{38DD18BC-B0BE-BC82-B1AB-D49F8863503F}"/>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396061009"/>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BF73-D25F-95C7-BED1-68098000D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3CEC9-E40C-429E-95D7-ED126E814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229F9-47DD-A410-23CA-4E0A9F8368F8}"/>
              </a:ext>
            </a:extLst>
          </p:cNvPr>
          <p:cNvSpPr>
            <a:spLocks noGrp="1"/>
          </p:cNvSpPr>
          <p:nvPr>
            <p:ph type="body" idx="1"/>
          </p:nvPr>
        </p:nvSpPr>
        <p:spPr/>
        <p:txBody>
          <a:bodyPr/>
          <a:lstStyle/>
          <a:p>
            <a:r>
              <a:rPr lang="en-GB" dirty="0"/>
              <a:t>„Sztuczna inteligencja jest niesamowita, ale w gruncie rzeczy jest to po prostu superszybki „zgadujący”. Nie „wie” rzeczy tak jak ludzie; podąża za wzorcami. Oznacza to, że może brzmieć w 100% pewnie, a jednocześnie być w 100% w błędzie. Niezależnie od tego, czy jest to chatbot, czy filtr zmieniający twarz, zawsze stosuj </a:t>
            </a:r>
            <a:r>
              <a:rPr lang="en-GB" dirty="0"/>
              <a:t>zasadę</a:t>
            </a:r>
            <a:r>
              <a:rPr lang="en-GB" dirty="0"/>
              <a:t> </a:t>
            </a:r>
            <a:r>
              <a:rPr lang="en-GB" b="1" dirty="0"/>
              <a:t>„Zatrzymaj się – Sprawdź – Zapytaj</a:t>
            </a:r>
            <a:r>
              <a:rPr lang="en-GB" dirty="0"/>
              <a:t>”. Zatrzymaj się: Czy to brzmi prawdziwie? Sprawdź: Czy mogę znaleźć to w książce lub na zaufanej stronie? Zapytaj: Co myśli prawdziwy dorosły człowiek?”</a:t>
            </a:r>
            <a:endParaRPr lang="LID4096" sz="1200" dirty="0"/>
          </a:p>
        </p:txBody>
      </p:sp>
      <p:sp>
        <p:nvSpPr>
          <p:cNvPr id="4" name="Slide Number Placeholder 3">
            <a:extLst>
              <a:ext uri="{FF2B5EF4-FFF2-40B4-BE49-F238E27FC236}">
                <a16:creationId xmlns:a16="http://schemas.microsoft.com/office/drawing/2014/main" id="{BFCD45F8-9CD4-51E2-F9FF-4274CDE717A3}"/>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76484361"/>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 zakończenie zaproponuję wam pewną obietnicę. Nie chodzi tu o mnie, ale o was. Biorąc pod uwagę to, o czym dzisiaj rozmawialiśmy – wasze wartości, prywatność i „najlepsze momenty” – zapiszcie trzy rzeczy, które zamierzacie zrobić, aby chronić swoją tożsamość cyfrową. Może to być na przykład: „Zastanowię się, zanim coś opublikuję” albo „Przestanę porównywać się do zdjęć z filtrami”. Podpiszcie to. Teraz to wy jesteście panami swojej historii w sieci. Zróbmy z niej coś dobrego”.</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1303133093"/>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„Pomyśl o swojej tożsamości cyfrowej jak o ogromnej, niekończącej się układance. Większość ludzi uważa, że ich „tożsamość” to tylko zdjęcie profilowe. Ale tak naprawdę składa się ona z drobnych fragmentów: żartu, który zostawiłeś w komentarzu, nazwy użytkownika, którą wybrałeś w grze, filmów, które oglądasz, a nawet emotikonów, których używasz. Osobno te elementy mogą wydawać się małe, ale razem tworzą „całościowy obraz”, na podstawie którego inni – a nawet algorytmy – decydują, kim jesteś”.</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B048-EB97-A5CB-A3A1-18BAAB08C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00221-B388-B30F-D078-FF5F4BD4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70815-F66A-8393-BC36-4E310AA101A5}"/>
              </a:ext>
            </a:extLst>
          </p:cNvPr>
          <p:cNvSpPr>
            <a:spLocks noGrp="1"/>
          </p:cNvSpPr>
          <p:nvPr>
            <p:ph type="body" idx="1"/>
          </p:nvPr>
        </p:nvSpPr>
        <p:spPr/>
        <p:txBody>
          <a:bodyPr/>
          <a:lstStyle/>
          <a:p>
            <a:r>
              <a:rPr lang="en-US" sz="1200" dirty="0"/>
              <a:t>„Nasza tożsamość cyfrowa ma znaczenie; to historia, która pozostaje w pamięci, może wpływać na wiele aspektów życia i często się utrwala”.</a:t>
            </a:r>
            <a:endParaRPr lang="LID4096" sz="1200" dirty="0"/>
          </a:p>
        </p:txBody>
      </p:sp>
      <p:sp>
        <p:nvSpPr>
          <p:cNvPr id="4" name="Slide Number Placeholder 3">
            <a:extLst>
              <a:ext uri="{FF2B5EF4-FFF2-40B4-BE49-F238E27FC236}">
                <a16:creationId xmlns:a16="http://schemas.microsoft.com/office/drawing/2014/main" id="{B320B0E3-52D9-673C-D9E5-881CA1F776D5}"/>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569012975"/>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7B3C-F6BC-5042-3803-F649A615C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6CE89-1509-5A63-196D-E5A9237C9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1309EC-6C16-A35C-BC8D-6EC569A76698}"/>
              </a:ext>
            </a:extLst>
          </p:cNvPr>
          <p:cNvSpPr>
            <a:spLocks noGrp="1"/>
          </p:cNvSpPr>
          <p:nvPr>
            <p:ph type="body" idx="1"/>
          </p:nvPr>
        </p:nvSpPr>
        <p:spPr/>
        <p:txBody>
          <a:bodyPr/>
          <a:lstStyle/>
          <a:p>
            <a:r>
              <a:rPr lang="en-GB" dirty="0"/>
              <a:t>„Tożsamość to nie tylko to, co publikujesz. To jak góra lodowa. Nad wodą widać to, co widzą Twoi znajomi – Twoje posty i relacje. Ale pod wodą kryje się ogromna ilość „niewidocznych” danych: historia wyszukiwania, czas, przez jaki zatrzymujesz się na zdjęciu, oraz Twoja lokalizacja. Nawet jeśli nic nie publikujesz, ta góra lodowa wciąż rośnie. Naszym celem jest upewnienie się, że wiesz, co dzieje się „pod powierzchnią”, abyś mógł zachować kontrolę nad swoimi danymi”.</a:t>
            </a:r>
            <a:endParaRPr lang="LID4096" sz="1200" dirty="0"/>
          </a:p>
        </p:txBody>
      </p:sp>
      <p:sp>
        <p:nvSpPr>
          <p:cNvPr id="4" name="Slide Number Placeholder 3">
            <a:extLst>
              <a:ext uri="{FF2B5EF4-FFF2-40B4-BE49-F238E27FC236}">
                <a16:creationId xmlns:a16="http://schemas.microsoft.com/office/drawing/2014/main" id="{C48B1B4E-320B-D4DC-E632-7FE181C6EBDF}"/>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7978454"/>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A262-26FC-961D-0FF2-825CB423E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A527A-25DD-AD68-57E6-56BC63EB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EAC89-CAF2-0C30-1D7B-A2CAA37A939D}"/>
              </a:ext>
            </a:extLst>
          </p:cNvPr>
          <p:cNvSpPr>
            <a:spLocks noGrp="1"/>
          </p:cNvSpPr>
          <p:nvPr>
            <p:ph type="body" idx="1"/>
          </p:nvPr>
        </p:nvSpPr>
        <p:spPr/>
        <p:txBody>
          <a:bodyPr/>
          <a:lstStyle/>
          <a:p>
            <a:r>
              <a:rPr lang="en-GB" dirty="0"/>
              <a:t>„Zacznijmy od spojrzenia na rzeczywistość. Chciałbym, żebyście pomyśleli o swojej </a:t>
            </a:r>
            <a:r>
              <a:rPr lang="en-GB" dirty="0" err="1"/>
              <a:t>ulubionej </a:t>
            </a:r>
            <a:r>
              <a:rPr lang="en-GB" dirty="0"/>
              <a:t>przestrzeni w sieci. Gdyby nieznajomy przez 5 minut obserwował waszą aktywność w tym miejscu, jakimi trzema słowami opisałby was? A teraz bądźcie szczerzy: czy to są te same trzy słowa, </a:t>
            </a:r>
            <a:r>
              <a:rPr lang="en-GB" dirty="0"/>
              <a:t>których</a:t>
            </a:r>
            <a:r>
              <a:rPr lang="en-GB" i="1" dirty="0"/>
              <a:t> chcielibyście</a:t>
            </a:r>
            <a:r>
              <a:rPr lang="en-GB" dirty="0"/>
              <a:t>, </a:t>
            </a:r>
            <a:r>
              <a:rPr lang="en-GB" dirty="0"/>
              <a:t>żeby użył? Zakreślcie jedną rzecz, z której jesteście dumni. Jeśli jest coś, co wolelibyście zmienić, zaznaczcie to gwiazdką. To będzie wasz punkt wyjścia na dziś”.</a:t>
            </a:r>
            <a:endParaRPr lang="LID4096" sz="1200" dirty="0"/>
          </a:p>
        </p:txBody>
      </p:sp>
      <p:sp>
        <p:nvSpPr>
          <p:cNvPr id="4" name="Slide Number Placeholder 3">
            <a:extLst>
              <a:ext uri="{FF2B5EF4-FFF2-40B4-BE49-F238E27FC236}">
                <a16:creationId xmlns:a16="http://schemas.microsoft.com/office/drawing/2014/main" id="{6D9EE503-7393-8E51-E62B-96C23CC89AAA}"/>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4240181412"/>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91BB-C62E-2CCB-1F4B-8C0E0160F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76E3C-EE10-3DD4-2494-6861FF922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D4802-24D2-8A03-C8F7-6B09C4EA0CB6}"/>
              </a:ext>
            </a:extLst>
          </p:cNvPr>
          <p:cNvSpPr>
            <a:spLocks noGrp="1"/>
          </p:cNvSpPr>
          <p:nvPr>
            <p:ph type="body" idx="1"/>
          </p:nvPr>
        </p:nvSpPr>
        <p:spPr/>
        <p:txBody>
          <a:bodyPr/>
          <a:lstStyle/>
          <a:p>
            <a:r>
              <a:rPr lang="en-GB" dirty="0"/>
              <a:t>„W internecie wszystko dzieje się błyskawicznie. Łatwo jest nacisnąć „wyślij” lub „udostępnij”, zanim zdążysz to przemyśleć. I tu właśnie </a:t>
            </a:r>
            <a:r>
              <a:rPr lang="en-GB" dirty="0"/>
              <a:t>pojawiają się </a:t>
            </a:r>
            <a:r>
              <a:rPr lang="en-GB" b="1" dirty="0"/>
              <a:t>wartości cyfrowe</a:t>
            </a:r>
            <a:r>
              <a:rPr lang="en-GB" dirty="0"/>
              <a:t>. Działają one jak kompas. Jeśli cenisz sobie „Życzliwość”, ten kompas da ci sygnał, gdy rozmowa grupowa zacznie przybierać toksyczny obrót. Jeśli cenisz sobie „Szacunek”, przypomni ci, by zapytać znajomego przed opublikowaniem jego zdjęcia. Kiedy znasz swoje wartości, nie musisz się zastanawiać, jakie zachowanie jest „właściwe” – kompas ci to podpowie”.</a:t>
            </a:r>
            <a:endParaRPr lang="LID4096" sz="1200" dirty="0"/>
          </a:p>
        </p:txBody>
      </p:sp>
      <p:sp>
        <p:nvSpPr>
          <p:cNvPr id="4" name="Slide Number Placeholder 3">
            <a:extLst>
              <a:ext uri="{FF2B5EF4-FFF2-40B4-BE49-F238E27FC236}">
                <a16:creationId xmlns:a16="http://schemas.microsoft.com/office/drawing/2014/main" id="{285F9FA2-15F7-B124-81DF-A76F4FA9E40E}"/>
              </a:ext>
            </a:extLst>
          </p:cNvPr>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1629050562"/>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8C099-2458-3DED-9C19-3D2B22F2E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A2695-6B0F-D967-62DA-2EE077571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D70BC-7D0E-C64F-1DB6-884878D13EA8}"/>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DA34C7A1-F454-88FD-9AB4-829DFB8BD3FD}"/>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914950874"/>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BD07-67AC-9651-C114-62056ABB5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3057C-0C1E-C4E6-816A-12FB2DF72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14AA9-D6F2-0830-C9DF-ED9CC3C4549B}"/>
              </a:ext>
            </a:extLst>
          </p:cNvPr>
          <p:cNvSpPr>
            <a:spLocks noGrp="1"/>
          </p:cNvSpPr>
          <p:nvPr>
            <p:ph type="body" idx="1"/>
          </p:nvPr>
        </p:nvSpPr>
        <p:spPr/>
        <p:txBody>
          <a:bodyPr/>
          <a:lstStyle/>
          <a:p>
            <a:r>
              <a:rPr lang="en-US" sz="1200" dirty="0"/>
              <a:t>Osoba, którą byłeś w sieci rok temu, może nie być tą samą osobą, którą jesteś teraz. Nieustannie się zmieniamy i rozwijamy. A ewolucja jest czymś zupełnie normalnym.</a:t>
            </a:r>
            <a:endParaRPr lang="LID4096" sz="1200" dirty="0"/>
          </a:p>
        </p:txBody>
      </p:sp>
      <p:sp>
        <p:nvSpPr>
          <p:cNvPr id="4" name="Slide Number Placeholder 3">
            <a:extLst>
              <a:ext uri="{FF2B5EF4-FFF2-40B4-BE49-F238E27FC236}">
                <a16:creationId xmlns:a16="http://schemas.microsoft.com/office/drawing/2014/main" id="{E1EC7B5D-1D8E-41A5-9CFE-1C3CD9F3206C}"/>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69946951"/>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9D86C-DA41-5597-FCD7-11546A074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FF979-C28B-3D0F-F60E-C6747D056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DC50C-37B7-DE47-0467-DEBBDB788619}"/>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47BE9084-F747-9C37-8130-ADAA9D88DAFC}"/>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3284977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3580180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studentów</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Moduł 3</a:t>
            </a:r>
          </a:p>
          <a:p>
            <a:r>
              <a:rPr lang="en-US" sz="2800" dirty="0"/>
              <a:t>Budowanie zdrowej tożsamości cyfrowej</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DE32D-2C72-CB10-3CF4-84A97D84485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A7468C8-5807-1022-1F6F-9F4FB032F79F}"/>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95858F16-D0F0-8373-5338-18FA8AF9A22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Wartości cyfrowe (kim chcesz być)</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53AAD1C-B2A2-EED3-233D-088A7E86E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00607149-679B-A035-FC66-68922DD61A39}"/>
              </a:ext>
            </a:extLst>
          </p:cNvPr>
          <p:cNvSpPr txBox="1"/>
          <p:nvPr/>
        </p:nvSpPr>
        <p:spPr>
          <a:xfrm>
            <a:off x="176644" y="1631373"/>
            <a:ext cx="10453255" cy="3553089"/>
          </a:xfrm>
          <a:prstGeom prst="rect">
            <a:avLst/>
          </a:prstGeom>
          <a:noFill/>
        </p:spPr>
        <p:txBody>
          <a:bodyPr wrap="square">
            <a:spAutoFit/>
          </a:bodyPr>
          <a:lstStyle/>
          <a:p>
            <a:pPr lvl="0"/>
            <a:r>
              <a:rPr lang="en-GB" sz="2400" b="1" dirty="0"/>
              <a:t>Zmiana i rozwój</a:t>
            </a:r>
          </a:p>
          <a:p>
            <a:pPr lvl="0" algn="ctr"/>
            <a:endParaRPr lang="en-GB" sz="2400" dirty="0"/>
          </a:p>
          <a:p>
            <a:pPr lvl="1" algn="ctr"/>
            <a:r>
              <a:rPr lang="en-GB" sz="2400" dirty="0"/>
              <a:t> Ewolucja jest w porządku</a:t>
            </a:r>
          </a:p>
          <a:p>
            <a:pPr lvl="1" algn="ctr"/>
            <a:endParaRPr lang="en-GB" sz="2400" dirty="0"/>
          </a:p>
          <a:p>
            <a:pPr lvl="1" algn="ctr"/>
            <a:r>
              <a:rPr lang="en-GB" sz="2400" dirty="0"/>
              <a:t>Osoba, którą byłeś w sieci rok temu, może nie być tą samą osobą, którą jesteś teraz.</a:t>
            </a:r>
          </a:p>
          <a:p>
            <a:pPr lvl="1" algn="ctr"/>
            <a:endParaRPr lang="en-GB" sz="2400" dirty="0"/>
          </a:p>
          <a:p>
            <a:pPr lvl="1" algn="ctr"/>
            <a:r>
              <a:rPr lang="en-GB" sz="2400" dirty="0"/>
              <a:t> Twoje wartości pomagają ci poruszać się po tych zmianach.</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52843"/>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BE257-1EE3-874F-C4D7-33D2AA0ED81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BE7752E-9053-4847-024B-F1F53461BC47}"/>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FCFC96FD-F3BD-4A58-E0F7-44E55DF3AFD4}"/>
              </a:ext>
            </a:extLst>
          </p:cNvPr>
          <p:cNvSpPr>
            <a:spLocks noGrp="1"/>
          </p:cNvSpPr>
          <p:nvPr>
            <p:ph type="body" sz="quarter" idx="10"/>
          </p:nvPr>
        </p:nvSpPr>
        <p:spPr/>
        <p:txBody>
          <a:bodyPr/>
          <a:lstStyle/>
          <a:p>
            <a:r>
              <a:rPr lang="en-US" b="1" i="1" dirty="0">
                <a:solidFill>
                  <a:schemeClr val="accent6">
                    <a:lumMod val="75000"/>
                  </a:schemeClr>
                </a:solidFill>
              </a:rPr>
              <a:t>Temat 2: Wartości cyfrowe (kim chcesz być)</a:t>
            </a:r>
            <a:endParaRPr lang="en-CY" i="1" dirty="0"/>
          </a:p>
        </p:txBody>
      </p:sp>
      <p:pic>
        <p:nvPicPr>
          <p:cNvPr id="3" name="Content Placeholder 1">
            <a:extLst>
              <a:ext uri="{FF2B5EF4-FFF2-40B4-BE49-F238E27FC236}">
                <a16:creationId xmlns:a16="http://schemas.microsoft.com/office/drawing/2014/main" id="{1E444738-8D8C-A54A-36EA-5C53417B97A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154C1CCD-C573-F32B-3D18-256B4420A886}"/>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Głosowanie na wartości (interaktywne)</a:t>
            </a:r>
            <a:endParaRPr lang="en-GB" sz="2400" dirty="0">
              <a:solidFill>
                <a:schemeClr val="accent4">
                  <a:lumMod val="75000"/>
                </a:schemeClr>
              </a:solidFill>
            </a:endParaRPr>
          </a:p>
          <a:p>
            <a:pPr lvl="1" algn="ctr"/>
            <a:endParaRPr lang="en-GB" sz="2400" b="1" dirty="0"/>
          </a:p>
          <a:p>
            <a:pPr lvl="1" algn="ctr"/>
            <a:r>
              <a:rPr lang="en-GB" sz="2400" dirty="0"/>
              <a:t>Nauczyciel czyta scenariusz (np. „Amir widzi dowcip, który jest zabawny, ale trochę złośliwy”). </a:t>
            </a:r>
          </a:p>
          <a:p>
            <a:pPr lvl="1" algn="ctr"/>
            <a:endParaRPr lang="en-GB" sz="2400" dirty="0"/>
          </a:p>
          <a:p>
            <a:pPr lvl="1" algn="ctr"/>
            <a:r>
              <a:rPr lang="en-GB" sz="2400" dirty="0"/>
              <a:t>Uczniowie głosują, która wartość powinna zwyciężyć: „</a:t>
            </a:r>
            <a:r>
              <a:rPr lang="en-GB" sz="2400" dirty="0" err="1"/>
              <a:t>Humor</a:t>
            </a:r>
            <a:r>
              <a:rPr lang="en-GB" sz="2400" dirty="0"/>
              <a:t>” czy „Szacunek”.</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2698044"/>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2E28-AA65-8466-22E1-2ADE3CCCD0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3188B89-6BAE-31BA-1AD8-392BCB8E508B}"/>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42A4D0E3-44F3-ECD7-F95C-E32C4A241E18}"/>
              </a:ext>
            </a:extLst>
          </p:cNvPr>
          <p:cNvSpPr>
            <a:spLocks noGrp="1"/>
          </p:cNvSpPr>
          <p:nvPr>
            <p:ph type="body" sz="quarter" idx="10"/>
          </p:nvPr>
        </p:nvSpPr>
        <p:spPr/>
        <p:txBody>
          <a:bodyPr/>
          <a:lstStyle/>
          <a:p>
            <a:r>
              <a:rPr lang="en-US" b="1" i="1" dirty="0">
                <a:solidFill>
                  <a:schemeClr val="accent6">
                    <a:lumMod val="75000"/>
                  </a:schemeClr>
                </a:solidFill>
              </a:rPr>
              <a:t>Temat 2: Wartości cyfrowe (kim chcesz być)</a:t>
            </a:r>
            <a:endParaRPr lang="en-CY" i="1" dirty="0"/>
          </a:p>
        </p:txBody>
      </p:sp>
      <p:pic>
        <p:nvPicPr>
          <p:cNvPr id="3" name="Content Placeholder 1">
            <a:extLst>
              <a:ext uri="{FF2B5EF4-FFF2-40B4-BE49-F238E27FC236}">
                <a16:creationId xmlns:a16="http://schemas.microsoft.com/office/drawing/2014/main" id="{150FB3C1-6E15-E687-3C5E-D5B3C6DBB02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46BA67AD-4415-BD84-0A43-AF70CDB7E4FB}"/>
              </a:ext>
            </a:extLst>
          </p:cNvPr>
          <p:cNvSpPr txBox="1"/>
          <p:nvPr/>
        </p:nvSpPr>
        <p:spPr>
          <a:xfrm>
            <a:off x="176644" y="1631373"/>
            <a:ext cx="10453255" cy="2685992"/>
          </a:xfrm>
          <a:prstGeom prst="rect">
            <a:avLst/>
          </a:prstGeom>
          <a:noFill/>
        </p:spPr>
        <p:txBody>
          <a:bodyPr wrap="square">
            <a:spAutoFit/>
          </a:bodyPr>
          <a:lstStyle/>
          <a:p>
            <a:pPr lvl="0" algn="ctr"/>
            <a:r>
              <a:rPr lang="en-GB" sz="2400" b="1" dirty="0">
                <a:solidFill>
                  <a:schemeClr val="accent4">
                    <a:lumMod val="75000"/>
                  </a:schemeClr>
                </a:solidFill>
              </a:rPr>
              <a:t>Zadanie: Tworzenie „Kodeksu klasy” (grupa)</a:t>
            </a:r>
            <a:endParaRPr lang="en-GB" sz="2400" dirty="0">
              <a:solidFill>
                <a:schemeClr val="accent4">
                  <a:lumMod val="75000"/>
                </a:schemeClr>
              </a:solidFill>
            </a:endParaRPr>
          </a:p>
          <a:p>
            <a:pPr lvl="1" algn="ctr"/>
            <a:endParaRPr lang="en-GB" sz="2400" b="1" dirty="0"/>
          </a:p>
          <a:p>
            <a:pPr lvl="1" algn="ctr"/>
            <a:r>
              <a:rPr lang="en-GB" sz="2400" dirty="0"/>
              <a:t>Małe grupy opracowują 3 „złote zasady” dla czatów klasowych w oparciu o wspólne wartości </a:t>
            </a:r>
          </a:p>
          <a:p>
            <a:pPr lvl="1" algn="ctr"/>
            <a:r>
              <a:rPr lang="en-GB" sz="2400" dirty="0"/>
              <a:t>(np. „Pytajemy, zanim opublikujemy czyjeś zdjęcie”).</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746926"/>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70DB7-8C48-857C-BFA8-263960309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B7160-DA1B-542C-9EAE-C13061CE8225}"/>
              </a:ext>
            </a:extLst>
          </p:cNvPr>
          <p:cNvSpPr>
            <a:spLocks noGrp="1"/>
          </p:cNvSpPr>
          <p:nvPr>
            <p:ph type="ctrTitle"/>
          </p:nvPr>
        </p:nvSpPr>
        <p:spPr/>
        <p:txBody>
          <a:bodyPr>
            <a:normAutofit fontScale="90000"/>
          </a:bodyPr>
          <a:lstStyle/>
          <a:p>
            <a:r>
              <a:rPr lang="en-US" sz="2800" b="0" i="1" dirty="0"/>
              <a:t>Moduł 3 (uczniowie):</a:t>
            </a:r>
            <a:br>
              <a:rPr lang="en-US" sz="2800" b="0" i="1" dirty="0"/>
            </a:br>
            <a:r>
              <a:rPr lang="en-US" sz="2800" b="0" i="1" dirty="0"/>
              <a:t>Budowanie zdrowej tożsamości cyfrowej</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C8A4E8C8-A5B5-0221-FFD7-C50FF2A5D2C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3: </a:t>
            </a:r>
            <a:r>
              <a:rPr lang="it-IT" sz="2400" b="1" dirty="0">
                <a:solidFill>
                  <a:schemeClr val="accent1">
                    <a:lumMod val="75000"/>
                  </a:schemeClr>
                </a:solidFill>
              </a:rPr>
              <a:t>Prywatność, wyselekcjonowane treści i sztuczna inteligencja</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532938263"/>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B3B9-28B0-45A4-4A9D-8FAF7DEDF35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9CA3AA-C34E-76ED-34E4-B64B9C08FD32}"/>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A81A50A7-45E7-D1FB-CC37-9759372FB069}"/>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3C5D484-7467-C29D-790C-10D99DD5FACD}"/>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E4B77014-5108-BBCD-4B52-F22C8A08D893}"/>
              </a:ext>
            </a:extLst>
          </p:cNvPr>
          <p:cNvSpPr txBox="1"/>
          <p:nvPr/>
        </p:nvSpPr>
        <p:spPr>
          <a:xfrm>
            <a:off x="176644" y="1631373"/>
            <a:ext cx="10453255" cy="3553089"/>
          </a:xfrm>
          <a:prstGeom prst="rect">
            <a:avLst/>
          </a:prstGeom>
          <a:noFill/>
        </p:spPr>
        <p:txBody>
          <a:bodyPr wrap="square">
            <a:spAutoFit/>
          </a:bodyPr>
          <a:lstStyle/>
          <a:p>
            <a:pPr lvl="0"/>
            <a:r>
              <a:rPr lang="en-GB" sz="2400" b="1" dirty="0"/>
              <a:t>Prywatność jako ochrona</a:t>
            </a:r>
            <a:endParaRPr lang="en-GB" sz="2400" dirty="0"/>
          </a:p>
          <a:p>
            <a:pPr lvl="1"/>
            <a:endParaRPr lang="en-GB" sz="2400" b="1" dirty="0"/>
          </a:p>
          <a:p>
            <a:pPr lvl="1" algn="ctr"/>
            <a:r>
              <a:rPr lang="en-GB" sz="2400" dirty="0"/>
              <a:t>Zamknięte drzwi.</a:t>
            </a:r>
          </a:p>
          <a:p>
            <a:pPr lvl="1" algn="ctr"/>
            <a:endParaRPr lang="en-GB" sz="2400" dirty="0"/>
          </a:p>
          <a:p>
            <a:pPr lvl="1" algn="ctr"/>
            <a:r>
              <a:rPr lang="en-GB" sz="2400" dirty="0"/>
              <a:t>Nie wszystko trzeba udostępniać. </a:t>
            </a:r>
          </a:p>
          <a:p>
            <a:pPr lvl="1" algn="ctr"/>
            <a:endParaRPr lang="en-GB" sz="2400" dirty="0"/>
          </a:p>
          <a:p>
            <a:pPr lvl="1" algn="ctr"/>
            <a:r>
              <a:rPr lang="en-GB" sz="2400" dirty="0"/>
              <a:t>Dane osobowe (adres, imię i nazwisko, szkoła) powinny pozostać „na czerwonym świetle” (prywatne).</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403610"/>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D791-9593-D1F3-E56E-FCB2DBA47DE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A8D47AA-931B-7746-B697-9F0260057DFE}"/>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F776DC16-6E77-872E-2027-423E396E831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D6AEFCC1-FE5B-B9AF-22A9-921AB4F84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9AD74E6F-FCE6-26CA-4315-D7729B404295}"/>
              </a:ext>
            </a:extLst>
          </p:cNvPr>
          <p:cNvSpPr txBox="1"/>
          <p:nvPr/>
        </p:nvSpPr>
        <p:spPr>
          <a:xfrm>
            <a:off x="176644" y="1631373"/>
            <a:ext cx="10453255" cy="3553089"/>
          </a:xfrm>
          <a:prstGeom prst="rect">
            <a:avLst/>
          </a:prstGeom>
          <a:noFill/>
        </p:spPr>
        <p:txBody>
          <a:bodyPr wrap="square">
            <a:spAutoFit/>
          </a:bodyPr>
          <a:lstStyle/>
          <a:p>
            <a:pPr lvl="0"/>
            <a:r>
              <a:rPr lang="en-GB" sz="2400" b="1" dirty="0"/>
              <a:t>Wybór treści a życie rzeczywiste</a:t>
            </a:r>
          </a:p>
          <a:p>
            <a:pPr lvl="0"/>
            <a:endParaRPr lang="en-GB" sz="2400" dirty="0"/>
          </a:p>
          <a:p>
            <a:pPr lvl="1" algn="ctr"/>
            <a:r>
              <a:rPr lang="en-GB" sz="2400" dirty="0"/>
              <a:t>Poza kadrem</a:t>
            </a:r>
          </a:p>
          <a:p>
            <a:pPr lvl="1" algn="ctr"/>
            <a:endParaRPr lang="en-GB" sz="2400" dirty="0"/>
          </a:p>
          <a:p>
            <a:pPr lvl="1" algn="ctr"/>
            <a:r>
              <a:rPr lang="en-GB" sz="2400" dirty="0"/>
              <a:t>Zdjęcia w sieci to „najlepsze momenty” — edytowane, filtrowane i wyreżyserowane. </a:t>
            </a:r>
          </a:p>
          <a:p>
            <a:pPr lvl="1" algn="ctr"/>
            <a:endParaRPr lang="en-GB" sz="2400" dirty="0"/>
          </a:p>
          <a:p>
            <a:pPr lvl="1" algn="ctr"/>
            <a:r>
              <a:rPr lang="en-GB" sz="2400" dirty="0"/>
              <a:t>Nie pokazują nudnych ani trudnych aspektów życia.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43902"/>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12DF-ECF5-97AD-DDD7-F640A0444B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B49428B-A21E-64E6-B128-4547AAB5C22C}"/>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03999FB0-7C83-BABF-56CE-F04FA9989E41}"/>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32607A27-BFFA-D71C-653C-20DB213A6760}"/>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66FF5DE4-4526-2BED-295B-A1F8DB474CD4}"/>
              </a:ext>
            </a:extLst>
          </p:cNvPr>
          <p:cNvSpPr txBox="1"/>
          <p:nvPr/>
        </p:nvSpPr>
        <p:spPr>
          <a:xfrm>
            <a:off x="176644" y="1631373"/>
            <a:ext cx="10453255" cy="3055324"/>
          </a:xfrm>
          <a:prstGeom prst="rect">
            <a:avLst/>
          </a:prstGeom>
          <a:noFill/>
        </p:spPr>
        <p:txBody>
          <a:bodyPr wrap="square">
            <a:spAutoFit/>
          </a:bodyPr>
          <a:lstStyle/>
          <a:p>
            <a:pPr lvl="0"/>
            <a:r>
              <a:rPr lang="en-GB" sz="2400" b="1" dirty="0"/>
              <a:t>Bezpieczeństwo sztucznej inteligencji</a:t>
            </a:r>
            <a:endParaRPr lang="en-GB" sz="2400" dirty="0"/>
          </a:p>
          <a:p>
            <a:pPr lvl="1" algn="ctr"/>
            <a:endParaRPr lang="en-GB" sz="2400" b="1" dirty="0"/>
          </a:p>
          <a:p>
            <a:pPr lvl="1" algn="ctr"/>
            <a:r>
              <a:rPr lang="en-GB" sz="2400" dirty="0"/>
              <a:t>Zastanów się, zanim zaufasz</a:t>
            </a:r>
          </a:p>
          <a:p>
            <a:pPr lvl="1" algn="ctr"/>
            <a:endParaRPr lang="en-GB" sz="2400" dirty="0"/>
          </a:p>
          <a:p>
            <a:pPr lvl="1" algn="ctr"/>
            <a:r>
              <a:rPr lang="en-GB" sz="2400" dirty="0"/>
              <a:t>Narzędzia AI mogą być „pewne siebie, ale w błędzie”. </a:t>
            </a:r>
          </a:p>
          <a:p>
            <a:pPr lvl="1" algn="ctr"/>
            <a:endParaRPr lang="en-GB" sz="2400" dirty="0"/>
          </a:p>
          <a:p>
            <a:pPr lvl="1" algn="ctr"/>
            <a:r>
              <a:rPr lang="en-GB" sz="2400" dirty="0"/>
              <a:t>Zastosuj </a:t>
            </a:r>
            <a:r>
              <a:rPr lang="en-GB" sz="2400" dirty="0"/>
              <a:t>zasadę</a:t>
            </a:r>
            <a:r>
              <a:rPr lang="en-GB" sz="2400" dirty="0"/>
              <a:t> </a:t>
            </a:r>
            <a:r>
              <a:rPr lang="en-GB" sz="2400" b="1" dirty="0"/>
              <a:t>„Zatrzymaj się – Sprawdź – Zapytaj”, </a:t>
            </a:r>
            <a:r>
              <a:rPr lang="en-GB" sz="2400" dirty="0"/>
              <a:t>zanim uwierzysz w to, co mówi Ci sztuczna inteligencja.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2724689"/>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4D4A3-AE8A-B08A-FC48-7F01515068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0B724E-3E8E-EB5B-5258-66235F0C622A}"/>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6F9DC1D4-46CD-9249-AC39-0C9C737AF9FF}"/>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2BAAF1D7-3CEF-1523-7775-91007A070763}"/>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2A7E0429-9DF5-168C-0D1B-9FC52250EFD1}"/>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Ćwiczenie: Test sygnalizacji świetlnej (interaktywny)</a:t>
            </a:r>
            <a:endParaRPr lang="en-GB" sz="2400" dirty="0">
              <a:solidFill>
                <a:schemeClr val="accent4">
                  <a:lumMod val="75000"/>
                </a:schemeClr>
              </a:solidFill>
            </a:endParaRPr>
          </a:p>
          <a:p>
            <a:pPr lvl="1" algn="ctr"/>
            <a:endParaRPr lang="en-GB" sz="2400" b="1" dirty="0"/>
          </a:p>
          <a:p>
            <a:pPr lvl="1" algn="ctr"/>
            <a:r>
              <a:rPr lang="en-GB" sz="2400" dirty="0"/>
              <a:t>Nauczyciel wymienia pozycje (np. „numer telefonu”, </a:t>
            </a:r>
            <a:r>
              <a:rPr lang="en-GB" sz="2400" dirty="0" err="1"/>
              <a:t>„ulubiony </a:t>
            </a:r>
            <a:r>
              <a:rPr lang="en-GB" sz="2400" dirty="0"/>
              <a:t>dodatek do pizzy”). </a:t>
            </a:r>
          </a:p>
          <a:p>
            <a:pPr lvl="1" algn="ctr"/>
            <a:endParaRPr lang="en-GB" sz="2400" dirty="0"/>
          </a:p>
          <a:p>
            <a:pPr lvl="1" algn="ctr"/>
            <a:r>
              <a:rPr lang="en-GB" sz="2400" dirty="0"/>
              <a:t>Uczniowie podnoszą zielone (bezpieczne), żółte (najpierw zapytaj) lub czerwone (prywatne) kartki</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6530582"/>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7AD1F-2E87-82B7-4A61-DD7B16405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E42B6-576C-EA6E-88DC-B6B2DADF116D}"/>
              </a:ext>
            </a:extLst>
          </p:cNvPr>
          <p:cNvSpPr>
            <a:spLocks noGrp="1"/>
          </p:cNvSpPr>
          <p:nvPr>
            <p:ph type="ctrTitle"/>
          </p:nvPr>
        </p:nvSpPr>
        <p:spPr/>
        <p:txBody>
          <a:bodyPr>
            <a:normAutofit fontScale="90000"/>
          </a:bodyPr>
          <a:lstStyle/>
          <a:p>
            <a:r>
              <a:rPr lang="en-US" sz="2800" b="0" i="1" dirty="0"/>
              <a:t>Moduł 3 (uczniowie):</a:t>
            </a:r>
            <a:br>
              <a:rPr lang="en-US" sz="2800" b="0" i="1" dirty="0"/>
            </a:br>
            <a:r>
              <a:rPr lang="en-US" sz="2800" b="0" i="1" dirty="0"/>
              <a:t>Budowanie zdrowej tożsamości cyfrowej</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A528D95-7A10-D41A-92DF-645092CD1106}"/>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4: </a:t>
            </a:r>
            <a:r>
              <a:rPr lang="en-GB" sz="2400" b="1" dirty="0">
                <a:solidFill>
                  <a:schemeClr val="accent1">
                    <a:lumMod val="75000"/>
                  </a:schemeClr>
                </a:solidFill>
              </a:rPr>
              <a:t>Wyselekcjonowane treści a prawdziwe życie</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3498906248"/>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2197-6A62-E83C-AD2F-9CA8EAB5E4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3D2ACD5-7725-F1E2-E795-F69F5AAB7FCB}"/>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C0CD32D0-9511-6915-0A61-BBF756EDC22E}"/>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337D2FCD-BF1F-55D4-2DFE-5A519B6C64C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E333AC67-7BFE-2455-7A8C-46F9106CC6E9}"/>
              </a:ext>
            </a:extLst>
          </p:cNvPr>
          <p:cNvSpPr txBox="1"/>
          <p:nvPr/>
        </p:nvSpPr>
        <p:spPr>
          <a:xfrm>
            <a:off x="176644" y="1631373"/>
            <a:ext cx="10453255" cy="3424655"/>
          </a:xfrm>
          <a:prstGeom prst="rect">
            <a:avLst/>
          </a:prstGeom>
          <a:noFill/>
        </p:spPr>
        <p:txBody>
          <a:bodyPr wrap="square">
            <a:spAutoFit/>
          </a:bodyPr>
          <a:lstStyle/>
          <a:p>
            <a:pPr lvl="0" algn="ctr"/>
            <a:r>
              <a:rPr lang="en-GB" sz="2400" b="1" dirty="0">
                <a:solidFill>
                  <a:schemeClr val="accent4">
                    <a:lumMod val="75000"/>
                  </a:schemeClr>
                </a:solidFill>
              </a:rPr>
              <a:t>Ćwiczenie: Rysunek „Poza kadrem” (refleksyjne)</a:t>
            </a:r>
            <a:endParaRPr lang="en-GB" sz="2400" dirty="0">
              <a:solidFill>
                <a:schemeClr val="accent4">
                  <a:lumMod val="75000"/>
                </a:schemeClr>
              </a:solidFill>
            </a:endParaRPr>
          </a:p>
          <a:p>
            <a:pPr lvl="1" algn="ctr"/>
            <a:endParaRPr lang="en-GB" sz="2400" b="1" dirty="0"/>
          </a:p>
          <a:p>
            <a:pPr lvl="1" algn="ctr"/>
            <a:r>
              <a:rPr lang="en-GB" sz="2400" dirty="0"/>
              <a:t>Pokaż „idealne” zdjęcie z wakacji. </a:t>
            </a:r>
          </a:p>
          <a:p>
            <a:pPr lvl="1" algn="ctr"/>
            <a:endParaRPr lang="en-GB" sz="2400" dirty="0"/>
          </a:p>
          <a:p>
            <a:pPr lvl="1" algn="ctr"/>
            <a:r>
              <a:rPr lang="en-GB" sz="2400" dirty="0"/>
              <a:t>Uczniowie rysują to, co mogłoby się dziać tuż poza kadrem </a:t>
            </a:r>
          </a:p>
          <a:p>
            <a:pPr lvl="1" algn="ctr"/>
            <a:r>
              <a:rPr lang="en-GB" sz="2400" dirty="0"/>
              <a:t>(np. płaczące rodzeństwo, deszczowy dzień lub kogoś zmęczonego).</a:t>
            </a:r>
          </a:p>
          <a:p>
            <a:pPr lvl="0" algn="ctr"/>
            <a:r>
              <a:rPr lang="en-GB" sz="2400"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0030760"/>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t>Moduł 3 (uczniowie):</a:t>
            </a:r>
            <a:br>
              <a:rPr lang="en-US" sz="2800" b="0" i="1" dirty="0"/>
            </a:br>
            <a:r>
              <a:rPr lang="en-US" sz="2800" b="0" i="1" dirty="0"/>
              <a:t>Budowanie zdrowej tożsamości cyfrowej</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Temat 1: Definiowanie swojej tożsamości cyfrowej</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EB36A-4EDB-F5D6-9139-0530081F8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04689-B64A-C850-7C1F-367F833B2C3F}"/>
              </a:ext>
            </a:extLst>
          </p:cNvPr>
          <p:cNvSpPr>
            <a:spLocks noGrp="1"/>
          </p:cNvSpPr>
          <p:nvPr>
            <p:ph type="ctrTitle"/>
          </p:nvPr>
        </p:nvSpPr>
        <p:spPr/>
        <p:txBody>
          <a:bodyPr>
            <a:normAutofit fontScale="90000"/>
          </a:bodyPr>
          <a:lstStyle/>
          <a:p>
            <a:r>
              <a:rPr lang="en-US" sz="2800" b="0" i="1" dirty="0"/>
              <a:t>Moduł 3 (uczniowie):</a:t>
            </a:r>
            <a:br>
              <a:rPr lang="en-US" sz="2800" b="0" i="1" dirty="0"/>
            </a:br>
            <a:r>
              <a:rPr lang="en-US" sz="2800" b="0" i="1" dirty="0"/>
              <a:t>Budowanie zdrowej tożsamości cyfrowej</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49B30C1-7859-5F8C-74F2-8F964222A61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5: Sztuczna inteligencja i przyszłość</a:t>
            </a:r>
          </a:p>
          <a:p>
            <a:endParaRPr lang="en-CY" sz="2800" dirty="0"/>
          </a:p>
        </p:txBody>
      </p:sp>
    </p:spTree>
    <p:extLst>
      <p:ext uri="{BB962C8B-B14F-4D97-AF65-F5344CB8AC3E}">
        <p14:creationId xmlns:p14="http://schemas.microsoft.com/office/powerpoint/2010/main" val="2966251977"/>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6E1C3-7250-2522-5443-338EB87991A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1A3A790-1357-4459-5D1B-26996F0E0CBF}"/>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CE4144F5-73AC-8E8C-22F5-A8CF8B58ADE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Temat 3: </a:t>
            </a:r>
            <a:r>
              <a:rPr lang="it-IT" b="1" i="1" dirty="0">
                <a:solidFill>
                  <a:schemeClr val="accent1">
                    <a:lumMod val="75000"/>
                  </a:schemeClr>
                </a:solidFill>
              </a:rPr>
              <a:t>Prywatność, wyselekcjonowane treści i sztuczna inteligencja</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4BE5531-12E8-D1B0-0EF5-7A294DD2D65E}"/>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5" name="TextBox 4">
            <a:extLst>
              <a:ext uri="{FF2B5EF4-FFF2-40B4-BE49-F238E27FC236}">
                <a16:creationId xmlns:a16="http://schemas.microsoft.com/office/drawing/2014/main" id="{361B0D17-1958-A503-3283-70D60A07166C}"/>
              </a:ext>
            </a:extLst>
          </p:cNvPr>
          <p:cNvSpPr txBox="1"/>
          <p:nvPr/>
        </p:nvSpPr>
        <p:spPr>
          <a:xfrm>
            <a:off x="316923" y="1585810"/>
            <a:ext cx="9751868" cy="1200329"/>
          </a:xfrm>
          <a:prstGeom prst="rect">
            <a:avLst/>
          </a:prstGeom>
          <a:noFill/>
        </p:spPr>
        <p:txBody>
          <a:bodyPr wrap="square">
            <a:spAutoFit/>
          </a:bodyPr>
          <a:lstStyle/>
          <a:p>
            <a:r>
              <a:rPr lang="it-IT" sz="2400" b="1" dirty="0"/>
              <a:t>Bezpieczeństwo sztucznej inteligencji </a:t>
            </a:r>
          </a:p>
          <a:p>
            <a:pPr algn="ctr"/>
            <a:endParaRPr lang="it-IT" sz="2400" dirty="0"/>
          </a:p>
          <a:p>
            <a:pPr algn="ctr"/>
            <a:r>
              <a:rPr lang="it-IT" sz="2400" dirty="0"/>
              <a:t>Zatrzymaj się – sprawdź – zapytaj</a:t>
            </a:r>
            <a:endParaRPr lang="LID4096" sz="2400" dirty="0"/>
          </a:p>
        </p:txBody>
      </p:sp>
    </p:spTree>
    <p:extLst>
      <p:ext uri="{BB962C8B-B14F-4D97-AF65-F5344CB8AC3E}">
        <p14:creationId xmlns:p14="http://schemas.microsoft.com/office/powerpoint/2010/main" val="2703529223"/>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3 (uczniowie):</a:t>
            </a:r>
            <a:br>
              <a:rPr lang="en-US" b="0" i="1" dirty="0"/>
            </a:br>
            <a:r>
              <a:rPr lang="en-US" b="0" i="1" dirty="0"/>
              <a:t>Budowanie zdrowej tożsamości cyfrowej</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3 (dla uczniów): Budowanie zdrowej tożsamości cyfrowej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Temat 1: Definiowanie swojej tożsamości cyfrowej</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553089"/>
          </a:xfrm>
          <a:prstGeom prst="rect">
            <a:avLst/>
          </a:prstGeom>
          <a:noFill/>
        </p:spPr>
        <p:txBody>
          <a:bodyPr wrap="square">
            <a:spAutoFit/>
          </a:bodyPr>
          <a:lstStyle/>
          <a:p>
            <a:pPr lvl="0"/>
            <a:r>
              <a:rPr lang="en-GB" sz="2400" b="1" dirty="0"/>
              <a:t>Czym jest tożsamość cyfrowa?</a:t>
            </a:r>
          </a:p>
          <a:p>
            <a:pPr lvl="0"/>
            <a:endParaRPr lang="en-GB" sz="2400" dirty="0"/>
          </a:p>
          <a:p>
            <a:pPr lvl="1" algn="ctr"/>
            <a:r>
              <a:rPr lang="en-GB" sz="2400" dirty="0"/>
              <a:t>Twoja internetowa „układanka”</a:t>
            </a:r>
          </a:p>
          <a:p>
            <a:pPr lvl="1" algn="ctr"/>
            <a:endParaRPr lang="el-GR" sz="2400" dirty="0"/>
          </a:p>
          <a:p>
            <a:pPr lvl="1" algn="ctr"/>
            <a:r>
              <a:rPr lang="en-GB" sz="2400" dirty="0"/>
              <a:t>Każde zdjęcie, komentarz, nazwa użytkownika w grze i „polubienie” to element układanki. </a:t>
            </a:r>
            <a:endParaRPr lang="el-GR" sz="2400" dirty="0"/>
          </a:p>
          <a:p>
            <a:pPr lvl="1" algn="ctr"/>
            <a:endParaRPr lang="el-GR" sz="2400" dirty="0"/>
          </a:p>
          <a:p>
            <a:pPr lvl="1" algn="ctr"/>
            <a:r>
              <a:rPr lang="en-GB" sz="2400" dirty="0"/>
              <a:t>Razem tworzą obraz tego, kim jesteś dla świata.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B4A3-8447-5A67-3FDE-60A5E5F68DB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F3BE07F-B9C2-912E-37CE-A816238A3010}"/>
              </a:ext>
            </a:extLst>
          </p:cNvPr>
          <p:cNvSpPr>
            <a:spLocks noGrp="1"/>
          </p:cNvSpPr>
          <p:nvPr>
            <p:ph type="title"/>
          </p:nvPr>
        </p:nvSpPr>
        <p:spPr/>
        <p:txBody>
          <a:bodyPr lIns="91440"/>
          <a:lstStyle/>
          <a:p>
            <a:r>
              <a:rPr lang="en-US" sz="2400" i="1" dirty="0"/>
              <a:t>Moduł 3 (dla uczniów): Budowanie zdrowej tożsamości cyfrowej </a:t>
            </a:r>
            <a:endParaRPr lang="el-GR" sz="2400" dirty="0"/>
          </a:p>
        </p:txBody>
      </p:sp>
      <p:sp>
        <p:nvSpPr>
          <p:cNvPr id="6" name="Text Placeholder 5">
            <a:extLst>
              <a:ext uri="{FF2B5EF4-FFF2-40B4-BE49-F238E27FC236}">
                <a16:creationId xmlns:a16="http://schemas.microsoft.com/office/drawing/2014/main" id="{78C5FA22-A1C7-7540-1C46-7A476E71926F}"/>
              </a:ext>
            </a:extLst>
          </p:cNvPr>
          <p:cNvSpPr>
            <a:spLocks noGrp="1"/>
          </p:cNvSpPr>
          <p:nvPr>
            <p:ph type="body" sz="quarter" idx="10"/>
          </p:nvPr>
        </p:nvSpPr>
        <p:spPr/>
        <p:txBody>
          <a:bodyPr/>
          <a:lstStyle/>
          <a:p>
            <a:r>
              <a:rPr lang="en-US" b="1" i="1" dirty="0">
                <a:solidFill>
                  <a:schemeClr val="accent6">
                    <a:lumMod val="75000"/>
                  </a:schemeClr>
                </a:solidFill>
              </a:rPr>
              <a:t>Temat 1: Definiowanie swojej tożsamości cyfrowej</a:t>
            </a:r>
          </a:p>
        </p:txBody>
      </p:sp>
      <p:pic>
        <p:nvPicPr>
          <p:cNvPr id="3" name="Content Placeholder 1">
            <a:extLst>
              <a:ext uri="{FF2B5EF4-FFF2-40B4-BE49-F238E27FC236}">
                <a16:creationId xmlns:a16="http://schemas.microsoft.com/office/drawing/2014/main" id="{12BC47F1-1AFA-57FB-EE6A-F095C49E525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71CD2C69-6AB7-12E6-1911-D449C7933804}"/>
              </a:ext>
            </a:extLst>
          </p:cNvPr>
          <p:cNvSpPr txBox="1"/>
          <p:nvPr/>
        </p:nvSpPr>
        <p:spPr>
          <a:xfrm>
            <a:off x="176644" y="1631373"/>
            <a:ext cx="10453255" cy="4291752"/>
          </a:xfrm>
          <a:prstGeom prst="rect">
            <a:avLst/>
          </a:prstGeom>
          <a:noFill/>
        </p:spPr>
        <p:txBody>
          <a:bodyPr wrap="square">
            <a:spAutoFit/>
          </a:bodyPr>
          <a:lstStyle/>
          <a:p>
            <a:pPr lvl="0"/>
            <a:r>
              <a:rPr lang="en-GB" sz="2400" b="1" dirty="0"/>
              <a:t>Dlaczego to ma znaczenie</a:t>
            </a:r>
            <a:endParaRPr lang="en-GB" sz="2400" dirty="0"/>
          </a:p>
          <a:p>
            <a:pPr lvl="1"/>
            <a:endParaRPr lang="en-GB" sz="2400" b="1" dirty="0"/>
          </a:p>
          <a:p>
            <a:pPr lvl="1" algn="ctr"/>
            <a:r>
              <a:rPr lang="en-GB" sz="2400" dirty="0"/>
              <a:t>Historia, która pozostaje</a:t>
            </a:r>
          </a:p>
          <a:p>
            <a:pPr lvl="1" algn="ctr"/>
            <a:endParaRPr lang="en-GB" sz="2400" dirty="0"/>
          </a:p>
          <a:p>
            <a:pPr lvl="1" algn="ctr"/>
            <a:endParaRPr lang="en-GB" sz="2400" dirty="0"/>
          </a:p>
          <a:p>
            <a:pPr lvl="1" algn="ctr"/>
            <a:r>
              <a:rPr lang="en-GB" sz="2400" dirty="0"/>
              <a:t>Twoja tożsamość cyfrowa może wpływać na przyjaźnie, możliwości w szkole </a:t>
            </a:r>
          </a:p>
          <a:p>
            <a:pPr lvl="1" algn="ctr"/>
            <a:r>
              <a:rPr lang="en-GB" sz="2400" dirty="0"/>
              <a:t>oraz to, jak postrzegasz siebie. </a:t>
            </a:r>
          </a:p>
          <a:p>
            <a:pPr lvl="1" algn="ctr"/>
            <a:endParaRPr lang="en-GB" sz="2400" dirty="0"/>
          </a:p>
          <a:p>
            <a:pPr lvl="1" algn="ctr"/>
            <a:r>
              <a:rPr lang="en-GB" sz="2400" dirty="0"/>
              <a:t>Nawet jeśli ją usuniesz, często pozostaje po niej „ślad”.</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300391"/>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0EF1E-9563-EB8E-59BE-4350003481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E051ED2-083E-A215-37B2-EDEA8450570E}"/>
              </a:ext>
            </a:extLst>
          </p:cNvPr>
          <p:cNvSpPr>
            <a:spLocks noGrp="1"/>
          </p:cNvSpPr>
          <p:nvPr>
            <p:ph type="title"/>
          </p:nvPr>
        </p:nvSpPr>
        <p:spPr/>
        <p:txBody>
          <a:bodyPr lIns="91440"/>
          <a:lstStyle/>
          <a:p>
            <a:r>
              <a:rPr lang="en-US" sz="2400" i="1" dirty="0"/>
              <a:t>Moduł 3 (dla uczniów): Budowanie zdrowej tożsamości cyfrowej </a:t>
            </a:r>
            <a:endParaRPr lang="el-GR" sz="2400" dirty="0"/>
          </a:p>
        </p:txBody>
      </p:sp>
      <p:sp>
        <p:nvSpPr>
          <p:cNvPr id="6" name="Text Placeholder 5">
            <a:extLst>
              <a:ext uri="{FF2B5EF4-FFF2-40B4-BE49-F238E27FC236}">
                <a16:creationId xmlns:a16="http://schemas.microsoft.com/office/drawing/2014/main" id="{6CC9D476-2134-DA64-7E31-B9B86B66D6B2}"/>
              </a:ext>
            </a:extLst>
          </p:cNvPr>
          <p:cNvSpPr>
            <a:spLocks noGrp="1"/>
          </p:cNvSpPr>
          <p:nvPr>
            <p:ph type="body" sz="quarter" idx="10"/>
          </p:nvPr>
        </p:nvSpPr>
        <p:spPr/>
        <p:txBody>
          <a:bodyPr/>
          <a:lstStyle/>
          <a:p>
            <a:r>
              <a:rPr lang="en-US" b="1" i="1" dirty="0">
                <a:solidFill>
                  <a:schemeClr val="accent6">
                    <a:lumMod val="75000"/>
                  </a:schemeClr>
                </a:solidFill>
              </a:rPr>
              <a:t>Temat 1: Definiowanie swojej tożsamości cyfrowej</a:t>
            </a:r>
          </a:p>
        </p:txBody>
      </p:sp>
      <p:pic>
        <p:nvPicPr>
          <p:cNvPr id="3" name="Content Placeholder 1">
            <a:extLst>
              <a:ext uri="{FF2B5EF4-FFF2-40B4-BE49-F238E27FC236}">
                <a16:creationId xmlns:a16="http://schemas.microsoft.com/office/drawing/2014/main" id="{BA054610-ED91-450E-797F-556C0DEAEB3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0D74258-C96A-B6D0-3FDE-B7B947571A86}"/>
              </a:ext>
            </a:extLst>
          </p:cNvPr>
          <p:cNvSpPr txBox="1"/>
          <p:nvPr/>
        </p:nvSpPr>
        <p:spPr>
          <a:xfrm>
            <a:off x="97970" y="1652154"/>
            <a:ext cx="10453255" cy="4291752"/>
          </a:xfrm>
          <a:prstGeom prst="rect">
            <a:avLst/>
          </a:prstGeom>
          <a:noFill/>
        </p:spPr>
        <p:txBody>
          <a:bodyPr wrap="square">
            <a:spAutoFit/>
          </a:bodyPr>
          <a:lstStyle/>
          <a:p>
            <a:pPr lvl="0"/>
            <a:r>
              <a:rPr lang="en-GB" sz="2400" b="1" dirty="0"/>
              <a:t>Cyfrowa góra lodowa</a:t>
            </a:r>
            <a:endParaRPr lang="en-GB" sz="2400" dirty="0"/>
          </a:p>
          <a:p>
            <a:pPr lvl="1"/>
            <a:endParaRPr lang="el-GR" sz="2400" b="1" dirty="0"/>
          </a:p>
          <a:p>
            <a:pPr lvl="1" algn="ctr"/>
            <a:r>
              <a:rPr lang="en-GB" sz="2400" dirty="0"/>
              <a:t>Więcej niż na pierwszy rzut oka</a:t>
            </a:r>
          </a:p>
          <a:p>
            <a:pPr lvl="1" algn="ctr"/>
            <a:endParaRPr lang="el-GR" sz="2400" b="1" dirty="0"/>
          </a:p>
          <a:p>
            <a:pPr lvl="1" algn="ctr"/>
            <a:r>
              <a:rPr lang="en-GB" sz="2400" b="1" dirty="0"/>
              <a:t>Nad wodą:</a:t>
            </a:r>
            <a:r>
              <a:rPr lang="en-GB" sz="2400" dirty="0"/>
              <a:t> </a:t>
            </a:r>
            <a:endParaRPr lang="el-GR" sz="2400" dirty="0"/>
          </a:p>
          <a:p>
            <a:pPr lvl="1" algn="ctr"/>
            <a:r>
              <a:rPr lang="en-GB" sz="2400" dirty="0"/>
              <a:t>Twoje posty i profil.</a:t>
            </a:r>
            <a:endParaRPr lang="el-GR" sz="2400" dirty="0"/>
          </a:p>
          <a:p>
            <a:pPr lvl="1" algn="ctr"/>
            <a:endParaRPr lang="el-GR" sz="2400" b="1" dirty="0"/>
          </a:p>
          <a:p>
            <a:pPr lvl="1" algn="ctr"/>
            <a:r>
              <a:rPr lang="en-GB" sz="2400" b="1" dirty="0"/>
              <a:t>Pod powierzchnią:</a:t>
            </a:r>
            <a:r>
              <a:rPr lang="en-GB" sz="2400" dirty="0"/>
              <a:t> </a:t>
            </a:r>
            <a:endParaRPr lang="el-GR" sz="2400" dirty="0"/>
          </a:p>
          <a:p>
            <a:pPr lvl="1" algn="ctr"/>
            <a:r>
              <a:rPr lang="en-GB" sz="2400" dirty="0"/>
              <a:t>Twoja historia wyszukiwania, dane o lokalizacji i „polubienia”.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4066553"/>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DEEE-A684-AC10-C4A4-B79F80D83A7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CBEEA03-EC80-B9E4-6F1D-2754360E0DEC}"/>
              </a:ext>
            </a:extLst>
          </p:cNvPr>
          <p:cNvSpPr>
            <a:spLocks noGrp="1"/>
          </p:cNvSpPr>
          <p:nvPr>
            <p:ph type="title"/>
          </p:nvPr>
        </p:nvSpPr>
        <p:spPr/>
        <p:txBody>
          <a:bodyPr lIns="91440"/>
          <a:lstStyle/>
          <a:p>
            <a:r>
              <a:rPr lang="en-US" sz="2400" i="1" dirty="0"/>
              <a:t>Moduł 3 (dla uczniów): Budowanie zdrowej tożsamości cyfrowej </a:t>
            </a:r>
            <a:endParaRPr lang="el-GR" sz="2400" dirty="0"/>
          </a:p>
        </p:txBody>
      </p:sp>
      <p:sp>
        <p:nvSpPr>
          <p:cNvPr id="6" name="Text Placeholder 5">
            <a:extLst>
              <a:ext uri="{FF2B5EF4-FFF2-40B4-BE49-F238E27FC236}">
                <a16:creationId xmlns:a16="http://schemas.microsoft.com/office/drawing/2014/main" id="{97A2B0FD-B53A-0502-90EA-08FF9E3068FF}"/>
              </a:ext>
            </a:extLst>
          </p:cNvPr>
          <p:cNvSpPr>
            <a:spLocks noGrp="1"/>
          </p:cNvSpPr>
          <p:nvPr>
            <p:ph type="body" sz="quarter" idx="10"/>
          </p:nvPr>
        </p:nvSpPr>
        <p:spPr/>
        <p:txBody>
          <a:bodyPr/>
          <a:lstStyle/>
          <a:p>
            <a:r>
              <a:rPr lang="en-US" b="1" i="1" dirty="0">
                <a:solidFill>
                  <a:schemeClr val="accent6">
                    <a:lumMod val="75000"/>
                  </a:schemeClr>
                </a:solidFill>
              </a:rPr>
              <a:t>Temat 1: Definiowanie swojej tożsamości cyfrowej</a:t>
            </a:r>
          </a:p>
        </p:txBody>
      </p:sp>
      <p:pic>
        <p:nvPicPr>
          <p:cNvPr id="3" name="Content Placeholder 1">
            <a:extLst>
              <a:ext uri="{FF2B5EF4-FFF2-40B4-BE49-F238E27FC236}">
                <a16:creationId xmlns:a16="http://schemas.microsoft.com/office/drawing/2014/main" id="{86C89600-28DE-09BE-A345-40367F07F665}"/>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0E0E6AA4-226F-FDEC-0ABE-628108DFEC6C}"/>
              </a:ext>
            </a:extLst>
          </p:cNvPr>
          <p:cNvSpPr txBox="1"/>
          <p:nvPr/>
        </p:nvSpPr>
        <p:spPr>
          <a:xfrm>
            <a:off x="176644" y="1631373"/>
            <a:ext cx="10453255" cy="2685992"/>
          </a:xfrm>
          <a:prstGeom prst="rect">
            <a:avLst/>
          </a:prstGeom>
          <a:noFill/>
        </p:spPr>
        <p:txBody>
          <a:bodyPr wrap="square">
            <a:spAutoFit/>
          </a:bodyPr>
          <a:lstStyle/>
          <a:p>
            <a:pPr lvl="0" algn="ctr"/>
            <a:r>
              <a:rPr lang="en-GB" sz="2400" b="1" dirty="0">
                <a:solidFill>
                  <a:schemeClr val="accent4">
                    <a:lumMod val="75000"/>
                  </a:schemeClr>
                </a:solidFill>
              </a:rPr>
              <a:t>Ćwiczenie: Moja migawka online (indywidualne)</a:t>
            </a:r>
            <a:endParaRPr lang="en-GB" sz="2400" dirty="0">
              <a:solidFill>
                <a:schemeClr val="accent4">
                  <a:lumMod val="75000"/>
                </a:schemeClr>
              </a:solidFill>
            </a:endParaRPr>
          </a:p>
          <a:p>
            <a:pPr lvl="1" algn="ctr"/>
            <a:endParaRPr lang="el-GR" sz="2400" b="1" dirty="0"/>
          </a:p>
          <a:p>
            <a:pPr lvl="1" algn="ctr"/>
            <a:r>
              <a:rPr lang="en-GB" sz="2400" dirty="0" err="1"/>
              <a:t>Wymień </a:t>
            </a:r>
            <a:r>
              <a:rPr lang="en-GB" sz="2400" dirty="0"/>
              <a:t>trzy słowa, które Twoim </a:t>
            </a:r>
            <a:r>
              <a:rPr lang="en-GB" sz="2400" i="1" dirty="0"/>
              <a:t>zdaniem </a:t>
            </a:r>
            <a:r>
              <a:rPr lang="en-GB" sz="2400" dirty="0"/>
              <a:t>najlepiej opisują Twoją obecną obecność w sieci, </a:t>
            </a:r>
            <a:endParaRPr lang="el-GR" sz="2400" dirty="0"/>
          </a:p>
          <a:p>
            <a:pPr lvl="1" algn="ctr"/>
            <a:r>
              <a:rPr lang="en-GB" sz="2400" dirty="0"/>
              <a:t>oraz trzy słowa, które </a:t>
            </a:r>
            <a:r>
              <a:rPr lang="en-GB" sz="2400" i="1" dirty="0"/>
              <a:t>chcesz, </a:t>
            </a:r>
            <a:r>
              <a:rPr lang="en-GB" sz="2400" dirty="0"/>
              <a:t>aby o tobie mówiła.</a:t>
            </a:r>
          </a:p>
          <a:p>
            <a:pPr lvl="0" algn="ctr"/>
            <a:endParaRPr lang="en-GB" sz="2400" dirty="0">
              <a:solidFill>
                <a:schemeClr val="accent4">
                  <a:lumMod val="75000"/>
                </a:schemeClr>
              </a:solidFill>
            </a:endParaRPr>
          </a:p>
          <a:p>
            <a:pPr lvl="1"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7552478"/>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8C9B4-C584-A812-6404-B41CED0CF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F56E1-DF4C-283D-0417-995A9E727C1C}"/>
              </a:ext>
            </a:extLst>
          </p:cNvPr>
          <p:cNvSpPr>
            <a:spLocks noGrp="1"/>
          </p:cNvSpPr>
          <p:nvPr>
            <p:ph type="ctrTitle"/>
          </p:nvPr>
        </p:nvSpPr>
        <p:spPr/>
        <p:txBody>
          <a:bodyPr>
            <a:normAutofit fontScale="90000"/>
          </a:bodyPr>
          <a:lstStyle/>
          <a:p>
            <a:r>
              <a:rPr lang="en-US" sz="2800" b="0" i="1" dirty="0"/>
              <a:t>Moduł 3 (uczniowie):</a:t>
            </a:r>
            <a:br>
              <a:rPr lang="en-US" sz="2800" b="0" i="1" dirty="0"/>
            </a:br>
            <a:r>
              <a:rPr lang="en-US" sz="2800" b="0" i="1" dirty="0"/>
              <a:t>Budowanie zdrowej tożsamości cyfrowej</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67CF25C6-3539-DB07-645F-2684104DFD92}"/>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Temat 2: Wartości cyfrowe (kim chcesz być)</a:t>
            </a:r>
            <a:endParaRPr lang="en-CY" sz="2400" dirty="0"/>
          </a:p>
          <a:p>
            <a:endParaRPr lang="en-CY" sz="2800" dirty="0"/>
          </a:p>
        </p:txBody>
      </p:sp>
    </p:spTree>
    <p:extLst>
      <p:ext uri="{BB962C8B-B14F-4D97-AF65-F5344CB8AC3E}">
        <p14:creationId xmlns:p14="http://schemas.microsoft.com/office/powerpoint/2010/main" val="1713004141"/>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2315-C05C-A7BA-7749-D3BFCBD144C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42AF8F7-6247-C42A-B018-E27B9333E78A}"/>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FDB55DA5-AF3B-41E7-BD84-20EFD669BD1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Wartości cyfrowe (kim chcesz być)</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6B4DA4A3-F58E-F400-D792-DE4C2170B57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3CFAFEA0-E527-1358-9FA1-C5B1FDAB46F2}"/>
              </a:ext>
            </a:extLst>
          </p:cNvPr>
          <p:cNvSpPr txBox="1"/>
          <p:nvPr/>
        </p:nvSpPr>
        <p:spPr>
          <a:xfrm>
            <a:off x="176644" y="1631373"/>
            <a:ext cx="10453255" cy="3553089"/>
          </a:xfrm>
          <a:prstGeom prst="rect">
            <a:avLst/>
          </a:prstGeom>
          <a:noFill/>
        </p:spPr>
        <p:txBody>
          <a:bodyPr wrap="square">
            <a:spAutoFit/>
          </a:bodyPr>
          <a:lstStyle/>
          <a:p>
            <a:pPr lvl="0"/>
            <a:r>
              <a:rPr lang="en-GB" sz="2400" b="1" dirty="0"/>
              <a:t>Twój cyfrowy kompas</a:t>
            </a:r>
          </a:p>
          <a:p>
            <a:pPr lvl="0" algn="ctr"/>
            <a:endParaRPr lang="en-GB" sz="2400" dirty="0"/>
          </a:p>
          <a:p>
            <a:pPr lvl="1" algn="ctr"/>
            <a:r>
              <a:rPr lang="en-GB" sz="2400" dirty="0"/>
              <a:t>Wartości wyznaczają drogę</a:t>
            </a:r>
          </a:p>
          <a:p>
            <a:pPr lvl="1" algn="ctr"/>
            <a:endParaRPr lang="en-GB" sz="2400" dirty="0"/>
          </a:p>
          <a:p>
            <a:pPr lvl="1" algn="ctr"/>
            <a:r>
              <a:rPr lang="en-GB" sz="2400" dirty="0"/>
              <a:t>Wartości takie jak </a:t>
            </a:r>
            <a:r>
              <a:rPr lang="en-GB" sz="2400" b="1" dirty="0"/>
              <a:t>życzliwość, uczciwość i szacunek </a:t>
            </a:r>
            <a:r>
              <a:rPr lang="en-GB" sz="2400" dirty="0"/>
              <a:t>pomagają ci zwolnić tempo. </a:t>
            </a:r>
          </a:p>
          <a:p>
            <a:pPr lvl="1" algn="ctr"/>
            <a:endParaRPr lang="en-GB" sz="2400" dirty="0"/>
          </a:p>
          <a:p>
            <a:pPr lvl="1" algn="ctr"/>
            <a:r>
              <a:rPr lang="en-GB" sz="2400" dirty="0"/>
              <a:t>Pomagają Ci zdecydować, czym się podzielić, zanim klikniesz „wyślij”.</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0260639"/>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199CE-3092-981A-6D44-59990A83145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3EDAA92-8219-8374-75A9-AEC1D4DECC7A}"/>
              </a:ext>
            </a:extLst>
          </p:cNvPr>
          <p:cNvSpPr>
            <a:spLocks noGrp="1"/>
          </p:cNvSpPr>
          <p:nvPr>
            <p:ph type="title"/>
          </p:nvPr>
        </p:nvSpPr>
        <p:spPr/>
        <p:txBody>
          <a:bodyPr lIns="91440"/>
          <a:lstStyle/>
          <a:p>
            <a:r>
              <a:rPr lang="en-US" sz="2400" i="1" dirty="0"/>
              <a:t>Moduł 3 (uczniowie): Budowanie zdrowej tożsamości cyfrowej </a:t>
            </a:r>
            <a:endParaRPr lang="el-GR" sz="2400" dirty="0"/>
          </a:p>
        </p:txBody>
      </p:sp>
      <p:sp>
        <p:nvSpPr>
          <p:cNvPr id="6" name="Text Placeholder 5">
            <a:extLst>
              <a:ext uri="{FF2B5EF4-FFF2-40B4-BE49-F238E27FC236}">
                <a16:creationId xmlns:a16="http://schemas.microsoft.com/office/drawing/2014/main" id="{B9DB7E27-2F77-5577-F23F-4E4F8F8C9809}"/>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Wartości cyfrowe (kim chcesz być)</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48A8001A-D265-BD13-FCE4-F019AA552C3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476EE86-2699-F5AC-B68B-69C5B12DB419}"/>
              </a:ext>
            </a:extLst>
          </p:cNvPr>
          <p:cNvSpPr txBox="1"/>
          <p:nvPr/>
        </p:nvSpPr>
        <p:spPr>
          <a:xfrm>
            <a:off x="176644" y="1631373"/>
            <a:ext cx="10453255" cy="3553089"/>
          </a:xfrm>
          <a:prstGeom prst="rect">
            <a:avLst/>
          </a:prstGeom>
          <a:noFill/>
        </p:spPr>
        <p:txBody>
          <a:bodyPr wrap="square">
            <a:spAutoFit/>
          </a:bodyPr>
          <a:lstStyle/>
          <a:p>
            <a:pPr lvl="0"/>
            <a:r>
              <a:rPr lang="en-GB" sz="2400" b="1" dirty="0"/>
              <a:t>Dostosowanie działań do wartości</a:t>
            </a:r>
          </a:p>
          <a:p>
            <a:pPr lvl="0" algn="ctr"/>
            <a:endParaRPr lang="en-GB" sz="2400" dirty="0"/>
          </a:p>
          <a:p>
            <a:pPr lvl="1" algn="ctr"/>
            <a:r>
              <a:rPr lang="en-GB" sz="2400" dirty="0"/>
              <a:t>Czy Twój post odzwierciedla Twoje prawdziwe odczucia?</a:t>
            </a:r>
          </a:p>
          <a:p>
            <a:pPr lvl="1" algn="ctr"/>
            <a:endParaRPr lang="en-GB" sz="2400" dirty="0"/>
          </a:p>
          <a:p>
            <a:pPr lvl="1" algn="ctr"/>
            <a:r>
              <a:rPr lang="en-GB" sz="2400" dirty="0"/>
              <a:t>Jeśli cenisz sobie </a:t>
            </a:r>
            <a:r>
              <a:rPr lang="en-GB" sz="2400" i="1" dirty="0"/>
              <a:t>sprawiedliwość</a:t>
            </a:r>
            <a:r>
              <a:rPr lang="en-GB" sz="2400" dirty="0"/>
              <a:t>, czy przyłączasz się do „złośliwego” żartu w grupie? </a:t>
            </a:r>
          </a:p>
          <a:p>
            <a:pPr lvl="1" algn="ctr"/>
            <a:endParaRPr lang="en-GB" sz="2400" dirty="0"/>
          </a:p>
          <a:p>
            <a:pPr lvl="1" algn="ctr"/>
            <a:r>
              <a:rPr lang="en-GB" sz="2400" dirty="0"/>
              <a:t>Jeśli cenisz sobie </a:t>
            </a:r>
            <a:r>
              <a:rPr lang="en-GB" sz="2400" i="1" dirty="0"/>
              <a:t>prywatność</a:t>
            </a:r>
            <a:r>
              <a:rPr lang="en-GB" sz="2400" dirty="0"/>
              <a:t>, czy pytasz o zgodę przed opublikowaniem zdjęcia znajomego?</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88372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3621</TotalTime>
  <Words>1937</Words>
  <Application>Microsoft Office PowerPoint</Application>
  <PresentationFormat>Widescreen</PresentationFormat>
  <Paragraphs>184</Paragraphs>
  <Slides>22</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Open Sans</vt:lpstr>
      <vt:lpstr>CARDET Course template</vt:lpstr>
      <vt:lpstr>CARDET Course template - Cover page</vt:lpstr>
      <vt:lpstr>WP3 – Training Material for Students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Module 3 (Students): Building a Healthy Digital Identity </vt:lpstr>
      <vt:lpstr>End of Module 3 (Students): Building a Healthy Digital Identity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157</revision>
  <lastPrinted>2018-07-25T11:23:29.0000000Z</lastPrinted>
  <dcterms:created xsi:type="dcterms:W3CDTF">2014-07-11T09:12:14.0000000Z</dcterms:created>
  <dcterms:modified xsi:type="dcterms:W3CDTF">2026-05-11T20:34:48.0000000Z</dcterms:modified>
  <keywords>, docId:1C2B339CA31B3D80AEE4B872D7F03E67</keywords>
</coreProperties>
</file>