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5"/>
  </p:notesMasterIdLst>
  <p:handoutMasterIdLst>
    <p:handoutMasterId r:id="rId26"/>
  </p:handoutMasterIdLst>
  <p:sldIdLst>
    <p:sldId id="256" r:id="rId3"/>
    <p:sldId id="272" r:id="rId4"/>
    <p:sldId id="277" r:id="rId5"/>
    <p:sldId id="308" r:id="rId6"/>
    <p:sldId id="307" r:id="rId7"/>
    <p:sldId id="305" r:id="rId8"/>
    <p:sldId id="304" r:id="rId9"/>
    <p:sldId id="310" r:id="rId10"/>
    <p:sldId id="315" r:id="rId11"/>
    <p:sldId id="317" r:id="rId12"/>
    <p:sldId id="313" r:id="rId13"/>
    <p:sldId id="316" r:id="rId14"/>
    <p:sldId id="306" r:id="rId15"/>
    <p:sldId id="318" r:id="rId16"/>
    <p:sldId id="320" r:id="rId17"/>
    <p:sldId id="321" r:id="rId18"/>
    <p:sldId id="322" r:id="rId19"/>
    <p:sldId id="323" r:id="rId20"/>
    <p:sldId id="325" r:id="rId21"/>
    <p:sldId id="326" r:id="rId22"/>
    <p:sldId id="324" r:id="rId23"/>
    <p:sldId id="300"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«Καλώς ήρθατε, όλοι σας. Σήμερα θα εμβαθύνουμε στο Μάθημα 3: Δημιουργώντας μια υγιή ψηφιακή ταυτότητα. Κάθε φορά που ανοίγετε μια εφαρμογή, στέλνετε ένα μήνυμα ή ακόμα και απλώς περιηγείστε στο διαδίκτυο, αφηγείστε μια ιστορία. Σήμερα δεν πρόκειται να σας πούμε να «μείνετε μακριά από το διαδίκτυο», αλλά να διασφαλίσουμε ότι η ιστορία που αφηγείται το διαδίκτυο για εσάς είναι αυτή </a:t>
            </a:r>
            <a:r>
              <a:rPr lang="en-GB" i="1" dirty="0"/>
              <a:t>που </a:t>
            </a:r>
            <a:r>
              <a:rPr lang="en-GB" dirty="0"/>
              <a:t>πραγματικά θέλετε να αφηγηθείτε. Θα δούμε πώς να καθοδηγείτε με βάση τις αξίες σας, να προστατεύετε την ηρεμία σας και να παραμένετε σε εγρήγορση στον κόσμο της τεχνητής νοημοσύνης.»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«Η ιδιωτικότητα δεν σημαίνει να είσαι «μυστικοπαθής», αλλά να είσαι </a:t>
            </a:r>
            <a:r>
              <a:rPr lang="en-GB" b="1" dirty="0"/>
              <a:t>επιλεκτικός</a:t>
            </a:r>
            <a:r>
              <a:rPr lang="en-GB" dirty="0"/>
              <a:t>. Δεν θα έδινες τα κλειδιά του σπιτιού σου σε έναν άγνωστο, σωστά; Στο διαδίκτυο, τα κλειδιά σου είναι η τοποθεσία σου, το όνομα του σχολείου σου και οι κωδικοί πρόσβασής σου. Προστατεύουμε την ιδιωτικότητά μας για να μπορούμε να εκφραζόμαστε με ασφάλεια. Αν οι ρυθμίσεις σου είναι εντελώς ανοιχτές, δεν είσαι εσύ αυτός που ελέγχει την ιστορία σου — αλλά όλοι οι άλλοι.»</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«Ας παίξουμε ένα γρήγορο παιχνίδι με το «Φανάρι». Θα σας λέω ένα πράγμα. Αν είναι ασφαλές να το μοιραστείτε, δείξτε μου πράσινο φανάρι (σηκώστε το χέρι). Αν πρέπει να ρωτήσετε πρώτα έναν ενήλικα, κίτρινο φανάρι (κρατήστε το χέρι στο πλάι). Αν πρέπει να μείνει μυστικό, κόκκινο φανάρι (κατεβάστε το χέρι). Έτοιμοι; «Ο αριθμός τηλεφώνου σου;»... «Μια φωτογραφία του σκύλου σου;»... "Το όνομα του σχολείου σου;"... Βλέπετε πόσο δύσκολα είναι μερικά; Αυτή η "κίτρινη" παύση είναι η πιο σημαντική δεξιότητα που μπορείτε να έχετε."</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«Ρίξτε μια ματιά σε αυτή την «τέλεια» φωτογραφία στην οθόνη. Φαίνεται τόσο εύκολη, έτσι; Αλλά ας κοιτάξουμε «πέρα από το κάδρο». Ίσως τράβηξαν 40 διαφορετικές εκδοχές αυτής της φωτογραφίας πριν βρουν μία που τους άρεσε. Ίσως είχαν τσακωθεί με τους γονείς τους ακριβώς πριν τη τραβήξουν. Ζωγραφίστε ή γράψτε ό,τι νομίζετε ότι συμβαίνει στο «ακατάστατο» μέρος της φωτογραφίας που κόπηκε. Αυτό μας βοηθά να θυμόμαστε ότι το «τέλειο» δεν υπάρχει στο διαδίκτυο.»</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«Η τεχνητή νοημοσύνη είναι εκπληκτική, αλλά ουσιαστικά είναι ένας εξαιρετικά γρήγορος «μαντεύτης». Δεν «ξέρει» τα πράγματα όπως οι άνθρωποι· ακολουθεί μοτίβα. Αυτό σημαίνει ότι μπορεί να ακούγεται 100% σίγουρη, ενώ είναι 100% λάθος. Είτε πρόκειται για ένα chatbot είτε για ένα φίλτρο που αλλάζει το πρόσωπό σου, χρησιμοποίησε πάντα τον κανόνα </a:t>
            </a:r>
            <a:r>
              <a:rPr lang="en-GB" b="1" dirty="0"/>
              <a:t>«Παύση-Έλεγχος-Ερώτηση</a:t>
            </a:r>
            <a:r>
              <a:rPr lang="en-GB" dirty="0"/>
              <a:t>». Παύση: Μου φαίνεται αληθινό αυτό; Έλεγχος: Μπορώ να το βρω σε ένα βιβλίο ή σε έναν αξιόπιστο ιστότοπο; Ερώτηση: Τι πιστεύει ένας πραγματικός ενήλικας;»</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«Για να κλείσουμε, θα τελειώσουμε με μια δέσμευση. Αυτή δεν είναι για μένα· είναι για εσάς. Με βάση όσα συζητήσαμε σήμερα —τις αξίες σας, την ιδιωτικότητά σας και το «highlight reel»— γράψτε τρία πράγματα που θα κάνετε για να προστατεύσετε την ψηφιακή σας ταυτότητα. Ίσως είναι «Θα το σκεφτώ πριν δημοσιεύσω» ή «Θα σταματήσω να συγκρίνω τον εαυτό μου με τα φίλτρα». Υπογράψτε το. Τώρα είστε εσείς οι αφεντικοί της διαδικτυακής σας ιστορίας. Ας την κάνουμε μια καλή ιστορία.»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«Σκεφτείτε την ψηφιακή σας ταυτότητα σαν ένα τεράστιο, ατελείωτο παζλ. Οι περισσότεροι άνθρωποι πιστεύουν ότι η «ταυτότητά» τους είναι απλώς η φωτογραφία προφίλ τους. Στην πραγματικότητα, όμως, αποτελείται από μικροσκοπικά κομμάτια: το αστείο που άφησες σε ένα σχόλιο, το όνομα χρήστη που επέλεξες για ένα παιχνίδι, τα βίντεο που παρακολουθείς, ακόμα και τα emoji που χρησιμοποιείς. Ξεχωριστά, αυτά τα κομμάτια μπορεί να φαίνονται μικρά, αλλά μαζί δημιουργούν μια «μεγάλη εικόνα» που άλλοι —ακόμα και αλγόριθμοι— χρησιμοποιούν για να αποφασίσουν ποιος είσαι.»</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«Η ψηφιακή μας ταυτότητα έχει σημασία· είναι η ιστορία που μένει, μπορεί να επηρεάσει πολλούς τομείς της ζωής σας και συχνά παραμένει.»</a:t>
            </a:r>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«Η ταυτότητα δεν είναι μόνο αυτό που δημοσιεύεις. Είναι σαν παγόβουνο. Πάνω από την επιφάνεια του νερού βρίσκεται αυτό που βλέπουν οι φίλοι σου: οι αναρτήσεις και οι ιστορίες σου. Όμως κάτω από την επιφάνεια υπάρχει ένας τεράστιος όγκος «αόρατων» δεδομένων: το ιστορικό αναζήτησής σου, ο χρόνος που αφιερώνεις σε μια φωτογραφία και η τοποθεσία σου. Ακόμα και αν δεν δημοσιεύεις τίποτα, το παγόβουνο συνεχίζει να μεγαλώνει. Στόχος μας είναι να βεβαιωθούμε ότι γνωρίζεις τι συμβαίνει «κάτω από την επιφάνεια», ώστε να διατηρείς τον έλεγχο των δεδομένων σου.»</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«Ας ξεκινήσουμε με μια πραγματική εικόνα της κατάστασης. Θέλω να σκεφτείτε τον </a:t>
            </a:r>
            <a:r>
              <a:rPr lang="en-GB" dirty="0" err="1"/>
              <a:t>αγαπημένο</a:t>
            </a:r>
            <a:r>
              <a:rPr lang="en-GB" dirty="0"/>
              <a:t> σας διαδικτυακό χώρο. Αν ένας άγνωστος παρακολουθούσε τη δραστηριότητά σας εκεί για 5 λεπτά, ποιες 3 λέξεις θα χρησιμοποιούσε για να σας περιγράψει; Τώρα, να είστε ειλικρινείς: είναι αυτές οι ίδιες 3 λέξεις που</a:t>
            </a:r>
            <a:r>
              <a:rPr lang="en-GB" i="1" dirty="0"/>
              <a:t> θέλετε </a:t>
            </a:r>
            <a:r>
              <a:rPr lang="en-GB" dirty="0"/>
              <a:t>να χρησιμοποιήσει; Κυκλώστε το ένα πράγμα για το οποίο είστε περήφανοι. Αν υπάρχει κάτι που θα προτιμούσατε να αλλάξετε, βάλτε ένα αστερίσκο δίπλα του. Αυτό είναι το σημείο εκκίνησής σας για σήμερα.»</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«Το διαδίκτυο κινείται γρήγορα. Είναι εύκολο να πατήσεις "αποστολή" ή "κοινή χρήση" πριν προλάβει να αντιδράσει το μυαλό σου. Εκεί ακριβώς μπαίνουν στο παιχνίδι οι</a:t>
            </a:r>
            <a:r>
              <a:rPr lang="en-GB" b="1" dirty="0"/>
              <a:t> Ψηφιακές Αξίες</a:t>
            </a:r>
            <a:r>
              <a:rPr lang="en-GB" dirty="0"/>
              <a:t>. Λειτουργούν σαν πυξίδα. Αν εκτιμάς την «Καλοσύνη», αυτή η πυξίδα θα σε προειδοποιήσει όταν μια ομαδική συζήτηση αρχίσει να γίνεται τοξική. Αν εκτιμάς τον «Σεβασμό», θα σου υπενθυμίσει να ρωτήσεις έναν φίλο πριν δημοσιεύσεις μια φωτογραφία του. Όταν γνωρίζεις τις αξίες σου, δεν χρειάζεται να αναρωτιέσαι ποια είναι η «σωστή» κίνηση — η πυξίδα σου το λέει.»</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Ο άνθρωπος που ήσουν στο διαδίκτυο πριν από ένα χρόνο μπορεί να μην είναι ο άνθρωπος που είσαι τώρα. Αλλάζουμε και εξελισσόμαστε συνεχώς. Και είναι απολύτως φυσιολογικό να εξελισσόμαστε.</a:t>
            </a:r>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WP3 – Εκπαιδευτικό υλικό για </a:t>
            </a:r>
            <a:r>
              <a:rPr lang="el-GR" sz="2400" dirty="0"/>
              <a:t>μαθητές/τριες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800" dirty="0"/>
              <a:t>Ενότητα 3</a:t>
            </a:r>
          </a:p>
          <a:p>
            <a:r>
              <a:rPr lang="en-US" sz="2800" dirty="0"/>
              <a:t>Δημιουργία μιας υγιούς ψηφιακής ταυτότητας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Ψηφιακές αξίες (Ποιος θέλετε να γίνετε)</a:t>
            </a:r>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224790" y="1631315"/>
            <a:ext cx="12416790" cy="3922420"/>
          </a:xfrm>
          <a:prstGeom prst="rect">
            <a:avLst/>
          </a:prstGeom>
          <a:noFill/>
        </p:spPr>
        <p:txBody>
          <a:bodyPr wrap="square">
            <a:spAutoFit/>
          </a:bodyPr>
          <a:lstStyle/>
          <a:p>
            <a:pPr lvl="0"/>
            <a:r>
              <a:rPr lang="en-US" altLang="en-GB" sz="2400" b="1" dirty="0"/>
              <a:t>     </a:t>
            </a:r>
            <a:r>
              <a:rPr lang="en-GB" sz="2400" b="1" dirty="0"/>
              <a:t>Αλλαγή και ανάπτυξη</a:t>
            </a:r>
          </a:p>
          <a:p>
            <a:pPr lvl="0" algn="ctr"/>
            <a:endParaRPr lang="en-GB" sz="2400" dirty="0"/>
          </a:p>
          <a:p>
            <a:pPr lvl="1" algn="ctr"/>
            <a:r>
              <a:rPr lang="en-GB" sz="2400" dirty="0"/>
              <a:t> Είναι εντάξει να εξελίσσεσαι</a:t>
            </a:r>
          </a:p>
          <a:p>
            <a:pPr lvl="1" algn="ctr"/>
            <a:endParaRPr lang="en-GB" sz="2400" dirty="0"/>
          </a:p>
          <a:p>
            <a:pPr lvl="1" algn="ctr"/>
            <a:r>
              <a:rPr lang="en-GB" sz="2400" dirty="0"/>
              <a:t>Το ποιος ήσουν στο διαδίκτυο πριν από ένα χρόνο</a:t>
            </a:r>
            <a:r>
              <a:rPr lang="el-GR" sz="2400" dirty="0"/>
              <a:t>, </a:t>
            </a:r>
          </a:p>
          <a:p>
            <a:pPr lvl="1" algn="ctr"/>
            <a:r>
              <a:rPr lang="en-GB" sz="2400" dirty="0"/>
              <a:t>μπ</a:t>
            </a:r>
            <a:r>
              <a:rPr lang="en-GB" sz="2400" dirty="0" err="1"/>
              <a:t>ορεί</a:t>
            </a:r>
            <a:r>
              <a:rPr lang="en-GB" sz="2400" dirty="0"/>
              <a:t> να μην είναι αυτό που είσαι τώρα.</a:t>
            </a:r>
          </a:p>
          <a:p>
            <a:pPr lvl="1" algn="ctr"/>
            <a:endParaRPr lang="en-GB" sz="2400" dirty="0"/>
          </a:p>
          <a:p>
            <a:pPr lvl="1" algn="ctr"/>
            <a:r>
              <a:rPr lang="en-GB" sz="2400" dirty="0"/>
              <a:t> Οι αξίες σου σε βοηθούν να προσαρμοστείς σε αυτές τις αλλαγές.</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Ψηφιακές αξίες (Ποιος θέλεις να γίνεις)</a:t>
            </a:r>
            <a:endParaRPr lang="en-US" i="1"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1305311" cy="3701654"/>
          </a:xfrm>
          <a:prstGeom prst="rect">
            <a:avLst/>
          </a:prstGeom>
          <a:noFill/>
        </p:spPr>
        <p:txBody>
          <a:bodyPr wrap="square">
            <a:spAutoFit/>
          </a:bodyPr>
          <a:lstStyle/>
          <a:p>
            <a:pPr lvl="0" algn="ctr"/>
            <a:r>
              <a:rPr lang="en-GB" sz="2400" b="1" dirty="0">
                <a:solidFill>
                  <a:schemeClr val="accent4">
                    <a:lumMod val="75000"/>
                  </a:schemeClr>
                </a:solidFill>
              </a:rPr>
              <a:t>Δραστηριότητα: Η ψηφοφορία για τις αξίες (διαδραστική)</a:t>
            </a:r>
            <a:endParaRPr lang="en-GB" sz="2400" dirty="0">
              <a:solidFill>
                <a:schemeClr val="accent4">
                  <a:lumMod val="75000"/>
                </a:schemeClr>
              </a:solidFill>
            </a:endParaRPr>
          </a:p>
          <a:p>
            <a:pPr lvl="1" algn="ctr"/>
            <a:endParaRPr lang="en-GB" sz="2400" b="1" dirty="0"/>
          </a:p>
          <a:p>
            <a:pPr lvl="1" algn="ctr"/>
            <a:r>
              <a:rPr lang="el-GR" sz="2400" dirty="0"/>
              <a:t>Ακούστε/ Διαβάστε το </a:t>
            </a:r>
            <a:r>
              <a:rPr lang="en-GB" sz="2400" dirty="0" err="1"/>
              <a:t>σενάριο</a:t>
            </a:r>
            <a:r>
              <a:rPr lang="en-GB" sz="2400" dirty="0"/>
              <a:t> </a:t>
            </a:r>
            <a:endParaRPr lang="el-GR" sz="2400" dirty="0"/>
          </a:p>
          <a:p>
            <a:pPr lvl="1" algn="ctr"/>
            <a:r>
              <a:rPr lang="en-GB" sz="2400" dirty="0"/>
              <a:t>(π.χ. «Ο Αμίρ βλέπει ένα αστείο που είναι αστείο αλλά λίγο κακό»). </a:t>
            </a:r>
          </a:p>
          <a:p>
            <a:pPr lvl="1" algn="ctr"/>
            <a:endParaRPr lang="en-GB" sz="2400" dirty="0"/>
          </a:p>
          <a:p>
            <a:pPr lvl="1" algn="ctr"/>
            <a:r>
              <a:rPr lang="en-GB" sz="2400" dirty="0"/>
              <a:t>Οι μαθητές ψηφίζουν ποια αξία πρέπει να επικρατήσει: </a:t>
            </a:r>
            <a:endParaRPr lang="el-GR" sz="2400" dirty="0"/>
          </a:p>
          <a:p>
            <a:pPr lvl="1" algn="ctr"/>
            <a:r>
              <a:rPr lang="en-GB" sz="2400" dirty="0"/>
              <a:t>«</a:t>
            </a:r>
            <a:r>
              <a:rPr lang="en-GB" sz="2400" dirty="0" err="1"/>
              <a:t>Χιούμορ</a:t>
            </a:r>
            <a:r>
              <a:rPr lang="en-GB" sz="2400" dirty="0"/>
              <a:t>» ή «Σεβασμός».</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Ψηφιακές αξίες (Ποιος θέλεις να γίνεις)</a:t>
            </a:r>
            <a:endParaRPr lang="en-US" i="1"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1398829" cy="2685992"/>
          </a:xfrm>
          <a:prstGeom prst="rect">
            <a:avLst/>
          </a:prstGeom>
          <a:noFill/>
        </p:spPr>
        <p:txBody>
          <a:bodyPr wrap="square">
            <a:spAutoFit/>
          </a:bodyPr>
          <a:lstStyle/>
          <a:p>
            <a:pPr lvl="0" algn="ctr"/>
            <a:r>
              <a:rPr lang="en-GB" sz="2400" b="1" dirty="0">
                <a:solidFill>
                  <a:schemeClr val="accent4">
                    <a:lumMod val="75000"/>
                  </a:schemeClr>
                </a:solidFill>
              </a:rPr>
              <a:t>Δραστηριότητα: Δημιουργία του «Κώδικα της Τάξης» (Ομάδα)</a:t>
            </a:r>
            <a:endParaRPr lang="en-GB" sz="2400" dirty="0">
              <a:solidFill>
                <a:schemeClr val="accent4">
                  <a:lumMod val="75000"/>
                </a:schemeClr>
              </a:solidFill>
            </a:endParaRPr>
          </a:p>
          <a:p>
            <a:pPr lvl="1" algn="ctr"/>
            <a:endParaRPr lang="en-GB" sz="2400" b="1" dirty="0"/>
          </a:p>
          <a:p>
            <a:pPr lvl="1" algn="ctr"/>
            <a:r>
              <a:rPr lang="en-GB" sz="2400" dirty="0"/>
              <a:t>Μικρές ομάδες σχεδιάζουν 3 «Χρυσούς Κανόνες» </a:t>
            </a:r>
            <a:endParaRPr lang="el-GR" sz="2400" dirty="0"/>
          </a:p>
          <a:p>
            <a:pPr lvl="1" algn="ctr"/>
            <a:r>
              <a:rPr lang="en-GB" sz="2400" dirty="0" err="1"/>
              <a:t>γι</a:t>
            </a:r>
            <a:r>
              <a:rPr lang="en-GB" sz="2400" dirty="0"/>
              <a:t>α τις ομαδικές συνομιλίες της τάξης τους με βάση κοινές αξίες </a:t>
            </a:r>
          </a:p>
          <a:p>
            <a:pPr lvl="1" algn="ctr"/>
            <a:r>
              <a:rPr lang="en-GB" sz="2400" dirty="0"/>
              <a:t>(π.χ., «Ρωτάμε πριν δημοσιεύσουμε τη φωτογραφία κάποιου»).</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b="0" i="1" dirty="0"/>
              <a:t>Ενότητα 3 (Μαθητές</a:t>
            </a:r>
            <a:r>
              <a:rPr lang="el-GR" sz="2800" b="0" i="1" dirty="0"/>
              <a:t>/τριες</a:t>
            </a:r>
            <a:r>
              <a:rPr lang="en-US" sz="2800" b="0" i="1" dirty="0"/>
              <a:t>):</a:t>
            </a:r>
            <a:br>
              <a:rPr lang="en-US" sz="2800" b="0" i="1" dirty="0"/>
            </a:br>
            <a:r>
              <a:rPr lang="en-US" sz="2800" b="0" i="1" dirty="0"/>
              <a:t>Δημιουργία μιας υγιούς ψηφιακής ταυτότητας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3: </a:t>
            </a:r>
            <a:r>
              <a:rPr lang="it-IT" sz="2400" b="1" dirty="0">
                <a:solidFill>
                  <a:schemeClr val="accent1">
                    <a:lumMod val="75000"/>
                  </a:schemeClr>
                </a:solidFill>
              </a:rPr>
              <a:t>Προστασία της ιδιωτικής ζωής, επιμελημένο περιεχόμενο και τεχνητή νοημοσύνη</a:t>
            </a:r>
            <a:endParaRPr lang="en-US" sz="2400" b="1" dirty="0">
              <a:solidFill>
                <a:schemeClr val="accent1">
                  <a:lumMod val="75000"/>
                </a:schemeClr>
              </a:solidFill>
            </a:endParaRPr>
          </a:p>
          <a:p>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a:xfrm>
            <a:off x="97970" y="1028776"/>
            <a:ext cx="11944351" cy="550862"/>
          </a:xfrm>
        </p:spPr>
        <p:txBody>
          <a:bodyPr/>
          <a:lstStyle/>
          <a:p>
            <a:endParaRPr lang="en-US" b="1" dirty="0">
              <a:solidFill>
                <a:schemeClr val="accent6">
                  <a:lumMod val="75000"/>
                </a:schemeClr>
              </a:solidFill>
            </a:endParaRPr>
          </a:p>
          <a:p>
            <a:r>
              <a:rPr lang="el-GR" b="1" dirty="0">
                <a:solidFill>
                  <a:schemeClr val="accent6">
                    <a:lumMod val="75000"/>
                  </a:schemeClr>
                </a:solidFill>
              </a:rPr>
              <a:t> </a:t>
            </a:r>
          </a:p>
          <a:p>
            <a:r>
              <a:rPr lang="en-US" b="1" i="1" dirty="0" err="1">
                <a:solidFill>
                  <a:schemeClr val="accent1">
                    <a:lumMod val="75000"/>
                  </a:schemeClr>
                </a:solidFill>
              </a:rPr>
              <a:t>Θέμ</a:t>
            </a:r>
            <a:r>
              <a:rPr lang="en-US" b="1" i="1" dirty="0">
                <a:solidFill>
                  <a:schemeClr val="accent1">
                    <a:lumMod val="75000"/>
                  </a:schemeClr>
                </a:solidFill>
              </a:rPr>
              <a:t>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180620" cy="3922420"/>
          </a:xfrm>
          <a:prstGeom prst="rect">
            <a:avLst/>
          </a:prstGeom>
          <a:noFill/>
        </p:spPr>
        <p:txBody>
          <a:bodyPr wrap="square">
            <a:spAutoFit/>
          </a:bodyPr>
          <a:lstStyle/>
          <a:p>
            <a:pPr lvl="0"/>
            <a:r>
              <a:rPr lang="en-GB" sz="2400" b="1" dirty="0"/>
              <a:t>Η ιδιωτικότητα ως προστασία</a:t>
            </a:r>
            <a:endParaRPr lang="en-GB" sz="2400" dirty="0"/>
          </a:p>
          <a:p>
            <a:pPr lvl="1"/>
            <a:endParaRPr lang="en-GB" sz="2400" b="1" dirty="0"/>
          </a:p>
          <a:p>
            <a:pPr lvl="1" algn="ctr"/>
            <a:r>
              <a:rPr lang="en-GB" sz="2400" dirty="0"/>
              <a:t>Κρατώντας την πόρτα κλειστή</a:t>
            </a:r>
          </a:p>
          <a:p>
            <a:pPr lvl="1" algn="ctr"/>
            <a:endParaRPr lang="en-GB" sz="2400" dirty="0"/>
          </a:p>
          <a:p>
            <a:pPr lvl="1" algn="ctr"/>
            <a:r>
              <a:rPr lang="en-GB" sz="2400" dirty="0"/>
              <a:t>Δεν χρειάζεται να μοιράζεστε τα πάντα </a:t>
            </a:r>
          </a:p>
          <a:p>
            <a:pPr lvl="1" algn="ctr"/>
            <a:endParaRPr lang="en-GB" sz="2400" dirty="0"/>
          </a:p>
          <a:p>
            <a:pPr lvl="1" algn="ctr"/>
            <a:r>
              <a:rPr lang="en-GB" sz="2400" dirty="0"/>
              <a:t>Τα προσωπικά στοιχεία (διεύθυνση, πλήρες όνομα, σχολείο) </a:t>
            </a:r>
            <a:endParaRPr lang="el-GR" sz="2400" dirty="0"/>
          </a:p>
          <a:p>
            <a:pPr lvl="1" algn="ctr"/>
            <a:r>
              <a:rPr lang="en-GB" sz="2400" dirty="0"/>
              <a:t>π</a:t>
            </a:r>
            <a:r>
              <a:rPr lang="en-GB" sz="2400" dirty="0" err="1"/>
              <a:t>ρέ</a:t>
            </a:r>
            <a:r>
              <a:rPr lang="en-GB" sz="2400" dirty="0"/>
              <a:t>πει να παραμείνουν «κόκκινο φως» (ιδιωτικά).</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85723" y="25873"/>
            <a:ext cx="11944351" cy="715879"/>
          </a:xfrm>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Θέμα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762511" cy="3922420"/>
          </a:xfrm>
          <a:prstGeom prst="rect">
            <a:avLst/>
          </a:prstGeom>
          <a:noFill/>
        </p:spPr>
        <p:txBody>
          <a:bodyPr wrap="square">
            <a:spAutoFit/>
          </a:bodyPr>
          <a:lstStyle/>
          <a:p>
            <a:pPr lvl="0"/>
            <a:r>
              <a:rPr lang="en-GB" sz="2400" b="1" dirty="0"/>
              <a:t>Επιλεγμένο περιεχόμενο έναντι πραγματικής ζωής</a:t>
            </a:r>
          </a:p>
          <a:p>
            <a:pPr lvl="0"/>
            <a:endParaRPr lang="en-GB" sz="2400" dirty="0"/>
          </a:p>
          <a:p>
            <a:pPr lvl="1" algn="ctr"/>
            <a:r>
              <a:rPr lang="en-GB" sz="2400" dirty="0"/>
              <a:t>Έξω από το πλαίσιο</a:t>
            </a:r>
          </a:p>
          <a:p>
            <a:pPr lvl="1" algn="ctr"/>
            <a:endParaRPr lang="en-GB" sz="2400" dirty="0"/>
          </a:p>
          <a:p>
            <a:pPr lvl="1" algn="ctr"/>
            <a:r>
              <a:rPr lang="en-GB" sz="2400" dirty="0"/>
              <a:t>Οι φωτογραφίες στο διαδίκτυο είναι «στιγμιότυπα»</a:t>
            </a:r>
            <a:endParaRPr lang="el-GR" sz="2400" dirty="0"/>
          </a:p>
          <a:p>
            <a:pPr lvl="1" algn="ctr"/>
            <a:r>
              <a:rPr lang="en-GB" sz="2400" dirty="0"/>
              <a:t>επ</a:t>
            </a:r>
            <a:r>
              <a:rPr lang="en-GB" sz="2400" dirty="0" err="1"/>
              <a:t>εξεργ</a:t>
            </a:r>
            <a:r>
              <a:rPr lang="en-GB" sz="2400" dirty="0"/>
              <a:t>ασμένα, φιλτραρισμένα και σκηνοθετημένα. </a:t>
            </a:r>
          </a:p>
          <a:p>
            <a:pPr lvl="1" algn="ctr"/>
            <a:endParaRPr lang="en-GB" sz="2400" dirty="0"/>
          </a:p>
          <a:p>
            <a:pPr lvl="1" algn="ctr"/>
            <a:r>
              <a:rPr lang="en-GB" sz="2400" dirty="0"/>
              <a:t>Δεν δείχνουν τα βαρετά ή τα δύσκολα κομμάτια της ζωής.</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Θέμα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772901" cy="3424655"/>
          </a:xfrm>
          <a:prstGeom prst="rect">
            <a:avLst/>
          </a:prstGeom>
          <a:noFill/>
        </p:spPr>
        <p:txBody>
          <a:bodyPr wrap="square">
            <a:spAutoFit/>
          </a:bodyPr>
          <a:lstStyle/>
          <a:p>
            <a:pPr lvl="0"/>
            <a:r>
              <a:rPr lang="en-GB" sz="2400" b="1" dirty="0"/>
              <a:t>Ασφάλεια της τεχνητής νοημοσύνης</a:t>
            </a:r>
            <a:endParaRPr lang="en-GB" sz="2400" dirty="0"/>
          </a:p>
          <a:p>
            <a:pPr lvl="1" algn="ctr"/>
            <a:endParaRPr lang="en-GB" sz="2400" b="1" dirty="0"/>
          </a:p>
          <a:p>
            <a:pPr lvl="1" algn="ctr"/>
            <a:r>
              <a:rPr lang="en-GB" sz="2400" dirty="0"/>
              <a:t>Σκεφτείτε πριν εμπιστευτείτε</a:t>
            </a:r>
          </a:p>
          <a:p>
            <a:pPr lvl="1" algn="ctr"/>
            <a:endParaRPr lang="en-GB" sz="2400" dirty="0"/>
          </a:p>
          <a:p>
            <a:pPr lvl="1" algn="ctr"/>
            <a:r>
              <a:rPr lang="en-GB" sz="2400" dirty="0"/>
              <a:t>Τα εργαλεία τεχνητής νοημοσύνης μπορεί να είναι «βέβαια αλλά λάθος». </a:t>
            </a:r>
          </a:p>
          <a:p>
            <a:pPr lvl="1" algn="ctr"/>
            <a:endParaRPr lang="en-GB" sz="2400" dirty="0"/>
          </a:p>
          <a:p>
            <a:pPr lvl="1" algn="ctr"/>
            <a:r>
              <a:rPr lang="en-GB" sz="2400" dirty="0"/>
              <a:t>Χρησιμοποιήστε τον κανόνα </a:t>
            </a:r>
            <a:r>
              <a:rPr lang="en-GB" sz="2400" b="1" dirty="0"/>
              <a:t>«Παύση-Έλεγχος-Ερώτηση» </a:t>
            </a:r>
            <a:endParaRPr lang="el-GR" sz="2400" b="1" dirty="0"/>
          </a:p>
          <a:p>
            <a:pPr lvl="1" algn="ctr"/>
            <a:r>
              <a:rPr lang="en-GB" sz="2400" dirty="0"/>
              <a:t>π</a:t>
            </a:r>
            <a:r>
              <a:rPr lang="en-GB" sz="2400" dirty="0" err="1"/>
              <a:t>ριν</a:t>
            </a:r>
            <a:r>
              <a:rPr lang="en-GB" sz="2400" dirty="0"/>
              <a:t> πιστέψετε ό,τι σας </a:t>
            </a:r>
            <a:r>
              <a:rPr lang="en-GB" sz="2400" dirty="0" err="1"/>
              <a:t>λέει</a:t>
            </a:r>
            <a:r>
              <a:rPr lang="en-GB" sz="2400" dirty="0"/>
              <a:t> </a:t>
            </a:r>
            <a:r>
              <a:rPr lang="el-GR" sz="2400" dirty="0"/>
              <a:t>η</a:t>
            </a:r>
            <a:r>
              <a:rPr lang="en-GB" sz="2400" dirty="0"/>
              <a:t> ΤΝ.</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Θέμα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1544301" cy="4070986"/>
          </a:xfrm>
          <a:prstGeom prst="rect">
            <a:avLst/>
          </a:prstGeom>
          <a:noFill/>
        </p:spPr>
        <p:txBody>
          <a:bodyPr wrap="square">
            <a:spAutoFit/>
          </a:bodyPr>
          <a:lstStyle/>
          <a:p>
            <a:pPr lvl="0" algn="ctr"/>
            <a:r>
              <a:rPr lang="en-GB" sz="2400" b="1" dirty="0">
                <a:solidFill>
                  <a:schemeClr val="accent4">
                    <a:lumMod val="75000"/>
                  </a:schemeClr>
                </a:solidFill>
              </a:rPr>
              <a:t>Δραστηριότητα: Το τεστ του φωτεινού σηματοδότη (διαδραστικό)</a:t>
            </a:r>
            <a:endParaRPr lang="en-GB" sz="2400" dirty="0">
              <a:solidFill>
                <a:schemeClr val="accent4">
                  <a:lumMod val="75000"/>
                </a:schemeClr>
              </a:solidFill>
            </a:endParaRPr>
          </a:p>
          <a:p>
            <a:pPr lvl="1" algn="ctr"/>
            <a:endParaRPr lang="en-GB" sz="2400" b="1" dirty="0"/>
          </a:p>
          <a:p>
            <a:pPr lvl="1" algn="ctr"/>
            <a:r>
              <a:rPr lang="el-GR" sz="2400" dirty="0"/>
              <a:t>Καθώς ο</a:t>
            </a:r>
            <a:r>
              <a:rPr lang="en-GB" sz="2400" dirty="0"/>
              <a:t> </a:t>
            </a:r>
            <a:r>
              <a:rPr lang="en-GB" sz="2400" dirty="0" err="1"/>
              <a:t>εκ</a:t>
            </a:r>
            <a:r>
              <a:rPr lang="en-GB" sz="2400" dirty="0"/>
              <a:t>παιδευτικός ανα</a:t>
            </a:r>
            <a:r>
              <a:rPr lang="el-GR" sz="2400" dirty="0"/>
              <a:t>φέρει</a:t>
            </a:r>
            <a:r>
              <a:rPr lang="en-GB" sz="2400" dirty="0"/>
              <a:t> στοιχεία </a:t>
            </a:r>
            <a:endParaRPr lang="el-GR" sz="2400" dirty="0"/>
          </a:p>
          <a:p>
            <a:pPr lvl="1" algn="ctr"/>
            <a:r>
              <a:rPr lang="en-GB" sz="2400" dirty="0"/>
              <a:t>(π.χ. «Αριθμός τηλεφώνου», «</a:t>
            </a:r>
            <a:r>
              <a:rPr lang="en-GB" sz="2400" dirty="0" err="1"/>
              <a:t>Αγ</a:t>
            </a:r>
            <a:r>
              <a:rPr lang="en-GB" sz="2400" dirty="0"/>
              <a:t>απημένη γαρνιτούρα πίτσας»).</a:t>
            </a:r>
            <a:r>
              <a:rPr lang="el-GR" sz="2400" dirty="0"/>
              <a:t>..</a:t>
            </a:r>
            <a:r>
              <a:rPr lang="en-GB" sz="2400" dirty="0"/>
              <a:t> </a:t>
            </a:r>
          </a:p>
          <a:p>
            <a:pPr lvl="1" algn="ctr"/>
            <a:endParaRPr lang="en-GB" sz="2400" dirty="0"/>
          </a:p>
          <a:p>
            <a:pPr lvl="1" algn="ctr"/>
            <a:r>
              <a:rPr lang="el-GR" sz="2400" dirty="0"/>
              <a:t>...Εσείς </a:t>
            </a:r>
            <a:r>
              <a:rPr lang="en-GB" sz="2400" dirty="0" err="1"/>
              <a:t>σηκών</a:t>
            </a:r>
            <a:r>
              <a:rPr lang="el-GR" sz="2400" dirty="0"/>
              <a:t>ετε </a:t>
            </a:r>
            <a:r>
              <a:rPr lang="en-GB" sz="2400" dirty="0"/>
              <a:t>π</a:t>
            </a:r>
            <a:r>
              <a:rPr lang="en-GB" sz="2400" dirty="0" err="1"/>
              <a:t>ράσινες</a:t>
            </a:r>
            <a:r>
              <a:rPr lang="en-GB" sz="2400" dirty="0"/>
              <a:t> (ασφαλές), </a:t>
            </a:r>
            <a:endParaRPr lang="el-GR" sz="2400" dirty="0"/>
          </a:p>
          <a:p>
            <a:pPr lvl="1" algn="ctr"/>
            <a:r>
              <a:rPr lang="en-GB" sz="2400" dirty="0" err="1"/>
              <a:t>κίτρινες</a:t>
            </a:r>
            <a:r>
              <a:rPr lang="en-GB" sz="2400" dirty="0"/>
              <a:t> (ρωτήστε πρώτα) ή</a:t>
            </a:r>
            <a:endParaRPr lang="el-GR" sz="2400" dirty="0"/>
          </a:p>
          <a:p>
            <a:pPr lvl="1" algn="ctr"/>
            <a:r>
              <a:rPr lang="en-GB" sz="2400" dirty="0"/>
              <a:t> κόκκινες (ιδιωτικό) κάρτες.</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b="0" i="1" dirty="0"/>
              <a:t>Ενότητα 3 (Μαθητές</a:t>
            </a:r>
            <a:r>
              <a:rPr lang="el-GR" sz="2800" b="0" i="1" dirty="0"/>
              <a:t>/τριες</a:t>
            </a:r>
            <a:r>
              <a:rPr lang="en-US" sz="2800" b="0" i="1" dirty="0"/>
              <a:t>):</a:t>
            </a:r>
            <a:br>
              <a:rPr lang="en-US" sz="2800" b="0" i="1" dirty="0"/>
            </a:br>
            <a:r>
              <a:rPr lang="en-US" sz="2800" b="0" i="1" dirty="0"/>
              <a:t>Δημιουργία μιας υγιούς ψηφιακής ταυτότητας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4: </a:t>
            </a:r>
            <a:r>
              <a:rPr lang="en-GB" sz="2400" b="1" dirty="0">
                <a:solidFill>
                  <a:schemeClr val="accent1">
                    <a:lumMod val="75000"/>
                  </a:schemeClr>
                </a:solidFill>
              </a:rPr>
              <a:t>Επιλεγμένο περιεχόμενο έναντι πραγματικής ζωής</a:t>
            </a:r>
            <a:endParaRPr lang="en-US" sz="2400" b="1" dirty="0">
              <a:solidFill>
                <a:schemeClr val="accent1">
                  <a:lumMod val="75000"/>
                </a:schemeClr>
              </a:solidFill>
            </a:endParaRPr>
          </a:p>
          <a:p>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Θέμα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1596256" cy="3424655"/>
          </a:xfrm>
          <a:prstGeom prst="rect">
            <a:avLst/>
          </a:prstGeom>
          <a:noFill/>
        </p:spPr>
        <p:txBody>
          <a:bodyPr wrap="square">
            <a:spAutoFit/>
          </a:bodyPr>
          <a:lstStyle/>
          <a:p>
            <a:pPr lvl="0" algn="ctr"/>
            <a:r>
              <a:rPr lang="en-GB" sz="2400" b="1" dirty="0">
                <a:solidFill>
                  <a:schemeClr val="accent4">
                    <a:lumMod val="75000"/>
                  </a:schemeClr>
                </a:solidFill>
              </a:rPr>
              <a:t>Δραστηριότητα: Το σχέδιο «Έξω από το πλαίσιο» (Αναστοχαστική)</a:t>
            </a:r>
            <a:endParaRPr lang="en-GB" sz="2400" dirty="0">
              <a:solidFill>
                <a:schemeClr val="accent4">
                  <a:lumMod val="75000"/>
                </a:schemeClr>
              </a:solidFill>
            </a:endParaRPr>
          </a:p>
          <a:p>
            <a:pPr lvl="1" algn="ctr"/>
            <a:endParaRPr lang="en-GB" sz="2400" b="1" dirty="0"/>
          </a:p>
          <a:p>
            <a:pPr lvl="1" algn="ctr"/>
            <a:r>
              <a:rPr lang="en-GB" sz="2400" dirty="0"/>
              <a:t>Δείξτε μια «τέλεια» φωτογραφία από τις διακοπές. </a:t>
            </a:r>
          </a:p>
          <a:p>
            <a:pPr lvl="1" algn="ctr"/>
            <a:endParaRPr lang="en-GB" sz="2400" dirty="0"/>
          </a:p>
          <a:p>
            <a:pPr lvl="1" algn="ctr"/>
            <a:r>
              <a:rPr lang="el-GR" sz="2400" dirty="0"/>
              <a:t>Ζ</a:t>
            </a:r>
            <a:r>
              <a:rPr lang="en-GB" sz="2400" dirty="0" err="1"/>
              <a:t>ωγρ</a:t>
            </a:r>
            <a:r>
              <a:rPr lang="en-GB" sz="2400" dirty="0"/>
              <a:t>αφί</a:t>
            </a:r>
            <a:r>
              <a:rPr lang="el-GR" sz="2400" dirty="0"/>
              <a:t>στε</a:t>
            </a:r>
            <a:r>
              <a:rPr lang="en-GB" sz="2400" dirty="0"/>
              <a:t> τι μπορεί να συμβαίνει ακριβώς έξω από το κάδρο </a:t>
            </a:r>
          </a:p>
          <a:p>
            <a:pPr lvl="1" algn="ctr"/>
            <a:r>
              <a:rPr lang="en-GB" sz="2400" dirty="0"/>
              <a:t>(π.χ., ένα αδελφάκι που κλαίει, μια βροχερή μέρα ή κάποιος που νιώθει κουρασμένος).</a:t>
            </a:r>
          </a:p>
          <a:p>
            <a:pPr lvl="0" algn="ctr"/>
            <a:r>
              <a:rPr lang="en-GB" sz="2400"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b="0" i="1" dirty="0"/>
              <a:t>Ενότητα 3 (Μαθητές</a:t>
            </a:r>
            <a:r>
              <a:rPr lang="el-GR" sz="2800" b="0" i="1" dirty="0"/>
              <a:t>/τριες</a:t>
            </a:r>
            <a:r>
              <a:rPr lang="en-US" sz="2800" b="0" i="1" dirty="0"/>
              <a:t>):</a:t>
            </a:r>
            <a:br>
              <a:rPr lang="en-US" sz="2800" b="0" i="1" dirty="0"/>
            </a:br>
            <a:r>
              <a:rPr lang="en-US" sz="2800" b="0" i="1" dirty="0"/>
              <a:t>Δημιουργία μιας υγιούς ψηφιακής ταυτότητας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Θέμα 1: Ορισμός της ψηφιακής σας ταυτότητας</a:t>
            </a:r>
          </a:p>
          <a:p>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b="0" i="1" dirty="0"/>
              <a:t>Ενότητα 3 (Μαθητές</a:t>
            </a:r>
            <a:r>
              <a:rPr lang="el-GR" sz="2800" b="0" i="1" dirty="0"/>
              <a:t>/τριες</a:t>
            </a:r>
            <a:r>
              <a:rPr lang="en-US" sz="2800" b="0" i="1" dirty="0"/>
              <a:t>):</a:t>
            </a:r>
            <a:br>
              <a:rPr lang="en-US" sz="2800" b="0" i="1" dirty="0"/>
            </a:br>
            <a:r>
              <a:rPr lang="en-US" sz="2800" b="0" i="1" dirty="0"/>
              <a:t>Δημιουργία μιας υγιούς ψηφιακής ταυτότητας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5: Η τεχνητή νοημοσύνη και το μέλλον</a:t>
            </a:r>
          </a:p>
          <a:p>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Θέμα 3: </a:t>
            </a:r>
            <a:r>
              <a:rPr lang="it-IT" b="1" i="1" dirty="0">
                <a:solidFill>
                  <a:schemeClr val="accent1">
                    <a:lumMod val="75000"/>
                  </a:schemeClr>
                </a:solidFill>
              </a:rPr>
              <a:t>Προστασία της ιδιωτικής ζωής, επιμελημένο περιεχόμενο και τεχνητή νοημοσύνη</a:t>
            </a:r>
            <a:endParaRPr lang="en-US" b="1" i="1" dirty="0">
              <a:solidFill>
                <a:schemeClr val="accent1">
                  <a:lumMod val="75000"/>
                </a:schemeClr>
              </a:solidFill>
            </a:endParaRPr>
          </a:p>
          <a:p>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5" name="TextBox 4"/>
          <p:cNvSpPr txBox="1"/>
          <p:nvPr/>
        </p:nvSpPr>
        <p:spPr>
          <a:xfrm>
            <a:off x="316923" y="1585810"/>
            <a:ext cx="9751868" cy="1200329"/>
          </a:xfrm>
          <a:prstGeom prst="rect">
            <a:avLst/>
          </a:prstGeom>
          <a:noFill/>
        </p:spPr>
        <p:txBody>
          <a:bodyPr wrap="square">
            <a:spAutoFit/>
          </a:bodyPr>
          <a:lstStyle/>
          <a:p>
            <a:r>
              <a:rPr lang="it-IT" sz="2400" b="1" dirty="0"/>
              <a:t>Ασφάλεια της τεχνητής νοημοσύνης </a:t>
            </a:r>
          </a:p>
          <a:p>
            <a:pPr algn="ctr"/>
            <a:endParaRPr lang="it-IT" sz="2400" dirty="0"/>
          </a:p>
          <a:p>
            <a:pPr algn="ctr"/>
            <a:r>
              <a:rPr lang="it-IT" sz="2400" dirty="0"/>
              <a:t>Παύση-Έλεγχος-Ερώτηση</a:t>
            </a:r>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en-US" b="0" i="1" dirty="0"/>
              <a:t>Τέλος της Ενότητας 3 (Μαθητές</a:t>
            </a:r>
            <a:r>
              <a:rPr lang="el-GR" b="0" i="1"/>
              <a:t>/τριες</a:t>
            </a:r>
            <a:r>
              <a:rPr lang="en-US" b="0" i="1"/>
              <a:t>):</a:t>
            </a:r>
            <a:br>
              <a:rPr lang="en-US" b="0" i="1" dirty="0"/>
            </a:br>
            <a:r>
              <a:rPr lang="en-US" b="0" i="1" dirty="0"/>
              <a:t>Δημιουργία μιας υγιούς ψηφιακής ταυτότητας</a:t>
            </a:r>
            <a:br>
              <a:rPr lang="en-US" dirty="0"/>
            </a:b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Ορισμός της ψηφιακής σας ταυτότητας</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922420"/>
          </a:xfrm>
          <a:prstGeom prst="rect">
            <a:avLst/>
          </a:prstGeom>
          <a:noFill/>
        </p:spPr>
        <p:txBody>
          <a:bodyPr wrap="square">
            <a:spAutoFit/>
          </a:bodyPr>
          <a:lstStyle/>
          <a:p>
            <a:pPr lvl="0"/>
            <a:r>
              <a:rPr lang="en-GB" sz="2400" b="1" dirty="0"/>
              <a:t>Τι είναι η ψηφιακή ταυτότητα;</a:t>
            </a:r>
          </a:p>
          <a:p>
            <a:pPr lvl="0"/>
            <a:endParaRPr lang="en-GB" sz="2400" dirty="0"/>
          </a:p>
          <a:p>
            <a:pPr lvl="1" algn="ctr"/>
            <a:r>
              <a:rPr lang="en-GB" sz="2400" dirty="0"/>
              <a:t>Το διαδικτυακό σας «παζλ»</a:t>
            </a:r>
          </a:p>
          <a:p>
            <a:pPr lvl="1" algn="ctr"/>
            <a:endParaRPr lang="el-GR" sz="2400" dirty="0"/>
          </a:p>
          <a:p>
            <a:pPr lvl="1" algn="ctr"/>
            <a:r>
              <a:rPr lang="en-GB" sz="2400" dirty="0"/>
              <a:t>Κάθε φωτογραφία, σχόλιο, όνομα χρήστη σε παιχνίδι και «</a:t>
            </a:r>
            <a:r>
              <a:rPr lang="en-US" sz="2400" dirty="0"/>
              <a:t>like</a:t>
            </a:r>
            <a:r>
              <a:rPr lang="en-GB" sz="2400" dirty="0"/>
              <a:t>» </a:t>
            </a:r>
          </a:p>
          <a:p>
            <a:pPr lvl="1" algn="ctr"/>
            <a:r>
              <a:rPr lang="en-GB" sz="2400" dirty="0" err="1"/>
              <a:t>είν</a:t>
            </a:r>
            <a:r>
              <a:rPr lang="en-GB" sz="2400" dirty="0"/>
              <a:t>αι ένα κομμάτι του παζλ. </a:t>
            </a:r>
            <a:endParaRPr lang="el-GR" sz="2400" dirty="0"/>
          </a:p>
          <a:p>
            <a:pPr lvl="1" algn="ctr"/>
            <a:endParaRPr lang="el-GR" sz="2400" dirty="0"/>
          </a:p>
          <a:p>
            <a:pPr lvl="1" algn="ctr"/>
            <a:r>
              <a:rPr lang="en-GB" sz="2400" dirty="0"/>
              <a:t>Μαζί, δημιουργούν μια εικόνα του ποιος είστε για τον κόσμο.</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Ορισμός της ψηφιακής σας ταυτότητας</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461174" cy="4291752"/>
          </a:xfrm>
          <a:prstGeom prst="rect">
            <a:avLst/>
          </a:prstGeom>
          <a:noFill/>
        </p:spPr>
        <p:txBody>
          <a:bodyPr wrap="square">
            <a:spAutoFit/>
          </a:bodyPr>
          <a:lstStyle/>
          <a:p>
            <a:pPr lvl="0"/>
            <a:r>
              <a:rPr lang="en-GB" sz="2400" b="1" dirty="0"/>
              <a:t>Γιατί είναι σημαντικό</a:t>
            </a:r>
            <a:endParaRPr lang="en-GB" sz="2400" dirty="0"/>
          </a:p>
          <a:p>
            <a:pPr lvl="1"/>
            <a:endParaRPr lang="en-GB" sz="2400" b="1" dirty="0"/>
          </a:p>
          <a:p>
            <a:pPr lvl="1" algn="ctr"/>
            <a:r>
              <a:rPr lang="en-GB" sz="2400" dirty="0"/>
              <a:t>Η ιστορία που μένει</a:t>
            </a:r>
          </a:p>
          <a:p>
            <a:pPr lvl="1" algn="ctr"/>
            <a:endParaRPr lang="en-GB" sz="2400" dirty="0"/>
          </a:p>
          <a:p>
            <a:pPr lvl="1" algn="ctr"/>
            <a:endParaRPr lang="en-GB" sz="2400" dirty="0"/>
          </a:p>
          <a:p>
            <a:pPr lvl="1" algn="ctr"/>
            <a:r>
              <a:rPr lang="en-GB" sz="2400" dirty="0"/>
              <a:t>Η ψηφιακή σας ταυτότητα μπορεί να επηρεάσει τις φιλίες, τις ευκαιρίες στο σχολείο </a:t>
            </a:r>
          </a:p>
          <a:p>
            <a:pPr lvl="1" algn="ctr"/>
            <a:r>
              <a:rPr lang="en-GB" sz="2400" dirty="0"/>
              <a:t>και το πώς αισθάνεστε για τον εαυτό σας. </a:t>
            </a:r>
          </a:p>
          <a:p>
            <a:pPr lvl="1" algn="ctr"/>
            <a:endParaRPr lang="en-GB" sz="2400" dirty="0"/>
          </a:p>
          <a:p>
            <a:pPr lvl="1" algn="ctr"/>
            <a:r>
              <a:rPr lang="en-GB" sz="2400" dirty="0"/>
              <a:t>Ακόμα και αν τη διαγράψετε, συχνά παραμένει ένα «ίχνος».</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a:t>
            </a:r>
            <a:r>
              <a:rPr lang="el-GR" sz="2400" i="1" dirty="0"/>
              <a:t>ς/τριες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Ορισμός της ψηφιακής σας ταυτότητας</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97970" y="1652154"/>
            <a:ext cx="10453255" cy="4291752"/>
          </a:xfrm>
          <a:prstGeom prst="rect">
            <a:avLst/>
          </a:prstGeom>
          <a:noFill/>
        </p:spPr>
        <p:txBody>
          <a:bodyPr wrap="square">
            <a:spAutoFit/>
          </a:bodyPr>
          <a:lstStyle/>
          <a:p>
            <a:pPr lvl="0"/>
            <a:r>
              <a:rPr lang="el-GR" sz="2400" b="1" dirty="0"/>
              <a:t>Ψ</a:t>
            </a:r>
            <a:r>
              <a:rPr lang="en-GB" sz="2400" b="1" dirty="0" err="1"/>
              <a:t>ηφι</a:t>
            </a:r>
            <a:r>
              <a:rPr lang="en-GB" sz="2400" b="1" dirty="0"/>
              <a:t>ακό </a:t>
            </a:r>
            <a:r>
              <a:rPr lang="el-GR" sz="2400" b="1" dirty="0"/>
              <a:t>Π</a:t>
            </a:r>
            <a:r>
              <a:rPr lang="en-GB" sz="2400" b="1" dirty="0"/>
              <a:t>α</a:t>
            </a:r>
            <a:r>
              <a:rPr lang="en-GB" sz="2400" b="1" dirty="0" err="1"/>
              <a:t>γό</a:t>
            </a:r>
            <a:r>
              <a:rPr lang="en-GB" sz="2400" b="1" dirty="0"/>
              <a:t>βουνο</a:t>
            </a:r>
            <a:endParaRPr lang="en-GB" sz="2400" dirty="0"/>
          </a:p>
          <a:p>
            <a:pPr lvl="1"/>
            <a:endParaRPr lang="el-GR" sz="2400" b="1" dirty="0"/>
          </a:p>
          <a:p>
            <a:pPr lvl="1" algn="ctr"/>
            <a:r>
              <a:rPr lang="en-GB" sz="2400" dirty="0"/>
              <a:t>Περισσότερα από ό,τι φαίνεται</a:t>
            </a:r>
          </a:p>
          <a:p>
            <a:pPr lvl="1" algn="ctr"/>
            <a:endParaRPr lang="el-GR" sz="2400" b="1" dirty="0"/>
          </a:p>
          <a:p>
            <a:pPr lvl="1" algn="ctr"/>
            <a:r>
              <a:rPr lang="en-GB" sz="2400" b="1" dirty="0"/>
              <a:t>Πάνω από το νερό:</a:t>
            </a:r>
            <a:r>
              <a:rPr lang="en-GB" sz="2400" dirty="0"/>
              <a:t> </a:t>
            </a:r>
            <a:endParaRPr lang="el-GR" sz="2400" dirty="0"/>
          </a:p>
          <a:p>
            <a:pPr lvl="1" algn="ctr"/>
            <a:r>
              <a:rPr lang="en-GB" sz="2400" dirty="0"/>
              <a:t>Οι αναρτήσεις και το προφίλ σας.</a:t>
            </a:r>
            <a:endParaRPr lang="el-GR" sz="2400" dirty="0"/>
          </a:p>
          <a:p>
            <a:pPr lvl="1" algn="ctr"/>
            <a:endParaRPr lang="el-GR" sz="2400" b="1" dirty="0"/>
          </a:p>
          <a:p>
            <a:pPr lvl="1" algn="ctr"/>
            <a:r>
              <a:rPr lang="en-GB" sz="2400" b="1" dirty="0"/>
              <a:t>Κάτω από την επιφάνεια:</a:t>
            </a:r>
            <a:r>
              <a:rPr lang="en-GB" sz="2400" dirty="0"/>
              <a:t> </a:t>
            </a:r>
            <a:endParaRPr lang="el-GR" sz="2400" dirty="0"/>
          </a:p>
          <a:p>
            <a:pPr lvl="1" algn="ctr"/>
            <a:r>
              <a:rPr lang="en-GB" sz="2400" dirty="0"/>
              <a:t>Το ιστορικό αναζήτησής σας, τα δεδομένα τοποθεσίας και τα «</a:t>
            </a:r>
            <a:r>
              <a:rPr lang="en-US" sz="2400" dirty="0"/>
              <a:t>likes</a:t>
            </a:r>
            <a:r>
              <a:rPr lang="en-GB" sz="2400" dirty="0"/>
              <a:t>».</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Ορισμός της ψηφιακής σας ταυτότητας</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1544301" cy="3055324"/>
          </a:xfrm>
          <a:prstGeom prst="rect">
            <a:avLst/>
          </a:prstGeom>
          <a:noFill/>
        </p:spPr>
        <p:txBody>
          <a:bodyPr wrap="square">
            <a:spAutoFit/>
          </a:bodyPr>
          <a:lstStyle/>
          <a:p>
            <a:pPr lvl="0" algn="ctr"/>
            <a:r>
              <a:rPr lang="en-GB" sz="2400" b="1" dirty="0">
                <a:solidFill>
                  <a:schemeClr val="accent4">
                    <a:lumMod val="75000"/>
                  </a:schemeClr>
                </a:solidFill>
              </a:rPr>
              <a:t>Δραστηριότητα: Η διαδικτυακή μου εικόνα (Ατομική)</a:t>
            </a:r>
            <a:endParaRPr lang="en-GB" sz="2400" dirty="0">
              <a:solidFill>
                <a:schemeClr val="accent4">
                  <a:lumMod val="75000"/>
                </a:schemeClr>
              </a:solidFill>
            </a:endParaRPr>
          </a:p>
          <a:p>
            <a:pPr lvl="1" algn="ctr"/>
            <a:endParaRPr lang="el-GR" sz="2400" b="1" dirty="0"/>
          </a:p>
          <a:p>
            <a:pPr lvl="1" algn="ctr"/>
            <a:r>
              <a:rPr lang="en-GB" sz="2400" dirty="0" err="1"/>
              <a:t>Αν</a:t>
            </a:r>
            <a:r>
              <a:rPr lang="en-GB" sz="2400" dirty="0"/>
              <a:t>αφέρετε τρεις λέξεις που </a:t>
            </a:r>
            <a:r>
              <a:rPr lang="en-GB" sz="2400" i="1" dirty="0"/>
              <a:t>πιστεύετε</a:t>
            </a:r>
            <a:r>
              <a:rPr lang="en-GB" sz="2400" dirty="0"/>
              <a:t> ότι </a:t>
            </a:r>
          </a:p>
          <a:p>
            <a:pPr lvl="1" algn="ctr"/>
            <a:r>
              <a:rPr lang="en-GB" sz="2400" dirty="0"/>
              <a:t>η τρέχουσα διαδικτυακή σας παρουσία  λέει για εσάς, </a:t>
            </a:r>
            <a:endParaRPr lang="el-GR" sz="2400" dirty="0"/>
          </a:p>
          <a:p>
            <a:pPr lvl="1" algn="ctr"/>
            <a:r>
              <a:rPr lang="en-GB" sz="2400" dirty="0"/>
              <a:t>και τρεις λέξεις που </a:t>
            </a:r>
            <a:r>
              <a:rPr lang="en-GB" sz="2400" i="1" dirty="0"/>
              <a:t>θέλετε </a:t>
            </a:r>
            <a:r>
              <a:rPr lang="en-GB" sz="2400" dirty="0"/>
              <a:t>να λέει.</a:t>
            </a:r>
          </a:p>
          <a:p>
            <a:pPr lvl="0" algn="ctr"/>
            <a:endParaRPr lang="en-GB" sz="2400" dirty="0">
              <a:solidFill>
                <a:schemeClr val="accent4">
                  <a:lumMod val="75000"/>
                </a:schemeClr>
              </a:solidFill>
            </a:endParaRPr>
          </a:p>
          <a:p>
            <a:pPr lvl="1"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800" b="0" i="1" dirty="0"/>
              <a:t>Ενότητα 3 (Μαθητές</a:t>
            </a:r>
            <a:r>
              <a:rPr lang="el-GR" sz="2800" b="0" i="1" dirty="0"/>
              <a:t>/τριες</a:t>
            </a:r>
            <a:r>
              <a:rPr lang="en-US" sz="2800" b="0" i="1" dirty="0"/>
              <a:t>):</a:t>
            </a:r>
            <a:br>
              <a:rPr lang="en-US" sz="2800" b="0" i="1" dirty="0"/>
            </a:br>
            <a:r>
              <a:rPr lang="en-US" sz="2800" b="0" i="1" dirty="0"/>
              <a:t>Δημιουργία μιας υγιούς ψηφιακής ταυτότητας</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Θέμα 2: Ψηφιακές αξίες (Ποιος θέλετε να γίνετε)</a:t>
            </a:r>
            <a:endParaRPr lang="en-US" sz="2400" dirty="0"/>
          </a:p>
          <a:p>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Ψηφιακές αξίες (Ποιος θέλετε να γίνετε)</a:t>
            </a:r>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315701" cy="3553089"/>
          </a:xfrm>
          <a:prstGeom prst="rect">
            <a:avLst/>
          </a:prstGeom>
          <a:noFill/>
        </p:spPr>
        <p:txBody>
          <a:bodyPr wrap="square">
            <a:spAutoFit/>
          </a:bodyPr>
          <a:lstStyle/>
          <a:p>
            <a:pPr lvl="0"/>
            <a:r>
              <a:rPr lang="el-GR" sz="2400" b="1" dirty="0"/>
              <a:t>Η Ψ</a:t>
            </a:r>
            <a:r>
              <a:rPr lang="en-GB" sz="2400" b="1" dirty="0" err="1"/>
              <a:t>ηφι</a:t>
            </a:r>
            <a:r>
              <a:rPr lang="en-GB" sz="2400" b="1" dirty="0"/>
              <a:t>ακ</a:t>
            </a:r>
            <a:r>
              <a:rPr lang="el-GR" sz="2400" b="1" dirty="0"/>
              <a:t>ή</a:t>
            </a:r>
            <a:r>
              <a:rPr lang="en-GB" sz="2400" b="1" dirty="0"/>
              <a:t> σας </a:t>
            </a:r>
            <a:r>
              <a:rPr lang="el-GR" sz="2400" b="1" dirty="0"/>
              <a:t>Π</a:t>
            </a:r>
            <a:r>
              <a:rPr lang="en-GB" sz="2400" b="1" dirty="0" err="1"/>
              <a:t>υξίδ</a:t>
            </a:r>
            <a:r>
              <a:rPr lang="en-GB" sz="2400" b="1" dirty="0"/>
              <a:t>ας</a:t>
            </a:r>
          </a:p>
          <a:p>
            <a:pPr lvl="0" algn="ctr"/>
            <a:endParaRPr lang="en-GB" sz="2400" dirty="0"/>
          </a:p>
          <a:p>
            <a:pPr lvl="1" algn="ctr"/>
            <a:r>
              <a:rPr lang="en-GB" sz="2400" dirty="0" err="1"/>
              <a:t>Οι</a:t>
            </a:r>
            <a:r>
              <a:rPr lang="en-GB" sz="2400" dirty="0"/>
              <a:t> α</a:t>
            </a:r>
            <a:r>
              <a:rPr lang="en-GB" sz="2400" dirty="0" err="1"/>
              <a:t>ξίες</a:t>
            </a:r>
            <a:r>
              <a:rPr lang="en-GB" sz="2400" dirty="0"/>
              <a:t> </a:t>
            </a:r>
            <a:r>
              <a:rPr lang="el-GR" sz="2400" dirty="0"/>
              <a:t>σας </a:t>
            </a:r>
            <a:r>
              <a:rPr lang="en-GB" sz="2400" dirty="0"/>
              <a:t>κα</a:t>
            </a:r>
            <a:r>
              <a:rPr lang="en-GB" sz="2400" dirty="0" err="1"/>
              <a:t>θοδηγούν</a:t>
            </a:r>
            <a:endParaRPr lang="en-GB" sz="2400" dirty="0"/>
          </a:p>
          <a:p>
            <a:pPr lvl="1" algn="ctr"/>
            <a:endParaRPr lang="en-GB" sz="2400" dirty="0"/>
          </a:p>
          <a:p>
            <a:pPr lvl="1" algn="ctr"/>
            <a:r>
              <a:rPr lang="en-GB" sz="2400" dirty="0"/>
              <a:t>Αξίες όπως </a:t>
            </a:r>
            <a:r>
              <a:rPr lang="en-GB" sz="2400" b="1" dirty="0"/>
              <a:t>η ευγένεια, η ειλικρίνεια και ο σεβασμός </a:t>
            </a:r>
            <a:r>
              <a:rPr lang="en-GB" sz="2400" dirty="0"/>
              <a:t>σε βοηθούν να ηρεμήσεις. </a:t>
            </a:r>
          </a:p>
          <a:p>
            <a:pPr lvl="1" algn="ctr"/>
            <a:endParaRPr lang="en-GB" sz="2400" dirty="0"/>
          </a:p>
          <a:p>
            <a:pPr lvl="1" algn="ctr"/>
            <a:r>
              <a:rPr lang="en-GB" sz="2400" dirty="0"/>
              <a:t>Σε βοηθούν να αποφασίσεις τι θα μοιραστείς πριν πατήσεις το κουμπί «αποστολή».</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3 (Μαθητές</a:t>
            </a:r>
            <a:r>
              <a:rPr lang="el-GR" sz="2400" i="1" dirty="0"/>
              <a:t>/τριες</a:t>
            </a:r>
            <a:r>
              <a:rPr lang="en-US" sz="2400" i="1" dirty="0"/>
              <a:t>): Δημιουργία μιας υγιούς ψηφιακής ταυτότητας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Θέμα 2: Ψηφιακές αξίες (Ποιος θέλετε να είστε)</a:t>
            </a:r>
            <a:endParaRPr lang="en-US" i="1" dirty="0"/>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530" y="1631315"/>
            <a:ext cx="11132820" cy="3569335"/>
          </a:xfrm>
          <a:prstGeom prst="rect">
            <a:avLst/>
          </a:prstGeom>
          <a:noFill/>
        </p:spPr>
        <p:txBody>
          <a:bodyPr wrap="square">
            <a:spAutoFit/>
          </a:bodyPr>
          <a:lstStyle/>
          <a:p>
            <a:pPr lvl="0"/>
            <a:r>
              <a:rPr lang="en-GB" sz="2400" b="1" dirty="0"/>
              <a:t>Συνδυάζοντας τις πράξεις με τις αξίες</a:t>
            </a:r>
          </a:p>
          <a:p>
            <a:pPr lvl="0" algn="ctr"/>
            <a:endParaRPr lang="en-GB" sz="2400" dirty="0"/>
          </a:p>
          <a:p>
            <a:pPr lvl="1" algn="ctr"/>
            <a:r>
              <a:rPr lang="en-GB" sz="2400" dirty="0"/>
              <a:t>Η ανάρτησή σου ανταποκρίνεται στα συναισθήματά σου;</a:t>
            </a:r>
          </a:p>
          <a:p>
            <a:pPr lvl="1" algn="ctr"/>
            <a:endParaRPr lang="en-GB" sz="2400" dirty="0"/>
          </a:p>
          <a:p>
            <a:pPr lvl="1" algn="ctr"/>
            <a:r>
              <a:rPr lang="en-GB" sz="2400" dirty="0"/>
              <a:t>Αν εκτιμάς </a:t>
            </a:r>
            <a:r>
              <a:rPr lang="en-GB" sz="2400" i="1" dirty="0"/>
              <a:t>τη δικαιοσύνη</a:t>
            </a:r>
            <a:r>
              <a:rPr lang="en-GB" sz="2400" dirty="0"/>
              <a:t>, συμμετέχεις σε ένα «κακό» αστείο της παρέας; </a:t>
            </a:r>
          </a:p>
          <a:p>
            <a:pPr lvl="1" algn="ctr"/>
            <a:endParaRPr lang="en-GB" sz="2400" dirty="0"/>
          </a:p>
          <a:p>
            <a:pPr lvl="1" algn="ctr"/>
            <a:r>
              <a:rPr lang="en-GB" sz="2400" dirty="0"/>
              <a:t>Αν εκτιμάς </a:t>
            </a:r>
            <a:r>
              <a:rPr lang="en-GB" sz="2400" i="1" dirty="0"/>
              <a:t>την ιδιωτικότητα</a:t>
            </a:r>
            <a:r>
              <a:rPr lang="en-GB" sz="2400" dirty="0"/>
              <a:t>, ρωτάς πριν δημοσιεύσεις τη φωτογραφία ενός φίλου;</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TotalTime>
  <Words>2147</Words>
  <Application>Microsoft Office PowerPoint</Application>
  <PresentationFormat>Widescreen</PresentationFormat>
  <Paragraphs>196</Paragraphs>
  <Slides>22</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Open Sans</vt:lpstr>
      <vt:lpstr>CARDET Course template</vt:lpstr>
      <vt:lpstr>CARDET Course template - Cover page</vt:lpstr>
      <vt:lpstr>WP3 – Εκπαιδευτικό υλικό για μαθητές/τριες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(Μαθητές/τριες): Δημιουργία μιας υγιούς ψηφιακής ταυτότητας    </vt:lpstr>
      <vt:lpstr>Ενότητα 3 (Μαθητές): Δημιουργία μιας υγιούς ψηφιακής ταυτότητας </vt:lpstr>
      <vt:lpstr>Ενότητα 3 (Μαθητές): Δημιουργία μιας υγιούς ψηφιακής ταυτότητας </vt:lpstr>
      <vt:lpstr>Ενότητα 3 (Μαθητές): Δημιουργία μιας υγιούς ψηφιακής ταυτότητας </vt:lpstr>
      <vt:lpstr>Ενότητα 3 (Μαθητές): Δημιουργία μιας υγιούς ψηφιακής ταυτότητας </vt:lpstr>
      <vt:lpstr>Ενότητα 3 (Μαθητές/τριες): Δημιουργία μιας υγιούς ψηφιακής ταυτότητας    </vt:lpstr>
      <vt:lpstr>Ενότητα 3 (Μαθητές): Δημιουργία μιας υγιούς ψηφιακής ταυτότητας </vt:lpstr>
      <vt:lpstr>Ενότητα 3 (Μαθητές/τριες): Δημιουργία μιας υγιούς ψηφιακής ταυτότητας    </vt:lpstr>
      <vt:lpstr>Ενότητα 3 (Μαθητές): Δημιουργία μιας υγιούς ψηφιακής ταυτότητας </vt:lpstr>
      <vt:lpstr>Τέλος της Ενότητας 3 (Μαθητές/τριες): Δημιουργία μιας υγιούς ψηφιακής ταυτότητας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docId:324909165FD2F8FE84D4B692924AB21A</cp:keywords>
  <cp:lastModifiedBy>Elena Xeni</cp:lastModifiedBy>
  <cp:revision>160</cp:revision>
  <cp:lastPrinted>2018-07-25T11:23:00Z</cp:lastPrinted>
  <dcterms:created xsi:type="dcterms:W3CDTF">2014-07-11T09:12:00Z</dcterms:created>
  <dcterms:modified xsi:type="dcterms:W3CDTF">2026-05-18T10:01:20Z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0EF1E29B57E14BF58A4F4521E15A39AC_12</vt:lpwstr>
  </property>
  <property fmtid="{D5CDD505-2E9C-101B-9397-08002B2CF9AE}" pid="3" name="KSOProductBuildVer">
    <vt:lpwstr>1033-12.1.0.26372</vt:lpwstr>
  </property>
</Properties>
</file>