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5"/>
  </p:notesMasterIdLst>
  <p:handoutMasterIdLst>
    <p:handoutMasterId r:id="rId26"/>
  </p:handoutMasterIdLst>
  <p:sldIdLst>
    <p:sldId id="256" r:id="rId3"/>
    <p:sldId id="272" r:id="rId4"/>
    <p:sldId id="277" r:id="rId5"/>
    <p:sldId id="308" r:id="rId6"/>
    <p:sldId id="307" r:id="rId7"/>
    <p:sldId id="305" r:id="rId8"/>
    <p:sldId id="304" r:id="rId9"/>
    <p:sldId id="310" r:id="rId10"/>
    <p:sldId id="315" r:id="rId11"/>
    <p:sldId id="317" r:id="rId12"/>
    <p:sldId id="313" r:id="rId13"/>
    <p:sldId id="316" r:id="rId14"/>
    <p:sldId id="306" r:id="rId15"/>
    <p:sldId id="318" r:id="rId16"/>
    <p:sldId id="320" r:id="rId17"/>
    <p:sldId id="321" r:id="rId18"/>
    <p:sldId id="322" r:id="rId19"/>
    <p:sldId id="323" r:id="rId20"/>
    <p:sldId id="325" r:id="rId21"/>
    <p:sldId id="326" r:id="rId22"/>
    <p:sldId id="324" r:id="rId23"/>
    <p:sldId id="300"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3" d="100"/>
          <a:sy n="73" d="100"/>
        </p:scale>
        <p:origin x="1162"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„Herzlich willkommen, </a:t>
            </a:r>
            <a:r>
              <a:rPr lang="en-GB" dirty="0" err="1"/>
              <a:t>liebe</a:t>
            </a:r>
            <a:r>
              <a:rPr lang="en-GB" dirty="0"/>
              <a:t> </a:t>
            </a:r>
            <a:r>
              <a:rPr lang="en-GB" dirty="0" err="1"/>
              <a:t>Teilnehmende</a:t>
            </a:r>
            <a:r>
              <a:rPr lang="en-GB" dirty="0"/>
              <a:t>. Heute tauchen wir ein in Modul 3: Aufbau einer gesunden digitalen Identität. Jedes Mal, wenn ihr eine App öffnet, eine Nachricht verschickt oder auch nur im Internet surft, erzählt ihr eine Geschichte. Heute geht es nicht darum, euch zu sagen, ihr solltet ‚das Internet meiden‘; es geht darum, sicherzustellen, dass die Geschichte, die das Internet über euch erzählt, auch die ist, die </a:t>
            </a:r>
            <a:r>
              <a:rPr lang="en-GB" i="1" dirty="0"/>
              <a:t>ihr </a:t>
            </a:r>
            <a:r>
              <a:rPr lang="en-GB" dirty="0"/>
              <a:t>tatsächlich erzählen wollt. Wir werden uns damit befassen, wie ihr eure Werte in den Vordergrund stellt, eure Privatsphäre schützt und in der Welt der KI auf dem Laufenden bleibt.“</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a:t>
            </a:fld>
            <a:endParaRPr lang="el-GR"/>
          </a:p>
        </p:txBody>
      </p:sp>
    </p:spTree>
    <p:extLst>
      <p:ext uri="{BB962C8B-B14F-4D97-AF65-F5344CB8AC3E}">
        <p14:creationId xmlns:p14="http://schemas.microsoft.com/office/powerpoint/2010/main" val="103203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D569-F238-A936-E57D-BF5FE7632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DA2E00-84D7-4C5D-BF22-C62BB65C7C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D1E216-0B40-D612-E037-5E0497E7935D}"/>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7E994A01-0FF8-78D1-DFE2-5C940E789867}"/>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646543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4DD5A-79F3-E9B6-539F-C367D027C5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47AF71-A295-5BA0-58BB-DBAB82869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AE5E31-74DE-BC8D-C166-7D9E8C0A9000}"/>
              </a:ext>
            </a:extLst>
          </p:cNvPr>
          <p:cNvSpPr>
            <a:spLocks noGrp="1"/>
          </p:cNvSpPr>
          <p:nvPr>
            <p:ph type="body" idx="1"/>
          </p:nvPr>
        </p:nvSpPr>
        <p:spPr/>
        <p:txBody>
          <a:bodyPr/>
          <a:lstStyle/>
          <a:p>
            <a:r>
              <a:rPr lang="en-GB" dirty="0"/>
              <a:t>„Bei Datenschutz geht es nicht darum, ‚geheimnisvoll‘ zu sein, sondern darum, </a:t>
            </a:r>
            <a:r>
              <a:rPr lang="en-GB" b="1" dirty="0"/>
              <a:t>wählerisch</a:t>
            </a:r>
            <a:r>
              <a:rPr lang="en-GB" dirty="0"/>
              <a:t> zu sein. Du würdest einem Fremden doch auch nicht deine Hausschlüssel geben, oder? Im Internet sind deine Schlüssel dein Standort, der Name deiner Schule und deine Passwörter. Wir schützen unsere Privatsphäre, damit wir uns sicher äußern können. Wenn deine Einstellungen völlig offen sind, hast nicht du die Kontrolle über deine Geschichte – sondern alle anderen.“</a:t>
            </a:r>
            <a:endParaRPr lang="LID4096" sz="1200" dirty="0"/>
          </a:p>
        </p:txBody>
      </p:sp>
      <p:sp>
        <p:nvSpPr>
          <p:cNvPr id="4" name="Slide Number Placeholder 3">
            <a:extLst>
              <a:ext uri="{FF2B5EF4-FFF2-40B4-BE49-F238E27FC236}">
                <a16:creationId xmlns:a16="http://schemas.microsoft.com/office/drawing/2014/main" id="{ABF11C35-CA3E-748C-9EDB-89AB47201A32}"/>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1498293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67164-83ED-9BBF-E5CD-306B79C77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3A47D-AEEA-D5A0-3B30-2035407FB3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809934-59CC-939D-C2A5-EEADE005D640}"/>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83401B2A-5245-D0F5-A6BA-260C1FEECC44}"/>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1329585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E8552-01EF-059D-39EB-F845E3C8A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5BABBA-B4B0-153F-C891-8BD2C95546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7CDA3F-3BB2-369E-088C-E9B4D38F4B27}"/>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158E3A32-0558-43EE-E328-9E203DB1064A}"/>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2516206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1E5CE-2F7F-3AA0-1798-5606F070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C7D84-7B04-8F02-D1D8-BE4A630E4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E1A87-0150-5AEB-9FB0-8C9CBF405030}"/>
              </a:ext>
            </a:extLst>
          </p:cNvPr>
          <p:cNvSpPr>
            <a:spLocks noGrp="1"/>
          </p:cNvSpPr>
          <p:nvPr>
            <p:ph type="body" idx="1"/>
          </p:nvPr>
        </p:nvSpPr>
        <p:spPr/>
        <p:txBody>
          <a:bodyPr/>
          <a:lstStyle/>
          <a:p>
            <a:r>
              <a:rPr lang="en-GB" dirty="0"/>
              <a:t>„Lasst uns eine kurze Runde ‚Ampel‘ spielen. Ich nenne euch einen Gegenstand. Wenn ihr das ruhig weitergeben könnt, gebt mir ein grünes Licht (Hand hoch). Wenn ihr erst einen Erwachsenen fragen solltet, gelbes Licht (Hand seitlich). Wenn es privat bleibt, rotes Licht (Hand runter). Fertig? ‚Deine Telefonnummer?‘ … ‚Ein Foto von deinem Hund?‘ … ‚Der Name deiner Schule?‘... Seht ihr, wie knifflig manche Fragen sind? Diese ‚gelbe‘ Pause ist die wichtigste Fähigkeit, die ihr haben könnt.“</a:t>
            </a:r>
            <a:endParaRPr lang="LID4096" sz="1200" dirty="0"/>
          </a:p>
        </p:txBody>
      </p:sp>
      <p:sp>
        <p:nvSpPr>
          <p:cNvPr id="4" name="Slide Number Placeholder 3">
            <a:extLst>
              <a:ext uri="{FF2B5EF4-FFF2-40B4-BE49-F238E27FC236}">
                <a16:creationId xmlns:a16="http://schemas.microsoft.com/office/drawing/2014/main" id="{9EB24C37-AD25-6B61-A259-F27207012E16}"/>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38550595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6B34D-D194-E2E0-388D-FE157BC3AD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32753-9C02-31FC-81DD-52E81B41EB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5BB08-8A9E-89CE-3D68-2172F195BBB5}"/>
              </a:ext>
            </a:extLst>
          </p:cNvPr>
          <p:cNvSpPr>
            <a:spLocks noGrp="1"/>
          </p:cNvSpPr>
          <p:nvPr>
            <p:ph type="body" idx="1"/>
          </p:nvPr>
        </p:nvSpPr>
        <p:spPr/>
        <p:txBody>
          <a:bodyPr/>
          <a:lstStyle/>
          <a:p>
            <a:r>
              <a:rPr lang="en-GB" dirty="0"/>
              <a:t>„Schau dir dieses ‚perfekte‘ Foto auf dem Bildschirm an. Es sieht so aus, als wäre es ganz mühelos entstanden, oder? Aber schauen wir mal ‚hinter die Kulissen‘. Vielleicht haben sie 40 Versionen dieses Fotos gemacht, bevor ihnen eine gefallen hat. Vielleicht hatten sie sich kurz vor der Aufnahme mit ihren Eltern gestritten. Zeichne oder schreibe auf, was deiner Meinung nach in dem ‚chaotischen‘ Teil des Fotos passiert, der abgeschnitten wurde. Das hilft uns dabei, uns daran zu erinnern, dass es im Internet kein ‚perfekt‘ gibt.“</a:t>
            </a:r>
            <a:endParaRPr lang="LID4096" sz="1200" dirty="0"/>
          </a:p>
        </p:txBody>
      </p:sp>
      <p:sp>
        <p:nvSpPr>
          <p:cNvPr id="4" name="Slide Number Placeholder 3">
            <a:extLst>
              <a:ext uri="{FF2B5EF4-FFF2-40B4-BE49-F238E27FC236}">
                <a16:creationId xmlns:a16="http://schemas.microsoft.com/office/drawing/2014/main" id="{38DD18BC-B0BE-BC82-B1AB-D49F8863503F}"/>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396061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ABF73-D25F-95C7-BED1-68098000D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B3CEC9-E40C-429E-95D7-ED126E814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229F9-47DD-A410-23CA-4E0A9F8368F8}"/>
              </a:ext>
            </a:extLst>
          </p:cNvPr>
          <p:cNvSpPr>
            <a:spLocks noGrp="1"/>
          </p:cNvSpPr>
          <p:nvPr>
            <p:ph type="body" idx="1"/>
          </p:nvPr>
        </p:nvSpPr>
        <p:spPr/>
        <p:txBody>
          <a:bodyPr/>
          <a:lstStyle/>
          <a:p>
            <a:r>
              <a:rPr lang="en-GB" dirty="0"/>
              <a:t>„KI ist beeindruckend, aber im Grunde genommen ist sie nur ein superschneller ‚Rater‘. Sie ‚weiß‘ Dinge nicht so, wie Menschen es tun; sie folgt Mustern. Das bedeutet, dass sie zu 100 % überzeugt klingen kann, obwohl sie zu 100 % falsch liegt. Ob es sich um einen Chatbot oder einen Filter handelt, der dein Gesicht verändert – wende immer die ‚Pause-Check-Ask‘-Regel an. Pause: Fühlt sich das wahr an? Check: Kann ich das in einem Buch oder auf einer vertrauenswürdigen Website finden? Ask: Was denkt ein echter erwachsener Mensch?“</a:t>
            </a:r>
            <a:endParaRPr lang="LID4096" sz="1200" dirty="0"/>
          </a:p>
        </p:txBody>
      </p:sp>
      <p:sp>
        <p:nvSpPr>
          <p:cNvPr id="4" name="Slide Number Placeholder 3">
            <a:extLst>
              <a:ext uri="{FF2B5EF4-FFF2-40B4-BE49-F238E27FC236}">
                <a16:creationId xmlns:a16="http://schemas.microsoft.com/office/drawing/2014/main" id="{BFCD45F8-9CD4-51E2-F9FF-4274CDE717A3}"/>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1176484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„Zum Abschluss machen wir noch ein Versprechen. Das ist nicht für mich, sondern für euch. Schreibt auf der Grundlage dessen, worüber wir heute gesprochen haben – eure Werte, eure Privatsphäre und die ‚Highlight-Reel‘ – drei Dinge auf, die ihr tun werdet, um eure digitale Identität zu schützen. Vielleicht lautet es: ‚Ich werde kurz innehalten, bevor ich etwas poste‘ oder ‚Ich werde aufhören, mich mit Filtern zu vergleichen‘. Unterschreibt es. Ihr seid jetzt die Chefs eurer Online-Geschichte. Lasst uns dafür sorgen, dass sie gut wird.“</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1303133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„Stell dir deine digitale Identität wie ein riesiges, unendliches Puzzle vor. Die meisten Menschen glauben, ihre ‚Identität‘ sei nur ihr Profilbild. Tatsächlich besteht sie jedoch aus winzigen Fragmenten: dem Witz, den du in einem Kommentar hinterlassen hast, dem Benutzernamen, den du für ein Spiel gewählt hast, den Videos, die du dir ansiehst, und sogar den Emojis, die du verwendest. Für sich genommen mögen diese Teile klein erscheinen, aber zusammen ergeben sie ein ‚Gesamtbild‘, anhand dessen andere – und sogar Algorithmen – entscheiden, wer du bist.“</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AB048-EB97-A5CB-A3A1-18BAAB08C6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00221-B388-B30F-D078-FF5F4BD4E7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70815-F66A-8393-BC36-4E310AA101A5}"/>
              </a:ext>
            </a:extLst>
          </p:cNvPr>
          <p:cNvSpPr>
            <a:spLocks noGrp="1"/>
          </p:cNvSpPr>
          <p:nvPr>
            <p:ph type="body" idx="1"/>
          </p:nvPr>
        </p:nvSpPr>
        <p:spPr/>
        <p:txBody>
          <a:bodyPr/>
          <a:lstStyle/>
          <a:p>
            <a:r>
              <a:rPr lang="en-US" sz="1200" dirty="0"/>
              <a:t>„Unsere digitale Identität ist wichtig; sie ist die Geschichte, die bleibt, sie kann viele Bereiche Ihres Lebens beeinflussen und bleibt oft bestehen.“</a:t>
            </a:r>
            <a:endParaRPr lang="LID4096" sz="1200" dirty="0"/>
          </a:p>
        </p:txBody>
      </p:sp>
      <p:sp>
        <p:nvSpPr>
          <p:cNvPr id="4" name="Slide Number Placeholder 3">
            <a:extLst>
              <a:ext uri="{FF2B5EF4-FFF2-40B4-BE49-F238E27FC236}">
                <a16:creationId xmlns:a16="http://schemas.microsoft.com/office/drawing/2014/main" id="{B320B0E3-52D9-673C-D9E5-881CA1F776D5}"/>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2569012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57B3C-F6BC-5042-3803-F649A615C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86CE89-1509-5A63-196D-E5A9237C9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1309EC-6C16-A35C-BC8D-6EC569A76698}"/>
              </a:ext>
            </a:extLst>
          </p:cNvPr>
          <p:cNvSpPr>
            <a:spLocks noGrp="1"/>
          </p:cNvSpPr>
          <p:nvPr>
            <p:ph type="body" idx="1"/>
          </p:nvPr>
        </p:nvSpPr>
        <p:spPr/>
        <p:txBody>
          <a:bodyPr/>
          <a:lstStyle/>
          <a:p>
            <a:r>
              <a:rPr lang="en-GB" dirty="0"/>
              <a:t>„Identität ist nicht nur das, was du postest. Sie ist wie ein Eisberg. Über Wasser ist das, was deine Freunde sehen – deine Beiträge und Stories. Aber unter Wasser verbirgt sich eine riesige Menge an ‚unsichtbaren‘ Daten: dein Suchverlauf, wie lange du bei einem Foto verweilst und dein Standort. Selbst wenn du nichts postest, wächst der Eisberg weiter. Unser Ziel ist es, sicherzustellen, dass du weißt, was ‚unter der Oberfläche‘ passiert, damit du die Kontrolle über deine Daten behältst.“</a:t>
            </a:r>
            <a:endParaRPr lang="LID4096" sz="1200" dirty="0"/>
          </a:p>
        </p:txBody>
      </p:sp>
      <p:sp>
        <p:nvSpPr>
          <p:cNvPr id="4" name="Slide Number Placeholder 3">
            <a:extLst>
              <a:ext uri="{FF2B5EF4-FFF2-40B4-BE49-F238E27FC236}">
                <a16:creationId xmlns:a16="http://schemas.microsoft.com/office/drawing/2014/main" id="{C48B1B4E-320B-D4DC-E632-7FE181C6EBDF}"/>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7978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A262-26FC-961D-0FF2-825CB423E1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A527A-25DD-AD68-57E6-56BC63EB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7EAC89-CAF2-0C30-1D7B-A2CAA37A939D}"/>
              </a:ext>
            </a:extLst>
          </p:cNvPr>
          <p:cNvSpPr>
            <a:spLocks noGrp="1"/>
          </p:cNvSpPr>
          <p:nvPr>
            <p:ph type="body" idx="1"/>
          </p:nvPr>
        </p:nvSpPr>
        <p:spPr/>
        <p:txBody>
          <a:bodyPr/>
          <a:lstStyle/>
          <a:p>
            <a:r>
              <a:rPr lang="en-GB" dirty="0"/>
              <a:t>„Beginnen wir mit einer Realitätsprüfung. Ich möchte, dass du an deinen Lieblingsort im Internet denkst. Wenn ein Fremder sich dort fünf Minuten lang deine Aktivitäten ansehen würde, mit welchen drei Worten würde er dich beschreiben? Nun sei ehrlich: Sind das dieselben drei Worte, die du dir wünschst? Kreise das eine ein, worauf du stolz bist. Wenn es etwas gibt, das du lieber ändern würdest, setze ein Sternchen daneben. Das ist dein Ausgangspunkt für heute.“</a:t>
            </a:r>
            <a:endParaRPr lang="LID4096" sz="1200" dirty="0"/>
          </a:p>
        </p:txBody>
      </p:sp>
      <p:sp>
        <p:nvSpPr>
          <p:cNvPr id="4" name="Slide Number Placeholder 3">
            <a:extLst>
              <a:ext uri="{FF2B5EF4-FFF2-40B4-BE49-F238E27FC236}">
                <a16:creationId xmlns:a16="http://schemas.microsoft.com/office/drawing/2014/main" id="{6D9EE503-7393-8E51-E62B-96C23CC89AAA}"/>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4240181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791BB-C62E-2CCB-1F4B-8C0E0160F1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76E3C-EE10-3DD4-2494-6861FF9220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5D4802-24D2-8A03-C8F7-6B09C4EA0CB6}"/>
              </a:ext>
            </a:extLst>
          </p:cNvPr>
          <p:cNvSpPr>
            <a:spLocks noGrp="1"/>
          </p:cNvSpPr>
          <p:nvPr>
            <p:ph type="body" idx="1"/>
          </p:nvPr>
        </p:nvSpPr>
        <p:spPr/>
        <p:txBody>
          <a:bodyPr/>
          <a:lstStyle/>
          <a:p>
            <a:r>
              <a:rPr lang="en-GB" dirty="0"/>
              <a:t>„Im Internet geht alles sehr schnell. Man drückt leicht auf ‚Senden‘ oder ‚Teilen‘, bevor man überhaupt richtig nachgedacht hat. Hier kommen </a:t>
            </a:r>
            <a:r>
              <a:rPr lang="en-GB" b="1" dirty="0"/>
              <a:t>digitale Werte </a:t>
            </a:r>
            <a:r>
              <a:rPr lang="en-GB" dirty="0"/>
              <a:t>ins Spiel. Sie fungieren wie ein Kompass. Wenn dir ‚Freundlichkeit‘ wichtig ist, gibt dir dieser Kompass einen kleinen Anstoß, wenn eine Gruppenunterhaltung anfängt, giftig zu werden. Wenn dir ‚Respekt‘ wichtig ist, erinnert er dich daran, einen Freund zu fragen, bevor du ein Foto von ihm postest. Wenn du deine Werte kennst, musst du dich nicht fragen, was das ‚Richtige‘ ist – der Kompass sagt es dir.“</a:t>
            </a:r>
            <a:endParaRPr lang="LID4096" sz="1200" dirty="0"/>
          </a:p>
        </p:txBody>
      </p:sp>
      <p:sp>
        <p:nvSpPr>
          <p:cNvPr id="4" name="Slide Number Placeholder 3">
            <a:extLst>
              <a:ext uri="{FF2B5EF4-FFF2-40B4-BE49-F238E27FC236}">
                <a16:creationId xmlns:a16="http://schemas.microsoft.com/office/drawing/2014/main" id="{285F9FA2-15F7-B124-81DF-A76F4FA9E40E}"/>
              </a:ext>
            </a:extLst>
          </p:cNvPr>
          <p:cNvSpPr>
            <a:spLocks noGrp="1"/>
          </p:cNvSpPr>
          <p:nvPr>
            <p:ph type="sldNum" sz="quarter" idx="5"/>
          </p:nvPr>
        </p:nvSpPr>
        <p:spPr/>
        <p:txBody>
          <a:bodyPr/>
          <a:lstStyle/>
          <a:p>
            <a:fld id="{C6CF91B0-25AB-4DFA-B184-293DD156034C}" type="slidenum">
              <a:rPr lang="el-GR" smtClean="0"/>
              <a:t>8</a:t>
            </a:fld>
            <a:endParaRPr lang="el-GR"/>
          </a:p>
        </p:txBody>
      </p:sp>
    </p:spTree>
    <p:extLst>
      <p:ext uri="{BB962C8B-B14F-4D97-AF65-F5344CB8AC3E}">
        <p14:creationId xmlns:p14="http://schemas.microsoft.com/office/powerpoint/2010/main" val="1629050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8C099-2458-3DED-9C19-3D2B22F2E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3A2695-6B0F-D967-62DA-2EE077571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ED70BC-7D0E-C64F-1DB6-884878D13EA8}"/>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DA34C7A1-F454-88FD-9AB4-829DFB8BD3FD}"/>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1914950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1BD07-67AC-9651-C114-62056ABB5E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3057C-0C1E-C4E6-816A-12FB2DF72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614AA9-D6F2-0830-C9DF-ED9CC3C4549B}"/>
              </a:ext>
            </a:extLst>
          </p:cNvPr>
          <p:cNvSpPr>
            <a:spLocks noGrp="1"/>
          </p:cNvSpPr>
          <p:nvPr>
            <p:ph type="body" idx="1"/>
          </p:nvPr>
        </p:nvSpPr>
        <p:spPr/>
        <p:txBody>
          <a:bodyPr/>
          <a:lstStyle/>
          <a:p>
            <a:r>
              <a:rPr lang="en-US" sz="1200" dirty="0"/>
              <a:t>Wer du vor einem Jahr online warst, ist vielleicht nicht mehr der Mensch, der du heute bist. Wir verändern uns ständig und entwickeln uns weiter. Und es ist völlig normal, sich weiterzuentwickeln.</a:t>
            </a:r>
            <a:endParaRPr lang="LID4096" sz="1200" dirty="0"/>
          </a:p>
        </p:txBody>
      </p:sp>
      <p:sp>
        <p:nvSpPr>
          <p:cNvPr id="4" name="Slide Number Placeholder 3">
            <a:extLst>
              <a:ext uri="{FF2B5EF4-FFF2-40B4-BE49-F238E27FC236}">
                <a16:creationId xmlns:a16="http://schemas.microsoft.com/office/drawing/2014/main" id="{E1EC7B5D-1D8E-41A5-9CFE-1C3CD9F3206C}"/>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69946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9D86C-DA41-5597-FCD7-11546A074A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8FF979-C28B-3D0F-F60E-C6747D0566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DC50C-37B7-DE47-0467-DEBBDB788619}"/>
              </a:ext>
            </a:extLst>
          </p:cNvPr>
          <p:cNvSpPr>
            <a:spLocks noGrp="1"/>
          </p:cNvSpPr>
          <p:nvPr>
            <p:ph type="body" idx="1"/>
          </p:nvPr>
        </p:nvSpPr>
        <p:spPr/>
        <p:txBody>
          <a:bodyPr/>
          <a:lstStyle/>
          <a:p>
            <a:endParaRPr lang="LID4096" sz="1200" dirty="0"/>
          </a:p>
        </p:txBody>
      </p:sp>
      <p:sp>
        <p:nvSpPr>
          <p:cNvPr id="4" name="Slide Number Placeholder 3">
            <a:extLst>
              <a:ext uri="{FF2B5EF4-FFF2-40B4-BE49-F238E27FC236}">
                <a16:creationId xmlns:a16="http://schemas.microsoft.com/office/drawing/2014/main" id="{47BE9084-F747-9C37-8130-ADAA9D88DAFC}"/>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3284977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3580180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Schulungsmaterial für Schüler*</a:t>
            </a:r>
            <a:r>
              <a:rPr lang="en-US" sz="2400" dirty="0" err="1"/>
              <a:t>innen</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Modul 3</a:t>
            </a:r>
          </a:p>
          <a:p>
            <a:r>
              <a:rPr lang="en-US" sz="2800" dirty="0"/>
              <a:t>Aufbau einer gesunden digitalen Identität</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DE32D-2C72-CB10-3CF4-84A97D84485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A7468C8-5807-1022-1F6F-9F4FB032F79F}"/>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95858F16-D0F0-8373-5338-18FA8AF9A225}"/>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Thema 2: Digitale Werte (Wer du sein möchtest)</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53AAD1C-B2A2-EED3-233D-088A7E86EE79}"/>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00607149-679B-A035-FC66-68922DD61A39}"/>
              </a:ext>
            </a:extLst>
          </p:cNvPr>
          <p:cNvSpPr txBox="1"/>
          <p:nvPr/>
        </p:nvSpPr>
        <p:spPr>
          <a:xfrm>
            <a:off x="176644" y="1631373"/>
            <a:ext cx="10453255" cy="3553089"/>
          </a:xfrm>
          <a:prstGeom prst="rect">
            <a:avLst/>
          </a:prstGeom>
          <a:noFill/>
        </p:spPr>
        <p:txBody>
          <a:bodyPr wrap="square">
            <a:spAutoFit/>
          </a:bodyPr>
          <a:lstStyle/>
          <a:p>
            <a:pPr lvl="0"/>
            <a:r>
              <a:rPr lang="en-GB" sz="2400" b="1" dirty="0"/>
              <a:t>Veränderung und Wachstum</a:t>
            </a:r>
          </a:p>
          <a:p>
            <a:pPr lvl="0" algn="ctr"/>
            <a:endParaRPr lang="en-GB" sz="2400" dirty="0"/>
          </a:p>
          <a:p>
            <a:pPr lvl="1" algn="ctr"/>
            <a:r>
              <a:rPr lang="en-GB" sz="2400" dirty="0"/>
              <a:t> Es ist in Ordnung, sich weiterzuentwickeln</a:t>
            </a:r>
          </a:p>
          <a:p>
            <a:pPr lvl="1" algn="ctr"/>
            <a:endParaRPr lang="en-GB" sz="2400" dirty="0"/>
          </a:p>
          <a:p>
            <a:pPr lvl="1" algn="ctr"/>
            <a:r>
              <a:rPr lang="en-GB" sz="2400" dirty="0"/>
              <a:t>Wer du vor einem Jahr online warst, ist vielleicht nicht mehr der, der du heute bist.</a:t>
            </a:r>
          </a:p>
          <a:p>
            <a:pPr lvl="1" algn="ctr"/>
            <a:endParaRPr lang="en-GB" sz="2400" dirty="0"/>
          </a:p>
          <a:p>
            <a:pPr lvl="1" algn="ctr"/>
            <a:r>
              <a:rPr lang="en-GB" sz="2400" dirty="0"/>
              <a:t> Deine Werte helfen dir, diese Veränderungen zu meistern.</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752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BE257-1EE3-874F-C4D7-33D2AA0ED81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BE7752E-9053-4847-024B-F1F53461BC47}"/>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FCFC96FD-F3BD-4A58-E0F7-44E55DF3AFD4}"/>
              </a:ext>
            </a:extLst>
          </p:cNvPr>
          <p:cNvSpPr>
            <a:spLocks noGrp="1"/>
          </p:cNvSpPr>
          <p:nvPr>
            <p:ph type="body" sz="quarter" idx="10"/>
          </p:nvPr>
        </p:nvSpPr>
        <p:spPr/>
        <p:txBody>
          <a:bodyPr/>
          <a:lstStyle/>
          <a:p>
            <a:r>
              <a:rPr lang="en-US" b="1" i="1" dirty="0">
                <a:solidFill>
                  <a:schemeClr val="accent6">
                    <a:lumMod val="75000"/>
                  </a:schemeClr>
                </a:solidFill>
              </a:rPr>
              <a:t>Thema 2: Digitale Werte (Wer du sein möchtest)</a:t>
            </a:r>
            <a:endParaRPr lang="en-CY" i="1" dirty="0"/>
          </a:p>
        </p:txBody>
      </p:sp>
      <p:pic>
        <p:nvPicPr>
          <p:cNvPr id="3" name="Content Placeholder 1">
            <a:extLst>
              <a:ext uri="{FF2B5EF4-FFF2-40B4-BE49-F238E27FC236}">
                <a16:creationId xmlns:a16="http://schemas.microsoft.com/office/drawing/2014/main" id="{1E444738-8D8C-A54A-36EA-5C53417B97A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154C1CCD-C573-F32B-3D18-256B4420A886}"/>
              </a:ext>
            </a:extLst>
          </p:cNvPr>
          <p:cNvSpPr txBox="1"/>
          <p:nvPr/>
        </p:nvSpPr>
        <p:spPr>
          <a:xfrm>
            <a:off x="176644" y="1631373"/>
            <a:ext cx="10453255" cy="3701654"/>
          </a:xfrm>
          <a:prstGeom prst="rect">
            <a:avLst/>
          </a:prstGeom>
          <a:noFill/>
        </p:spPr>
        <p:txBody>
          <a:bodyPr wrap="square">
            <a:spAutoFit/>
          </a:bodyPr>
          <a:lstStyle/>
          <a:p>
            <a:pPr lvl="0" algn="ctr"/>
            <a:r>
              <a:rPr lang="en-GB" sz="2400" b="1" dirty="0">
                <a:solidFill>
                  <a:schemeClr val="accent4">
                    <a:lumMod val="75000"/>
                  </a:schemeClr>
                </a:solidFill>
              </a:rPr>
              <a:t>Aktivität: Die Werte-Abstimmung (interaktiv)</a:t>
            </a:r>
            <a:endParaRPr lang="en-GB" sz="2400" dirty="0">
              <a:solidFill>
                <a:schemeClr val="accent4">
                  <a:lumMod val="75000"/>
                </a:schemeClr>
              </a:solidFill>
            </a:endParaRPr>
          </a:p>
          <a:p>
            <a:pPr lvl="1" algn="ctr"/>
            <a:endParaRPr lang="en-GB" sz="2400" b="1" dirty="0"/>
          </a:p>
          <a:p>
            <a:pPr lvl="1" algn="ctr"/>
            <a:r>
              <a:rPr lang="en-GB" sz="2400" dirty="0"/>
              <a:t>Die </a:t>
            </a:r>
            <a:r>
              <a:rPr lang="en-GB" sz="2400" dirty="0" err="1"/>
              <a:t>Lehrkraft</a:t>
            </a:r>
            <a:r>
              <a:rPr lang="en-GB" sz="2400" dirty="0"/>
              <a:t> </a:t>
            </a:r>
            <a:r>
              <a:rPr lang="en-GB" sz="2400" dirty="0" err="1"/>
              <a:t>liest</a:t>
            </a:r>
            <a:r>
              <a:rPr lang="en-GB" sz="2400" dirty="0"/>
              <a:t> ein Szenario vor (z. B. „Amir sieht einen Witz, der lustig, aber ein bisschen gemein ist“). </a:t>
            </a:r>
          </a:p>
          <a:p>
            <a:pPr lvl="1" algn="ctr"/>
            <a:endParaRPr lang="en-GB" sz="2400" dirty="0"/>
          </a:p>
          <a:p>
            <a:pPr lvl="1" algn="ctr"/>
            <a:r>
              <a:rPr lang="en-GB" sz="2400" dirty="0"/>
              <a:t>Die Schüler*</a:t>
            </a:r>
            <a:r>
              <a:rPr lang="en-GB" sz="2400" dirty="0" err="1"/>
              <a:t>innen</a:t>
            </a:r>
            <a:r>
              <a:rPr lang="en-GB" sz="2400" dirty="0"/>
              <a:t> stimmen darüber ab, welcher Wert gewinnen soll: „</a:t>
            </a:r>
            <a:r>
              <a:rPr lang="en-GB" sz="2400" dirty="0" err="1"/>
              <a:t>Humor</a:t>
            </a:r>
            <a:r>
              <a:rPr lang="en-GB" sz="2400" dirty="0"/>
              <a:t>“ oder „Respekt“.</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2698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22E28-AA65-8466-22E1-2ADE3CCCD0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3188B89-6BAE-31BA-1AD8-392BCB8E508B}"/>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42A4D0E3-44F3-ECD7-F95C-E32C4A241E18}"/>
              </a:ext>
            </a:extLst>
          </p:cNvPr>
          <p:cNvSpPr>
            <a:spLocks noGrp="1"/>
          </p:cNvSpPr>
          <p:nvPr>
            <p:ph type="body" sz="quarter" idx="10"/>
          </p:nvPr>
        </p:nvSpPr>
        <p:spPr/>
        <p:txBody>
          <a:bodyPr/>
          <a:lstStyle/>
          <a:p>
            <a:r>
              <a:rPr lang="en-US" b="1" i="1" dirty="0">
                <a:solidFill>
                  <a:schemeClr val="accent6">
                    <a:lumMod val="75000"/>
                  </a:schemeClr>
                </a:solidFill>
              </a:rPr>
              <a:t>Thema 2: Digitale Werte (Wer du sein möchtest)</a:t>
            </a:r>
            <a:endParaRPr lang="en-CY" i="1" dirty="0"/>
          </a:p>
        </p:txBody>
      </p:sp>
      <p:pic>
        <p:nvPicPr>
          <p:cNvPr id="3" name="Content Placeholder 1">
            <a:extLst>
              <a:ext uri="{FF2B5EF4-FFF2-40B4-BE49-F238E27FC236}">
                <a16:creationId xmlns:a16="http://schemas.microsoft.com/office/drawing/2014/main" id="{150FB3C1-6E15-E687-3C5E-D5B3C6DBB028}"/>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46BA67AD-4415-BD84-0A43-AF70CDB7E4FB}"/>
              </a:ext>
            </a:extLst>
          </p:cNvPr>
          <p:cNvSpPr txBox="1"/>
          <p:nvPr/>
        </p:nvSpPr>
        <p:spPr>
          <a:xfrm>
            <a:off x="176644" y="1631373"/>
            <a:ext cx="10453255" cy="2685992"/>
          </a:xfrm>
          <a:prstGeom prst="rect">
            <a:avLst/>
          </a:prstGeom>
          <a:noFill/>
        </p:spPr>
        <p:txBody>
          <a:bodyPr wrap="square">
            <a:spAutoFit/>
          </a:bodyPr>
          <a:lstStyle/>
          <a:p>
            <a:pPr lvl="0" algn="ctr"/>
            <a:r>
              <a:rPr lang="en-GB" sz="2400" b="1" dirty="0">
                <a:solidFill>
                  <a:schemeClr val="accent4">
                    <a:lumMod val="75000"/>
                  </a:schemeClr>
                </a:solidFill>
              </a:rPr>
              <a:t>Aktivität: Erstellen des „Klassenkodex“ (Gruppe)</a:t>
            </a:r>
            <a:endParaRPr lang="en-GB" sz="2400" dirty="0">
              <a:solidFill>
                <a:schemeClr val="accent4">
                  <a:lumMod val="75000"/>
                </a:schemeClr>
              </a:solidFill>
            </a:endParaRPr>
          </a:p>
          <a:p>
            <a:pPr lvl="1" algn="ctr"/>
            <a:endParaRPr lang="en-GB" sz="2400" b="1" dirty="0"/>
          </a:p>
          <a:p>
            <a:pPr lvl="1" algn="ctr"/>
            <a:r>
              <a:rPr lang="en-GB" sz="2400" dirty="0"/>
              <a:t>Kleingruppen entwerfen auf der Grundlage gemeinsamer Werte drei „Goldene Regeln“ für ihre Klassen-Gruppenchats </a:t>
            </a:r>
          </a:p>
          <a:p>
            <a:pPr lvl="1" algn="ctr"/>
            <a:r>
              <a:rPr lang="en-GB" sz="2400" dirty="0"/>
              <a:t>(z. B. „Wir fragen nach, bevor wir ein Foto von jemandem posten“).</a:t>
            </a:r>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1746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70DB7-8C48-857C-BFA8-2639603099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AB7160-DA1B-542C-9EAE-C13061CE8225}"/>
              </a:ext>
            </a:extLst>
          </p:cNvPr>
          <p:cNvSpPr>
            <a:spLocks noGrp="1"/>
          </p:cNvSpPr>
          <p:nvPr>
            <p:ph type="ctrTitle"/>
          </p:nvPr>
        </p:nvSpPr>
        <p:spPr/>
        <p:txBody>
          <a:bodyPr>
            <a:normAutofit fontScale="90000"/>
          </a:bodyPr>
          <a:lstStyle/>
          <a:p>
            <a:r>
              <a:rPr lang="en-US" sz="2800" b="0" i="1" dirty="0"/>
              <a:t>Modul 3 (Schüler*</a:t>
            </a:r>
            <a:r>
              <a:rPr lang="en-US" sz="2800" b="0" i="1" dirty="0" err="1"/>
              <a:t>innen</a:t>
            </a:r>
            <a:r>
              <a:rPr lang="en-US" sz="2800" b="0" i="1" dirty="0"/>
              <a:t>):</a:t>
            </a:r>
            <a:br>
              <a:rPr lang="en-US" sz="2800" b="0" i="1" dirty="0"/>
            </a:br>
            <a:r>
              <a:rPr lang="en-US" sz="2800" b="0" i="1" dirty="0"/>
              <a:t>Aufbau einer gesunden digitalen Identität</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C8A4E8C8-A5B5-0221-FFD7-C50FF2A5D2C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3: </a:t>
            </a:r>
            <a:r>
              <a:rPr lang="it-IT" sz="2400" b="1" dirty="0">
                <a:solidFill>
                  <a:schemeClr val="accent1">
                    <a:lumMod val="75000"/>
                  </a:schemeClr>
                </a:solidFill>
              </a:rPr>
              <a:t>Datenschutz, kuratierte Inhalte und KI</a:t>
            </a:r>
            <a:endParaRPr lang="en-US"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1532938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3B3B9-28B0-45A4-4A9D-8FAF7DEDF35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9CA3AA-C34E-76ED-34E4-B64B9C08FD32}"/>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A81A50A7-45E7-D1FB-CC37-9759372FB069}"/>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Thema 3: </a:t>
            </a:r>
            <a:r>
              <a:rPr lang="it-IT" b="1" i="1" dirty="0">
                <a:solidFill>
                  <a:schemeClr val="accent1">
                    <a:lumMod val="75000"/>
                  </a:schemeClr>
                </a:solidFill>
              </a:rPr>
              <a:t>Datenschutz, kuratierte Inhalte und KI</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3C5D484-7467-C29D-790C-10D99DD5FACD}"/>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E4B77014-5108-BBCD-4B52-F22C8A08D893}"/>
              </a:ext>
            </a:extLst>
          </p:cNvPr>
          <p:cNvSpPr txBox="1"/>
          <p:nvPr/>
        </p:nvSpPr>
        <p:spPr>
          <a:xfrm>
            <a:off x="176644" y="1631373"/>
            <a:ext cx="10453255" cy="3553089"/>
          </a:xfrm>
          <a:prstGeom prst="rect">
            <a:avLst/>
          </a:prstGeom>
          <a:noFill/>
        </p:spPr>
        <p:txBody>
          <a:bodyPr wrap="square">
            <a:spAutoFit/>
          </a:bodyPr>
          <a:lstStyle/>
          <a:p>
            <a:pPr lvl="0"/>
            <a:r>
              <a:rPr lang="en-GB" sz="2400" b="1" dirty="0"/>
              <a:t>Datenschutz als Schutz</a:t>
            </a:r>
            <a:endParaRPr lang="en-GB" sz="2400" dirty="0"/>
          </a:p>
          <a:p>
            <a:pPr lvl="1"/>
            <a:endParaRPr lang="en-GB" sz="2400" b="1" dirty="0"/>
          </a:p>
          <a:p>
            <a:pPr lvl="1" algn="ctr"/>
            <a:r>
              <a:rPr lang="en-GB" sz="2400" dirty="0"/>
              <a:t>Das Tor geschlossen halten.</a:t>
            </a:r>
          </a:p>
          <a:p>
            <a:pPr lvl="1" algn="ctr"/>
            <a:endParaRPr lang="en-GB" sz="2400" dirty="0"/>
          </a:p>
          <a:p>
            <a:pPr lvl="1" algn="ctr"/>
            <a:r>
              <a:rPr lang="en-GB" sz="2400" dirty="0"/>
              <a:t>Nicht alles muss geteilt werden. </a:t>
            </a:r>
          </a:p>
          <a:p>
            <a:pPr lvl="1" algn="ctr"/>
            <a:endParaRPr lang="en-GB" sz="2400" dirty="0"/>
          </a:p>
          <a:p>
            <a:pPr lvl="1" algn="ctr"/>
            <a:r>
              <a:rPr lang="en-GB" sz="2400" dirty="0"/>
              <a:t>Persönliche Daten (Adresse, vollständiger Name, Schule) sollten „Rot“ (privat) bleiben.</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4403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9D791-9593-D1F3-E56E-FCB2DBA47DE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A8D47AA-931B-7746-B697-9F0260057DFE}"/>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F776DC16-6E77-872E-2027-423E396E831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Thema 3: </a:t>
            </a:r>
            <a:r>
              <a:rPr lang="it-IT" b="1" i="1" dirty="0">
                <a:solidFill>
                  <a:schemeClr val="accent1">
                    <a:lumMod val="75000"/>
                  </a:schemeClr>
                </a:solidFill>
              </a:rPr>
              <a:t>Datenschutz, kuratierte Inhalte und KI</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D6AEFCC1-FE5B-B9AF-22A9-921AB4F84E79}"/>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9AD74E6F-FCE6-26CA-4315-D7729B404295}"/>
              </a:ext>
            </a:extLst>
          </p:cNvPr>
          <p:cNvSpPr txBox="1"/>
          <p:nvPr/>
        </p:nvSpPr>
        <p:spPr>
          <a:xfrm>
            <a:off x="176644" y="1631373"/>
            <a:ext cx="10453255" cy="3553089"/>
          </a:xfrm>
          <a:prstGeom prst="rect">
            <a:avLst/>
          </a:prstGeom>
          <a:noFill/>
        </p:spPr>
        <p:txBody>
          <a:bodyPr wrap="square">
            <a:spAutoFit/>
          </a:bodyPr>
          <a:lstStyle/>
          <a:p>
            <a:pPr lvl="0"/>
            <a:r>
              <a:rPr lang="en-GB" sz="2400" b="1" dirty="0"/>
              <a:t>Kuratiert vs. echtes Leben</a:t>
            </a:r>
          </a:p>
          <a:p>
            <a:pPr lvl="0"/>
            <a:endParaRPr lang="en-GB" sz="2400" dirty="0"/>
          </a:p>
          <a:p>
            <a:pPr lvl="1" algn="ctr"/>
            <a:r>
              <a:rPr lang="en-GB" sz="2400" dirty="0"/>
              <a:t>Außerhalb des Bildausschnitts</a:t>
            </a:r>
          </a:p>
          <a:p>
            <a:pPr lvl="1" algn="ctr"/>
            <a:endParaRPr lang="en-GB" sz="2400" dirty="0"/>
          </a:p>
          <a:p>
            <a:pPr lvl="1" algn="ctr"/>
            <a:r>
              <a:rPr lang="en-GB" sz="2400" dirty="0"/>
              <a:t>Online-Fotos sind „Highlights“ – bearbeitet, gefiltert und inszeniert. </a:t>
            </a:r>
          </a:p>
          <a:p>
            <a:pPr lvl="1" algn="ctr"/>
            <a:endParaRPr lang="en-GB" sz="2400" dirty="0"/>
          </a:p>
          <a:p>
            <a:pPr lvl="1" algn="ctr"/>
            <a:r>
              <a:rPr lang="en-GB" sz="2400" dirty="0"/>
              <a:t>Sie zeigen nicht die langweiligen oder schwierigen Seiten des Lebens.</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8843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812DF-ECF5-97AD-DDD7-F640A0444B9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B49428B-A21E-64E6-B128-4547AAB5C22C}"/>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03999FB0-7C83-BABF-56CE-F04FA9989E41}"/>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Thema 3: </a:t>
            </a:r>
            <a:r>
              <a:rPr lang="it-IT" b="1" i="1" dirty="0">
                <a:solidFill>
                  <a:schemeClr val="accent1">
                    <a:lumMod val="75000"/>
                  </a:schemeClr>
                </a:solidFill>
              </a:rPr>
              <a:t>Datenschutz, kuratierte Inhalte und KI</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32607A27-BFFA-D71C-653C-20DB213A6760}"/>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66FF5DE4-4526-2BED-295B-A1F8DB474CD4}"/>
              </a:ext>
            </a:extLst>
          </p:cNvPr>
          <p:cNvSpPr txBox="1"/>
          <p:nvPr/>
        </p:nvSpPr>
        <p:spPr>
          <a:xfrm>
            <a:off x="176644" y="1631373"/>
            <a:ext cx="10453255" cy="3424655"/>
          </a:xfrm>
          <a:prstGeom prst="rect">
            <a:avLst/>
          </a:prstGeom>
          <a:noFill/>
        </p:spPr>
        <p:txBody>
          <a:bodyPr wrap="square">
            <a:spAutoFit/>
          </a:bodyPr>
          <a:lstStyle/>
          <a:p>
            <a:pPr lvl="0"/>
            <a:r>
              <a:rPr lang="en-GB" sz="2400" b="1" dirty="0"/>
              <a:t>Sicherheit bei KI</a:t>
            </a:r>
            <a:endParaRPr lang="en-GB" sz="2400" dirty="0"/>
          </a:p>
          <a:p>
            <a:pPr lvl="1" algn="ctr"/>
            <a:endParaRPr lang="en-GB" sz="2400" b="1" dirty="0"/>
          </a:p>
          <a:p>
            <a:pPr lvl="1" algn="ctr"/>
            <a:r>
              <a:rPr lang="en-GB" sz="2400" dirty="0"/>
              <a:t>Erst nachdenken, dann vertrauen</a:t>
            </a:r>
          </a:p>
          <a:p>
            <a:pPr lvl="1" algn="ctr"/>
            <a:endParaRPr lang="en-GB" sz="2400" dirty="0"/>
          </a:p>
          <a:p>
            <a:pPr lvl="1" algn="ctr"/>
            <a:r>
              <a:rPr lang="en-GB" sz="2400" dirty="0"/>
              <a:t>KI-Tools können „sicher, aber falsch“ sein. </a:t>
            </a:r>
          </a:p>
          <a:p>
            <a:pPr lvl="1" algn="ctr"/>
            <a:endParaRPr lang="en-GB" sz="2400" dirty="0"/>
          </a:p>
          <a:p>
            <a:pPr lvl="1" algn="ctr"/>
            <a:r>
              <a:rPr lang="en-GB" sz="2400" dirty="0"/>
              <a:t>Wende die „Pause- </a:t>
            </a:r>
            <a:r>
              <a:rPr lang="en-GB" sz="2400" dirty="0" err="1"/>
              <a:t>Überprüfen</a:t>
            </a:r>
            <a:r>
              <a:rPr lang="en-GB" sz="2400" dirty="0"/>
              <a:t> - </a:t>
            </a:r>
            <a:r>
              <a:rPr lang="en-GB" sz="2400" dirty="0" err="1"/>
              <a:t>Fragen</a:t>
            </a:r>
            <a:r>
              <a:rPr lang="en-GB" sz="2400" dirty="0"/>
              <a:t>“-Regel an, bevor du glaubst, was dir eine KI sagt.</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2724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4D4A3-AE8A-B08A-FC48-7F015150686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20B724E-3E8E-EB5B-5258-66235F0C622A}"/>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6F9DC1D4-46CD-9249-AC39-0C9C737AF9FF}"/>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Thema 3: </a:t>
            </a:r>
            <a:r>
              <a:rPr lang="it-IT" b="1" i="1" dirty="0">
                <a:solidFill>
                  <a:schemeClr val="accent1">
                    <a:lumMod val="75000"/>
                  </a:schemeClr>
                </a:solidFill>
              </a:rPr>
              <a:t>Datenschutz, kuratierte Inhalte und KI</a:t>
            </a:r>
            <a:endParaRPr lang="en-US" b="1" i="1" dirty="0">
              <a:solidFill>
                <a:schemeClr val="accent1">
                  <a:lumMod val="75000"/>
                </a:schemeClr>
              </a:solidFill>
            </a:endParaRPr>
          </a:p>
          <a:p>
            <a:endParaRPr lang="en-CY" i="1" dirty="0"/>
          </a:p>
        </p:txBody>
      </p:sp>
      <p:pic>
        <p:nvPicPr>
          <p:cNvPr id="3" name="Content Placeholder 1">
            <a:extLst>
              <a:ext uri="{FF2B5EF4-FFF2-40B4-BE49-F238E27FC236}">
                <a16:creationId xmlns:a16="http://schemas.microsoft.com/office/drawing/2014/main" id="{2BAAF1D7-3CEF-1523-7775-91007A070763}"/>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2A7E0429-9DF5-168C-0D1B-9FC52250EFD1}"/>
              </a:ext>
            </a:extLst>
          </p:cNvPr>
          <p:cNvSpPr txBox="1"/>
          <p:nvPr/>
        </p:nvSpPr>
        <p:spPr>
          <a:xfrm>
            <a:off x="176644" y="1631373"/>
            <a:ext cx="10453255" cy="3701654"/>
          </a:xfrm>
          <a:prstGeom prst="rect">
            <a:avLst/>
          </a:prstGeom>
          <a:noFill/>
        </p:spPr>
        <p:txBody>
          <a:bodyPr wrap="square">
            <a:spAutoFit/>
          </a:bodyPr>
          <a:lstStyle/>
          <a:p>
            <a:pPr lvl="0" algn="ctr"/>
            <a:r>
              <a:rPr lang="en-GB" sz="2400" b="1" dirty="0">
                <a:solidFill>
                  <a:schemeClr val="accent4">
                    <a:lumMod val="75000"/>
                  </a:schemeClr>
                </a:solidFill>
              </a:rPr>
              <a:t>Aktivität: Der Ampel-Test (interaktiv)</a:t>
            </a:r>
            <a:endParaRPr lang="en-GB" sz="2400" dirty="0">
              <a:solidFill>
                <a:schemeClr val="accent4">
                  <a:lumMod val="75000"/>
                </a:schemeClr>
              </a:solidFill>
            </a:endParaRPr>
          </a:p>
          <a:p>
            <a:pPr lvl="1" algn="ctr"/>
            <a:endParaRPr lang="en-GB" sz="2400" b="1" dirty="0"/>
          </a:p>
          <a:p>
            <a:pPr lvl="1" algn="ctr"/>
            <a:r>
              <a:rPr lang="en-GB" sz="2400" dirty="0"/>
              <a:t>Die </a:t>
            </a:r>
            <a:r>
              <a:rPr lang="en-GB" sz="2400" dirty="0" err="1"/>
              <a:t>Lehrkraft</a:t>
            </a:r>
            <a:r>
              <a:rPr lang="en-GB" sz="2400" dirty="0"/>
              <a:t> </a:t>
            </a:r>
            <a:r>
              <a:rPr lang="en-GB" sz="2400" dirty="0" err="1"/>
              <a:t>nennt</a:t>
            </a:r>
            <a:r>
              <a:rPr lang="en-GB" sz="2400" dirty="0"/>
              <a:t> Begriffe (z. B. „Telefonnummer“, „Lieblingsbelag auf der Pizza“). </a:t>
            </a:r>
          </a:p>
          <a:p>
            <a:pPr lvl="1" algn="ctr"/>
            <a:endParaRPr lang="en-GB" sz="2400" dirty="0"/>
          </a:p>
          <a:p>
            <a:pPr lvl="1" algn="ctr"/>
            <a:r>
              <a:rPr lang="en-GB" sz="2400" dirty="0"/>
              <a:t>Die Schüler*</a:t>
            </a:r>
            <a:r>
              <a:rPr lang="en-GB" sz="2400" dirty="0" err="1"/>
              <a:t>innen</a:t>
            </a:r>
            <a:r>
              <a:rPr lang="en-GB" sz="2400" dirty="0"/>
              <a:t> halten grüne (sicher), gelbe (erst fragen) oder rote (privat) Karten hoch.</a:t>
            </a:r>
          </a:p>
          <a:p>
            <a:pPr lvl="0"/>
            <a:r>
              <a:rPr lang="en-GB"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46530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7AD1F-2E87-82B7-4A61-DD7B164055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E42B6-576C-EA6E-88DC-B6B2DADF116D}"/>
              </a:ext>
            </a:extLst>
          </p:cNvPr>
          <p:cNvSpPr>
            <a:spLocks noGrp="1"/>
          </p:cNvSpPr>
          <p:nvPr>
            <p:ph type="ctrTitle"/>
          </p:nvPr>
        </p:nvSpPr>
        <p:spPr/>
        <p:txBody>
          <a:bodyPr>
            <a:normAutofit fontScale="90000"/>
          </a:bodyPr>
          <a:lstStyle/>
          <a:p>
            <a:r>
              <a:rPr lang="en-US" sz="2800" b="0" i="1" dirty="0"/>
              <a:t>Modul 3 (Schüler*</a:t>
            </a:r>
            <a:r>
              <a:rPr lang="en-US" sz="2800" b="0" i="1" dirty="0" err="1"/>
              <a:t>innen</a:t>
            </a:r>
            <a:r>
              <a:rPr lang="en-US" sz="2800" b="0" i="1" dirty="0"/>
              <a:t>):</a:t>
            </a:r>
            <a:br>
              <a:rPr lang="en-US" sz="2800" b="0" i="1" dirty="0"/>
            </a:br>
            <a:r>
              <a:rPr lang="en-US" sz="2800" b="0" i="1" dirty="0"/>
              <a:t>Aufbau einer gesunden digitalen Identität</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8A528D95-7A10-D41A-92DF-645092CD1106}"/>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4: </a:t>
            </a:r>
            <a:r>
              <a:rPr lang="en-GB" sz="2400" b="1" dirty="0">
                <a:solidFill>
                  <a:schemeClr val="accent1">
                    <a:lumMod val="75000"/>
                  </a:schemeClr>
                </a:solidFill>
              </a:rPr>
              <a:t>Kuratierte Inhalte vs. das echte Leben</a:t>
            </a:r>
            <a:endParaRPr lang="en-US" sz="2400" b="1" dirty="0">
              <a:solidFill>
                <a:schemeClr val="accent1">
                  <a:lumMod val="75000"/>
                </a:schemeClr>
              </a:solidFill>
            </a:endParaRPr>
          </a:p>
          <a:p>
            <a:endParaRPr lang="en-CY" sz="2800" dirty="0"/>
          </a:p>
        </p:txBody>
      </p:sp>
    </p:spTree>
    <p:extLst>
      <p:ext uri="{BB962C8B-B14F-4D97-AF65-F5344CB8AC3E}">
        <p14:creationId xmlns:p14="http://schemas.microsoft.com/office/powerpoint/2010/main" val="3498906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A2197-6A62-E83C-AD2F-9CA8EAB5E4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3D2ACD5-7725-F1E2-E795-F69F5AAB7FCB}"/>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C0CD32D0-9511-6915-0A61-BBF756EDC22E}"/>
              </a:ext>
            </a:extLst>
          </p:cNvPr>
          <p:cNvSpPr>
            <a:spLocks noGrp="1"/>
          </p:cNvSpPr>
          <p:nvPr>
            <p:ph type="body" sz="quarter" idx="10"/>
          </p:nvPr>
        </p:nvSpPr>
        <p:spPr/>
        <p:txBody>
          <a:bodyPr/>
          <a:lstStyle/>
          <a:p>
            <a:endParaRPr lang="en-US" b="1" i="1" dirty="0">
              <a:solidFill>
                <a:schemeClr val="accent1">
                  <a:lumMod val="75000"/>
                </a:schemeClr>
              </a:solidFill>
            </a:endParaRPr>
          </a:p>
          <a:p>
            <a:r>
              <a:rPr lang="en-US" b="1" i="1" dirty="0">
                <a:solidFill>
                  <a:schemeClr val="accent1">
                    <a:lumMod val="75000"/>
                  </a:schemeClr>
                </a:solidFill>
              </a:rPr>
              <a:t>Thema 3: </a:t>
            </a:r>
            <a:r>
              <a:rPr lang="it-IT" b="1" i="1" dirty="0">
                <a:solidFill>
                  <a:schemeClr val="accent1">
                    <a:lumMod val="75000"/>
                  </a:schemeClr>
                </a:solidFill>
              </a:rPr>
              <a:t>Datenschutz, kuratierte Inhalte und KI</a:t>
            </a:r>
            <a:endParaRPr lang="en-US" b="1" i="1" dirty="0">
              <a:solidFill>
                <a:schemeClr val="accent1">
                  <a:lumMod val="75000"/>
                </a:schemeClr>
              </a:solidFill>
            </a:endParaRPr>
          </a:p>
          <a:p>
            <a:endParaRPr lang="en-CY" i="1" dirty="0"/>
          </a:p>
        </p:txBody>
      </p:sp>
      <p:pic>
        <p:nvPicPr>
          <p:cNvPr id="3" name="Content Placeholder 1">
            <a:extLst>
              <a:ext uri="{FF2B5EF4-FFF2-40B4-BE49-F238E27FC236}">
                <a16:creationId xmlns:a16="http://schemas.microsoft.com/office/drawing/2014/main" id="{337D2FCD-BF1F-55D4-2DFE-5A519B6C64C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E333AC67-7BFE-2455-7A8C-46F9106CC6E9}"/>
              </a:ext>
            </a:extLst>
          </p:cNvPr>
          <p:cNvSpPr txBox="1"/>
          <p:nvPr/>
        </p:nvSpPr>
        <p:spPr>
          <a:xfrm>
            <a:off x="176644" y="1631373"/>
            <a:ext cx="10453255" cy="4163319"/>
          </a:xfrm>
          <a:prstGeom prst="rect">
            <a:avLst/>
          </a:prstGeom>
          <a:noFill/>
        </p:spPr>
        <p:txBody>
          <a:bodyPr wrap="square">
            <a:spAutoFit/>
          </a:bodyPr>
          <a:lstStyle/>
          <a:p>
            <a:pPr lvl="0" algn="ctr"/>
            <a:r>
              <a:rPr lang="en-GB" sz="2400" b="1" dirty="0">
                <a:solidFill>
                  <a:schemeClr val="accent4">
                    <a:lumMod val="75000"/>
                  </a:schemeClr>
                </a:solidFill>
              </a:rPr>
              <a:t>Aktivität: Die Zeichnung „Außerhalb des Rahmens“ (reflektierend)</a:t>
            </a:r>
            <a:endParaRPr lang="en-GB" sz="2400" dirty="0">
              <a:solidFill>
                <a:schemeClr val="accent4">
                  <a:lumMod val="75000"/>
                </a:schemeClr>
              </a:solidFill>
            </a:endParaRPr>
          </a:p>
          <a:p>
            <a:pPr lvl="1" algn="ctr"/>
            <a:endParaRPr lang="en-GB" sz="2400" b="1" dirty="0"/>
          </a:p>
          <a:p>
            <a:pPr lvl="1" algn="ctr"/>
            <a:r>
              <a:rPr lang="en-GB" sz="2400" dirty="0" err="1"/>
              <a:t>Ein„perfektes</a:t>
            </a:r>
            <a:r>
              <a:rPr lang="en-GB" sz="2400" dirty="0"/>
              <a:t>“ Urlaubsfoto. </a:t>
            </a:r>
          </a:p>
          <a:p>
            <a:pPr lvl="1" algn="ctr"/>
            <a:endParaRPr lang="en-GB" sz="2400" dirty="0"/>
          </a:p>
          <a:p>
            <a:pPr lvl="1" algn="ctr"/>
            <a:r>
              <a:rPr lang="en-GB" sz="2400" dirty="0"/>
              <a:t>Die Schüler*</a:t>
            </a:r>
            <a:r>
              <a:rPr lang="en-GB" sz="2400" dirty="0" err="1"/>
              <a:t>innen</a:t>
            </a:r>
            <a:r>
              <a:rPr lang="en-GB" sz="2400" dirty="0"/>
              <a:t> zeichnen, was gerade außerhalb des Bildausschnitts passieren könnte </a:t>
            </a:r>
          </a:p>
          <a:p>
            <a:pPr lvl="1" algn="ctr"/>
            <a:r>
              <a:rPr lang="en-GB" sz="2400" dirty="0"/>
              <a:t>(z. B. ein weinendes Geschwisterkind, ein regnerischer Tag oder jemand, der müde ist).</a:t>
            </a:r>
          </a:p>
          <a:p>
            <a:pPr lvl="0" algn="ctr"/>
            <a:r>
              <a:rPr lang="en-GB" sz="2400" dirty="0"/>
              <a:t>.</a:t>
            </a:r>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0030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r>
              <a:rPr lang="en-US" sz="2800" b="0" i="1" dirty="0"/>
              <a:t>Modul 3 (Schüler*</a:t>
            </a:r>
            <a:r>
              <a:rPr lang="en-US" sz="2800" b="0" i="1" dirty="0" err="1"/>
              <a:t>innen</a:t>
            </a:r>
            <a:r>
              <a:rPr lang="en-US" sz="2800" b="0" i="1" dirty="0"/>
              <a:t>):</a:t>
            </a:r>
            <a:br>
              <a:rPr lang="en-US" sz="2800" b="0" i="1" dirty="0"/>
            </a:br>
            <a:r>
              <a:rPr lang="en-US" sz="2800" b="0" i="1" dirty="0"/>
              <a:t>Aufbau einer gesunden digitalen Identität</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800" b="1" dirty="0">
                <a:solidFill>
                  <a:schemeClr val="accent6">
                    <a:lumMod val="75000"/>
                  </a:schemeClr>
                </a:solidFill>
              </a:rPr>
              <a:t>Thema 1: </a:t>
            </a:r>
            <a:r>
              <a:rPr lang="en-US" sz="2800" b="1" dirty="0" err="1">
                <a:solidFill>
                  <a:schemeClr val="accent6">
                    <a:lumMod val="75000"/>
                  </a:schemeClr>
                </a:solidFill>
              </a:rPr>
              <a:t>Deine</a:t>
            </a:r>
            <a:r>
              <a:rPr lang="en-US" sz="2800" b="1" dirty="0">
                <a:solidFill>
                  <a:schemeClr val="accent6">
                    <a:lumMod val="75000"/>
                  </a:schemeClr>
                </a:solidFill>
              </a:rPr>
              <a:t> </a:t>
            </a:r>
            <a:r>
              <a:rPr lang="en-US" sz="2800" b="1" dirty="0" err="1">
                <a:solidFill>
                  <a:schemeClr val="accent6">
                    <a:lumMod val="75000"/>
                  </a:schemeClr>
                </a:solidFill>
              </a:rPr>
              <a:t>eigene</a:t>
            </a:r>
            <a:r>
              <a:rPr lang="en-US" sz="2800" b="1" dirty="0">
                <a:solidFill>
                  <a:schemeClr val="accent6">
                    <a:lumMod val="75000"/>
                  </a:schemeClr>
                </a:solidFill>
              </a:rPr>
              <a:t> </a:t>
            </a:r>
            <a:r>
              <a:rPr lang="en-US" sz="2800" b="1" dirty="0" err="1">
                <a:solidFill>
                  <a:schemeClr val="accent6">
                    <a:lumMod val="75000"/>
                  </a:schemeClr>
                </a:solidFill>
              </a:rPr>
              <a:t>Identität</a:t>
            </a:r>
            <a:r>
              <a:rPr lang="en-US" sz="2800" b="1" dirty="0">
                <a:solidFill>
                  <a:schemeClr val="accent6">
                    <a:lumMod val="75000"/>
                  </a:schemeClr>
                </a:solidFill>
              </a:rPr>
              <a:t> </a:t>
            </a:r>
            <a:r>
              <a:rPr lang="en-US" sz="2800" b="1" dirty="0" err="1">
                <a:solidFill>
                  <a:schemeClr val="accent6">
                    <a:lumMod val="75000"/>
                  </a:schemeClr>
                </a:solidFill>
              </a:rPr>
              <a:t>festlegen</a:t>
            </a:r>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EB36A-4EDB-F5D6-9139-0530081F8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904689-B64A-C850-7C1F-367F833B2C3F}"/>
              </a:ext>
            </a:extLst>
          </p:cNvPr>
          <p:cNvSpPr>
            <a:spLocks noGrp="1"/>
          </p:cNvSpPr>
          <p:nvPr>
            <p:ph type="ctrTitle"/>
          </p:nvPr>
        </p:nvSpPr>
        <p:spPr/>
        <p:txBody>
          <a:bodyPr>
            <a:normAutofit fontScale="90000"/>
          </a:bodyPr>
          <a:lstStyle/>
          <a:p>
            <a:r>
              <a:rPr lang="en-US" sz="2800" b="0" i="1" dirty="0"/>
              <a:t>Modul 3 (Schüler*</a:t>
            </a:r>
            <a:r>
              <a:rPr lang="en-US" sz="2800" b="0" i="1" dirty="0" err="1"/>
              <a:t>innen</a:t>
            </a:r>
            <a:r>
              <a:rPr lang="en-US" sz="2800" b="0" i="1" dirty="0"/>
              <a:t>):</a:t>
            </a:r>
            <a:br>
              <a:rPr lang="en-US" sz="2800" b="0" i="1" dirty="0"/>
            </a:br>
            <a:r>
              <a:rPr lang="en-US" sz="2800" b="0" i="1" dirty="0"/>
              <a:t>Aufbau einer gesunden digitalen Identität</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D49B30C1-7859-5F8C-74F2-8F964222A617}"/>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Thema 5: KI und die Zukunft</a:t>
            </a:r>
          </a:p>
          <a:p>
            <a:endParaRPr lang="en-CY" sz="2800" dirty="0"/>
          </a:p>
        </p:txBody>
      </p:sp>
    </p:spTree>
    <p:extLst>
      <p:ext uri="{BB962C8B-B14F-4D97-AF65-F5344CB8AC3E}">
        <p14:creationId xmlns:p14="http://schemas.microsoft.com/office/powerpoint/2010/main" val="2966251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6E1C3-7250-2522-5443-338EB87991A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1A3A790-1357-4459-5D1B-26996F0E0CBF}"/>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CE4144F5-73AC-8E8C-22F5-A8CF8B58ADE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Thema 3: </a:t>
            </a:r>
            <a:r>
              <a:rPr lang="it-IT" b="1" i="1" dirty="0">
                <a:solidFill>
                  <a:schemeClr val="accent1">
                    <a:lumMod val="75000"/>
                  </a:schemeClr>
                </a:solidFill>
              </a:rPr>
              <a:t>Datenschutz, kuratierte Inhalte und KI</a:t>
            </a:r>
            <a:endParaRPr lang="en-US" b="1" i="1" dirty="0">
              <a:solidFill>
                <a:schemeClr val="accent1">
                  <a:lumMod val="75000"/>
                </a:schemeClr>
              </a:solidFill>
            </a:endParaRPr>
          </a:p>
          <a:p>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4BE5531-12E8-D1B0-0EF5-7A294DD2D65E}"/>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5" name="TextBox 4">
            <a:extLst>
              <a:ext uri="{FF2B5EF4-FFF2-40B4-BE49-F238E27FC236}">
                <a16:creationId xmlns:a16="http://schemas.microsoft.com/office/drawing/2014/main" id="{361B0D17-1958-A503-3283-70D60A07166C}"/>
              </a:ext>
            </a:extLst>
          </p:cNvPr>
          <p:cNvSpPr txBox="1"/>
          <p:nvPr/>
        </p:nvSpPr>
        <p:spPr>
          <a:xfrm>
            <a:off x="316923" y="1585810"/>
            <a:ext cx="9751868" cy="1231106"/>
          </a:xfrm>
          <a:prstGeom prst="rect">
            <a:avLst/>
          </a:prstGeom>
          <a:noFill/>
        </p:spPr>
        <p:txBody>
          <a:bodyPr wrap="square">
            <a:spAutoFit/>
          </a:bodyPr>
          <a:lstStyle/>
          <a:p>
            <a:r>
              <a:rPr lang="it-IT" sz="2400" b="1" dirty="0"/>
              <a:t>KI-Sicherheit </a:t>
            </a:r>
          </a:p>
          <a:p>
            <a:pPr algn="ctr"/>
            <a:endParaRPr lang="it-IT" sz="2400" dirty="0"/>
          </a:p>
          <a:p>
            <a:pPr algn="ctr"/>
            <a:r>
              <a:rPr lang="it-IT" sz="2600" b="1" dirty="0"/>
              <a:t>Innehalten – Prüfen – Fragen</a:t>
            </a:r>
            <a:endParaRPr lang="LID4096" sz="2600" b="1" dirty="0"/>
          </a:p>
        </p:txBody>
      </p:sp>
    </p:spTree>
    <p:extLst>
      <p:ext uri="{BB962C8B-B14F-4D97-AF65-F5344CB8AC3E}">
        <p14:creationId xmlns:p14="http://schemas.microsoft.com/office/powerpoint/2010/main" val="27035292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Ende von Modul 3 (Schüler*</a:t>
            </a:r>
            <a:r>
              <a:rPr lang="en-US" b="0" i="1" dirty="0" err="1"/>
              <a:t>innen</a:t>
            </a:r>
            <a:r>
              <a:rPr lang="en-US" b="0" i="1" dirty="0"/>
              <a:t>):</a:t>
            </a:r>
            <a:br>
              <a:rPr lang="en-US" b="0" i="1" dirty="0"/>
            </a:br>
            <a:r>
              <a:rPr lang="en-US" b="0" i="1" dirty="0"/>
              <a:t>Aufbau einer gesunden digitalen Identität</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Thema 1: </a:t>
            </a:r>
            <a:r>
              <a:rPr lang="en-US" b="1" i="1" dirty="0" err="1">
                <a:solidFill>
                  <a:schemeClr val="accent6">
                    <a:lumMod val="75000"/>
                  </a:schemeClr>
                </a:solidFill>
              </a:rPr>
              <a:t>Deine</a:t>
            </a:r>
            <a:r>
              <a:rPr lang="en-US" b="1" i="1" dirty="0">
                <a:solidFill>
                  <a:schemeClr val="accent6">
                    <a:lumMod val="75000"/>
                  </a:schemeClr>
                </a:solidFill>
              </a:rPr>
              <a:t> </a:t>
            </a:r>
            <a:r>
              <a:rPr lang="en-US" b="1" i="1" dirty="0" err="1">
                <a:solidFill>
                  <a:schemeClr val="accent6">
                    <a:lumMod val="75000"/>
                  </a:schemeClr>
                </a:solidFill>
              </a:rPr>
              <a:t>eigene</a:t>
            </a:r>
            <a:r>
              <a:rPr lang="en-US" b="1" i="1" dirty="0">
                <a:solidFill>
                  <a:schemeClr val="accent6">
                    <a:lumMod val="75000"/>
                  </a:schemeClr>
                </a:solidFill>
              </a:rPr>
              <a:t> </a:t>
            </a:r>
            <a:r>
              <a:rPr lang="en-US" b="1" i="1" dirty="0" err="1">
                <a:solidFill>
                  <a:schemeClr val="accent6">
                    <a:lumMod val="75000"/>
                  </a:schemeClr>
                </a:solidFill>
              </a:rPr>
              <a:t>digitale</a:t>
            </a:r>
            <a:r>
              <a:rPr lang="en-US" b="1" i="1" dirty="0">
                <a:solidFill>
                  <a:schemeClr val="accent6">
                    <a:lumMod val="75000"/>
                  </a:schemeClr>
                </a:solidFill>
              </a:rPr>
              <a:t> </a:t>
            </a:r>
            <a:r>
              <a:rPr lang="en-US" b="1" i="1" dirty="0" err="1">
                <a:solidFill>
                  <a:schemeClr val="accent6">
                    <a:lumMod val="75000"/>
                  </a:schemeClr>
                </a:solidFill>
              </a:rPr>
              <a:t>Identität</a:t>
            </a:r>
            <a:r>
              <a:rPr lang="en-US" b="1" i="1" dirty="0">
                <a:solidFill>
                  <a:schemeClr val="accent6">
                    <a:lumMod val="75000"/>
                  </a:schemeClr>
                </a:solidFill>
              </a:rPr>
              <a:t> </a:t>
            </a:r>
            <a:r>
              <a:rPr lang="en-US" b="1" i="1" dirty="0" err="1">
                <a:solidFill>
                  <a:schemeClr val="accent6">
                    <a:lumMod val="75000"/>
                  </a:schemeClr>
                </a:solidFill>
              </a:rPr>
              <a:t>festlegen</a:t>
            </a:r>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76644" y="1631373"/>
            <a:ext cx="10453255" cy="3553089"/>
          </a:xfrm>
          <a:prstGeom prst="rect">
            <a:avLst/>
          </a:prstGeom>
          <a:noFill/>
        </p:spPr>
        <p:txBody>
          <a:bodyPr wrap="square">
            <a:spAutoFit/>
          </a:bodyPr>
          <a:lstStyle/>
          <a:p>
            <a:pPr lvl="0"/>
            <a:r>
              <a:rPr lang="en-GB" sz="2400" b="1" dirty="0"/>
              <a:t>Was ist eine digitale Identität?</a:t>
            </a:r>
          </a:p>
          <a:p>
            <a:pPr lvl="0"/>
            <a:endParaRPr lang="en-GB" sz="2400" dirty="0"/>
          </a:p>
          <a:p>
            <a:pPr lvl="1" algn="ctr"/>
            <a:r>
              <a:rPr lang="en-GB" sz="2400" dirty="0"/>
              <a:t>Dein Online-„Puzzle“</a:t>
            </a:r>
          </a:p>
          <a:p>
            <a:pPr lvl="1" algn="ctr"/>
            <a:endParaRPr lang="el-GR" sz="2400" dirty="0"/>
          </a:p>
          <a:p>
            <a:pPr lvl="1" algn="ctr"/>
            <a:r>
              <a:rPr lang="en-GB" sz="2400" dirty="0"/>
              <a:t>Jedes Foto, jeder Kommentar, jeder Spielername und jedes „Like“ ist ein Puzzleteil. </a:t>
            </a:r>
            <a:endParaRPr lang="el-GR" sz="2400" dirty="0"/>
          </a:p>
          <a:p>
            <a:pPr lvl="1" algn="ctr"/>
            <a:endParaRPr lang="el-GR" sz="2400" dirty="0"/>
          </a:p>
          <a:p>
            <a:pPr lvl="1" algn="ctr"/>
            <a:r>
              <a:rPr lang="en-GB" sz="2400" dirty="0"/>
              <a:t>Zusammen ergeben sie ein Bild davon, wie du der Welt gegenüber auftrittst.</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AB4A3-8447-5A67-3FDE-60A5E5F68DB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F3BE07F-B9C2-912E-37CE-A816238A3010}"/>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78C5FA22-A1C7-7540-1C46-7A476E71926F}"/>
              </a:ext>
            </a:extLst>
          </p:cNvPr>
          <p:cNvSpPr>
            <a:spLocks noGrp="1"/>
          </p:cNvSpPr>
          <p:nvPr>
            <p:ph type="body" sz="quarter" idx="10"/>
          </p:nvPr>
        </p:nvSpPr>
        <p:spPr/>
        <p:txBody>
          <a:bodyPr/>
          <a:lstStyle/>
          <a:p>
            <a:r>
              <a:rPr lang="en-US" b="1" i="1" dirty="0">
                <a:solidFill>
                  <a:schemeClr val="accent6">
                    <a:lumMod val="75000"/>
                  </a:schemeClr>
                </a:solidFill>
              </a:rPr>
              <a:t>Thema 1: </a:t>
            </a:r>
            <a:r>
              <a:rPr lang="en-US" b="1" i="1" dirty="0" err="1">
                <a:solidFill>
                  <a:schemeClr val="accent6">
                    <a:lumMod val="75000"/>
                  </a:schemeClr>
                </a:solidFill>
              </a:rPr>
              <a:t>Deine</a:t>
            </a:r>
            <a:r>
              <a:rPr lang="en-US" b="1" i="1" dirty="0">
                <a:solidFill>
                  <a:schemeClr val="accent6">
                    <a:lumMod val="75000"/>
                  </a:schemeClr>
                </a:solidFill>
              </a:rPr>
              <a:t> </a:t>
            </a:r>
            <a:r>
              <a:rPr lang="en-US" b="1" i="1" dirty="0" err="1">
                <a:solidFill>
                  <a:schemeClr val="accent6">
                    <a:lumMod val="75000"/>
                  </a:schemeClr>
                </a:solidFill>
              </a:rPr>
              <a:t>eigene</a:t>
            </a:r>
            <a:r>
              <a:rPr lang="en-US" b="1" i="1" dirty="0">
                <a:solidFill>
                  <a:schemeClr val="accent6">
                    <a:lumMod val="75000"/>
                  </a:schemeClr>
                </a:solidFill>
              </a:rPr>
              <a:t> </a:t>
            </a:r>
            <a:r>
              <a:rPr lang="en-US" b="1" i="1" dirty="0" err="1">
                <a:solidFill>
                  <a:schemeClr val="accent6">
                    <a:lumMod val="75000"/>
                  </a:schemeClr>
                </a:solidFill>
              </a:rPr>
              <a:t>digitale</a:t>
            </a:r>
            <a:r>
              <a:rPr lang="en-US" b="1" i="1" dirty="0">
                <a:solidFill>
                  <a:schemeClr val="accent6">
                    <a:lumMod val="75000"/>
                  </a:schemeClr>
                </a:solidFill>
              </a:rPr>
              <a:t> </a:t>
            </a:r>
            <a:r>
              <a:rPr lang="en-US" b="1" i="1" dirty="0" err="1">
                <a:solidFill>
                  <a:schemeClr val="accent6">
                    <a:lumMod val="75000"/>
                  </a:schemeClr>
                </a:solidFill>
              </a:rPr>
              <a:t>Identität</a:t>
            </a:r>
            <a:r>
              <a:rPr lang="en-US" b="1" i="1" dirty="0">
                <a:solidFill>
                  <a:schemeClr val="accent6">
                    <a:lumMod val="75000"/>
                  </a:schemeClr>
                </a:solidFill>
              </a:rPr>
              <a:t> </a:t>
            </a:r>
            <a:r>
              <a:rPr lang="en-US" b="1" i="1" dirty="0" err="1">
                <a:solidFill>
                  <a:schemeClr val="accent6">
                    <a:lumMod val="75000"/>
                  </a:schemeClr>
                </a:solidFill>
              </a:rPr>
              <a:t>festlegen</a:t>
            </a:r>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12BC47F1-1AFA-57FB-EE6A-F095C49E5258}"/>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71CD2C69-6AB7-12E6-1911-D449C7933804}"/>
              </a:ext>
            </a:extLst>
          </p:cNvPr>
          <p:cNvSpPr txBox="1"/>
          <p:nvPr/>
        </p:nvSpPr>
        <p:spPr>
          <a:xfrm>
            <a:off x="176644" y="1631373"/>
            <a:ext cx="10453255" cy="4291752"/>
          </a:xfrm>
          <a:prstGeom prst="rect">
            <a:avLst/>
          </a:prstGeom>
          <a:noFill/>
        </p:spPr>
        <p:txBody>
          <a:bodyPr wrap="square">
            <a:spAutoFit/>
          </a:bodyPr>
          <a:lstStyle/>
          <a:p>
            <a:pPr lvl="0"/>
            <a:r>
              <a:rPr lang="en-GB" sz="2400" b="1" dirty="0"/>
              <a:t>Warum das wichtig ist</a:t>
            </a:r>
            <a:endParaRPr lang="en-GB" sz="2400" dirty="0"/>
          </a:p>
          <a:p>
            <a:pPr lvl="1"/>
            <a:endParaRPr lang="en-GB" sz="2400" b="1" dirty="0"/>
          </a:p>
          <a:p>
            <a:pPr lvl="1" algn="ctr"/>
            <a:r>
              <a:rPr lang="en-GB" sz="2400" dirty="0"/>
              <a:t>Die Geschichte, die bleibt</a:t>
            </a:r>
          </a:p>
          <a:p>
            <a:pPr lvl="1" algn="ctr"/>
            <a:endParaRPr lang="en-GB" sz="2400" dirty="0"/>
          </a:p>
          <a:p>
            <a:pPr lvl="1" algn="ctr"/>
            <a:endParaRPr lang="en-GB" sz="2400" dirty="0"/>
          </a:p>
          <a:p>
            <a:pPr lvl="1" algn="ctr"/>
            <a:r>
              <a:rPr lang="en-GB" sz="2400" dirty="0"/>
              <a:t>Deine digitale Identität kann Freundschaften, schulische Chancen </a:t>
            </a:r>
          </a:p>
          <a:p>
            <a:pPr lvl="1" algn="ctr"/>
            <a:r>
              <a:rPr lang="en-GB" sz="2400" dirty="0"/>
              <a:t>und dein Selbstwertgefühl. </a:t>
            </a:r>
          </a:p>
          <a:p>
            <a:pPr lvl="1" algn="ctr"/>
            <a:endParaRPr lang="en-GB" sz="2400" dirty="0"/>
          </a:p>
          <a:p>
            <a:pPr lvl="1" algn="ctr"/>
            <a:r>
              <a:rPr lang="en-GB" sz="2400" dirty="0"/>
              <a:t>Selbst wenn du sie löschst, bleibt oft ein „Fußabdruck“ zurück.</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300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0EF1E-9563-EB8E-59BE-43500034816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E051ED2-083E-A215-37B2-EDEA8450570E}"/>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6CC9D476-2134-DA64-7E31-B9B86B66D6B2}"/>
              </a:ext>
            </a:extLst>
          </p:cNvPr>
          <p:cNvSpPr>
            <a:spLocks noGrp="1"/>
          </p:cNvSpPr>
          <p:nvPr>
            <p:ph type="body" sz="quarter" idx="10"/>
          </p:nvPr>
        </p:nvSpPr>
        <p:spPr/>
        <p:txBody>
          <a:bodyPr/>
          <a:lstStyle/>
          <a:p>
            <a:r>
              <a:rPr lang="en-US" b="1" i="1" dirty="0">
                <a:solidFill>
                  <a:schemeClr val="accent6">
                    <a:lumMod val="75000"/>
                  </a:schemeClr>
                </a:solidFill>
              </a:rPr>
              <a:t>Thema 1: </a:t>
            </a:r>
            <a:r>
              <a:rPr lang="en-US" b="1" i="1" dirty="0" err="1">
                <a:solidFill>
                  <a:schemeClr val="accent6">
                    <a:lumMod val="75000"/>
                  </a:schemeClr>
                </a:solidFill>
              </a:rPr>
              <a:t>Deine</a:t>
            </a:r>
            <a:r>
              <a:rPr lang="en-US" b="1" i="1" dirty="0">
                <a:solidFill>
                  <a:schemeClr val="accent6">
                    <a:lumMod val="75000"/>
                  </a:schemeClr>
                </a:solidFill>
              </a:rPr>
              <a:t> </a:t>
            </a:r>
            <a:r>
              <a:rPr lang="en-US" b="1" i="1" dirty="0" err="1">
                <a:solidFill>
                  <a:schemeClr val="accent6">
                    <a:lumMod val="75000"/>
                  </a:schemeClr>
                </a:solidFill>
              </a:rPr>
              <a:t>eigene</a:t>
            </a:r>
            <a:r>
              <a:rPr lang="en-US" b="1" i="1" dirty="0">
                <a:solidFill>
                  <a:schemeClr val="accent6">
                    <a:lumMod val="75000"/>
                  </a:schemeClr>
                </a:solidFill>
              </a:rPr>
              <a:t> </a:t>
            </a:r>
            <a:r>
              <a:rPr lang="en-US" b="1" i="1" dirty="0" err="1">
                <a:solidFill>
                  <a:schemeClr val="accent6">
                    <a:lumMod val="75000"/>
                  </a:schemeClr>
                </a:solidFill>
              </a:rPr>
              <a:t>digitale</a:t>
            </a:r>
            <a:r>
              <a:rPr lang="en-US" b="1" i="1" dirty="0">
                <a:solidFill>
                  <a:schemeClr val="accent6">
                    <a:lumMod val="75000"/>
                  </a:schemeClr>
                </a:solidFill>
              </a:rPr>
              <a:t> </a:t>
            </a:r>
            <a:r>
              <a:rPr lang="en-US" b="1" i="1" dirty="0" err="1">
                <a:solidFill>
                  <a:schemeClr val="accent6">
                    <a:lumMod val="75000"/>
                  </a:schemeClr>
                </a:solidFill>
              </a:rPr>
              <a:t>Identität</a:t>
            </a:r>
            <a:r>
              <a:rPr lang="en-US" b="1" i="1" dirty="0">
                <a:solidFill>
                  <a:schemeClr val="accent6">
                    <a:lumMod val="75000"/>
                  </a:schemeClr>
                </a:solidFill>
              </a:rPr>
              <a:t> </a:t>
            </a:r>
            <a:r>
              <a:rPr lang="en-US" b="1" i="1" dirty="0" err="1">
                <a:solidFill>
                  <a:schemeClr val="accent6">
                    <a:lumMod val="75000"/>
                  </a:schemeClr>
                </a:solidFill>
              </a:rPr>
              <a:t>festlegen</a:t>
            </a:r>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BA054610-ED91-450E-797F-556C0DEAEB3F}"/>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D0D74258-C96A-B6D0-3FDE-B7B947571A86}"/>
              </a:ext>
            </a:extLst>
          </p:cNvPr>
          <p:cNvSpPr txBox="1"/>
          <p:nvPr/>
        </p:nvSpPr>
        <p:spPr>
          <a:xfrm>
            <a:off x="97970" y="1652154"/>
            <a:ext cx="10453255" cy="4291752"/>
          </a:xfrm>
          <a:prstGeom prst="rect">
            <a:avLst/>
          </a:prstGeom>
          <a:noFill/>
        </p:spPr>
        <p:txBody>
          <a:bodyPr wrap="square">
            <a:spAutoFit/>
          </a:bodyPr>
          <a:lstStyle/>
          <a:p>
            <a:pPr lvl="0"/>
            <a:r>
              <a:rPr lang="en-GB" sz="2400" b="1" dirty="0"/>
              <a:t>Der digitale Eisberg</a:t>
            </a:r>
            <a:endParaRPr lang="en-GB" sz="2400" dirty="0"/>
          </a:p>
          <a:p>
            <a:pPr lvl="1"/>
            <a:endParaRPr lang="el-GR" sz="2400" b="1" dirty="0"/>
          </a:p>
          <a:p>
            <a:pPr lvl="1" algn="ctr"/>
            <a:r>
              <a:rPr lang="en-GB" sz="2400" dirty="0"/>
              <a:t>Mehr als man auf den ersten Blick sieht</a:t>
            </a:r>
          </a:p>
          <a:p>
            <a:pPr lvl="1" algn="ctr"/>
            <a:endParaRPr lang="el-GR" sz="2400" b="1" dirty="0"/>
          </a:p>
          <a:p>
            <a:pPr lvl="1" algn="ctr"/>
            <a:r>
              <a:rPr lang="en-GB" sz="2400" b="1" dirty="0"/>
              <a:t>Über Wasser:</a:t>
            </a:r>
            <a:r>
              <a:rPr lang="en-GB" sz="2400" dirty="0"/>
              <a:t> </a:t>
            </a:r>
            <a:endParaRPr lang="el-GR" sz="2400" dirty="0"/>
          </a:p>
          <a:p>
            <a:pPr lvl="1" algn="ctr"/>
            <a:r>
              <a:rPr lang="en-GB" sz="2400" dirty="0"/>
              <a:t>Deine Beiträge und dein Profil.</a:t>
            </a:r>
            <a:endParaRPr lang="el-GR" sz="2400" dirty="0"/>
          </a:p>
          <a:p>
            <a:pPr lvl="1" algn="ctr"/>
            <a:endParaRPr lang="el-GR" sz="2400" b="1" dirty="0"/>
          </a:p>
          <a:p>
            <a:pPr lvl="1" algn="ctr"/>
            <a:r>
              <a:rPr lang="en-GB" sz="2400" b="1" dirty="0"/>
              <a:t>Unter der Wasseroberfläche:</a:t>
            </a:r>
            <a:r>
              <a:rPr lang="en-GB" sz="2400" dirty="0"/>
              <a:t> </a:t>
            </a:r>
            <a:endParaRPr lang="el-GR" sz="2400" dirty="0"/>
          </a:p>
          <a:p>
            <a:pPr lvl="1" algn="ctr"/>
            <a:r>
              <a:rPr lang="en-GB" sz="2400" dirty="0"/>
              <a:t>Dein Suchverlauf, Standortdaten und „Likes“.</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04066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CDEEE-A684-AC10-C4A4-B79F80D83A7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CBEEA03-EC80-B9E4-6F1D-2754360E0DEC}"/>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97A2B0FD-B53A-0502-90EA-08FF9E3068FF}"/>
              </a:ext>
            </a:extLst>
          </p:cNvPr>
          <p:cNvSpPr>
            <a:spLocks noGrp="1"/>
          </p:cNvSpPr>
          <p:nvPr>
            <p:ph type="body" sz="quarter" idx="10"/>
          </p:nvPr>
        </p:nvSpPr>
        <p:spPr/>
        <p:txBody>
          <a:bodyPr/>
          <a:lstStyle/>
          <a:p>
            <a:r>
              <a:rPr lang="en-US" b="1" i="1" dirty="0">
                <a:solidFill>
                  <a:schemeClr val="accent6">
                    <a:lumMod val="75000"/>
                  </a:schemeClr>
                </a:solidFill>
              </a:rPr>
              <a:t>Thema 1: </a:t>
            </a:r>
            <a:r>
              <a:rPr lang="en-US" b="1" i="1" dirty="0" err="1">
                <a:solidFill>
                  <a:schemeClr val="accent6">
                    <a:lumMod val="75000"/>
                  </a:schemeClr>
                </a:solidFill>
              </a:rPr>
              <a:t>Deine</a:t>
            </a:r>
            <a:r>
              <a:rPr lang="en-US" b="1" i="1" dirty="0">
                <a:solidFill>
                  <a:schemeClr val="accent6">
                    <a:lumMod val="75000"/>
                  </a:schemeClr>
                </a:solidFill>
              </a:rPr>
              <a:t> </a:t>
            </a:r>
            <a:r>
              <a:rPr lang="en-US" b="1" i="1" dirty="0" err="1">
                <a:solidFill>
                  <a:schemeClr val="accent6">
                    <a:lumMod val="75000"/>
                  </a:schemeClr>
                </a:solidFill>
              </a:rPr>
              <a:t>eigene</a:t>
            </a:r>
            <a:r>
              <a:rPr lang="en-US" b="1" i="1" dirty="0">
                <a:solidFill>
                  <a:schemeClr val="accent6">
                    <a:lumMod val="75000"/>
                  </a:schemeClr>
                </a:solidFill>
              </a:rPr>
              <a:t> </a:t>
            </a:r>
            <a:r>
              <a:rPr lang="en-US" b="1" i="1" dirty="0" err="1">
                <a:solidFill>
                  <a:schemeClr val="accent6">
                    <a:lumMod val="75000"/>
                  </a:schemeClr>
                </a:solidFill>
              </a:rPr>
              <a:t>digitale</a:t>
            </a:r>
            <a:r>
              <a:rPr lang="en-US" b="1" i="1" dirty="0">
                <a:solidFill>
                  <a:schemeClr val="accent6">
                    <a:lumMod val="75000"/>
                  </a:schemeClr>
                </a:solidFill>
              </a:rPr>
              <a:t> </a:t>
            </a:r>
            <a:r>
              <a:rPr lang="en-US" b="1" i="1" dirty="0" err="1">
                <a:solidFill>
                  <a:schemeClr val="accent6">
                    <a:lumMod val="75000"/>
                  </a:schemeClr>
                </a:solidFill>
              </a:rPr>
              <a:t>Identität</a:t>
            </a:r>
            <a:r>
              <a:rPr lang="en-US" b="1" i="1" dirty="0">
                <a:solidFill>
                  <a:schemeClr val="accent6">
                    <a:lumMod val="75000"/>
                  </a:schemeClr>
                </a:solidFill>
              </a:rPr>
              <a:t> </a:t>
            </a:r>
            <a:r>
              <a:rPr lang="en-US" b="1" i="1" dirty="0" err="1">
                <a:solidFill>
                  <a:schemeClr val="accent6">
                    <a:lumMod val="75000"/>
                  </a:schemeClr>
                </a:solidFill>
              </a:rPr>
              <a:t>festlegen</a:t>
            </a:r>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86C89600-28DE-09BE-A345-40367F07F665}"/>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2" name="TextBox 1">
            <a:extLst>
              <a:ext uri="{FF2B5EF4-FFF2-40B4-BE49-F238E27FC236}">
                <a16:creationId xmlns:a16="http://schemas.microsoft.com/office/drawing/2014/main" id="{0E0E6AA4-226F-FDEC-0ABE-628108DFEC6C}"/>
              </a:ext>
            </a:extLst>
          </p:cNvPr>
          <p:cNvSpPr txBox="1"/>
          <p:nvPr/>
        </p:nvSpPr>
        <p:spPr>
          <a:xfrm>
            <a:off x="176644" y="1631373"/>
            <a:ext cx="10453255" cy="2685992"/>
          </a:xfrm>
          <a:prstGeom prst="rect">
            <a:avLst/>
          </a:prstGeom>
          <a:noFill/>
        </p:spPr>
        <p:txBody>
          <a:bodyPr wrap="square">
            <a:spAutoFit/>
          </a:bodyPr>
          <a:lstStyle/>
          <a:p>
            <a:pPr lvl="0" algn="ctr"/>
            <a:r>
              <a:rPr lang="en-GB" sz="2400" b="1" dirty="0">
                <a:solidFill>
                  <a:schemeClr val="accent4">
                    <a:lumMod val="75000"/>
                  </a:schemeClr>
                </a:solidFill>
              </a:rPr>
              <a:t>Aktivität: Mein Online-Schnappschuss (Einzelarbeit)</a:t>
            </a:r>
            <a:endParaRPr lang="en-GB" sz="2400" dirty="0">
              <a:solidFill>
                <a:schemeClr val="accent4">
                  <a:lumMod val="75000"/>
                </a:schemeClr>
              </a:solidFill>
            </a:endParaRPr>
          </a:p>
          <a:p>
            <a:pPr lvl="1" algn="ctr"/>
            <a:endParaRPr lang="el-GR" sz="2400" b="1" dirty="0"/>
          </a:p>
          <a:p>
            <a:pPr lvl="1" algn="ctr"/>
            <a:r>
              <a:rPr lang="en-GB" sz="2400" dirty="0" err="1"/>
              <a:t>Nenne </a:t>
            </a:r>
            <a:r>
              <a:rPr lang="en-GB" sz="2400" dirty="0"/>
              <a:t>drei Wörter, die </a:t>
            </a:r>
            <a:r>
              <a:rPr lang="en-GB" sz="2400" i="1" dirty="0"/>
              <a:t>deiner Meinung nach </a:t>
            </a:r>
            <a:r>
              <a:rPr lang="en-GB" sz="2400" dirty="0"/>
              <a:t>deine aktuelle Online-Präsenz über dich aussagen, </a:t>
            </a:r>
            <a:endParaRPr lang="el-GR" sz="2400" dirty="0"/>
          </a:p>
          <a:p>
            <a:pPr lvl="1" algn="ctr"/>
            <a:r>
              <a:rPr lang="en-GB" sz="2400" dirty="0"/>
              <a:t>und drei, die sie Ihrer Meinung nach aussagen sollte.</a:t>
            </a:r>
          </a:p>
          <a:p>
            <a:pPr lvl="0" algn="ctr"/>
            <a:endParaRPr lang="en-GB" sz="2400" dirty="0">
              <a:solidFill>
                <a:schemeClr val="accent4">
                  <a:lumMod val="75000"/>
                </a:schemeClr>
              </a:solidFill>
            </a:endParaRPr>
          </a:p>
          <a:p>
            <a:pPr lvl="1"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7552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8C9B4-C584-A812-6404-B41CED0CFF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1F56E1-DF4C-283D-0417-995A9E727C1C}"/>
              </a:ext>
            </a:extLst>
          </p:cNvPr>
          <p:cNvSpPr>
            <a:spLocks noGrp="1"/>
          </p:cNvSpPr>
          <p:nvPr>
            <p:ph type="ctrTitle"/>
          </p:nvPr>
        </p:nvSpPr>
        <p:spPr/>
        <p:txBody>
          <a:bodyPr>
            <a:normAutofit fontScale="90000"/>
          </a:bodyPr>
          <a:lstStyle/>
          <a:p>
            <a:r>
              <a:rPr lang="en-US" sz="2800" b="0" i="1" dirty="0"/>
              <a:t>Modul 3 (Schüler*</a:t>
            </a:r>
            <a:r>
              <a:rPr lang="en-US" sz="2800" b="0" i="1" dirty="0" err="1"/>
              <a:t>innen</a:t>
            </a:r>
            <a:r>
              <a:rPr lang="en-US" sz="2800" b="0" i="1" dirty="0"/>
              <a:t>):</a:t>
            </a:r>
            <a:br>
              <a:rPr lang="en-US" sz="2800" b="0" i="1" dirty="0"/>
            </a:br>
            <a:r>
              <a:rPr lang="en-US" sz="2800" b="0" i="1" dirty="0"/>
              <a:t>Aufbau einer gesunden digitalen Identität</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67CF25C6-3539-DB07-645F-2684104DFD92}"/>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Thema 2: Digitale Werte (Wer du sein möchtest)</a:t>
            </a:r>
            <a:endParaRPr lang="en-CY" sz="2400" dirty="0"/>
          </a:p>
          <a:p>
            <a:endParaRPr lang="en-CY" sz="2800" dirty="0"/>
          </a:p>
        </p:txBody>
      </p:sp>
    </p:spTree>
    <p:extLst>
      <p:ext uri="{BB962C8B-B14F-4D97-AF65-F5344CB8AC3E}">
        <p14:creationId xmlns:p14="http://schemas.microsoft.com/office/powerpoint/2010/main" val="1713004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82315-C05C-A7BA-7749-D3BFCBD144C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42AF8F7-6247-C42A-B018-E27B9333E78A}"/>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FDB55DA5-AF3B-41E7-BD84-20EFD669BD15}"/>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Thema 2: Digitale Werte (Wer du sein möchtest)</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6B4DA4A3-F58E-F400-D792-DE4C2170B57F}"/>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3CFAFEA0-E527-1358-9FA1-C5B1FDAB46F2}"/>
              </a:ext>
            </a:extLst>
          </p:cNvPr>
          <p:cNvSpPr txBox="1"/>
          <p:nvPr/>
        </p:nvSpPr>
        <p:spPr>
          <a:xfrm>
            <a:off x="176644" y="1631373"/>
            <a:ext cx="10453255" cy="3553089"/>
          </a:xfrm>
          <a:prstGeom prst="rect">
            <a:avLst/>
          </a:prstGeom>
          <a:noFill/>
        </p:spPr>
        <p:txBody>
          <a:bodyPr wrap="square">
            <a:spAutoFit/>
          </a:bodyPr>
          <a:lstStyle/>
          <a:p>
            <a:pPr lvl="0"/>
            <a:r>
              <a:rPr lang="en-GB" sz="2400" b="1" dirty="0"/>
              <a:t>Dein digitaler Kompass</a:t>
            </a:r>
          </a:p>
          <a:p>
            <a:pPr lvl="0" algn="ctr"/>
            <a:endParaRPr lang="en-GB" sz="2400" dirty="0"/>
          </a:p>
          <a:p>
            <a:pPr lvl="1" algn="ctr"/>
            <a:r>
              <a:rPr lang="en-GB" sz="2400" dirty="0"/>
              <a:t>Werte weisen den Weg</a:t>
            </a:r>
          </a:p>
          <a:p>
            <a:pPr lvl="1" algn="ctr"/>
            <a:endParaRPr lang="en-GB" sz="2400" dirty="0"/>
          </a:p>
          <a:p>
            <a:pPr lvl="1" algn="ctr"/>
            <a:r>
              <a:rPr lang="en-GB" sz="2400" dirty="0"/>
              <a:t>Werte wie </a:t>
            </a:r>
            <a:r>
              <a:rPr lang="en-GB" sz="2400" b="1" dirty="0"/>
              <a:t>Freundlichkeit, Ehrlichkeit und Respekt </a:t>
            </a:r>
            <a:r>
              <a:rPr lang="en-GB" sz="2400" dirty="0"/>
              <a:t>helfen dir, einen Gang herunterzuschalten. </a:t>
            </a:r>
          </a:p>
          <a:p>
            <a:pPr lvl="1" algn="ctr"/>
            <a:endParaRPr lang="en-GB" sz="2400" dirty="0"/>
          </a:p>
          <a:p>
            <a:pPr lvl="1" algn="ctr"/>
            <a:r>
              <a:rPr lang="en-GB" sz="2400" dirty="0"/>
              <a:t>Sie helfen dir zu entscheiden, was du teilen möchtest, bevor du auf „Senden“ klickst.</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026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199CE-3092-981A-6D44-59990A83145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3EDAA92-8219-8374-75A9-AEC1D4DECC7A}"/>
              </a:ext>
            </a:extLst>
          </p:cNvPr>
          <p:cNvSpPr>
            <a:spLocks noGrp="1"/>
          </p:cNvSpPr>
          <p:nvPr>
            <p:ph type="title"/>
          </p:nvPr>
        </p:nvSpPr>
        <p:spPr/>
        <p:txBody>
          <a:bodyPr lIns="91440"/>
          <a:lstStyle/>
          <a:p>
            <a:r>
              <a:rPr lang="en-US" sz="2400" i="1" dirty="0"/>
              <a:t>Modul 3 (Schüler*</a:t>
            </a:r>
            <a:r>
              <a:rPr lang="en-US" sz="2400" i="1" dirty="0" err="1"/>
              <a:t>innen</a:t>
            </a:r>
            <a:r>
              <a:rPr lang="en-US" sz="2400" i="1" dirty="0"/>
              <a:t>): Aufbau einer gesunden digitalen Identität </a:t>
            </a:r>
            <a:endParaRPr lang="el-GR" sz="2400" dirty="0"/>
          </a:p>
        </p:txBody>
      </p:sp>
      <p:sp>
        <p:nvSpPr>
          <p:cNvPr id="6" name="Text Placeholder 5">
            <a:extLst>
              <a:ext uri="{FF2B5EF4-FFF2-40B4-BE49-F238E27FC236}">
                <a16:creationId xmlns:a16="http://schemas.microsoft.com/office/drawing/2014/main" id="{B9DB7E27-2F77-5577-F23F-4E4F8F8C9809}"/>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Thema 2: Digitale Werte (Wer du sein möchtest)</a:t>
            </a:r>
            <a:endParaRPr lang="en-CY" i="1" dirty="0"/>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48A8001A-D265-BD13-FCE4-F019AA552C3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476EE86-2699-F5AC-B68B-69C5B12DB419}"/>
              </a:ext>
            </a:extLst>
          </p:cNvPr>
          <p:cNvSpPr txBox="1"/>
          <p:nvPr/>
        </p:nvSpPr>
        <p:spPr>
          <a:xfrm>
            <a:off x="176644" y="1631373"/>
            <a:ext cx="10453255" cy="3553089"/>
          </a:xfrm>
          <a:prstGeom prst="rect">
            <a:avLst/>
          </a:prstGeom>
          <a:noFill/>
        </p:spPr>
        <p:txBody>
          <a:bodyPr wrap="square">
            <a:spAutoFit/>
          </a:bodyPr>
          <a:lstStyle/>
          <a:p>
            <a:pPr lvl="0"/>
            <a:r>
              <a:rPr lang="en-GB" sz="2400" b="1" dirty="0"/>
              <a:t>Handeln im Einklang mit den Werten</a:t>
            </a:r>
          </a:p>
          <a:p>
            <a:pPr lvl="0" algn="ctr"/>
            <a:endParaRPr lang="en-GB" sz="2400" dirty="0"/>
          </a:p>
          <a:p>
            <a:pPr lvl="1" algn="ctr"/>
            <a:r>
              <a:rPr lang="en-GB" sz="2400" dirty="0"/>
              <a:t>Entspricht dein Beitrag dem, was du wirklich denkst?</a:t>
            </a:r>
          </a:p>
          <a:p>
            <a:pPr lvl="1" algn="ctr"/>
            <a:endParaRPr lang="en-GB" sz="2400" dirty="0"/>
          </a:p>
          <a:p>
            <a:pPr lvl="1" algn="ctr"/>
            <a:r>
              <a:rPr lang="en-GB" sz="2400" dirty="0"/>
              <a:t>Wenn dir </a:t>
            </a:r>
            <a:r>
              <a:rPr lang="en-GB" sz="2400" i="1" dirty="0"/>
              <a:t>Fairness</a:t>
            </a:r>
            <a:r>
              <a:rPr lang="en-GB" sz="2400" dirty="0"/>
              <a:t> wichtig ist, machst du dann bei einem „gemeinen“ Gruppenscherz mit? </a:t>
            </a:r>
          </a:p>
          <a:p>
            <a:pPr lvl="1" algn="ctr"/>
            <a:endParaRPr lang="en-GB" sz="2400" dirty="0"/>
          </a:p>
          <a:p>
            <a:pPr lvl="1" algn="ctr"/>
            <a:r>
              <a:rPr lang="en-GB" sz="2400" dirty="0"/>
              <a:t>Wenn dir </a:t>
            </a:r>
            <a:r>
              <a:rPr lang="en-GB" sz="2400" i="1" dirty="0"/>
              <a:t>Privatsphäre</a:t>
            </a:r>
            <a:r>
              <a:rPr lang="en-GB" sz="2400" dirty="0"/>
              <a:t> wichtig ist, fragst du dann nach, bevor du ein Foto eines Freundes postest?</a:t>
            </a: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p>
            <a:pPr marR="0" lvl="1" algn="ctr">
              <a:lnSpc>
                <a:spcPct val="107000"/>
              </a:lnSpc>
              <a:spcAft>
                <a:spcPts val="800"/>
              </a:spcAft>
              <a:buSzPts val="1000"/>
              <a:tabLst>
                <a:tab pos="9144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88372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2181</Words>
  <Application>Microsoft Office PowerPoint</Application>
  <PresentationFormat>Breitbild</PresentationFormat>
  <Paragraphs>184</Paragraphs>
  <Slides>22</Slides>
  <Notes>17</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22</vt:i4>
      </vt:variant>
    </vt:vector>
  </HeadingPairs>
  <TitlesOfParts>
    <vt:vector size="27" baseType="lpstr">
      <vt:lpstr>Arial</vt:lpstr>
      <vt:lpstr>Calibri</vt:lpstr>
      <vt:lpstr>Open Sans</vt:lpstr>
      <vt:lpstr>CARDET Course template</vt:lpstr>
      <vt:lpstr>CARDET Course template - Cover page</vt:lpstr>
      <vt:lpstr>WP3 – Schulungsmaterial für Schüler*innen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Modul 3 (Schüler*innen): Aufbau einer gesunden digitalen Identität </vt:lpstr>
      <vt:lpstr>Ende von Modul 3 (Schüler*innen): Aufbau einer gesunden digitalen Identität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docId:E00ADF68F150FA36E955AE28449D07D9</cp:keywords>
  <cp:lastModifiedBy>Luisa Standecker</cp:lastModifiedBy>
  <cp:revision>160</cp:revision>
  <cp:lastPrinted>2018-07-25T11:23:29Z</cp:lastPrinted>
  <dcterms:created xsi:type="dcterms:W3CDTF">2014-07-11T09:12:14Z</dcterms:created>
  <dcterms:modified xsi:type="dcterms:W3CDTF">2026-05-28T07:53:12Z</dcterms:modified>
</cp:coreProperties>
</file>