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25"/>
  </p:notesMasterIdLst>
  <p:handoutMasterIdLst>
    <p:handoutMasterId r:id="rId26"/>
  </p:handoutMasterIdLst>
  <p:sldIdLst>
    <p:sldId id="256" r:id="rId3"/>
    <p:sldId id="272" r:id="rId4"/>
    <p:sldId id="277" r:id="rId5"/>
    <p:sldId id="308" r:id="rId6"/>
    <p:sldId id="307" r:id="rId7"/>
    <p:sldId id="305" r:id="rId8"/>
    <p:sldId id="304" r:id="rId9"/>
    <p:sldId id="310" r:id="rId10"/>
    <p:sldId id="315" r:id="rId11"/>
    <p:sldId id="317" r:id="rId12"/>
    <p:sldId id="313" r:id="rId13"/>
    <p:sldId id="316" r:id="rId14"/>
    <p:sldId id="306" r:id="rId15"/>
    <p:sldId id="318" r:id="rId16"/>
    <p:sldId id="320" r:id="rId17"/>
    <p:sldId id="321" r:id="rId18"/>
    <p:sldId id="322" r:id="rId19"/>
    <p:sldId id="323" r:id="rId20"/>
    <p:sldId id="325" r:id="rId21"/>
    <p:sldId id="326" r:id="rId22"/>
    <p:sldId id="324" r:id="rId23"/>
    <p:sldId id="300"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0024" autoAdjust="0"/>
  </p:normalViewPr>
  <p:slideViewPr>
    <p:cSldViewPr snapToGrid="0">
      <p:cViewPr varScale="1">
        <p:scale>
          <a:sx n="88" d="100"/>
          <a:sy n="88" d="100"/>
        </p:scale>
        <p:origin x="1584"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"Bem-vindos a todos. Hoje vamos aprofundar o Módulo 3: Construir uma identidade digital saudável. Sempre que abrem uma aplicação, enviam uma mensagem ou simplesmente navegam na Internet, estão a contar uma história. Hoje não se trata de vos dizer para «ficarem longe da Internet», mas sim de garantir que a história que a Internet conta sobre vocês é aquela que realmente querem contar. Vamos ver como agir de acordo com os vossos valores, proteger a vossa paz de espírito e manter-se atentos no mundo da IA."</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privacidade não tem a ver com ser “reservado”; tem a ver com ser </a:t>
            </a:r>
            <a:r>
              <a:rPr lang="en-GB" b="1" dirty="0"/>
              <a:t>seletivo</a:t>
            </a:r>
            <a:r>
              <a:rPr lang="en-GB" dirty="0"/>
              <a:t>. </a:t>
            </a:r>
            <a:r>
              <a:rPr lang="en-GB" dirty="0" err="1"/>
              <a:t>Não</a:t>
            </a:r>
            <a:r>
              <a:rPr lang="en-GB" dirty="0"/>
              <a:t> </a:t>
            </a:r>
            <a:r>
              <a:rPr lang="en-GB" dirty="0" err="1"/>
              <a:t>darias</a:t>
            </a:r>
            <a:r>
              <a:rPr lang="en-GB" dirty="0"/>
              <a:t> as chaves de casa a um estranho, certo? Na Internet, as </a:t>
            </a:r>
            <a:r>
              <a:rPr lang="en-GB" dirty="0" err="1"/>
              <a:t>tuas</a:t>
            </a:r>
            <a:r>
              <a:rPr lang="en-GB" dirty="0"/>
              <a:t> chaves são a </a:t>
            </a:r>
            <a:r>
              <a:rPr lang="en-GB" dirty="0" err="1"/>
              <a:t>tua</a:t>
            </a:r>
            <a:r>
              <a:rPr lang="en-GB" dirty="0"/>
              <a:t> localização, o nome da </a:t>
            </a:r>
            <a:r>
              <a:rPr lang="en-GB" dirty="0" err="1"/>
              <a:t>tua</a:t>
            </a:r>
            <a:r>
              <a:rPr lang="en-GB" dirty="0"/>
              <a:t> escola e as </a:t>
            </a:r>
            <a:r>
              <a:rPr lang="en-GB" dirty="0" err="1"/>
              <a:t>tuas</a:t>
            </a:r>
            <a:r>
              <a:rPr lang="en-GB" dirty="0"/>
              <a:t> palavras-passe. Protegemos a nossa privacidade para nos podermos expressar em segurança. Se as suas definições estiverem totalmente abertas, </a:t>
            </a:r>
            <a:r>
              <a:rPr lang="en-GB" dirty="0" err="1"/>
              <a:t>não</a:t>
            </a:r>
            <a:r>
              <a:rPr lang="en-GB" dirty="0"/>
              <a:t> </a:t>
            </a:r>
            <a:r>
              <a:rPr lang="en-GB" dirty="0" err="1"/>
              <a:t>és</a:t>
            </a:r>
            <a:r>
              <a:rPr lang="en-GB" dirty="0"/>
              <a:t> </a:t>
            </a:r>
            <a:r>
              <a:rPr lang="en-GB" dirty="0" err="1"/>
              <a:t>tu</a:t>
            </a:r>
            <a:r>
              <a:rPr lang="en-GB" dirty="0"/>
              <a:t> quem controla a </a:t>
            </a:r>
            <a:r>
              <a:rPr lang="en-GB" dirty="0" err="1"/>
              <a:t>tua</a:t>
            </a:r>
            <a:r>
              <a:rPr lang="en-GB" dirty="0"/>
              <a:t> </a:t>
            </a:r>
            <a:r>
              <a:rPr lang="en-GB" dirty="0" err="1"/>
              <a:t>história</a:t>
            </a:r>
            <a:r>
              <a:rPr lang="en-GB" dirty="0"/>
              <a:t>, </a:t>
            </a:r>
            <a:r>
              <a:rPr lang="en-GB" dirty="0" err="1"/>
              <a:t>são</a:t>
            </a:r>
            <a:r>
              <a:rPr lang="en-GB" dirty="0"/>
              <a:t> todos os outros.»</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"Vamos jogar uma partida rápida de 'Semáforo'. Vou dizer o nome de uma coisa. Se for seguro partilhar, </a:t>
            </a:r>
            <a:r>
              <a:rPr lang="en-GB" dirty="0" err="1"/>
              <a:t>dão</a:t>
            </a:r>
            <a:r>
              <a:rPr lang="en-GB" dirty="0"/>
              <a:t>-me luz verde (levanta a mão). Se </a:t>
            </a:r>
            <a:r>
              <a:rPr lang="en-GB" dirty="0" err="1"/>
              <a:t>devem</a:t>
            </a:r>
            <a:r>
              <a:rPr lang="en-GB" dirty="0"/>
              <a:t> perguntar primeiro a um adulto, luz amarela (mão de lado). Se for algo privado, luz vermelha (baixa a mão). Prontos? 'O teu número de telefone?'... 'Uma foto do teu cão?'... 'O nome da tua escola?'... Vês como algumas são complicadas? Essa pausa 'amarela' é a habilidade mais importante que podes ter."</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"Dá uma olhadela nesta foto 'perfeita' no ecrã. Parece ter sido tirada sem esforço, certo? Mas vamos olhar 'para fora do enquadramento'. Talvez tenham tirado 40 versões desta foto antes de ficarem satisfeitos com uma. Talvez tenham discutido com os pais mesmo antes de a foto ser tirada. Desenha ou escreve o que achas que está a acontecer na parte 'desarrumada' da foto que foi cortada. Isto ajuda-nos a lembrar que a 'perfeição' não existe na Internet."</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IA é incrível, mas é basicamente um "adivinhador" super-rápido. Não 'sabe' as coisas da mesma forma que os humanos; segue padrões. Isto significa que pode parecer 100% confiante, mesmo estando 100% errada. Quer se trate de um chatbot ou de um filtro que altera o teu rosto, usa sempre a regra </a:t>
            </a:r>
            <a:r>
              <a:rPr lang="en-GB" b="1" dirty="0"/>
              <a:t>'Pausa-Verifica-Pergunta</a:t>
            </a:r>
            <a:r>
              <a:rPr lang="en-GB" dirty="0"/>
              <a:t>'. Pausa: Isto parece-me verdade? Verifica: Consigo encontrar isto num livro ou num site de confiança? Pergunta: O que pensaria um </a:t>
            </a:r>
            <a:r>
              <a:rPr lang="en-GB" dirty="0" err="1"/>
              <a:t>adulto</a:t>
            </a:r>
            <a:r>
              <a:rPr lang="en-GB" dirty="0"/>
              <a:t>?"</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21</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"Para terminar, vamos fechar com um compromisso. Isto não é por mim; é por ti. Com base no que </a:t>
            </a:r>
            <a:r>
              <a:rPr lang="en-GB" dirty="0" err="1"/>
              <a:t>falámos</a:t>
            </a:r>
            <a:r>
              <a:rPr lang="en-GB" dirty="0"/>
              <a:t> </a:t>
            </a:r>
            <a:r>
              <a:rPr lang="en-GB" dirty="0" err="1"/>
              <a:t>hoje</a:t>
            </a:r>
            <a:r>
              <a:rPr lang="en-GB" dirty="0"/>
              <a:t> (</a:t>
            </a:r>
            <a:r>
              <a:rPr lang="en-GB" dirty="0" err="1"/>
              <a:t>os</a:t>
            </a:r>
            <a:r>
              <a:rPr lang="en-GB" dirty="0"/>
              <a:t> teus valores, a tua privacidade e o 'resumo dos </a:t>
            </a:r>
            <a:r>
              <a:rPr lang="en-GB" dirty="0" err="1"/>
              <a:t>melhores</a:t>
            </a:r>
            <a:r>
              <a:rPr lang="en-GB" dirty="0"/>
              <a:t> </a:t>
            </a:r>
            <a:r>
              <a:rPr lang="en-GB" dirty="0" err="1"/>
              <a:t>momentos</a:t>
            </a:r>
            <a:r>
              <a:rPr lang="en-GB" dirty="0"/>
              <a:t>’) escreve três coisas que vais fazer para proteger a tua identidade digital. Talvez seja 'Vou pensar duas vezes antes de publicar' ou 'Vou deixar de me comparar com os filtros'. Assina. Agora és tu quem manda na tua história online. Vamos torná-la uma boa história."</a:t>
            </a: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"Pensa </a:t>
            </a:r>
            <a:r>
              <a:rPr lang="en-GB" dirty="0" err="1"/>
              <a:t>na</a:t>
            </a:r>
            <a:r>
              <a:rPr lang="en-GB" dirty="0"/>
              <a:t> </a:t>
            </a:r>
            <a:r>
              <a:rPr lang="en-GB" dirty="0" err="1"/>
              <a:t>tua</a:t>
            </a:r>
            <a:r>
              <a:rPr lang="en-GB" dirty="0"/>
              <a:t> identidade digital como um enorme puzzle sem fim. A maioria das pessoas pensa que a sua «identidade» é apenas a sua foto de perfil. Mas, na verdade, ela é composta por pequenos fragmentos: a piada que deixaste num comentário, o nome de utilizador que escolheste para um jogo, os vídeos que vês e até os emojis que usas. Isoladamente, estas peças podem parecer pequenas, mas, juntas, </a:t>
            </a:r>
            <a:r>
              <a:rPr lang="en-GB" dirty="0" err="1"/>
              <a:t>criam</a:t>
            </a:r>
            <a:r>
              <a:rPr lang="en-GB" dirty="0"/>
              <a:t> </a:t>
            </a:r>
            <a:r>
              <a:rPr lang="en-GB" dirty="0" err="1"/>
              <a:t>uma</a:t>
            </a:r>
            <a:r>
              <a:rPr lang="en-GB" dirty="0"/>
              <a:t> </a:t>
            </a:r>
            <a:r>
              <a:rPr lang="en-GB" dirty="0" err="1"/>
              <a:t>imagem</a:t>
            </a:r>
            <a:r>
              <a:rPr lang="en-GB" dirty="0"/>
              <a:t> </a:t>
            </a:r>
            <a:r>
              <a:rPr lang="en-GB" dirty="0" err="1"/>
              <a:t>que</a:t>
            </a:r>
            <a:r>
              <a:rPr lang="en-GB" dirty="0"/>
              <a:t> </a:t>
            </a:r>
            <a:r>
              <a:rPr lang="en-GB" dirty="0" err="1"/>
              <a:t>os</a:t>
            </a:r>
            <a:r>
              <a:rPr lang="en-GB" dirty="0"/>
              <a:t> outros (e até </a:t>
            </a:r>
            <a:r>
              <a:rPr lang="en-GB" dirty="0" err="1"/>
              <a:t>os</a:t>
            </a:r>
            <a:r>
              <a:rPr lang="en-GB" dirty="0"/>
              <a:t> </a:t>
            </a:r>
            <a:r>
              <a:rPr lang="en-GB" dirty="0" err="1"/>
              <a:t>algoritmos</a:t>
            </a:r>
            <a:r>
              <a:rPr lang="en-GB" dirty="0"/>
              <a:t>) usam para decidir quem tu és."</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nossa identidade digital é importante; é a história que fica, pode influenciar muitos aspetos da nossa vida e, muitas vezes, permanece.»</a:t>
            </a:r>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identidade não se resume apenas ao que publicas. É como um iceberg. Acima da água está o que os teus amigos </a:t>
            </a:r>
            <a:r>
              <a:rPr lang="en-GB" dirty="0" err="1"/>
              <a:t>vêem</a:t>
            </a:r>
            <a:r>
              <a:rPr lang="en-GB" dirty="0"/>
              <a:t>, as tuas publicações e histórias. Mas abaixo da água existe uma enorme quantidade de dados «invisíveis»: o teu histórico de pesquisa, o tempo que passas a ver uma fotografia e a tua localização. Mesmo que não publiques nada, o iceberg continua a crescer. O nosso objetivo é garantir que sabes o que se passa «por baixo da superfície», para que possas manter o controlo sobre os teus dados.»</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"Vamos começar por uma análise realista. Quero que penses no teu espaço online </a:t>
            </a:r>
            <a:r>
              <a:rPr lang="en-GB" dirty="0" err="1"/>
              <a:t>preferido</a:t>
            </a:r>
            <a:r>
              <a:rPr lang="en-GB" dirty="0"/>
              <a:t>. Se um estranho observasse a tua atividade nesse espaço durante 5 minutos, que três </a:t>
            </a:r>
            <a:r>
              <a:rPr lang="en-GB" dirty="0" err="1"/>
              <a:t>palavras</a:t>
            </a:r>
            <a:r>
              <a:rPr lang="en-GB" dirty="0"/>
              <a:t> </a:t>
            </a:r>
            <a:r>
              <a:rPr lang="en-GB" dirty="0" err="1"/>
              <a:t>usaria</a:t>
            </a:r>
            <a:r>
              <a:rPr lang="en-GB" dirty="0"/>
              <a:t> para te descrever? Agora, sê sincero: são essas as mesmas três palavras </a:t>
            </a:r>
            <a:r>
              <a:rPr lang="en-GB" i="1" dirty="0"/>
              <a:t>que gostarias </a:t>
            </a:r>
            <a:r>
              <a:rPr lang="en-GB" dirty="0"/>
              <a:t>que usasse? Sublinha aquilo de que te orgulhas. Se houver algo que preferisses mudar, coloca uma estrela ao lado. Este é o teu ponto de partida para hoje."</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Internet é muito rápida. É fácil clicar em 'enviar' ou 'partilhar' antes que o cérebro consiga acompanhar. É aí que entram os</a:t>
            </a:r>
            <a:r>
              <a:rPr lang="en-GB" b="1" dirty="0"/>
              <a:t> Valores Digitais</a:t>
            </a:r>
            <a:r>
              <a:rPr lang="en-GB" dirty="0"/>
              <a:t>. Funcionam como uma bússola. Se valorizas a «bondade», essa bússola vai alertar-te quando uma conversa em grupo começar a tornar-se tóxica. Se valorizas o «respeito», ela lembra-te de perguntar a um amigo antes de publicares uma foto dele. Quando conheces os teus valores, não precisas de te questionar sobre qual é a atitude «certa» - a bússola diz-te.»</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pessoa que eras online há um ano pode não ser quem és agora. Estamos constantemente a mudar e a crescer. E é perfeitamente normal evoluir.</a:t>
            </a:r>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pt-PT" sz="2400" noProof="0" dirty="0"/>
              <a:t>WP3 - Material didático para alunos</a:t>
            </a: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800" noProof="0" dirty="0"/>
              <a:t>Módulo 3</a:t>
            </a:r>
          </a:p>
          <a:p>
            <a:r>
              <a:rPr lang="pt-PT" sz="2800" noProof="0" dirty="0"/>
              <a:t>Construir uma identidade digital saudável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Valores digitais (quem queres ser)</a:t>
            </a:r>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553089"/>
          </a:xfrm>
          <a:prstGeom prst="rect">
            <a:avLst/>
          </a:prstGeom>
          <a:noFill/>
        </p:spPr>
        <p:txBody>
          <a:bodyPr wrap="square">
            <a:spAutoFit/>
          </a:bodyPr>
          <a:lstStyle/>
          <a:p>
            <a:pPr lvl="0"/>
            <a:r>
              <a:rPr lang="pt-PT" sz="2400" b="1" noProof="0" dirty="0"/>
              <a:t>Mudança e Crescimento</a:t>
            </a:r>
          </a:p>
          <a:p>
            <a:pPr lvl="0" algn="ctr"/>
            <a:endParaRPr lang="pt-PT" sz="2400" noProof="0" dirty="0"/>
          </a:p>
          <a:p>
            <a:pPr lvl="1" algn="ctr"/>
            <a:r>
              <a:rPr lang="pt-PT" sz="2400" noProof="0" dirty="0"/>
              <a:t> É normal evoluir</a:t>
            </a:r>
          </a:p>
          <a:p>
            <a:pPr lvl="1" algn="ctr"/>
            <a:endParaRPr lang="pt-PT" sz="2400" noProof="0" dirty="0"/>
          </a:p>
          <a:p>
            <a:pPr lvl="1" algn="ctr"/>
            <a:r>
              <a:rPr lang="pt-PT" sz="2400" noProof="0" dirty="0"/>
              <a:t>Quem eras online há um ano pode não ser quem és agora.</a:t>
            </a:r>
          </a:p>
          <a:p>
            <a:pPr lvl="1" algn="ctr"/>
            <a:endParaRPr lang="pt-PT" sz="2400" noProof="0" dirty="0"/>
          </a:p>
          <a:p>
            <a:pPr lvl="1" algn="ctr"/>
            <a:r>
              <a:rPr lang="pt-PT" sz="2400" noProof="0" dirty="0"/>
              <a:t> Os teus valores ajudam-te a lidar com essas mudanças.</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2: Valores digitais (quem queres ser)</a:t>
            </a:r>
            <a:endParaRPr lang="pt-PT" i="1" noProof="0"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0453255" cy="3332322"/>
          </a:xfrm>
          <a:prstGeom prst="rect">
            <a:avLst/>
          </a:prstGeom>
          <a:noFill/>
        </p:spPr>
        <p:txBody>
          <a:bodyPr wrap="square">
            <a:spAutoFit/>
          </a:bodyPr>
          <a:lstStyle/>
          <a:p>
            <a:pPr lvl="0" algn="ctr"/>
            <a:r>
              <a:rPr lang="pt-PT" sz="2400" b="1" noProof="0" dirty="0">
                <a:solidFill>
                  <a:schemeClr val="accent4">
                    <a:lumMod val="75000"/>
                  </a:schemeClr>
                </a:solidFill>
              </a:rPr>
              <a:t>Atividade: A Votação de Valores (Interativa)</a:t>
            </a:r>
            <a:endParaRPr lang="pt-PT" sz="2400" noProof="0" dirty="0">
              <a:solidFill>
                <a:schemeClr val="accent4">
                  <a:lumMod val="75000"/>
                </a:schemeClr>
              </a:solidFill>
            </a:endParaRPr>
          </a:p>
          <a:p>
            <a:pPr lvl="1" algn="ctr"/>
            <a:endParaRPr lang="pt-PT" sz="2400" b="1" noProof="0" dirty="0"/>
          </a:p>
          <a:p>
            <a:pPr lvl="1" algn="ctr"/>
            <a:r>
              <a:rPr lang="pt-PT" sz="2400" noProof="0" dirty="0"/>
              <a:t>O professor lê um cenário (por exemplo, «O Afonso vê uma piada que é engraçada, mas um pouco maldosa»). </a:t>
            </a:r>
          </a:p>
          <a:p>
            <a:pPr lvl="1" algn="ctr"/>
            <a:endParaRPr lang="pt-PT" sz="2400" noProof="0" dirty="0"/>
          </a:p>
          <a:p>
            <a:pPr lvl="1" algn="ctr"/>
            <a:r>
              <a:rPr lang="pt-PT" sz="2400" noProof="0" dirty="0"/>
              <a:t>Os alunos votam em qual valor deve prevalecer: «Humor» ou «Respeito».</a:t>
            </a:r>
          </a:p>
          <a:p>
            <a:pPr lvl="0"/>
            <a:r>
              <a:rPr lang="pt-PT" noProof="0" dirty="0"/>
              <a:t>.</a:t>
            </a:r>
          </a:p>
          <a:p>
            <a:pPr lvl="0" algn="ctr"/>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Tema 2: Valores digitais (quem queres ser)</a:t>
            </a:r>
            <a:endParaRPr lang="pt-PT" i="1" noProof="0"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0453255" cy="2685992"/>
          </a:xfrm>
          <a:prstGeom prst="rect">
            <a:avLst/>
          </a:prstGeom>
          <a:noFill/>
        </p:spPr>
        <p:txBody>
          <a:bodyPr wrap="square">
            <a:spAutoFit/>
          </a:bodyPr>
          <a:lstStyle/>
          <a:p>
            <a:pPr lvl="0" algn="ctr"/>
            <a:r>
              <a:rPr lang="pt-PT" sz="2400" b="1" noProof="0" dirty="0">
                <a:solidFill>
                  <a:schemeClr val="accent4">
                    <a:lumMod val="75000"/>
                  </a:schemeClr>
                </a:solidFill>
              </a:rPr>
              <a:t>Atividade: Criar o «Código da Turma» (Grupo)</a:t>
            </a:r>
            <a:endParaRPr lang="pt-PT" sz="2400" noProof="0" dirty="0">
              <a:solidFill>
                <a:schemeClr val="accent4">
                  <a:lumMod val="75000"/>
                </a:schemeClr>
              </a:solidFill>
            </a:endParaRPr>
          </a:p>
          <a:p>
            <a:pPr lvl="1" algn="ctr"/>
            <a:endParaRPr lang="pt-PT" sz="2400" b="1" noProof="0" dirty="0"/>
          </a:p>
          <a:p>
            <a:pPr lvl="1" algn="ctr"/>
            <a:r>
              <a:rPr lang="pt-PT" sz="2400" noProof="0" dirty="0"/>
              <a:t>Pequenos grupos elaboram 3 «Regras de Ouro» para os chats de grupo da turma com base em valores partilhados </a:t>
            </a:r>
          </a:p>
          <a:p>
            <a:pPr lvl="1" algn="ctr"/>
            <a:r>
              <a:rPr lang="pt-PT" sz="2400" noProof="0" dirty="0"/>
              <a:t>(por exemplo, «Pedimos autorização antes de publicar a foto de alguém»).</a:t>
            </a:r>
          </a:p>
          <a:p>
            <a:pPr lvl="0"/>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800" b="0" i="1" noProof="0" dirty="0"/>
              <a:t>Módulo 3 (Alunos):</a:t>
            </a:r>
            <a:br>
              <a:rPr lang="pt-PT" sz="2800" b="0" i="1" noProof="0" dirty="0"/>
            </a:br>
            <a:r>
              <a:rPr lang="pt-PT" sz="2800" b="0" i="1" noProof="0" dirty="0"/>
              <a:t>Construir uma identidade digital saudável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Tópico 3: Privacidade, Conteúdo Selecionado e IA</a:t>
            </a:r>
          </a:p>
          <a:p>
            <a:endParaRPr lang="pt-PT" sz="2800" noProof="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r>
              <a:rPr lang="pt-PT" b="1" i="1" noProof="0" dirty="0">
                <a:solidFill>
                  <a:schemeClr val="accent1">
                    <a:lumMod val="75000"/>
                  </a:schemeClr>
                </a:solidFill>
              </a:rPr>
              <a:t>Tópico 3: Privacidade, Conteúdo Selecionado e IA</a:t>
            </a:r>
          </a:p>
          <a:p>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922420"/>
          </a:xfrm>
          <a:prstGeom prst="rect">
            <a:avLst/>
          </a:prstGeom>
          <a:noFill/>
        </p:spPr>
        <p:txBody>
          <a:bodyPr wrap="square">
            <a:spAutoFit/>
          </a:bodyPr>
          <a:lstStyle/>
          <a:p>
            <a:pPr lvl="0"/>
            <a:r>
              <a:rPr lang="pt-PT" sz="2400" b="1" noProof="0" dirty="0"/>
              <a:t>A privacidade como proteção</a:t>
            </a:r>
            <a:endParaRPr lang="pt-PT" sz="2400" noProof="0" dirty="0"/>
          </a:p>
          <a:p>
            <a:pPr lvl="1"/>
            <a:endParaRPr lang="pt-PT" sz="2400" b="1" noProof="0" dirty="0"/>
          </a:p>
          <a:p>
            <a:pPr lvl="1" algn="ctr"/>
            <a:r>
              <a:rPr lang="pt-PT" sz="2400" noProof="0" dirty="0"/>
              <a:t>Manter a porta fechada.</a:t>
            </a:r>
          </a:p>
          <a:p>
            <a:pPr lvl="1" algn="ctr"/>
            <a:endParaRPr lang="pt-PT" sz="2400" noProof="0" dirty="0"/>
          </a:p>
          <a:p>
            <a:pPr lvl="1" algn="ctr"/>
            <a:r>
              <a:rPr lang="pt-PT" sz="2400" noProof="0" dirty="0"/>
              <a:t>Nem tudo precisa de ser partilhado. </a:t>
            </a:r>
          </a:p>
          <a:p>
            <a:pPr lvl="1" algn="ctr"/>
            <a:endParaRPr lang="pt-PT" sz="2400" noProof="0" dirty="0"/>
          </a:p>
          <a:p>
            <a:pPr lvl="1" algn="ctr"/>
            <a:r>
              <a:rPr lang="pt-PT" sz="2400" noProof="0" dirty="0"/>
              <a:t>As informações pessoais (morada, nome completo, escola) devem permanecer privadas («Sinal Vermelho»).</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r>
              <a:rPr lang="pt-PT" b="1" i="1" noProof="0" dirty="0">
                <a:solidFill>
                  <a:schemeClr val="accent1">
                    <a:lumMod val="75000"/>
                  </a:schemeClr>
                </a:solidFill>
              </a:rPr>
              <a:t>Tópico 3: Privacidade, Conteúdo Curado e IA</a:t>
            </a:r>
          </a:p>
          <a:p>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553089"/>
          </a:xfrm>
          <a:prstGeom prst="rect">
            <a:avLst/>
          </a:prstGeom>
          <a:noFill/>
        </p:spPr>
        <p:txBody>
          <a:bodyPr wrap="square">
            <a:spAutoFit/>
          </a:bodyPr>
          <a:lstStyle/>
          <a:p>
            <a:pPr lvl="0"/>
            <a:r>
              <a:rPr lang="pt-PT" sz="2400" b="1" noProof="0" dirty="0"/>
              <a:t>Conteúdo selecionado vs. vida real</a:t>
            </a:r>
          </a:p>
          <a:p>
            <a:pPr lvl="0"/>
            <a:endParaRPr lang="pt-PT" sz="2400" noProof="0" dirty="0"/>
          </a:p>
          <a:p>
            <a:pPr lvl="1" algn="ctr"/>
            <a:r>
              <a:rPr lang="pt-PT" sz="2400" noProof="0" dirty="0"/>
              <a:t>Fora do enquadramento</a:t>
            </a:r>
          </a:p>
          <a:p>
            <a:pPr lvl="1" algn="ctr"/>
            <a:endParaRPr lang="pt-PT" sz="2400" noProof="0" dirty="0"/>
          </a:p>
          <a:p>
            <a:pPr lvl="1" algn="ctr"/>
            <a:r>
              <a:rPr lang="pt-PT" sz="2400" noProof="0" dirty="0"/>
              <a:t>As fotos online são «destaques» - editadas, filtradas e encenadas. </a:t>
            </a:r>
          </a:p>
          <a:p>
            <a:pPr lvl="1" algn="ctr"/>
            <a:endParaRPr lang="pt-PT" sz="2400" noProof="0" dirty="0"/>
          </a:p>
          <a:p>
            <a:pPr lvl="1" algn="ctr"/>
            <a:r>
              <a:rPr lang="pt-PT" sz="2400" noProof="0" dirty="0"/>
              <a:t>Não mostram as partes aborrecidas ou difíceis da vida.</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r>
              <a:rPr lang="pt-PT" b="1" i="1" noProof="0" dirty="0">
                <a:solidFill>
                  <a:schemeClr val="accent1">
                    <a:lumMod val="75000"/>
                  </a:schemeClr>
                </a:solidFill>
              </a:rPr>
              <a:t>Tópico 3: Privacidade, Conteúdo Selecionado e IA</a:t>
            </a:r>
          </a:p>
          <a:p>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055324"/>
          </a:xfrm>
          <a:prstGeom prst="rect">
            <a:avLst/>
          </a:prstGeom>
          <a:noFill/>
        </p:spPr>
        <p:txBody>
          <a:bodyPr wrap="square">
            <a:spAutoFit/>
          </a:bodyPr>
          <a:lstStyle/>
          <a:p>
            <a:pPr lvl="0"/>
            <a:r>
              <a:rPr lang="pt-PT" sz="2400" b="1" noProof="0" dirty="0"/>
              <a:t>Segurança da IA</a:t>
            </a:r>
            <a:endParaRPr lang="pt-PT" sz="2400" noProof="0" dirty="0"/>
          </a:p>
          <a:p>
            <a:pPr lvl="1" algn="ctr"/>
            <a:endParaRPr lang="pt-PT" sz="2400" b="1" noProof="0" dirty="0"/>
          </a:p>
          <a:p>
            <a:pPr lvl="1" algn="ctr"/>
            <a:r>
              <a:rPr lang="pt-PT" sz="2400" noProof="0" dirty="0"/>
              <a:t>Pensa antes de confiar</a:t>
            </a:r>
          </a:p>
          <a:p>
            <a:pPr lvl="1" algn="ctr"/>
            <a:endParaRPr lang="pt-PT" sz="2400" noProof="0" dirty="0"/>
          </a:p>
          <a:p>
            <a:pPr lvl="1" algn="ctr"/>
            <a:r>
              <a:rPr lang="pt-PT" sz="2400" noProof="0" dirty="0"/>
              <a:t>As ferramentas de IA podem ser «confiantes, mas erradas». </a:t>
            </a:r>
          </a:p>
          <a:p>
            <a:pPr lvl="1" algn="ctr"/>
            <a:endParaRPr lang="pt-PT" sz="2400" noProof="0" dirty="0"/>
          </a:p>
          <a:p>
            <a:pPr lvl="1" algn="ctr"/>
            <a:r>
              <a:rPr lang="pt-PT" sz="2400" noProof="0" dirty="0"/>
              <a:t>Usa a regra </a:t>
            </a:r>
            <a:r>
              <a:rPr lang="pt-PT" sz="2400" b="1" noProof="0" dirty="0"/>
              <a:t>«Pausa-</a:t>
            </a:r>
            <a:r>
              <a:rPr lang="pt-PT" sz="2400" b="1" noProof="0" dirty="0" err="1"/>
              <a:t>Verica</a:t>
            </a:r>
            <a:r>
              <a:rPr lang="pt-PT" sz="2400" b="1" noProof="0" dirty="0"/>
              <a:t>-Pergunta» </a:t>
            </a:r>
            <a:r>
              <a:rPr lang="pt-PT" sz="2400" noProof="0" dirty="0"/>
              <a:t>antes de acreditar no que uma IA te diz.</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chemeClr val="accent1">
                    <a:lumMod val="75000"/>
                  </a:schemeClr>
                </a:solidFill>
              </a:rPr>
              <a:t>Tópico 3: Privacidade, Conteúdo Selecionado e IA</a:t>
            </a:r>
          </a:p>
          <a:p>
            <a:endParaRPr lang="pt-PT" i="1" noProof="0"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0453255" cy="2962991"/>
          </a:xfrm>
          <a:prstGeom prst="rect">
            <a:avLst/>
          </a:prstGeom>
          <a:noFill/>
        </p:spPr>
        <p:txBody>
          <a:bodyPr wrap="square">
            <a:spAutoFit/>
          </a:bodyPr>
          <a:lstStyle/>
          <a:p>
            <a:pPr lvl="0" algn="ctr"/>
            <a:r>
              <a:rPr lang="pt-PT" sz="2400" b="1" noProof="0" dirty="0">
                <a:solidFill>
                  <a:schemeClr val="accent4">
                    <a:lumMod val="75000"/>
                  </a:schemeClr>
                </a:solidFill>
              </a:rPr>
              <a:t>Atividade: O Teste do Semáforo (Interativo)</a:t>
            </a:r>
            <a:endParaRPr lang="pt-PT" sz="2400" noProof="0" dirty="0">
              <a:solidFill>
                <a:schemeClr val="accent4">
                  <a:lumMod val="75000"/>
                </a:schemeClr>
              </a:solidFill>
            </a:endParaRPr>
          </a:p>
          <a:p>
            <a:pPr lvl="1" algn="ctr"/>
            <a:endParaRPr lang="pt-PT" sz="2400" b="1" noProof="0" dirty="0"/>
          </a:p>
          <a:p>
            <a:pPr lvl="1" algn="ctr"/>
            <a:r>
              <a:rPr lang="pt-PT" sz="2400" noProof="0" dirty="0"/>
              <a:t>O professor menciona itens (por exemplo, «Número de telefone», «Cobertura de pizza favorita»). </a:t>
            </a:r>
          </a:p>
          <a:p>
            <a:pPr lvl="1" algn="ctr"/>
            <a:endParaRPr lang="pt-PT" sz="2400" noProof="0" dirty="0"/>
          </a:p>
          <a:p>
            <a:pPr lvl="1" algn="ctr"/>
            <a:r>
              <a:rPr lang="pt-PT" sz="2400" noProof="0" dirty="0"/>
              <a:t>Os alunos mostram cartões verdes (seguro), amarelos (perguntar primeiro) ou vermelhos (privado).</a:t>
            </a:r>
          </a:p>
          <a:p>
            <a:pPr lvl="0"/>
            <a:r>
              <a:rPr lang="pt-PT" noProof="0" dirty="0"/>
              <a:t>.</a:t>
            </a:r>
          </a:p>
          <a:p>
            <a:pPr lvl="0" algn="ctr"/>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800" b="0" i="1" noProof="0" dirty="0"/>
              <a:t>Módulo 3 (Alunos):</a:t>
            </a:r>
            <a:br>
              <a:rPr lang="pt-PT" sz="2800" b="0" i="1" noProof="0" dirty="0"/>
            </a:br>
            <a:r>
              <a:rPr lang="pt-PT" sz="2800" b="0" i="1" noProof="0" dirty="0"/>
              <a:t>Construir uma identidade digital saudável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Tópico 4: Conteúdo selecionado vs. vida real</a:t>
            </a:r>
          </a:p>
          <a:p>
            <a:endParaRPr lang="pt-PT" sz="2800" noProof="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chemeClr val="accent1">
                    <a:lumMod val="75000"/>
                  </a:schemeClr>
                </a:solidFill>
              </a:rPr>
              <a:t>Tópico 3: Privacidade, Conteúdo Selecionado e IA</a:t>
            </a:r>
          </a:p>
          <a:p>
            <a:endParaRPr lang="pt-PT" i="1" noProof="0" dirty="0"/>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0453255" cy="3793987"/>
          </a:xfrm>
          <a:prstGeom prst="rect">
            <a:avLst/>
          </a:prstGeom>
          <a:noFill/>
        </p:spPr>
        <p:txBody>
          <a:bodyPr wrap="square">
            <a:spAutoFit/>
          </a:bodyPr>
          <a:lstStyle/>
          <a:p>
            <a:pPr lvl="0" algn="ctr"/>
            <a:r>
              <a:rPr lang="pt-PT" sz="2400" b="1" noProof="0" dirty="0">
                <a:solidFill>
                  <a:schemeClr val="accent4">
                    <a:lumMod val="75000"/>
                  </a:schemeClr>
                </a:solidFill>
              </a:rPr>
              <a:t>Atividade: O desenho «Fora do enquadramento» (Reflexão)</a:t>
            </a:r>
            <a:endParaRPr lang="pt-PT" sz="2400" noProof="0" dirty="0">
              <a:solidFill>
                <a:schemeClr val="accent4">
                  <a:lumMod val="75000"/>
                </a:schemeClr>
              </a:solidFill>
            </a:endParaRPr>
          </a:p>
          <a:p>
            <a:pPr lvl="1" algn="ctr"/>
            <a:endParaRPr lang="pt-PT" sz="2400" b="1" noProof="0" dirty="0"/>
          </a:p>
          <a:p>
            <a:pPr lvl="1" algn="ctr"/>
            <a:r>
              <a:rPr lang="pt-PT" sz="2400" noProof="0" dirty="0"/>
              <a:t>Mostra uma foto de férias «perfeita». </a:t>
            </a:r>
          </a:p>
          <a:p>
            <a:pPr lvl="1" algn="ctr"/>
            <a:endParaRPr lang="pt-PT" sz="2400" noProof="0" dirty="0"/>
          </a:p>
          <a:p>
            <a:pPr lvl="1" algn="ctr"/>
            <a:r>
              <a:rPr lang="pt-PT" sz="2400" noProof="0" dirty="0"/>
              <a:t>Os alunos desenham o que poderia estar a acontecer fora do enquadramento </a:t>
            </a:r>
          </a:p>
          <a:p>
            <a:pPr lvl="1" algn="ctr"/>
            <a:r>
              <a:rPr lang="pt-PT" sz="2400" noProof="0" dirty="0"/>
              <a:t>(por exemplo, um irmão a chorar, um dia chuvoso ou alguém a sentir-se cansado).</a:t>
            </a:r>
          </a:p>
          <a:p>
            <a:pPr lvl="0" algn="ctr"/>
            <a:endParaRPr lang="pt-PT" sz="2400" noProof="0" dirty="0"/>
          </a:p>
          <a:p>
            <a:pPr lvl="0" algn="ctr"/>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800" b="0" i="1" noProof="0" dirty="0"/>
              <a:t>Módulo 3 (Alunos):</a:t>
            </a:r>
            <a:br>
              <a:rPr lang="pt-PT" sz="2800" b="0" i="1" noProof="0" dirty="0"/>
            </a:br>
            <a:r>
              <a:rPr lang="pt-PT" sz="2800" b="0" i="1" noProof="0" dirty="0"/>
              <a:t>Construir uma identidade digital saudável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800" b="1" noProof="0" dirty="0">
                <a:solidFill>
                  <a:schemeClr val="accent6">
                    <a:lumMod val="75000"/>
                  </a:schemeClr>
                </a:solidFill>
              </a:rPr>
              <a:t>Tópico 1: Definir a tua identidade digital</a:t>
            </a:r>
          </a:p>
          <a:p>
            <a:endParaRPr lang="pt-PT" sz="2800" noProof="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800" b="0" i="1" noProof="0" dirty="0"/>
              <a:t>Módulo 3 (Alunos):</a:t>
            </a:r>
            <a:br>
              <a:rPr lang="pt-PT" sz="2800" b="0" i="1" noProof="0" dirty="0"/>
            </a:br>
            <a:r>
              <a:rPr lang="pt-PT" sz="2800" b="0" i="1" noProof="0" dirty="0"/>
              <a:t>Construir uma identidade digital saudável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Tópico 5: IA e o Futuro</a:t>
            </a:r>
          </a:p>
          <a:p>
            <a:endParaRPr lang="pt-PT" sz="2800" noProof="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endParaRPr lang="pt-PT" b="1" noProof="0" dirty="0">
              <a:solidFill>
                <a:schemeClr val="accent6">
                  <a:lumMod val="75000"/>
                </a:schemeClr>
              </a:solidFill>
            </a:endParaRPr>
          </a:p>
          <a:p>
            <a:r>
              <a:rPr lang="pt-PT" b="1" i="1" noProof="0" dirty="0">
                <a:solidFill>
                  <a:schemeClr val="accent1">
                    <a:lumMod val="75000"/>
                  </a:schemeClr>
                </a:solidFill>
              </a:rPr>
              <a:t>Tópico 3: Privacidade, Conteúdo Selecionado e IA</a:t>
            </a:r>
          </a:p>
          <a:p>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5" name="TextBox 4"/>
          <p:cNvSpPr txBox="1"/>
          <p:nvPr/>
        </p:nvSpPr>
        <p:spPr>
          <a:xfrm>
            <a:off x="316923" y="1585810"/>
            <a:ext cx="9751868" cy="1200329"/>
          </a:xfrm>
          <a:prstGeom prst="rect">
            <a:avLst/>
          </a:prstGeom>
          <a:noFill/>
        </p:spPr>
        <p:txBody>
          <a:bodyPr wrap="square">
            <a:spAutoFit/>
          </a:bodyPr>
          <a:lstStyle/>
          <a:p>
            <a:r>
              <a:rPr lang="pt-PT" sz="2400" b="1" noProof="0" dirty="0"/>
              <a:t>Segurança da IA </a:t>
            </a:r>
          </a:p>
          <a:p>
            <a:pPr algn="ctr"/>
            <a:endParaRPr lang="pt-PT" sz="2400" noProof="0" dirty="0"/>
          </a:p>
          <a:p>
            <a:pPr algn="ctr"/>
            <a:r>
              <a:rPr lang="pt-PT" sz="2400" noProof="0" dirty="0"/>
              <a:t>Pausar-Verificar-Perguntar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pt-PT" b="0" i="1" noProof="0" dirty="0"/>
              <a:t>Fim do Módulo 3 (Alunos):</a:t>
            </a:r>
            <a:br>
              <a:rPr lang="pt-PT" b="0" i="1" noProof="0" dirty="0"/>
            </a:br>
            <a:r>
              <a:rPr lang="pt-PT" b="0" i="1" noProof="0" dirty="0"/>
              <a:t>Construir uma identidade digital saudável</a:t>
            </a:r>
            <a:br>
              <a:rPr lang="pt-PT" noProof="0" dirty="0"/>
            </a:br>
            <a:endParaRPr lang="pt-PT" noProof="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1: Definir a tua identidade digital</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922420"/>
          </a:xfrm>
          <a:prstGeom prst="rect">
            <a:avLst/>
          </a:prstGeom>
          <a:noFill/>
        </p:spPr>
        <p:txBody>
          <a:bodyPr wrap="square">
            <a:spAutoFit/>
          </a:bodyPr>
          <a:lstStyle/>
          <a:p>
            <a:pPr lvl="0"/>
            <a:r>
              <a:rPr lang="pt-PT" sz="2400" b="1" noProof="0" dirty="0"/>
              <a:t>O que é uma identidade digital?</a:t>
            </a:r>
          </a:p>
          <a:p>
            <a:pPr lvl="0"/>
            <a:endParaRPr lang="pt-PT" sz="2400" noProof="0" dirty="0"/>
          </a:p>
          <a:p>
            <a:pPr lvl="1" algn="ctr"/>
            <a:r>
              <a:rPr lang="pt-PT" sz="2400" noProof="0" dirty="0"/>
              <a:t>O teu «puzzle» online</a:t>
            </a:r>
          </a:p>
          <a:p>
            <a:pPr lvl="1" algn="ctr"/>
            <a:endParaRPr lang="pt-PT" sz="2400" noProof="0" dirty="0"/>
          </a:p>
          <a:p>
            <a:pPr lvl="1" algn="ctr"/>
            <a:r>
              <a:rPr lang="pt-PT" sz="2400" noProof="0" dirty="0"/>
              <a:t>Cada foto, comentário, nome de utilizador de jogos e «gosto» é uma peça do puzzle. </a:t>
            </a:r>
          </a:p>
          <a:p>
            <a:pPr lvl="1" algn="ctr"/>
            <a:endParaRPr lang="pt-PT" sz="2400" noProof="0" dirty="0"/>
          </a:p>
          <a:p>
            <a:pPr lvl="1" algn="ctr"/>
            <a:r>
              <a:rPr lang="pt-PT" sz="2400" noProof="0" dirty="0"/>
              <a:t>Juntas, elas criam uma imagem de quem tu és para o mundo.</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1: Definir a tua identidade digital</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4661084"/>
          </a:xfrm>
          <a:prstGeom prst="rect">
            <a:avLst/>
          </a:prstGeom>
          <a:noFill/>
        </p:spPr>
        <p:txBody>
          <a:bodyPr wrap="square">
            <a:spAutoFit/>
          </a:bodyPr>
          <a:lstStyle/>
          <a:p>
            <a:pPr lvl="0"/>
            <a:r>
              <a:rPr lang="pt-PT" sz="2400" b="1" noProof="0" dirty="0"/>
              <a:t>Por que é importante</a:t>
            </a:r>
            <a:endParaRPr lang="pt-PT" sz="2400" noProof="0" dirty="0"/>
          </a:p>
          <a:p>
            <a:pPr lvl="1"/>
            <a:endParaRPr lang="pt-PT" sz="2400" b="1" noProof="0" dirty="0"/>
          </a:p>
          <a:p>
            <a:pPr lvl="1" algn="ctr"/>
            <a:r>
              <a:rPr lang="pt-PT" sz="2400" noProof="0" dirty="0"/>
              <a:t>A história que fica</a:t>
            </a:r>
          </a:p>
          <a:p>
            <a:pPr lvl="1" algn="ctr"/>
            <a:endParaRPr lang="pt-PT" sz="2400" noProof="0" dirty="0"/>
          </a:p>
          <a:p>
            <a:pPr lvl="1" algn="ctr"/>
            <a:endParaRPr lang="pt-PT" sz="2400" noProof="0" dirty="0"/>
          </a:p>
          <a:p>
            <a:pPr lvl="1" algn="ctr"/>
            <a:r>
              <a:rPr lang="pt-PT" sz="2400" noProof="0" dirty="0"/>
              <a:t>A tua identidade digital pode influenciar as amizades, as oportunidades escolares </a:t>
            </a:r>
          </a:p>
          <a:p>
            <a:pPr lvl="1" algn="ctr"/>
            <a:r>
              <a:rPr lang="pt-PT" sz="2400" noProof="0" dirty="0"/>
              <a:t>e a forma como te sentes em relação a ti mesmo. </a:t>
            </a:r>
          </a:p>
          <a:p>
            <a:pPr lvl="1" algn="ctr"/>
            <a:endParaRPr lang="pt-PT" sz="2400" noProof="0" dirty="0"/>
          </a:p>
          <a:p>
            <a:pPr lvl="1" algn="ctr"/>
            <a:r>
              <a:rPr lang="pt-PT" sz="2400" noProof="0" dirty="0"/>
              <a:t>Mesmo que a apagues, muitas vezes fica uma «marca».</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1: Definir a tua identidade digital</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97970" y="1652154"/>
            <a:ext cx="10453255" cy="4291752"/>
          </a:xfrm>
          <a:prstGeom prst="rect">
            <a:avLst/>
          </a:prstGeom>
          <a:noFill/>
        </p:spPr>
        <p:txBody>
          <a:bodyPr wrap="square">
            <a:spAutoFit/>
          </a:bodyPr>
          <a:lstStyle/>
          <a:p>
            <a:pPr lvl="0"/>
            <a:r>
              <a:rPr lang="pt-PT" sz="2400" b="1" noProof="0" dirty="0"/>
              <a:t>O iceberg digital</a:t>
            </a:r>
            <a:endParaRPr lang="pt-PT" sz="2400" noProof="0" dirty="0"/>
          </a:p>
          <a:p>
            <a:pPr lvl="1"/>
            <a:endParaRPr lang="pt-PT" sz="2400" b="1" noProof="0" dirty="0"/>
          </a:p>
          <a:p>
            <a:pPr lvl="1" algn="ctr"/>
            <a:r>
              <a:rPr lang="pt-PT" sz="2400" noProof="0" dirty="0"/>
              <a:t>Mais do que aparenta</a:t>
            </a:r>
          </a:p>
          <a:p>
            <a:pPr lvl="1" algn="ctr"/>
            <a:endParaRPr lang="pt-PT" sz="2400" b="1" noProof="0" dirty="0"/>
          </a:p>
          <a:p>
            <a:pPr lvl="1" algn="ctr"/>
            <a:r>
              <a:rPr lang="pt-PT" sz="2400" b="1" noProof="0" dirty="0"/>
              <a:t>Acima da água:</a:t>
            </a:r>
            <a:r>
              <a:rPr lang="pt-PT" sz="2400" noProof="0" dirty="0"/>
              <a:t> </a:t>
            </a:r>
          </a:p>
          <a:p>
            <a:pPr lvl="1" algn="ctr"/>
            <a:r>
              <a:rPr lang="pt-PT" sz="2400" noProof="0" dirty="0"/>
              <a:t>As tuas publicações e o teu perfil.</a:t>
            </a:r>
          </a:p>
          <a:p>
            <a:pPr lvl="1" algn="ctr"/>
            <a:endParaRPr lang="pt-PT" sz="2400" b="1" noProof="0" dirty="0"/>
          </a:p>
          <a:p>
            <a:pPr lvl="1" algn="ctr"/>
            <a:r>
              <a:rPr lang="pt-PT" sz="2400" b="1" noProof="0" dirty="0"/>
              <a:t>Debaixo de água:</a:t>
            </a:r>
            <a:r>
              <a:rPr lang="pt-PT" sz="2400" noProof="0" dirty="0"/>
              <a:t> </a:t>
            </a:r>
          </a:p>
          <a:p>
            <a:pPr lvl="1" algn="ctr"/>
            <a:r>
              <a:rPr lang="pt-PT" sz="2400" noProof="0" dirty="0"/>
              <a:t>O teu histórico de pesquisa, dados de localização e «gostos».</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r>
              <a:rPr lang="pt-PT" b="1" i="1" noProof="0" dirty="0">
                <a:solidFill>
                  <a:schemeClr val="accent6">
                    <a:lumMod val="75000"/>
                  </a:schemeClr>
                </a:solidFill>
              </a:rPr>
              <a:t>Tópico 1: Definir a tua identidade digital</a:t>
            </a: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p:cNvSpPr txBox="1"/>
          <p:nvPr/>
        </p:nvSpPr>
        <p:spPr>
          <a:xfrm>
            <a:off x="176644" y="1631373"/>
            <a:ext cx="10453255" cy="3055324"/>
          </a:xfrm>
          <a:prstGeom prst="rect">
            <a:avLst/>
          </a:prstGeom>
          <a:noFill/>
        </p:spPr>
        <p:txBody>
          <a:bodyPr wrap="square">
            <a:spAutoFit/>
          </a:bodyPr>
          <a:lstStyle/>
          <a:p>
            <a:pPr lvl="0" algn="ctr"/>
            <a:r>
              <a:rPr lang="pt-PT" sz="2400" b="1" noProof="0" dirty="0">
                <a:solidFill>
                  <a:schemeClr val="accent4">
                    <a:lumMod val="75000"/>
                  </a:schemeClr>
                </a:solidFill>
              </a:rPr>
              <a:t>Atividade: O meu retrato online (Individual)</a:t>
            </a:r>
            <a:endParaRPr lang="pt-PT" sz="2400" noProof="0" dirty="0">
              <a:solidFill>
                <a:schemeClr val="accent4">
                  <a:lumMod val="75000"/>
                </a:schemeClr>
              </a:solidFill>
            </a:endParaRPr>
          </a:p>
          <a:p>
            <a:pPr lvl="1" algn="ctr"/>
            <a:endParaRPr lang="pt-PT" sz="2400" b="1" noProof="0" dirty="0"/>
          </a:p>
          <a:p>
            <a:pPr lvl="1" algn="ctr"/>
            <a:r>
              <a:rPr lang="pt-PT" sz="2400" noProof="0" dirty="0"/>
              <a:t>Enumera três palavras que, </a:t>
            </a:r>
            <a:r>
              <a:rPr lang="pt-PT" sz="2400" i="1" noProof="0" dirty="0"/>
              <a:t>na</a:t>
            </a:r>
            <a:r>
              <a:rPr lang="pt-PT" sz="2400" noProof="0" dirty="0"/>
              <a:t> tua </a:t>
            </a:r>
            <a:r>
              <a:rPr lang="pt-PT" sz="2400" i="1" noProof="0" dirty="0"/>
              <a:t>opinião, </a:t>
            </a:r>
            <a:r>
              <a:rPr lang="pt-PT" sz="2400" noProof="0" dirty="0"/>
              <a:t>a tua presença online atual diz sobre ti, </a:t>
            </a:r>
          </a:p>
          <a:p>
            <a:pPr lvl="1" algn="ctr"/>
            <a:r>
              <a:rPr lang="pt-PT" sz="2400" noProof="0" dirty="0"/>
              <a:t>e três palavras que </a:t>
            </a:r>
            <a:r>
              <a:rPr lang="pt-PT" sz="2400" i="1" noProof="0" dirty="0"/>
              <a:t>gostarias </a:t>
            </a:r>
            <a:r>
              <a:rPr lang="pt-PT" sz="2400" noProof="0" dirty="0"/>
              <a:t>que ela dissesse.</a:t>
            </a:r>
          </a:p>
          <a:p>
            <a:pPr lvl="0" algn="ctr"/>
            <a:endParaRPr lang="pt-PT" sz="2400" noProof="0" dirty="0">
              <a:solidFill>
                <a:schemeClr val="accent4">
                  <a:lumMod val="75000"/>
                </a:schemeClr>
              </a:solidFill>
            </a:endParaRPr>
          </a:p>
          <a:p>
            <a:pPr lvl="1" algn="ctr"/>
            <a:endParaRPr lang="pt-PT" sz="2400" b="1"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pt-PT" sz="2800" b="0" i="1" noProof="0" dirty="0"/>
              <a:t>Módulo 3 (Alunos):</a:t>
            </a:r>
            <a:br>
              <a:rPr lang="pt-PT" sz="2800" b="0" i="1" noProof="0" dirty="0"/>
            </a:br>
            <a:r>
              <a:rPr lang="pt-PT" sz="2800" b="0" i="1" noProof="0" dirty="0"/>
              <a:t>Construir uma identidade digital saudável</a:t>
            </a: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p:cNvSpPr>
            <a:spLocks noGrp="1"/>
          </p:cNvSpPr>
          <p:nvPr>
            <p:ph type="subTitle" idx="1"/>
          </p:nvPr>
        </p:nvSpPr>
        <p:spPr>
          <a:xfrm>
            <a:off x="374726" y="3662221"/>
            <a:ext cx="7391858" cy="1292830"/>
          </a:xfrm>
        </p:spPr>
        <p:txBody>
          <a:bodyPr>
            <a:normAutofit/>
          </a:bodyPr>
          <a:lstStyle/>
          <a:p>
            <a:r>
              <a:rPr lang="pt-PT" sz="2400" b="1" noProof="0" dirty="0">
                <a:solidFill>
                  <a:schemeClr val="accent6">
                    <a:lumMod val="75000"/>
                  </a:schemeClr>
                </a:solidFill>
              </a:rPr>
              <a:t>Tópico 2: Valores digitais (quem queres ser)</a:t>
            </a:r>
            <a:endParaRPr lang="pt-PT" sz="2400" noProof="0" dirty="0"/>
          </a:p>
          <a:p>
            <a:endParaRPr lang="pt-PT" sz="28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Valores digitais (quem queres ser)</a:t>
            </a:r>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553089"/>
          </a:xfrm>
          <a:prstGeom prst="rect">
            <a:avLst/>
          </a:prstGeom>
          <a:noFill/>
        </p:spPr>
        <p:txBody>
          <a:bodyPr wrap="square">
            <a:spAutoFit/>
          </a:bodyPr>
          <a:lstStyle/>
          <a:p>
            <a:pPr lvl="0"/>
            <a:r>
              <a:rPr lang="pt-PT" sz="2400" b="1" noProof="0" dirty="0"/>
              <a:t>A tua bússola digital</a:t>
            </a:r>
          </a:p>
          <a:p>
            <a:pPr lvl="0" algn="ctr"/>
            <a:endParaRPr lang="pt-PT" sz="2400" noProof="0" dirty="0"/>
          </a:p>
          <a:p>
            <a:pPr lvl="1" algn="ctr"/>
            <a:r>
              <a:rPr lang="pt-PT" sz="2400" noProof="0" dirty="0"/>
              <a:t>Os valores mostram o caminho</a:t>
            </a:r>
          </a:p>
          <a:p>
            <a:pPr lvl="1" algn="ctr"/>
            <a:endParaRPr lang="pt-PT" sz="2400" noProof="0" dirty="0"/>
          </a:p>
          <a:p>
            <a:pPr lvl="1" algn="ctr"/>
            <a:r>
              <a:rPr lang="pt-PT" sz="2400" noProof="0" dirty="0"/>
              <a:t>Valores como </a:t>
            </a:r>
            <a:r>
              <a:rPr lang="pt-PT" sz="2400" b="1" noProof="0" dirty="0"/>
              <a:t>bondade, honestidade e respeito </a:t>
            </a:r>
            <a:r>
              <a:rPr lang="pt-PT" sz="2400" noProof="0" dirty="0"/>
              <a:t>ajudam-te a abrandar. </a:t>
            </a:r>
          </a:p>
          <a:p>
            <a:pPr lvl="1" algn="ctr"/>
            <a:endParaRPr lang="pt-PT" sz="2400" noProof="0" dirty="0"/>
          </a:p>
          <a:p>
            <a:pPr lvl="1" algn="ctr"/>
            <a:r>
              <a:rPr lang="pt-PT" sz="2400" noProof="0" dirty="0"/>
              <a:t>Ajudam-te a decidir o que partilhar antes de clicar em «enviar».</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pt-PT" sz="2400" i="1" noProof="0" dirty="0"/>
              <a:t>Módulo 3 (Alunos): Construir uma identidade digital saudável </a:t>
            </a:r>
            <a:endParaRPr lang="pt-PT" sz="2400" noProof="0" dirty="0"/>
          </a:p>
        </p:txBody>
      </p:sp>
      <p:sp>
        <p:nvSpPr>
          <p:cNvPr id="6" name="Text Placeholder 5"/>
          <p:cNvSpPr>
            <a:spLocks noGrp="1"/>
          </p:cNvSpPr>
          <p:nvPr>
            <p:ph type="body" sz="quarter" idx="10"/>
          </p:nvPr>
        </p:nvSpPr>
        <p:spPr/>
        <p:txBody>
          <a:bodyPr/>
          <a:lstStyle/>
          <a:p>
            <a:endParaRPr lang="pt-PT" b="1" noProof="0" dirty="0">
              <a:solidFill>
                <a:schemeClr val="accent6">
                  <a:lumMod val="75000"/>
                </a:schemeClr>
              </a:solidFill>
            </a:endParaRPr>
          </a:p>
          <a:p>
            <a:r>
              <a:rPr lang="pt-PT" b="1" i="1" noProof="0" dirty="0">
                <a:solidFill>
                  <a:schemeClr val="accent6">
                    <a:lumMod val="75000"/>
                  </a:schemeClr>
                </a:solidFill>
              </a:rPr>
              <a:t>Tópico 2: Valores digitais (quem queres ser)</a:t>
            </a:r>
            <a:endParaRPr lang="pt-PT" i="1" noProof="0" dirty="0"/>
          </a:p>
          <a:p>
            <a:endParaRPr lang="pt-PT" b="1" i="1" noProof="0"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p:cNvSpPr txBox="1"/>
          <p:nvPr/>
        </p:nvSpPr>
        <p:spPr>
          <a:xfrm>
            <a:off x="176644" y="1631373"/>
            <a:ext cx="10453255" cy="3553089"/>
          </a:xfrm>
          <a:prstGeom prst="rect">
            <a:avLst/>
          </a:prstGeom>
          <a:noFill/>
        </p:spPr>
        <p:txBody>
          <a:bodyPr wrap="square">
            <a:spAutoFit/>
          </a:bodyPr>
          <a:lstStyle/>
          <a:p>
            <a:pPr lvl="0"/>
            <a:r>
              <a:rPr lang="pt-PT" sz="2400" b="1" noProof="0" dirty="0"/>
              <a:t>Alinhar as ações com os valores</a:t>
            </a:r>
          </a:p>
          <a:p>
            <a:pPr lvl="0" algn="ctr"/>
            <a:endParaRPr lang="pt-PT" sz="2400" noProof="0" dirty="0"/>
          </a:p>
          <a:p>
            <a:pPr lvl="1" algn="ctr"/>
            <a:r>
              <a:rPr lang="pt-PT" sz="2400" noProof="0" dirty="0"/>
              <a:t>A tua publicação corresponde ao que sentes?</a:t>
            </a:r>
          </a:p>
          <a:p>
            <a:pPr lvl="1" algn="ctr"/>
            <a:endParaRPr lang="pt-PT" sz="2400" noProof="0" dirty="0"/>
          </a:p>
          <a:p>
            <a:pPr lvl="1" algn="ctr"/>
            <a:r>
              <a:rPr lang="pt-PT" sz="2400" noProof="0" dirty="0"/>
              <a:t>Se valorizas </a:t>
            </a:r>
            <a:r>
              <a:rPr lang="pt-PT" sz="2400" i="1" noProof="0" dirty="0"/>
              <a:t>a justiça</a:t>
            </a:r>
            <a:r>
              <a:rPr lang="pt-PT" sz="2400" noProof="0" dirty="0"/>
              <a:t>, participas numa piada «maldosa» do grupo? </a:t>
            </a:r>
          </a:p>
          <a:p>
            <a:pPr lvl="1" algn="ctr"/>
            <a:endParaRPr lang="pt-PT" sz="2400" noProof="0" dirty="0"/>
          </a:p>
          <a:p>
            <a:pPr lvl="1" algn="ctr"/>
            <a:r>
              <a:rPr lang="pt-PT" sz="2400" noProof="0" dirty="0"/>
              <a:t>Se valorizas </a:t>
            </a:r>
            <a:r>
              <a:rPr lang="pt-PT" sz="2400" i="1" noProof="0" dirty="0"/>
              <a:t>a privacidade</a:t>
            </a:r>
            <a:r>
              <a:rPr lang="pt-PT" sz="2400" noProof="0" dirty="0"/>
              <a:t>, pedes autorização antes de publicar a foto de um amigo?</a:t>
            </a: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a:p>
            <a:pPr marR="0" lvl="1" algn="ctr">
              <a:lnSpc>
                <a:spcPct val="107000"/>
              </a:lnSpc>
              <a:spcAft>
                <a:spcPts val="800"/>
              </a:spcAft>
              <a:buSzPts val="1000"/>
              <a:tabLst>
                <a:tab pos="9144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2026</Words>
  <Application>Microsoft Office PowerPoint</Application>
  <PresentationFormat>Widescreen</PresentationFormat>
  <Paragraphs>184</Paragraphs>
  <Slides>22</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Arial</vt:lpstr>
      <vt:lpstr>Calibri</vt:lpstr>
      <vt:lpstr>Open Sans</vt:lpstr>
      <vt:lpstr>CARDET Course template</vt:lpstr>
      <vt:lpstr>CARDET Course template - Cover page</vt:lpstr>
      <vt:lpstr>WP3 - Material didático para alunos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Módulo 3 (Alunos): Construir uma identidade digital saudável </vt:lpstr>
      <vt:lpstr>Fim do Módulo 3 (Alunos): Construir uma identidade digital saudável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docId:436FA1F7B0CFD40B4350AE8360673C02</cp:keywords>
  <cp:lastModifiedBy>Filipa Baptista - Rightchallenge</cp:lastModifiedBy>
  <cp:revision>159</cp:revision>
  <cp:lastPrinted>2018-07-25T11:23:00Z</cp:lastPrinted>
  <dcterms:created xsi:type="dcterms:W3CDTF">2014-07-11T09:12:00Z</dcterms:created>
  <dcterms:modified xsi:type="dcterms:W3CDTF">2026-05-19T14:13:36Z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9A03AF1A439B492EAE5A6D4EC79583A9_12</vt:lpwstr>
  </property>
  <property fmtid="{D5CDD505-2E9C-101B-9397-08002B2CF9AE}" pid="3" name="KSOProductBuildVer">
    <vt:lpwstr>2070-12.1.0.26372</vt:lpwstr>
  </property>
</Properties>
</file>