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3"/>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cs-CZ"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 name="Google Shape;6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„Při mezigenerační práci se tření často projevuje v drobných momentech. Věnujte zvýšenou pozornost signálům, jako je příliš rychlé tempo studentů, používání neznámého slangu, přebírání úkolů nebo situace, kdy se senioři začínají stahovat do ústraní. Věta typu ‚Já to udělám sám/sama‘ je často varovným signálem – nikoli zlých úmyslů, ale nesouladu v tempu či sebedůvěře. To jsou přesně ty momenty, kdy se vaše role lektora stává zásadní: citlivě vše zpomalte, vraťte do hry oba hlasy a obnovte sdílené zapojení dříve, než nastane ztráta zájmu.“</a:t>
            </a:r>
            <a:endParaRPr/>
          </a:p>
        </p:txBody>
      </p:sp>
      <p:sp>
        <p:nvSpPr>
          <p:cNvPr id="136" name="Google Shape;13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„Představte si roli lektora tak, jako byste měli u pasu malý opasek s nářadím, po kterém můžete kdykoliv sáhnout. Nástroje jako pozastavení aktivity, přeformulování pokynů, změna rámce úkolu nebo zavedení střídání pořadí dokážou rychle obnovit rovnováhu. Jednou z užitečných strategií je povzbudit studenty, aby udělali fyzický krok zpět – tedy aby vedli slovy, a ne rukama. Když mají zařízení nebo myš v rukou senioři, učení zůstává aktivní. Vaším úkolem je rozpoznat, kdy zasáhnout jen zlehka a kdy nechat interakci volně plynout.“</a:t>
            </a:r>
            <a:endParaRPr/>
          </a:p>
        </p:txBody>
      </p:sp>
      <p:sp>
        <p:nvSpPr>
          <p:cNvPr id="145" name="Google Shape;1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„Teď je čas si to vyzkoušet v praxi. V této rolové hře se jeden z vás ujme role lektora, druhý bude hrát studenta a třetí seniorského účastníka. Cílem není dokončit samotný digitální úkol, ale pozorovat vzájemnou interakci a procvičit si lektorské zásahy. Sledujte nerovnováhu sil, tempo a míru zapojení obou stran. Vaším úkolem v roli lektora je v případě potřeby zasáhnout – zpomalit tempo, vrátit oba hlasy do hry a podpořit sdílenou kontrolu nad probíhající aktivitou.“</a:t>
            </a:r>
            <a:endParaRPr/>
          </a:p>
        </p:txBody>
      </p:sp>
      <p:sp>
        <p:nvSpPr>
          <p:cNvPr id="154" name="Google Shape;15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„Reflexe je jedním z hlavních pilířů. Zeptejte se sami sebe: postavil lektor most, nebo jen vyřešil problém? Naším cílem je budovat sebedůvěru a vztahy, nikoli pouze vytvářet digitální výstupy.“</a:t>
            </a:r>
            <a:endParaRPr/>
          </a:p>
        </p:txBody>
      </p:sp>
      <p:sp>
        <p:nvSpPr>
          <p:cNvPr id="163" name="Google Shape;16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„Přiřazování (matching) je věda, párování je umění. Vše začíná tím, že znáte své studenty – jejich zájmy, silné stránky a styly učení – a končí pozorováním toho, jak spolu interagují během prvních několika profesních minut setkání. Matchování znamená výběr studentů, jejichž dovednosti nebo znalosti se navzájem doplňují. Párování je pak uměním uspořádat je tak, aby efektivně spolupracovali a udrželi si motivaci.“</a:t>
            </a:r>
            <a:endParaRPr/>
          </a:p>
        </p:txBody>
      </p:sp>
      <p:sp>
        <p:nvSpPr>
          <p:cNvPr id="178" name="Google Shape;17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„Při výběru účastníků se neřiďte pouze technickými dovednostmi. Zvažte jejich vzájemně se doplňující silné stránky, kulturní zázemí, společné zájmy a sociálně-emocionální potřeby. Matchování podle ‚společné vlnové délky‘ má obrovskou sílu – pokud dva účastníci sdílejí stejnou vášeň, například místní fotbalový klub, přirozeně najdou způsob, jak úkoly společně zvládnout, protože je bude spojovat nadšení pro dané téma.“</a:t>
            </a:r>
            <a:endParaRPr/>
          </a:p>
        </p:txBody>
      </p:sp>
      <p:sp>
        <p:nvSpPr>
          <p:cNvPr id="187" name="Google Shape;18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„Prvních 15 minut je zkušební doba. Procházejte místností. Pokud některá dvojice mlčí, možná potřebuje aktivitu na prolomení ledů nebo rychlou úpravu. Je naprosto v pořádku dvojice hned na začátku prohodit, pokud tam nefunguje ta správná synergie!“</a:t>
            </a:r>
            <a:endParaRPr/>
          </a:p>
        </p:txBody>
      </p:sp>
      <p:sp>
        <p:nvSpPr>
          <p:cNvPr id="196" name="Google Shape;19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s-CZ"/>
              <a:t>„Hledejte v jejich profilech drobné nápovědy. Proč ‚Nedočkavý Ivan‘ potřebuje zrovna ‚Klidnou Kláru‘? Připravit, pozor, matchujeme!“</a:t>
            </a:r>
            <a:endParaRPr/>
          </a:p>
        </p:txBody>
      </p:sp>
      <p:sp>
        <p:nvSpPr>
          <p:cNvPr id="205" name="Google Shape;20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„Představte svou logiku. Pokud váš partner odhalí riziko, které jste přehlédli – například spojení dvou velmi dominantních osobností –, pomůže nám to lépe se připravit na skutečné výzvy při lektorování!“</a:t>
            </a:r>
            <a:endParaRPr/>
          </a:p>
        </p:txBody>
      </p:sp>
      <p:sp>
        <p:nvSpPr>
          <p:cNvPr id="214" name="Google Shape;21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„Společná tvorba je proces spolupráce, v němž všichni účastníci aktivně utvářejí podobu učení. Každý přispívá svými nápady, odborností a úhly pohledu – nikdo není pouhým příjemcem instrukcí. Je to proces dialogický a kreativní: staví na sdílené odpovědnosti, otevřené komunikaci a společném řešení problémů. Ve své podstatě spolutvorba odpovídá na otázku: ‚Jak můžeme společně vytvořit něco, co by nikdo z nás nedokázal vytvořit sám?‘ Vaše role se tak mění z pozice ‚učitele‘ na pozici ‚hostitele‘ tohoto společného rozhovoru.“</a:t>
            </a:r>
            <a:endParaRPr/>
          </a:p>
        </p:txBody>
      </p:sp>
      <p:sp>
        <p:nvSpPr>
          <p:cNvPr id="229" name="Google Shape;22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„Nejprve se propojte tím, že účastníky přivítáte a stanovíte společný cíl. Poté objevujte a zkoumejte jejich zkušenosti a předpoklady. Následně se dohodněte a společně vytvořte řešení. Nakonec přejděte k samotné realizaci a reflektujte výsledky. Hlavním cílem je posunout se od pouhé ‚pomoci‘ ke skutečné spolupráci, kde je slyšet každý hlas.“</a:t>
            </a:r>
            <a:endParaRPr/>
          </a:p>
        </p:txBody>
      </p:sp>
      <p:sp>
        <p:nvSpPr>
          <p:cNvPr id="238" name="Google Shape;23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s-CZ"/>
              <a:t>„Digitální nástroje mohou spolutvorbu učinit poutavější a přístupnější. </a:t>
            </a:r>
            <a:r>
              <a:rPr b="1" lang="cs-CZ"/>
              <a:t>Společné vyprávění příběhů</a:t>
            </a:r>
            <a:r>
              <a:rPr lang="cs-CZ"/>
              <a:t> (Shared Storytelling) umožňuje účastníkům propojovat příběhy s vizuálním obsahem pomocí aplikací, jako jsou Book Creator nebo Canva. </a:t>
            </a:r>
            <a:r>
              <a:rPr b="1" lang="cs-CZ"/>
              <a:t>Společná tvorba map</a:t>
            </a:r>
            <a:r>
              <a:rPr lang="cs-CZ"/>
              <a:t> (Joint Mapmaking) zase propojuje vzpomínky či zážitky s digitálními mapami, čímž dává abstraktním myšlenkám konkrétní podobu. Nástroje pro </a:t>
            </a:r>
            <a:r>
              <a:rPr b="1" lang="cs-CZ"/>
              <a:t>kolaborativní design</a:t>
            </a:r>
            <a:r>
              <a:rPr lang="cs-CZ"/>
              <a:t>, jako jsou Padlet nebo Mentimeter, pak skupině pomáhají hlasovat o tématech, sdílet materiály a rozhodovat se společně. Tyto metody udržují všechny vtažené do děje a zajišťují, že celý proces je skutečně založen na spolupráci.“</a:t>
            </a:r>
            <a:endParaRPr/>
          </a:p>
        </p:txBody>
      </p:sp>
      <p:sp>
        <p:nvSpPr>
          <p:cNvPr id="247" name="Google Shape;24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„Tohle je rychlokurz lektorování. Moderátoři, vaším cílem je zajistit, aby byl během fáze návrhu slyšet naprosto každý hlas.“</a:t>
            </a:r>
            <a:endParaRPr/>
          </a:p>
        </p:txBody>
      </p:sp>
      <p:sp>
        <p:nvSpPr>
          <p:cNvPr id="256" name="Google Shape;25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„Na závěr se podívejme do budoucnosti. Jaký dopad bude mít váš IGL program? Napište ten novinový titulek. Tohle je odkaz, který budujete prostřednictvím projektu Digital Harmony. Skvělá práce pro dnešek!“</a:t>
            </a:r>
            <a:endParaRPr/>
          </a:p>
        </p:txBody>
      </p:sp>
      <p:sp>
        <p:nvSpPr>
          <p:cNvPr id="265" name="Google Shape;26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„Vítejte všichni! Dnes se pustíme do tématu mezigeneračního učení. Je to proces, ve kterém obě generace přispívají a učí se od sebe navzájem, společně a jedna o druhé. Lze to vnímat jako kruh vzájemné výměny, spíše než jako tradiční hierarchii shora dolů, kde někdo starší učí někoho mladšího.“</a:t>
            </a:r>
            <a:endParaRPr sz="1200"/>
          </a:p>
        </p:txBody>
      </p:sp>
      <p:sp>
        <p:nvSpPr>
          <p:cNvPr id="76" name="Google Shape;7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„Těchto pět pilířů tvoří náš základ. Vzájemnost zajišťuje, že prospěch mají všichni. Struktura nás udržuje správným směrem, přístupnost činí naše prostředí pro učení inkluzivním, čímž dává každému šanci aktivně se zapojit. Reflexe nám umožňuje prožitou zkušenost zpracovat a participace zajišťuje, že každý má svůj hlas.“</a:t>
            </a:r>
            <a:endParaRPr sz="1200"/>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„Pro vaše studenty je mezigenerační učení mocným cvičením v oblasti sociálního a emočního učení. Když vysvětlují každodenní digitální postupy – například jak vyhledávat na internetu nebo používat nějakou aplikaci – trénují si trpělivost, empatii a srozumitelnou komunikaci. Seniorští účastníci zároveň získávají tím, že se cítí méně izolovaní a mají větší jistotu při práci s digitálními nástroji. Výjimečnost mezigeneračního učení spočívá v tom, že obě strany se učí a rostou společně, přičemž každá z nich přispívá jinými silnými stránkami.“</a:t>
            </a:r>
            <a:endParaRPr sz="1200"/>
          </a:p>
        </p:txBody>
      </p:sp>
      <p:sp>
        <p:nvSpPr>
          <p:cNvPr id="94" name="Google Shape;9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„Začněme vaší vlastní zkušeností. Vybavte si moment, kdy jste se naučili něco od někoho nebo s někým z jiné generace. Může jít o jednu konkrétní situaci nebo o dvě různé. Tím, že se nad tím zamyslíme, si připomeneme, že mezigenerační učení je přirozenou součástí každodenního života. Tato aktivita nám pomáhá znovu se naladit na pocit vzájemnosti – na ten sdílený prožitek z učení, který chceme později vytvořit i pro naše studenty a seniorské účastníky.“</a:t>
            </a:r>
            <a:endParaRPr/>
          </a:p>
        </p:txBody>
      </p:sp>
      <p:sp>
        <p:nvSpPr>
          <p:cNvPr id="103" name="Google Shape;10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cs-CZ"/>
              <a:t>„Pojďme si tyto principy přiblížit na konkrétních příkladech. Rozmístěné po místnosti najdete plakáty pro pět hlavních principů mezigeneračního učení. Vaším úkolem je přemýšlet v rovině ‚zelených a červených vlajek‘ – tedy jasných ukazatelů toho, zda je daný princip naplňován.</a:t>
            </a:r>
            <a:endParaRPr/>
          </a:p>
          <a:p>
            <a:pPr indent="0" lvl="0" marL="0" rtl="0" algn="l">
              <a:spcBef>
                <a:spcPts val="0"/>
              </a:spcBef>
              <a:spcAft>
                <a:spcPts val="0"/>
              </a:spcAft>
              <a:buNone/>
            </a:pPr>
            <a:r>
              <a:rPr lang="cs-CZ"/>
              <a:t>Například pokud vidíte seniora i studenta, jak společně pracují s tabletem, povídají si a smějí se, je to zelená vlajka pro vzájemnost. Pokud ale student dělá veškeré klikání a senior zůstává pasivní, je to červená vlajka. Přidejte prosím na plakáty své vlastní postřehy.“</a:t>
            </a:r>
            <a:endParaRPr/>
          </a:p>
        </p:txBody>
      </p:sp>
      <p:sp>
        <p:nvSpPr>
          <p:cNvPr id="112" name="Google Shape;11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cs-CZ"/>
              <a:t>„Vaši studenti žijí ve světě tlačítka ‚Zpět‘, kde lze každou chybu okamžitě napravit. Senioři naopak technologii často vnímají jako křehkou a bojí se, že ji ‚rozbijí‘. Když k tomu přidáte rozdílné komunikační styly, stereotypy o věku či schopnostech a nejasně rozdělené role, může napětí vzniknout velmi rychle. Vaší rolí jako lektora je tyto rozdíly včas rozpoznat a aktivně tyto propasti – mezi rychlostmi, očekáváními a úhly pohledu – přemosťovat.“</a:t>
            </a:r>
            <a:endParaRPr/>
          </a:p>
        </p:txBody>
      </p:sp>
      <p:sp>
        <p:nvSpPr>
          <p:cNvPr id="127" name="Google Shape;12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cs-CZ"/>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FFFFFF"/>
        </a:solidFill>
      </p:bgPr>
    </p:bg>
    <p:spTree>
      <p:nvGrpSpPr>
        <p:cNvPr id="10" name="Shape 10"/>
        <p:cNvGrpSpPr/>
        <p:nvPr/>
      </p:nvGrpSpPr>
      <p:grpSpPr>
        <a:xfrm>
          <a:off x="0" y="0"/>
          <a:ext cx="0" cy="0"/>
          <a:chOff x="0" y="0"/>
          <a:chExt cx="0" cy="0"/>
        </a:xfrm>
      </p:grpSpPr>
      <p:sp>
        <p:nvSpPr>
          <p:cNvPr id="11" name="Google Shape;11;p2"/>
          <p:cNvSpPr/>
          <p:nvPr/>
        </p:nvSpPr>
        <p:spPr>
          <a:xfrm>
            <a:off x="1" y="2184266"/>
            <a:ext cx="310895" cy="133118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b="0" i="0" lang="cs-CZ" sz="900" u="none" cap="none" strike="noStrike">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b="0" i="0" lang="cs-CZ" sz="900" u="none" cap="none" strike="noStrike">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
        <p:nvSpPr>
          <p:cNvPr id="13" name="Google Shape;13;p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2"/>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5" name="Google Shape;15;p2"/>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 name="Google Shape;16;p2"/>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17" name="Google Shape;17;p2"/>
          <p:cNvPicPr preferRelativeResize="0"/>
          <p:nvPr/>
        </p:nvPicPr>
        <p:blipFill rotWithShape="1">
          <a:blip r:embed="rId3">
            <a:alphaModFix/>
          </a:blip>
          <a:srcRect b="0" l="0" r="0" t="0"/>
          <a:stretch/>
        </p:blipFill>
        <p:spPr>
          <a:xfrm>
            <a:off x="370844" y="332656"/>
            <a:ext cx="1742451" cy="1164495"/>
          </a:xfrm>
          <a:prstGeom prst="rect">
            <a:avLst/>
          </a:prstGeom>
          <a:noFill/>
          <a:ln>
            <a:noFill/>
          </a:ln>
        </p:spPr>
      </p:pic>
      <p:pic>
        <p:nvPicPr>
          <p:cNvPr id="18" name="Google Shape;18;p2"/>
          <p:cNvPicPr preferRelativeResize="0"/>
          <p:nvPr/>
        </p:nvPicPr>
        <p:blipFill rotWithShape="1">
          <a:blip r:embed="rId4">
            <a:alphaModFix/>
          </a:blip>
          <a:srcRect b="0" l="0" r="0" t="0"/>
          <a:stretch/>
        </p:blipFill>
        <p:spPr>
          <a:xfrm>
            <a:off x="6889674" y="1995192"/>
            <a:ext cx="4927600" cy="400050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9" name="Shape 19"/>
        <p:cNvGrpSpPr/>
        <p:nvPr/>
      </p:nvGrpSpPr>
      <p:grpSpPr>
        <a:xfrm>
          <a:off x="0" y="0"/>
          <a:ext cx="0" cy="0"/>
          <a:chOff x="0" y="0"/>
          <a:chExt cx="0" cy="0"/>
        </a:xfrm>
      </p:grpSpPr>
      <p:sp>
        <p:nvSpPr>
          <p:cNvPr id="20" name="Google Shape;20;p3"/>
          <p:cNvSpPr/>
          <p:nvPr/>
        </p:nvSpPr>
        <p:spPr>
          <a:xfrm>
            <a:off x="1" y="2184266"/>
            <a:ext cx="310895" cy="1331189"/>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2000"/>
              <a:buFont typeface="Arial"/>
              <a:buNone/>
              <a:defRPr b="1" i="0" sz="20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3"/>
          <p:cNvSpPr txBox="1"/>
          <p:nvPr>
            <p:ph idx="1" type="subTitle"/>
          </p:nvPr>
        </p:nvSpPr>
        <p:spPr>
          <a:xfrm>
            <a:off x="401324" y="365183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3" name="Google Shape;23;p3"/>
          <p:cNvSpPr/>
          <p:nvPr/>
        </p:nvSpPr>
        <p:spPr>
          <a:xfrm flipH="1" rot="-5400000">
            <a:off x="-507419" y="4140073"/>
            <a:ext cx="1331189" cy="31634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pic>
        <p:nvPicPr>
          <p:cNvPr id="25" name="Google Shape;25;p3"/>
          <p:cNvPicPr preferRelativeResize="0"/>
          <p:nvPr/>
        </p:nvPicPr>
        <p:blipFill rotWithShape="1">
          <a:blip r:embed="rId3">
            <a:alphaModFix/>
          </a:blip>
          <a:srcRect b="0" l="0" r="0" t="0"/>
          <a:stretch/>
        </p:blipFill>
        <p:spPr>
          <a:xfrm>
            <a:off x="401324" y="377037"/>
            <a:ext cx="1984435" cy="909936"/>
          </a:xfrm>
          <a:prstGeom prst="rect">
            <a:avLst/>
          </a:prstGeom>
          <a:noFill/>
          <a:ln>
            <a:noFill/>
          </a:ln>
        </p:spPr>
      </p:pic>
      <p:pic>
        <p:nvPicPr>
          <p:cNvPr id="26" name="Google Shape;26;p3"/>
          <p:cNvPicPr preferRelativeResize="0"/>
          <p:nvPr/>
        </p:nvPicPr>
        <p:blipFill rotWithShape="1">
          <a:blip r:embed="rId4">
            <a:alphaModFix/>
          </a:blip>
          <a:srcRect b="0" l="0" r="0" t="0"/>
          <a:stretch/>
        </p:blipFill>
        <p:spPr>
          <a:xfrm>
            <a:off x="6096000" y="3515455"/>
            <a:ext cx="5702300" cy="2362200"/>
          </a:xfrm>
          <a:prstGeom prst="rect">
            <a:avLst/>
          </a:prstGeom>
          <a:noFill/>
          <a:ln>
            <a:noFill/>
          </a:ln>
        </p:spPr>
      </p:pic>
      <p:sp>
        <p:nvSpPr>
          <p:cNvPr id="27" name="Google Shape;27;p3"/>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2179865" y="2937536"/>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accent2"/>
              </a:buClr>
              <a:buSzPts val="2000"/>
              <a:buFont typeface="Arial"/>
              <a:buNone/>
              <a:defRPr b="0" i="0" sz="2000" u="none" cap="none" strike="noStrike">
                <a:solidFill>
                  <a:schemeClr val="accent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 name="Google Shape;30;p4"/>
          <p:cNvSpPr/>
          <p:nvPr/>
        </p:nvSpPr>
        <p:spPr>
          <a:xfrm flipH="1">
            <a:off x="2172707" y="2913643"/>
            <a:ext cx="7839428" cy="4571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1" name="Google Shape;31;p4"/>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2" name="Google Shape;32;p4"/>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3" name="Shape 33"/>
        <p:cNvGrpSpPr/>
        <p:nvPr/>
      </p:nvGrpSpPr>
      <p:grpSpPr>
        <a:xfrm>
          <a:off x="0" y="0"/>
          <a:ext cx="0" cy="0"/>
          <a:chOff x="0" y="0"/>
          <a:chExt cx="0" cy="0"/>
        </a:xfrm>
      </p:grpSpPr>
      <p:pic>
        <p:nvPicPr>
          <p:cNvPr id="34" name="Google Shape;34;p5"/>
          <p:cNvPicPr preferRelativeResize="0"/>
          <p:nvPr/>
        </p:nvPicPr>
        <p:blipFill rotWithShape="1">
          <a:blip r:embed="rId2">
            <a:alphaModFix/>
          </a:blip>
          <a:srcRect b="0" l="0" r="0" t="0"/>
          <a:stretch/>
        </p:blipFill>
        <p:spPr>
          <a:xfrm>
            <a:off x="310897" y="6212262"/>
            <a:ext cx="1886787" cy="401872"/>
          </a:xfrm>
          <a:prstGeom prst="rect">
            <a:avLst/>
          </a:prstGeom>
          <a:noFill/>
          <a:ln>
            <a:noFill/>
          </a:ln>
        </p:spPr>
      </p:pic>
      <p:sp>
        <p:nvSpPr>
          <p:cNvPr id="35" name="Google Shape;35;p5"/>
          <p:cNvSpPr txBox="1"/>
          <p:nvPr/>
        </p:nvSpPr>
        <p:spPr>
          <a:xfrm>
            <a:off x="2385759" y="6214024"/>
            <a:ext cx="949534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900"/>
              <a:buFont typeface="Calibri"/>
              <a:buNone/>
            </a:pPr>
            <a:r>
              <a:rPr lang="cs-CZ" sz="9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 101195789 — ERASMUS-EDU-2024-POL-EXP-DIGITAL</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cs-CZ" sz="900">
                <a:solidFill>
                  <a:schemeClr val="dk1"/>
                </a:solidFill>
                <a:latin typeface="Calibri"/>
                <a:ea typeface="Calibri"/>
                <a:cs typeface="Calibri"/>
                <a:sym typeface="Calibri"/>
              </a:rPr>
              <a:t> </a:t>
            </a:r>
            <a:endParaRPr sz="900">
              <a:solidFill>
                <a:schemeClr val="dk1"/>
              </a:solidFill>
              <a:latin typeface="Calibri"/>
              <a:ea typeface="Calibri"/>
              <a:cs typeface="Calibri"/>
              <a:sym typeface="Calibri"/>
            </a:endParaRPr>
          </a:p>
        </p:txBody>
      </p:sp>
      <p:pic>
        <p:nvPicPr>
          <p:cNvPr id="36" name="Google Shape;36;p5"/>
          <p:cNvPicPr preferRelativeResize="0"/>
          <p:nvPr/>
        </p:nvPicPr>
        <p:blipFill rotWithShape="1">
          <a:blip r:embed="rId3">
            <a:alphaModFix/>
          </a:blip>
          <a:srcRect b="0" l="0" r="0" t="0"/>
          <a:stretch/>
        </p:blipFill>
        <p:spPr>
          <a:xfrm>
            <a:off x="2317750" y="1447800"/>
            <a:ext cx="7556500" cy="3962400"/>
          </a:xfrm>
          <a:prstGeom prst="rect">
            <a:avLst/>
          </a:prstGeom>
          <a:noFill/>
          <a:ln>
            <a:noFill/>
          </a:ln>
        </p:spPr>
      </p:pic>
      <p:sp>
        <p:nvSpPr>
          <p:cNvPr id="37" name="Google Shape;37;p5"/>
          <p:cNvSpPr txBox="1"/>
          <p:nvPr>
            <p:ph idx="1" type="subTitle"/>
          </p:nvPr>
        </p:nvSpPr>
        <p:spPr>
          <a:xfrm>
            <a:off x="401324" y="3001590"/>
            <a:ext cx="6893057" cy="129283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chemeClr val="dk1"/>
              </a:buClr>
              <a:buSzPts val="1600"/>
              <a:buFont typeface="Arial"/>
              <a:buNone/>
              <a:defRPr b="0" i="1" sz="16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8" name="Shape 38"/>
        <p:cNvGrpSpPr/>
        <p:nvPr/>
      </p:nvGrpSpPr>
      <p:grpSpPr>
        <a:xfrm>
          <a:off x="0" y="0"/>
          <a:ext cx="0" cy="0"/>
          <a:chOff x="0" y="0"/>
          <a:chExt cx="0" cy="0"/>
        </a:xfrm>
      </p:grpSpPr>
      <p:sp>
        <p:nvSpPr>
          <p:cNvPr id="39" name="Google Shape;39;p6"/>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6"/>
          <p:cNvSpPr txBox="1"/>
          <p:nvPr>
            <p:ph type="ctrTitle"/>
          </p:nvPr>
        </p:nvSpPr>
        <p:spPr>
          <a:xfrm>
            <a:off x="2179865" y="2774849"/>
            <a:ext cx="7832271" cy="160019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 name="Google Shape;41;p6"/>
          <p:cNvSpPr/>
          <p:nvPr/>
        </p:nvSpPr>
        <p:spPr>
          <a:xfrm flipH="1">
            <a:off x="2172708" y="2774849"/>
            <a:ext cx="7839428" cy="45719"/>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Content - 2col">
  <p:cSld name="Title Subtitle Content - 2col">
    <p:spTree>
      <p:nvGrpSpPr>
        <p:cNvPr id="45" name="Shape 45"/>
        <p:cNvGrpSpPr/>
        <p:nvPr/>
      </p:nvGrpSpPr>
      <p:grpSpPr>
        <a:xfrm>
          <a:off x="0" y="0"/>
          <a:ext cx="0" cy="0"/>
          <a:chOff x="0" y="0"/>
          <a:chExt cx="0" cy="0"/>
        </a:xfrm>
      </p:grpSpPr>
      <p:sp>
        <p:nvSpPr>
          <p:cNvPr id="46" name="Google Shape;46;p8"/>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8"/>
          <p:cNvSpPr txBox="1"/>
          <p:nvPr>
            <p:ph idx="2" type="body"/>
          </p:nvPr>
        </p:nvSpPr>
        <p:spPr>
          <a:xfrm>
            <a:off x="97971" y="1462685"/>
            <a:ext cx="11944350" cy="528917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2"/>
              </a:buClr>
              <a:buSzPts val="1800"/>
              <a:buFont typeface="Arial"/>
              <a:buNone/>
              <a:defRPr b="0" i="0" sz="1800" u="none" cap="none" strike="noStrike">
                <a:solidFill>
                  <a:schemeClr val="dk2"/>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 1col">
  <p:cSld name="Title Text - 1col">
    <p:spTree>
      <p:nvGrpSpPr>
        <p:cNvPr id="49" name="Shape 49"/>
        <p:cNvGrpSpPr/>
        <p:nvPr/>
      </p:nvGrpSpPr>
      <p:grpSpPr>
        <a:xfrm>
          <a:off x="0" y="0"/>
          <a:ext cx="0" cy="0"/>
          <a:chOff x="0" y="0"/>
          <a:chExt cx="0" cy="0"/>
        </a:xfrm>
      </p:grpSpPr>
      <p:sp>
        <p:nvSpPr>
          <p:cNvPr id="50" name="Google Shape;50;p9"/>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solidFill>
                  <a:schemeClr val="dk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9"/>
          <p:cNvSpPr txBox="1"/>
          <p:nvPr>
            <p:ph idx="1" type="body"/>
          </p:nvPr>
        </p:nvSpPr>
        <p:spPr>
          <a:xfrm>
            <a:off x="97971" y="881743"/>
            <a:ext cx="11944350" cy="58701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 2col">
  <p:cSld name="Title Content - 2col">
    <p:spTree>
      <p:nvGrpSpPr>
        <p:cNvPr id="52" name="Shape 52"/>
        <p:cNvGrpSpPr/>
        <p:nvPr/>
      </p:nvGrpSpPr>
      <p:grpSpPr>
        <a:xfrm>
          <a:off x="0" y="0"/>
          <a:ext cx="0" cy="0"/>
          <a:chOff x="0" y="0"/>
          <a:chExt cx="0" cy="0"/>
        </a:xfrm>
      </p:grpSpPr>
      <p:sp>
        <p:nvSpPr>
          <p:cNvPr id="53" name="Google Shape;53;p10"/>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10"/>
          <p:cNvSpPr txBox="1"/>
          <p:nvPr>
            <p:ph idx="1" type="body"/>
          </p:nvPr>
        </p:nvSpPr>
        <p:spPr>
          <a:xfrm>
            <a:off x="97971"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10"/>
          <p:cNvSpPr txBox="1"/>
          <p:nvPr>
            <p:ph idx="2" type="body"/>
          </p:nvPr>
        </p:nvSpPr>
        <p:spPr>
          <a:xfrm>
            <a:off x="6131377" y="873580"/>
            <a:ext cx="5910944" cy="590277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Text - 1col">
  <p:cSld name="Title Subtitle Text - 1col">
    <p:spTree>
      <p:nvGrpSpPr>
        <p:cNvPr id="56" name="Shape 56"/>
        <p:cNvGrpSpPr/>
        <p:nvPr/>
      </p:nvGrpSpPr>
      <p:grpSpPr>
        <a:xfrm>
          <a:off x="0" y="0"/>
          <a:ext cx="0" cy="0"/>
          <a:chOff x="0" y="0"/>
          <a:chExt cx="0" cy="0"/>
        </a:xfrm>
      </p:grpSpPr>
      <p:sp>
        <p:nvSpPr>
          <p:cNvPr id="57" name="Google Shape;57;p11"/>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algn="l">
              <a:lnSpc>
                <a:spcPct val="90000"/>
              </a:lnSpc>
              <a:spcBef>
                <a:spcPts val="0"/>
              </a:spcBef>
              <a:spcAft>
                <a:spcPts val="0"/>
              </a:spcAft>
              <a:buClr>
                <a:schemeClr val="dk2"/>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1"/>
          <p:cNvSpPr txBox="1"/>
          <p:nvPr>
            <p:ph idx="1" type="body"/>
          </p:nvPr>
        </p:nvSpPr>
        <p:spPr>
          <a:xfrm>
            <a:off x="97971"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idx="2" type="body"/>
          </p:nvPr>
        </p:nvSpPr>
        <p:spPr>
          <a:xfrm>
            <a:off x="6131377" y="1462684"/>
            <a:ext cx="5910944" cy="53136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368300" lvl="1" marL="9144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2pPr>
            <a:lvl3pPr indent="-368300" lvl="2" marL="13716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68300" lvl="3" marL="18288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4pPr>
            <a:lvl5pPr indent="-368300" lvl="4" marL="2286000" marR="0" rtl="0" algn="l">
              <a:lnSpc>
                <a:spcPct val="90000"/>
              </a:lnSpc>
              <a:spcBef>
                <a:spcPts val="50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11"/>
          <p:cNvSpPr txBox="1"/>
          <p:nvPr>
            <p:ph idx="3"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lvl1pPr indent="-228600" lvl="0" marL="457200" marR="0" rtl="0" algn="just">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alpha val="50196"/>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alpha val="0"/>
          </a:schemeClr>
        </a:solidFill>
      </p:bgPr>
    </p:bg>
    <p:spTree>
      <p:nvGrpSpPr>
        <p:cNvPr id="42" name="Shape 42"/>
        <p:cNvGrpSpPr/>
        <p:nvPr/>
      </p:nvGrpSpPr>
      <p:grpSpPr>
        <a:xfrm>
          <a:off x="0" y="0"/>
          <a:ext cx="0" cy="0"/>
          <a:chOff x="0" y="0"/>
          <a:chExt cx="0" cy="0"/>
        </a:xfrm>
      </p:grpSpPr>
      <p:sp>
        <p:nvSpPr>
          <p:cNvPr id="43" name="Google Shape;43;p7"/>
          <p:cNvSpPr/>
          <p:nvPr/>
        </p:nvSpPr>
        <p:spPr>
          <a:xfrm>
            <a:off x="0" y="0"/>
            <a:ext cx="12192000" cy="797521"/>
          </a:xfrm>
          <a:prstGeom prst="rect">
            <a:avLst/>
          </a:prstGeom>
          <a:solidFill>
            <a:schemeClr val="accent1"/>
          </a:solidFill>
          <a:ln cap="flat" cmpd="sng" w="12700">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44" name="Google Shape;44;p7"/>
          <p:cNvSpPr txBox="1"/>
          <p:nvPr>
            <p:ph type="title"/>
          </p:nvPr>
        </p:nvSpPr>
        <p:spPr>
          <a:xfrm>
            <a:off x="97970" y="81642"/>
            <a:ext cx="11944351" cy="715879"/>
          </a:xfrm>
          <a:prstGeom prst="rect">
            <a:avLst/>
          </a:prstGeom>
          <a:noFill/>
          <a:ln>
            <a:noFill/>
          </a:ln>
        </p:spPr>
        <p:txBody>
          <a:bodyPr anchorCtr="0" anchor="ctr" bIns="54000" lIns="54000" spcFirstLastPara="1" rIns="54000" wrap="square" tIns="54000">
            <a:noAutofit/>
          </a:bodyPr>
          <a:lstStyle>
            <a:lvl1pPr lvl="0" marR="0" rtl="0" algn="l">
              <a:lnSpc>
                <a:spcPct val="90000"/>
              </a:lnSpc>
              <a:spcBef>
                <a:spcPts val="0"/>
              </a:spcBef>
              <a:spcAft>
                <a:spcPts val="0"/>
              </a:spcAft>
              <a:buClr>
                <a:schemeClr val="dk2"/>
              </a:buClr>
              <a:buSzPts val="3800"/>
              <a:buFont typeface="Arial"/>
              <a:buNone/>
              <a:defRPr b="0" i="0" sz="3800" u="none" cap="none" strike="noStrik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2"/>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lang="cs-CZ" sz="2400"/>
              <a:t>WP3 – Vzdělávací materiály pro učitele</a:t>
            </a:r>
            <a:r>
              <a:rPr lang="cs-CZ" sz="1800"/>
              <a:t> </a:t>
            </a:r>
            <a:br>
              <a:rPr lang="cs-CZ" sz="1800"/>
            </a:br>
            <a:endParaRPr sz="1800"/>
          </a:p>
        </p:txBody>
      </p:sp>
      <p:sp>
        <p:nvSpPr>
          <p:cNvPr id="66" name="Google Shape;66;p12"/>
          <p:cNvSpPr txBox="1"/>
          <p:nvPr>
            <p:ph idx="1" type="subTitle"/>
          </p:nvPr>
        </p:nvSpPr>
        <p:spPr>
          <a:xfrm>
            <a:off x="374726" y="3662221"/>
            <a:ext cx="7391858" cy="1126950"/>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dk1"/>
              </a:buClr>
              <a:buSzPct val="100000"/>
              <a:buNone/>
            </a:pPr>
            <a:r>
              <a:rPr lang="cs-CZ" sz="4000"/>
              <a:t>Modul 7</a:t>
            </a:r>
            <a:endParaRPr/>
          </a:p>
          <a:p>
            <a:pPr indent="0" lvl="0" marL="0" rtl="0" algn="l">
              <a:lnSpc>
                <a:spcPct val="90000"/>
              </a:lnSpc>
              <a:spcBef>
                <a:spcPts val="1000"/>
              </a:spcBef>
              <a:spcAft>
                <a:spcPts val="0"/>
              </a:spcAft>
              <a:buClr>
                <a:schemeClr val="dk1"/>
              </a:buClr>
              <a:buSzPct val="100000"/>
              <a:buNone/>
            </a:pPr>
            <a:r>
              <a:rPr lang="cs-CZ" sz="4000"/>
              <a:t>Podpora mezigeneračního učení</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39" name="Google Shape;139;p21"/>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Řízení mezigeneračního učení (Dynamika a konflikty)</a:t>
            </a:r>
            <a:endParaRPr i="1" sz="2800"/>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0" name="Google Shape;140;p21"/>
          <p:cNvPicPr preferRelativeResize="0"/>
          <p:nvPr>
            <p:ph idx="2" type="body"/>
          </p:nvPr>
        </p:nvPicPr>
        <p:blipFill rotWithShape="1">
          <a:blip r:embed="rId3">
            <a:alphaModFix/>
          </a:blip>
          <a:srcRect b="0" l="0" r="0" t="0"/>
          <a:stretch/>
        </p:blipFill>
        <p:spPr>
          <a:xfrm>
            <a:off x="9902028" y="5781481"/>
            <a:ext cx="2016346" cy="925815"/>
          </a:xfrm>
          <a:prstGeom prst="rect">
            <a:avLst/>
          </a:prstGeom>
          <a:noFill/>
          <a:ln>
            <a:noFill/>
          </a:ln>
        </p:spPr>
      </p:pic>
      <p:sp>
        <p:nvSpPr>
          <p:cNvPr id="141" name="Google Shape;141;p21"/>
          <p:cNvSpPr txBox="1"/>
          <p:nvPr/>
        </p:nvSpPr>
        <p:spPr>
          <a:xfrm>
            <a:off x="97970" y="1558636"/>
            <a:ext cx="11581412"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2400">
                <a:solidFill>
                  <a:schemeClr val="dk1"/>
                </a:solidFill>
                <a:latin typeface="Calibri"/>
                <a:ea typeface="Calibri"/>
                <a:cs typeface="Calibri"/>
                <a:sym typeface="Calibri"/>
              </a:rPr>
              <a:t>Časté třecí plochy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Včasné rozpoznání problémů</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Dávejte pozor na:</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Rozdílné tempo:</a:t>
            </a:r>
            <a:r>
              <a:rPr lang="cs-CZ" sz="2400">
                <a:solidFill>
                  <a:schemeClr val="dk1"/>
                </a:solidFill>
                <a:latin typeface="Calibri"/>
                <a:ea typeface="Calibri"/>
                <a:cs typeface="Calibri"/>
                <a:sym typeface="Calibri"/>
              </a:rPr>
              <a:t> Studenti postupují příliš rychle.</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Jazykovou bariéru:</a:t>
            </a:r>
            <a:r>
              <a:rPr lang="cs-CZ" sz="2400">
                <a:solidFill>
                  <a:schemeClr val="dk1"/>
                </a:solidFill>
                <a:latin typeface="Calibri"/>
                <a:ea typeface="Calibri"/>
                <a:cs typeface="Calibri"/>
                <a:sym typeface="Calibri"/>
              </a:rPr>
              <a:t> Technický žargon (např. „Cloud“), slang nebo naopak příliš formální jazyk.</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Stažení se do ústraní:</a:t>
            </a:r>
            <a:r>
              <a:rPr lang="cs-CZ" sz="2400">
                <a:solidFill>
                  <a:schemeClr val="dk1"/>
                </a:solidFill>
                <a:latin typeface="Calibri"/>
                <a:ea typeface="Calibri"/>
                <a:cs typeface="Calibri"/>
                <a:sym typeface="Calibri"/>
              </a:rPr>
              <a:t> Senioři mají pocit, že jsou „na obtíž“.</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Nepochopení rolí:</a:t>
            </a:r>
            <a:r>
              <a:rPr lang="cs-CZ" sz="2400">
                <a:solidFill>
                  <a:schemeClr val="dk1"/>
                </a:solidFill>
                <a:latin typeface="Calibri"/>
                <a:ea typeface="Calibri"/>
                <a:cs typeface="Calibri"/>
                <a:sym typeface="Calibri"/>
              </a:rPr>
              <a:t> Senioři mohou sklouzávat do tradiční role učitele.</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Stereotypy:</a:t>
            </a:r>
            <a:r>
              <a:rPr lang="cs-CZ" sz="2400">
                <a:solidFill>
                  <a:schemeClr val="dk1"/>
                </a:solidFill>
                <a:latin typeface="Calibri"/>
                <a:ea typeface="Calibri"/>
                <a:cs typeface="Calibri"/>
                <a:sym typeface="Calibri"/>
              </a:rPr>
              <a:t> Předsudky typu „mladá generace je líná“ mohou bránit navazování vztahů.</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48" name="Google Shape;148;p2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Řízení mezigeneračního učení (Dynamika a konflikty)</a:t>
            </a:r>
            <a:endParaRPr i="1" sz="2800"/>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49" name="Google Shape;149;p22"/>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150" name="Google Shape;150;p22"/>
          <p:cNvSpPr txBox="1"/>
          <p:nvPr/>
        </p:nvSpPr>
        <p:spPr>
          <a:xfrm>
            <a:off x="149679" y="1405534"/>
            <a:ext cx="8879030" cy="52629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2400">
                <a:solidFill>
                  <a:schemeClr val="dk1"/>
                </a:solidFill>
                <a:latin typeface="Calibri"/>
                <a:ea typeface="Calibri"/>
                <a:cs typeface="Calibri"/>
                <a:sym typeface="Calibri"/>
              </a:rPr>
              <a:t>Nástroje facilitátora</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Strategie pro intervenci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Přerámování (Reframing):</a:t>
            </a:r>
            <a:r>
              <a:rPr lang="cs-CZ" sz="2400">
                <a:solidFill>
                  <a:schemeClr val="dk1"/>
                </a:solidFill>
                <a:latin typeface="Calibri"/>
                <a:ea typeface="Calibri"/>
                <a:cs typeface="Calibri"/>
                <a:sym typeface="Calibri"/>
              </a:rPr>
              <a:t> Přerámování negativního na pozitivnější kontext, například: „On není pomalý, je precizní.“</a:t>
            </a:r>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Podpora komunikace (Pravidlo „ruce pryč“):</a:t>
            </a:r>
            <a:r>
              <a:rPr lang="cs-CZ" sz="2400">
                <a:solidFill>
                  <a:schemeClr val="dk1"/>
                </a:solidFill>
                <a:latin typeface="Calibri"/>
                <a:ea typeface="Calibri"/>
                <a:cs typeface="Calibri"/>
                <a:sym typeface="Calibri"/>
              </a:rPr>
              <a:t> Veďte studenty k tomu, aby navigovali pouze slovy, a procvičujte aktivní naslouchání.</a:t>
            </a:r>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Pauza, restart a reflexe:</a:t>
            </a:r>
            <a:r>
              <a:rPr lang="cs-CZ" sz="2400">
                <a:solidFill>
                  <a:schemeClr val="dk1"/>
                </a:solidFill>
                <a:latin typeface="Calibri"/>
                <a:ea typeface="Calibri"/>
                <a:cs typeface="Calibri"/>
                <a:sym typeface="Calibri"/>
              </a:rPr>
              <a:t> Zastavení dvojic, u kterých dochází ke konfliktu, a poskytnutí prostoru pro odpočinek a reflexi.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Klíčové body: Důležitější je posílení kompetencí (empowerment) než samotné dokončení úkolu.</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57" name="Google Shape;157;p2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Řízení mezigeneračního učení (Dynamika a konflikty)</a:t>
            </a:r>
            <a:endParaRPr i="1" sz="2800"/>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i="1"/>
          </a:p>
        </p:txBody>
      </p:sp>
      <p:pic>
        <p:nvPicPr>
          <p:cNvPr id="158" name="Google Shape;158;p23"/>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59" name="Google Shape;159;p23"/>
          <p:cNvSpPr txBox="1"/>
          <p:nvPr/>
        </p:nvSpPr>
        <p:spPr>
          <a:xfrm>
            <a:off x="97970" y="1563010"/>
            <a:ext cx="10957957" cy="37939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Laboratoř facilitátora</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ctr">
              <a:spcBef>
                <a:spcPts val="0"/>
              </a:spcBef>
              <a:spcAft>
                <a:spcPts val="0"/>
              </a:spcAft>
              <a:buNone/>
            </a:pPr>
            <a:r>
              <a:rPr b="1" lang="cs-CZ" sz="2400">
                <a:solidFill>
                  <a:schemeClr val="dk1"/>
                </a:solidFill>
                <a:latin typeface="Calibri"/>
                <a:ea typeface="Calibri"/>
                <a:cs typeface="Calibri"/>
                <a:sym typeface="Calibri"/>
              </a:rPr>
              <a:t>Úkol</a:t>
            </a:r>
            <a:r>
              <a:rPr lang="cs-CZ" sz="2400">
                <a:solidFill>
                  <a:schemeClr val="dk1"/>
                </a:solidFill>
                <a:latin typeface="Calibri"/>
                <a:ea typeface="Calibri"/>
                <a:cs typeface="Calibri"/>
                <a:sym typeface="Calibri"/>
              </a:rPr>
              <a:t>: Hraní rolí – „Turbo student“.</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b="1" lang="cs-CZ" sz="2400">
                <a:solidFill>
                  <a:schemeClr val="dk1"/>
                </a:solidFill>
                <a:latin typeface="Calibri"/>
                <a:ea typeface="Calibri"/>
                <a:cs typeface="Calibri"/>
                <a:sym typeface="Calibri"/>
              </a:rPr>
              <a:t>Interakce: </a:t>
            </a:r>
            <a:r>
              <a:rPr lang="cs-CZ" sz="2400">
                <a:solidFill>
                  <a:schemeClr val="dk1"/>
                </a:solidFill>
                <a:latin typeface="Calibri"/>
                <a:ea typeface="Calibri"/>
                <a:cs typeface="Calibri"/>
                <a:sym typeface="Calibri"/>
              </a:rPr>
              <a:t>Ve trojicích: Jeden „Turbo“ student (netrpělivý), jeden „Váhavý“ senior a jeden facilitátor. Procvičte si dvouminutovou intervenci za využití pravidla „ruce pryč“.</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66" name="Google Shape;166;p2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Řízení mezigeneračního učení (Dynamika a konflikty)</a:t>
            </a:r>
            <a:endParaRPr i="1" sz="2800"/>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p:txBody>
      </p:sp>
      <p:pic>
        <p:nvPicPr>
          <p:cNvPr id="167" name="Google Shape;167;p24"/>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68" name="Google Shape;168;p24"/>
          <p:cNvSpPr txBox="1"/>
          <p:nvPr/>
        </p:nvSpPr>
        <p:spPr>
          <a:xfrm>
            <a:off x="97970" y="1563010"/>
            <a:ext cx="10957957" cy="453265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Vyhodnocení hry</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Úkol: Kontrola pocitů</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Interakce:</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Senioři/Studenti: „Měli jste díky facilitátorovi pocit, že jste jeden tým?“</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Facilitátoři: „Co pro vás bylo nejtěžší na tom, že jste ten technologický úkol neudělali sami?“</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5"/>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b="0" i="1" lang="cs-CZ" sz="2400"/>
              <a:t>Modul 7 (Učitelé):</a:t>
            </a:r>
            <a:br>
              <a:rPr b="0" i="1" lang="cs-CZ" sz="2400"/>
            </a:br>
            <a:r>
              <a:rPr b="0" i="1" lang="cs-CZ" sz="2400"/>
              <a:t>Podpora mezigeneračního učení</a:t>
            </a:r>
            <a:endParaRPr sz="1800"/>
          </a:p>
        </p:txBody>
      </p:sp>
      <p:sp>
        <p:nvSpPr>
          <p:cNvPr id="174" name="Google Shape;174;p25"/>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rgbClr val="09CBFD"/>
              </a:buClr>
              <a:buSzPts val="2600"/>
              <a:buNone/>
            </a:pPr>
            <a:r>
              <a:rPr b="1" lang="cs-CZ" sz="2600">
                <a:solidFill>
                  <a:srgbClr val="09CBFD"/>
                </a:solidFill>
              </a:rPr>
              <a:t>Téma 3: Přiřazování a párování</a:t>
            </a:r>
            <a:endParaRPr b="1" sz="2600">
              <a:solidFill>
                <a:srgbClr val="09CBFD"/>
              </a:solidFill>
            </a:endParaRPr>
          </a:p>
          <a:p>
            <a:pPr indent="0" lvl="0" marL="0" rtl="0" algn="l">
              <a:lnSpc>
                <a:spcPct val="90000"/>
              </a:lnSpc>
              <a:spcBef>
                <a:spcPts val="1000"/>
              </a:spcBef>
              <a:spcAft>
                <a:spcPts val="0"/>
              </a:spcAft>
              <a:buClr>
                <a:schemeClr val="dk1"/>
              </a:buClr>
              <a:buSzPts val="2800"/>
              <a:buNone/>
            </a:pPr>
            <a:r>
              <a:t/>
            </a:r>
            <a:endParaRPr b="1" sz="2800">
              <a:solidFill>
                <a:srgbClr val="09CBFD"/>
              </a:solidFill>
            </a:endParaRPr>
          </a:p>
          <a:p>
            <a:pPr indent="0" lvl="0" marL="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81" name="Google Shape;181;p2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Přiřazování a párování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82" name="Google Shape;182;p26"/>
          <p:cNvPicPr preferRelativeResize="0"/>
          <p:nvPr>
            <p:ph idx="2" type="body"/>
          </p:nvPr>
        </p:nvPicPr>
        <p:blipFill rotWithShape="1">
          <a:blip r:embed="rId3">
            <a:alphaModFix/>
          </a:blip>
          <a:srcRect b="0" l="0" r="0" t="0"/>
          <a:stretch/>
        </p:blipFill>
        <p:spPr>
          <a:xfrm>
            <a:off x="10098709" y="5741145"/>
            <a:ext cx="1943612" cy="892419"/>
          </a:xfrm>
          <a:prstGeom prst="rect">
            <a:avLst/>
          </a:prstGeom>
          <a:noFill/>
          <a:ln>
            <a:noFill/>
          </a:ln>
        </p:spPr>
      </p:pic>
      <p:sp>
        <p:nvSpPr>
          <p:cNvPr id="183" name="Google Shape;183;p26"/>
          <p:cNvSpPr txBox="1"/>
          <p:nvPr/>
        </p:nvSpPr>
        <p:spPr>
          <a:xfrm>
            <a:off x="102422" y="1405534"/>
            <a:ext cx="10267705"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Umění propojování</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Navrhování synergie</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 </a:t>
            </a:r>
            <a:r>
              <a:rPr b="1" lang="cs-CZ" sz="2400">
                <a:solidFill>
                  <a:schemeClr val="dk1"/>
                </a:solidFill>
                <a:latin typeface="Calibri"/>
                <a:ea typeface="Calibri"/>
                <a:cs typeface="Calibri"/>
                <a:sym typeface="Calibri"/>
              </a:rPr>
              <a:t>Přiřazování (Matching)</a:t>
            </a:r>
            <a:r>
              <a:rPr lang="cs-CZ" sz="2400">
                <a:solidFill>
                  <a:schemeClr val="dk1"/>
                </a:solidFill>
                <a:latin typeface="Calibri"/>
                <a:ea typeface="Calibri"/>
                <a:cs typeface="Calibri"/>
                <a:sym typeface="Calibri"/>
              </a:rPr>
              <a:t> je strategické rozřazení do skupin, které probíhá ještě před samotným setkáním.</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 </a:t>
            </a:r>
            <a:r>
              <a:rPr b="1" lang="cs-CZ" sz="2400">
                <a:solidFill>
                  <a:schemeClr val="dk1"/>
                </a:solidFill>
                <a:latin typeface="Calibri"/>
                <a:ea typeface="Calibri"/>
                <a:cs typeface="Calibri"/>
                <a:sym typeface="Calibri"/>
              </a:rPr>
              <a:t>Párování (Pairing)</a:t>
            </a:r>
            <a:r>
              <a:rPr lang="cs-CZ" sz="2400">
                <a:solidFill>
                  <a:schemeClr val="dk1"/>
                </a:solidFill>
                <a:latin typeface="Calibri"/>
                <a:ea typeface="Calibri"/>
                <a:cs typeface="Calibri"/>
                <a:sym typeface="Calibri"/>
              </a:rPr>
              <a:t> je živá interakce, která se odehrává přímo během něj. – Propojování a párování je individuální proces a nemusí být hned definitivní! – </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Změny v párech (přepárování) jsou často nezbytné a rozhodně nejsou známkou špatně nastaveného procesu přiřazování.</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90" name="Google Shape;190;p2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Přiřazování a párování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191" name="Google Shape;191;p27"/>
          <p:cNvPicPr preferRelativeResize="0"/>
          <p:nvPr>
            <p:ph idx="2" type="body"/>
          </p:nvPr>
        </p:nvPicPr>
        <p:blipFill rotWithShape="1">
          <a:blip r:embed="rId3">
            <a:alphaModFix/>
          </a:blip>
          <a:srcRect b="0" l="0" r="0" t="0"/>
          <a:stretch/>
        </p:blipFill>
        <p:spPr>
          <a:xfrm>
            <a:off x="9674051" y="5554109"/>
            <a:ext cx="2327333" cy="1068606"/>
          </a:xfrm>
          <a:prstGeom prst="rect">
            <a:avLst/>
          </a:prstGeom>
          <a:noFill/>
          <a:ln>
            <a:noFill/>
          </a:ln>
        </p:spPr>
      </p:pic>
      <p:sp>
        <p:nvSpPr>
          <p:cNvPr id="192" name="Google Shape;192;p27"/>
          <p:cNvSpPr txBox="1"/>
          <p:nvPr/>
        </p:nvSpPr>
        <p:spPr>
          <a:xfrm>
            <a:off x="149679" y="1405534"/>
            <a:ext cx="11041330" cy="4154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Tvorba synergických párů</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Více než jen náhodná jména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Kritéria pro vysoce synergické páry:</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Komplementarita (Vzájemné doplňování):</a:t>
            </a:r>
            <a:r>
              <a:rPr lang="cs-CZ" sz="2400">
                <a:solidFill>
                  <a:schemeClr val="dk1"/>
                </a:solidFill>
                <a:latin typeface="Calibri"/>
                <a:ea typeface="Calibri"/>
                <a:cs typeface="Calibri"/>
                <a:sym typeface="Calibri"/>
              </a:rPr>
              <a:t> Na základě doplňujících se silných stránek (technologický profík + expert na životní praxi).</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Společné zájmy:</a:t>
            </a:r>
            <a:r>
              <a:rPr lang="cs-CZ" sz="2400">
                <a:solidFill>
                  <a:schemeClr val="dk1"/>
                </a:solidFill>
                <a:latin typeface="Calibri"/>
                <a:ea typeface="Calibri"/>
                <a:cs typeface="Calibri"/>
                <a:sym typeface="Calibri"/>
              </a:rPr>
              <a:t> Sdílené koníčky (např. zahradničení a procházky).</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Socio-emocionální rovina:</a:t>
            </a:r>
            <a:r>
              <a:rPr lang="cs-CZ" sz="2400">
                <a:solidFill>
                  <a:schemeClr val="dk1"/>
                </a:solidFill>
                <a:latin typeface="Calibri"/>
                <a:ea typeface="Calibri"/>
                <a:cs typeface="Calibri"/>
                <a:sym typeface="Calibri"/>
              </a:rPr>
              <a:t> Párování osobnostních typů (např. klidný s úzkostným). </a:t>
            </a:r>
            <a:r>
              <a:rPr b="1" lang="cs-CZ" sz="2400">
                <a:solidFill>
                  <a:schemeClr val="dk1"/>
                </a:solidFill>
                <a:latin typeface="Calibri"/>
                <a:ea typeface="Calibri"/>
                <a:cs typeface="Calibri"/>
                <a:sym typeface="Calibri"/>
              </a:rPr>
              <a:t>Kulturní zázemí:</a:t>
            </a:r>
            <a:r>
              <a:rPr lang="cs-CZ" sz="2400">
                <a:solidFill>
                  <a:schemeClr val="dk1"/>
                </a:solidFill>
                <a:latin typeface="Calibri"/>
                <a:ea typeface="Calibri"/>
                <a:cs typeface="Calibri"/>
                <a:sym typeface="Calibri"/>
              </a:rPr>
              <a:t> Párování na základě kulturních znalostí nebo původu.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Klíčové body: Párování založené na datech vede k lepším výsledkům.</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99" name="Google Shape;199;p2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Přiřazování a párování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200" name="Google Shape;200;p28"/>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01" name="Google Shape;201;p28"/>
          <p:cNvSpPr txBox="1"/>
          <p:nvPr/>
        </p:nvSpPr>
        <p:spPr>
          <a:xfrm>
            <a:off x="97970" y="1643888"/>
            <a:ext cx="9856521"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První setkání</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Prolomení ledů</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Prvních 15 minut společné aktivity funguje jako „zkušební doba“.</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Jako facilitátor pozorujte řeč těla a verbální komunikaci, abyste zjistili, zda propojené dvojice nepotřebují úpravu.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Klíčové body: Pozorování, „seznamovací fáze“ a intervence.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208" name="Google Shape;208;p29"/>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Přiřazování a párování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i="1"/>
          </a:p>
        </p:txBody>
      </p:sp>
      <p:pic>
        <p:nvPicPr>
          <p:cNvPr id="209" name="Google Shape;209;p29"/>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10" name="Google Shape;210;p29"/>
          <p:cNvSpPr txBox="1"/>
          <p:nvPr/>
        </p:nvSpPr>
        <p:spPr>
          <a:xfrm>
            <a:off x="176644" y="1693718"/>
            <a:ext cx="10453255" cy="26776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Seznamovací výzva</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Úkol: Rychlé párování</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Interakce: Na základě 6 karet profilů (3 studenti, 3 senioři) vytvořte během 5 minut 3 páry. U každého páru musíte uvést jednověté zdůvodnění svého výběru.</a:t>
            </a:r>
            <a:endParaRPr/>
          </a:p>
          <a:p>
            <a:pPr indent="0" lvl="0" marL="0" marR="0" rtl="0" algn="ctr">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217" name="Google Shape;217;p3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3: Přiřazování a párování</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i="1"/>
          </a:p>
          <a:p>
            <a:pPr indent="0" lvl="0" marL="0" rtl="0" algn="just">
              <a:lnSpc>
                <a:spcPct val="90000"/>
              </a:lnSpc>
              <a:spcBef>
                <a:spcPts val="1000"/>
              </a:spcBef>
              <a:spcAft>
                <a:spcPts val="0"/>
              </a:spcAft>
              <a:buClr>
                <a:schemeClr val="dk1"/>
              </a:buClr>
              <a:buSzPts val="2400"/>
              <a:buNone/>
            </a:pPr>
            <a:r>
              <a:t/>
            </a:r>
            <a:endParaRPr i="1"/>
          </a:p>
        </p:txBody>
      </p:sp>
      <p:pic>
        <p:nvPicPr>
          <p:cNvPr id="218" name="Google Shape;218;p30"/>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19" name="Google Shape;219;p30"/>
          <p:cNvSpPr txBox="1"/>
          <p:nvPr/>
        </p:nvSpPr>
        <p:spPr>
          <a:xfrm>
            <a:off x="252844" y="1905506"/>
            <a:ext cx="10453255" cy="267765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Obhajoba dvojic</a:t>
            </a:r>
            <a:endParaRPr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Úkol: Obhajoba vytvořených párů</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Interakce: Předveďte své dvojice partnerovi. Jeho úkolem je hrát roli „ďáblova advokáta“ a najít v každém vašem páru jeden potenciální konflikt.</a:t>
            </a:r>
            <a:endParaRPr/>
          </a:p>
          <a:p>
            <a:pPr indent="0" lvl="0" marL="0" marR="0" rtl="0" algn="ctr">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3"/>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Arial"/>
              <a:buNone/>
            </a:pPr>
            <a:r>
              <a:rPr b="0" i="1" lang="cs-CZ" sz="2800"/>
              <a:t>Modul 7 (Učitelé):</a:t>
            </a:r>
            <a:br>
              <a:rPr b="0" i="1" lang="cs-CZ" sz="2800"/>
            </a:br>
            <a:r>
              <a:rPr b="0" i="1" lang="cs-CZ" sz="2800"/>
              <a:t>Podpora mezigeneračního učení</a:t>
            </a:r>
            <a:endParaRPr b="0" i="1" sz="1800"/>
          </a:p>
        </p:txBody>
      </p:sp>
      <p:sp>
        <p:nvSpPr>
          <p:cNvPr id="72" name="Google Shape;72;p13"/>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1: Základy mezigeneračního učení a hlavní principy</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1"/>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b="0" i="1" lang="cs-CZ" sz="2400"/>
              <a:t>Modul 7 (Učitelé):</a:t>
            </a:r>
            <a:br>
              <a:rPr b="0" i="1" lang="cs-CZ" sz="2400"/>
            </a:br>
            <a:r>
              <a:rPr b="0" i="1" lang="cs-CZ" sz="2400"/>
              <a:t>Podpora mezigeneračního učení</a:t>
            </a:r>
            <a:endParaRPr sz="1800"/>
          </a:p>
        </p:txBody>
      </p:sp>
      <p:sp>
        <p:nvSpPr>
          <p:cNvPr id="225" name="Google Shape;225;p31"/>
          <p:cNvSpPr txBox="1"/>
          <p:nvPr>
            <p:ph idx="1" type="subTitle"/>
          </p:nvPr>
        </p:nvSpPr>
        <p:spPr>
          <a:xfrm>
            <a:off x="374726" y="3755739"/>
            <a:ext cx="7391858" cy="1292830"/>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rgbClr val="09CBFD"/>
              </a:buClr>
              <a:buSzPct val="100000"/>
              <a:buNone/>
            </a:pPr>
            <a:r>
              <a:rPr b="1" lang="cs-CZ" sz="3400">
                <a:solidFill>
                  <a:srgbClr val="09CBFD"/>
                </a:solidFill>
              </a:rPr>
              <a:t>Téma 4: Společná tvorba</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b="1" sz="2800">
              <a:solidFill>
                <a:srgbClr val="09CBFD"/>
              </a:solidFill>
            </a:endParaRPr>
          </a:p>
          <a:p>
            <a:pPr indent="0" lvl="0" marL="0" rtl="0" algn="l">
              <a:lnSpc>
                <a:spcPct val="90000"/>
              </a:lnSpc>
              <a:spcBef>
                <a:spcPts val="1000"/>
              </a:spcBef>
              <a:spcAft>
                <a:spcPts val="0"/>
              </a:spcAft>
              <a:buClr>
                <a:schemeClr val="dk1"/>
              </a:buClr>
              <a:buSzPct val="100000"/>
              <a:buNone/>
            </a:pPr>
            <a:r>
              <a:t/>
            </a:r>
            <a:endParaRPr sz="2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2"/>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232" name="Google Shape;232;p32"/>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cs-CZ">
                <a:solidFill>
                  <a:srgbClr val="00B0F0"/>
                </a:solidFill>
              </a:rPr>
              <a:t>Téma 4: Společná tvorba</a:t>
            </a:r>
            <a:endParaRPr b="1" i="1">
              <a:solidFill>
                <a:srgbClr val="00B0F0"/>
              </a:solidFill>
            </a:endParaRPr>
          </a:p>
        </p:txBody>
      </p:sp>
      <p:pic>
        <p:nvPicPr>
          <p:cNvPr id="233" name="Google Shape;233;p32"/>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34" name="Google Shape;234;p32"/>
          <p:cNvSpPr txBox="1"/>
          <p:nvPr/>
        </p:nvSpPr>
        <p:spPr>
          <a:xfrm>
            <a:off x="528449" y="1462685"/>
            <a:ext cx="10428021"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„Síla společného“</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Společná tvorba znamená, že o cíli projektu se rozhoduje společně.</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Učitel poskytuje rámec, ale samotný obsah vytvářejí účastníci.</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Do tohoto procesu je zapojen každý.</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3"/>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241" name="Google Shape;241;p33"/>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cs-CZ">
                <a:solidFill>
                  <a:srgbClr val="00B0F0"/>
                </a:solidFill>
              </a:rPr>
              <a:t>Téma 4: Společná tvorba</a:t>
            </a:r>
            <a:endParaRPr b="1" i="1">
              <a:solidFill>
                <a:srgbClr val="00B0F0"/>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i="1"/>
          </a:p>
        </p:txBody>
      </p:sp>
      <p:pic>
        <p:nvPicPr>
          <p:cNvPr id="242" name="Google Shape;242;p33"/>
          <p:cNvPicPr preferRelativeResize="0"/>
          <p:nvPr>
            <p:ph idx="2" type="body"/>
          </p:nvPr>
        </p:nvPicPr>
        <p:blipFill rotWithShape="1">
          <a:blip r:embed="rId3">
            <a:alphaModFix/>
          </a:blip>
          <a:srcRect b="0" l="0" r="0" t="0"/>
          <a:stretch/>
        </p:blipFill>
        <p:spPr>
          <a:xfrm>
            <a:off x="9902769" y="5798262"/>
            <a:ext cx="2005214" cy="920704"/>
          </a:xfrm>
          <a:prstGeom prst="rect">
            <a:avLst/>
          </a:prstGeom>
          <a:noFill/>
          <a:ln>
            <a:noFill/>
          </a:ln>
        </p:spPr>
      </p:pic>
      <p:sp>
        <p:nvSpPr>
          <p:cNvPr id="243" name="Google Shape;243;p33"/>
          <p:cNvSpPr txBox="1"/>
          <p:nvPr/>
        </p:nvSpPr>
        <p:spPr>
          <a:xfrm>
            <a:off x="1096240" y="1603605"/>
            <a:ext cx="9149195"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Proces spoluvytváření</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Kroky ke společnému projektu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Brainstorming: </a:t>
            </a:r>
            <a:r>
              <a:rPr lang="cs-CZ" sz="2400">
                <a:solidFill>
                  <a:schemeClr val="dk1"/>
                </a:solidFill>
                <a:latin typeface="Calibri"/>
                <a:ea typeface="Calibri"/>
                <a:cs typeface="Calibri"/>
                <a:sym typeface="Calibri"/>
              </a:rPr>
              <a:t>Obě věkové skupiny navrhují témata.</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Syntéza:</a:t>
            </a:r>
            <a:r>
              <a:rPr lang="cs-CZ" sz="2400">
                <a:solidFill>
                  <a:schemeClr val="dk1"/>
                </a:solidFill>
                <a:latin typeface="Calibri"/>
                <a:ea typeface="Calibri"/>
                <a:cs typeface="Calibri"/>
                <a:sym typeface="Calibri"/>
              </a:rPr>
              <a:t> Sloučení nápadů do jednoho společného cíle.</a:t>
            </a:r>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Konsenzus:</a:t>
            </a:r>
            <a:r>
              <a:rPr lang="cs-CZ" sz="2400">
                <a:solidFill>
                  <a:schemeClr val="dk1"/>
                </a:solidFill>
                <a:latin typeface="Calibri"/>
                <a:ea typeface="Calibri"/>
                <a:cs typeface="Calibri"/>
                <a:sym typeface="Calibri"/>
              </a:rPr>
              <a:t> Zajištění toho, aby se obě strany cítily zastoupeny.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Klíčové body: Posun od pouhého „pomáhání“ ke skutečné „spolupráci“.</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250" name="Google Shape;250;p3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cs-CZ">
                <a:solidFill>
                  <a:srgbClr val="00B0F0"/>
                </a:solidFill>
              </a:rPr>
              <a:t>Téma 4: Společná tvorba</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0B0F0"/>
              </a:solidFill>
            </a:endParaRPr>
          </a:p>
        </p:txBody>
      </p:sp>
      <p:pic>
        <p:nvPicPr>
          <p:cNvPr id="251" name="Google Shape;251;p34"/>
          <p:cNvPicPr preferRelativeResize="0"/>
          <p:nvPr>
            <p:ph idx="2" type="body"/>
          </p:nvPr>
        </p:nvPicPr>
        <p:blipFill rotWithShape="1">
          <a:blip r:embed="rId3">
            <a:alphaModFix/>
          </a:blip>
          <a:srcRect b="0" l="0" r="0" t="0"/>
          <a:stretch/>
        </p:blipFill>
        <p:spPr>
          <a:xfrm>
            <a:off x="9289704" y="5180036"/>
            <a:ext cx="2327333" cy="1068606"/>
          </a:xfrm>
          <a:prstGeom prst="rect">
            <a:avLst/>
          </a:prstGeom>
          <a:noFill/>
          <a:ln>
            <a:noFill/>
          </a:ln>
        </p:spPr>
      </p:pic>
      <p:sp>
        <p:nvSpPr>
          <p:cNvPr id="252" name="Google Shape;252;p34"/>
          <p:cNvSpPr txBox="1"/>
          <p:nvPr/>
        </p:nvSpPr>
        <p:spPr>
          <a:xfrm>
            <a:off x="97970" y="1462685"/>
            <a:ext cx="11799621"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cs-CZ" sz="2400">
                <a:solidFill>
                  <a:schemeClr val="dk1"/>
                </a:solidFill>
                <a:latin typeface="Calibri"/>
                <a:ea typeface="Calibri"/>
                <a:cs typeface="Calibri"/>
                <a:sym typeface="Calibri"/>
              </a:rPr>
              <a:t>Metody pro digitální společnou tvorbu</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Rámec pro společnou práci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Sdílené vyprávění příběhů (Shared Storytelling):</a:t>
            </a:r>
            <a:r>
              <a:rPr lang="cs-CZ" sz="2400">
                <a:solidFill>
                  <a:schemeClr val="dk1"/>
                </a:solidFill>
                <a:latin typeface="Calibri"/>
                <a:ea typeface="Calibri"/>
                <a:cs typeface="Calibri"/>
                <a:sym typeface="Calibri"/>
              </a:rPr>
              <a:t> Využití nástrojů jako Book Creator nebo Canva k propojení ústní historie s digitálním designem.</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Společná tvorba map (Joint Mapmaking):</a:t>
            </a:r>
            <a:r>
              <a:rPr lang="cs-CZ" sz="2400">
                <a:solidFill>
                  <a:schemeClr val="dk1"/>
                </a:solidFill>
                <a:latin typeface="Calibri"/>
                <a:ea typeface="Calibri"/>
                <a:cs typeface="Calibri"/>
                <a:sym typeface="Calibri"/>
              </a:rPr>
              <a:t> Vytváření mapových příběhů (Mapstories), které propojují vzpomínky s technologickými dovednostmi studentů.</a:t>
            </a:r>
            <a:endParaRPr/>
          </a:p>
          <a:p>
            <a:pPr indent="-342900" lvl="0" marL="342900" marR="0" rtl="0" algn="l">
              <a:spcBef>
                <a:spcPts val="0"/>
              </a:spcBef>
              <a:spcAft>
                <a:spcPts val="0"/>
              </a:spcAft>
              <a:buClr>
                <a:schemeClr val="dk1"/>
              </a:buClr>
              <a:buSzPts val="2400"/>
              <a:buFont typeface="Arial"/>
              <a:buChar char="•"/>
            </a:pPr>
            <a:r>
              <a:rPr b="1" lang="cs-CZ" sz="2400">
                <a:solidFill>
                  <a:schemeClr val="dk1"/>
                </a:solidFill>
                <a:latin typeface="Calibri"/>
                <a:ea typeface="Calibri"/>
                <a:cs typeface="Calibri"/>
                <a:sym typeface="Calibri"/>
              </a:rPr>
              <a:t>Kolaborativní design:</a:t>
            </a:r>
            <a:r>
              <a:rPr lang="cs-CZ" sz="2400">
                <a:solidFill>
                  <a:schemeClr val="dk1"/>
                </a:solidFill>
                <a:latin typeface="Calibri"/>
                <a:ea typeface="Calibri"/>
                <a:cs typeface="Calibri"/>
                <a:sym typeface="Calibri"/>
              </a:rPr>
              <a:t> Využití platforem Padlet nebo Mentimeter k hlasování o tématech a sběru sdílených materiálů.</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259" name="Google Shape;259;p3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cs-CZ">
                <a:solidFill>
                  <a:srgbClr val="00B0F0"/>
                </a:solidFill>
              </a:rPr>
              <a:t>Téma 4: Společná tvorba</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0B0F0"/>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 </a:t>
            </a:r>
            <a:endParaRPr b="1" i="1">
              <a:solidFill>
                <a:srgbClr val="09CBFD"/>
              </a:solidFill>
            </a:endParaRPr>
          </a:p>
        </p:txBody>
      </p:sp>
      <p:pic>
        <p:nvPicPr>
          <p:cNvPr id="260" name="Google Shape;260;p35"/>
          <p:cNvPicPr preferRelativeResize="0"/>
          <p:nvPr>
            <p:ph idx="2" type="body"/>
          </p:nvPr>
        </p:nvPicPr>
        <p:blipFill rotWithShape="1">
          <a:blip r:embed="rId3">
            <a:alphaModFix/>
          </a:blip>
          <a:srcRect b="0" l="0" r="0" t="0"/>
          <a:stretch/>
        </p:blipFill>
        <p:spPr>
          <a:xfrm>
            <a:off x="9601431" y="5469025"/>
            <a:ext cx="2327333" cy="1068606"/>
          </a:xfrm>
          <a:prstGeom prst="rect">
            <a:avLst/>
          </a:prstGeom>
          <a:noFill/>
          <a:ln>
            <a:noFill/>
          </a:ln>
        </p:spPr>
      </p:pic>
      <p:sp>
        <p:nvSpPr>
          <p:cNvPr id="261" name="Google Shape;261;p35"/>
          <p:cNvSpPr txBox="1"/>
          <p:nvPr/>
        </p:nvSpPr>
        <p:spPr>
          <a:xfrm>
            <a:off x="467590" y="1304387"/>
            <a:ext cx="10453255" cy="41940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Sprint spoluvytváření</a:t>
            </a:r>
            <a:endParaRPr sz="2400">
              <a:solidFill>
                <a:srgbClr val="FD8F09"/>
              </a:solidFill>
              <a:latin typeface="Calibri"/>
              <a:ea typeface="Calibri"/>
              <a:cs typeface="Calibri"/>
              <a:sym typeface="Calibri"/>
            </a:endParaRPr>
          </a:p>
          <a:p>
            <a:pPr indent="0" lvl="0" marL="0" marR="0" rtl="0" algn="l">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Úkol: Návrh společného úkolu</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Interakce: Ve skupinách učitelů navrhněte jednovětý nápad na projekt. Každé 3 minuty vystřídejte roli „moderátora“ podle jednotlivých fází (Brainstorming &gt; Syntéza &gt; Konsenzus).</a:t>
            </a:r>
            <a:endParaRPr/>
          </a:p>
          <a:p>
            <a:pPr indent="0" lvl="0" marL="0" marR="0" rtl="0" algn="l">
              <a:spcBef>
                <a:spcPts val="0"/>
              </a:spcBef>
              <a:spcAft>
                <a:spcPts val="0"/>
              </a:spcAft>
              <a:buNone/>
            </a:pPr>
            <a:r>
              <a:t/>
            </a:r>
            <a:endParaRPr sz="22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0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268" name="Google Shape;268;p3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0B0F0"/>
              </a:buClr>
              <a:buSzPts val="2400"/>
              <a:buNone/>
            </a:pPr>
            <a:r>
              <a:rPr b="1" i="1" lang="cs-CZ">
                <a:solidFill>
                  <a:srgbClr val="00B0F0"/>
                </a:solidFill>
              </a:rPr>
              <a:t>Téma 4: Společná tvorba</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chemeClr val="dk1"/>
              </a:buClr>
              <a:buSzPts val="2400"/>
              <a:buNone/>
            </a:pPr>
            <a:r>
              <a:t/>
            </a:r>
            <a:endParaRPr b="1" i="1">
              <a:solidFill>
                <a:srgbClr val="00B0F0"/>
              </a:solidFill>
            </a:endParaRPr>
          </a:p>
        </p:txBody>
      </p:sp>
      <p:pic>
        <p:nvPicPr>
          <p:cNvPr id="269" name="Google Shape;269;p36"/>
          <p:cNvPicPr preferRelativeResize="0"/>
          <p:nvPr>
            <p:ph idx="2" type="body"/>
          </p:nvPr>
        </p:nvPicPr>
        <p:blipFill rotWithShape="1">
          <a:blip r:embed="rId3">
            <a:alphaModFix/>
          </a:blip>
          <a:srcRect b="0" l="0" r="0" t="0"/>
          <a:stretch/>
        </p:blipFill>
        <p:spPr>
          <a:xfrm>
            <a:off x="9601431" y="5469025"/>
            <a:ext cx="2327333" cy="1068606"/>
          </a:xfrm>
          <a:prstGeom prst="rect">
            <a:avLst/>
          </a:prstGeom>
          <a:noFill/>
          <a:ln>
            <a:noFill/>
          </a:ln>
        </p:spPr>
      </p:pic>
      <p:sp>
        <p:nvSpPr>
          <p:cNvPr id="270" name="Google Shape;270;p36"/>
          <p:cNvSpPr txBox="1"/>
          <p:nvPr/>
        </p:nvSpPr>
        <p:spPr>
          <a:xfrm>
            <a:off x="467590" y="1304387"/>
            <a:ext cx="10453255" cy="385554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Novinový titulek z roku 2030</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Úkol: Budoucnost Digital Harmony</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Interakce: Představte si, že je rok 2030. Jaký titulek by se objevil ve vašich místních novinách o vašem IGL (mezigeneračním) programu? (Např. „Senioři získali technologická křídla, studenti objevili historii“).</a:t>
            </a:r>
            <a:endParaRPr/>
          </a:p>
          <a:p>
            <a:pPr indent="0" lvl="0" marL="0" marR="0" rtl="0" algn="ctr">
              <a:spcBef>
                <a:spcPts val="0"/>
              </a:spcBef>
              <a:spcAft>
                <a:spcPts val="0"/>
              </a:spcAft>
              <a:buNone/>
            </a:pPr>
            <a:r>
              <a:t/>
            </a:r>
            <a:endParaRPr b="1" sz="10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7"/>
          <p:cNvSpPr txBox="1"/>
          <p:nvPr>
            <p:ph type="ctrTitle"/>
          </p:nvPr>
        </p:nvSpPr>
        <p:spPr>
          <a:xfrm>
            <a:off x="405246" y="1768632"/>
            <a:ext cx="6821956"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Font typeface="Arial"/>
              <a:buNone/>
            </a:pPr>
            <a:r>
              <a:rPr b="0" i="1" lang="cs-CZ"/>
              <a:t>Konec modulu 7 (Učitelé):</a:t>
            </a:r>
            <a:br>
              <a:rPr b="0" i="1" lang="cs-CZ"/>
            </a:br>
            <a:r>
              <a:rPr b="0" i="1" lang="cs-CZ"/>
              <a:t>Podpora mezigeneračního učení</a:t>
            </a:r>
            <a:endParaRPr/>
          </a:p>
        </p:txBody>
      </p:sp>
      <p:pic>
        <p:nvPicPr>
          <p:cNvPr id="276" name="Google Shape;276;p37"/>
          <p:cNvPicPr preferRelativeResize="0"/>
          <p:nvPr/>
        </p:nvPicPr>
        <p:blipFill rotWithShape="1">
          <a:blip r:embed="rId3">
            <a:alphaModFix/>
          </a:blip>
          <a:srcRect b="0" l="0" r="0" t="0"/>
          <a:stretch/>
        </p:blipFill>
        <p:spPr>
          <a:xfrm>
            <a:off x="825461" y="2940275"/>
            <a:ext cx="5270539" cy="27634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79" name="Google Shape;79;p14"/>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rgbClr val="09CBFD"/>
              </a:buClr>
              <a:buSzPts val="2400"/>
              <a:buNone/>
            </a:pPr>
            <a:r>
              <a:rPr b="1" i="1" lang="cs-CZ">
                <a:solidFill>
                  <a:srgbClr val="09CBFD"/>
                </a:solidFill>
              </a:rPr>
              <a:t>Téma 1: Základy mezigeneračního učení a hlavní principy</a:t>
            </a:r>
            <a:endParaRPr i="1"/>
          </a:p>
        </p:txBody>
      </p:sp>
      <p:pic>
        <p:nvPicPr>
          <p:cNvPr id="80" name="Google Shape;80;p14"/>
          <p:cNvPicPr preferRelativeResize="0"/>
          <p:nvPr>
            <p:ph idx="2" type="body"/>
          </p:nvPr>
        </p:nvPicPr>
        <p:blipFill rotWithShape="1">
          <a:blip r:embed="rId3">
            <a:alphaModFix/>
          </a:blip>
          <a:srcRect b="0" l="0" r="0" t="0"/>
          <a:stretch/>
        </p:blipFill>
        <p:spPr>
          <a:xfrm>
            <a:off x="9923548" y="5611977"/>
            <a:ext cx="2002432" cy="919427"/>
          </a:xfrm>
          <a:prstGeom prst="rect">
            <a:avLst/>
          </a:prstGeom>
          <a:noFill/>
          <a:ln>
            <a:noFill/>
          </a:ln>
        </p:spPr>
      </p:pic>
      <p:sp>
        <p:nvSpPr>
          <p:cNvPr id="81" name="Google Shape;81;p14"/>
          <p:cNvSpPr txBox="1"/>
          <p:nvPr/>
        </p:nvSpPr>
        <p:spPr>
          <a:xfrm>
            <a:off x="176644" y="1631373"/>
            <a:ext cx="1133648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Co je mezigenerační učení (IGL)?</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Nové definování hierarchie ve třídě.</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IGL je víc než jen propojování generací; je to vzájemný vztah, v němž jsou obě věkové skupiny zároveň učiteli i žáky.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Klíčové body: Vzájemnost, boření hierarchií a společné objevování digitálního světa.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88" name="Google Shape;88;p15"/>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mezigeneračního učení a hlavní principy</a:t>
            </a:r>
            <a:endParaRPr i="1"/>
          </a:p>
          <a:p>
            <a:pPr indent="0" lvl="0" marL="0" rtl="0" algn="just">
              <a:lnSpc>
                <a:spcPct val="90000"/>
              </a:lnSpc>
              <a:spcBef>
                <a:spcPts val="1000"/>
              </a:spcBef>
              <a:spcAft>
                <a:spcPts val="0"/>
              </a:spcAft>
              <a:buClr>
                <a:schemeClr val="dk1"/>
              </a:buClr>
              <a:buSzPts val="2400"/>
              <a:buNone/>
            </a:pPr>
            <a:r>
              <a:t/>
            </a:r>
            <a:endParaRPr b="1" i="1">
              <a:solidFill>
                <a:srgbClr val="09CBFD"/>
              </a:solidFill>
            </a:endParaRPr>
          </a:p>
        </p:txBody>
      </p:sp>
      <p:pic>
        <p:nvPicPr>
          <p:cNvPr id="89" name="Google Shape;89;p15"/>
          <p:cNvPicPr preferRelativeResize="0"/>
          <p:nvPr>
            <p:ph idx="2" type="body"/>
          </p:nvPr>
        </p:nvPicPr>
        <p:blipFill rotWithShape="1">
          <a:blip r:embed="rId3">
            <a:alphaModFix/>
          </a:blip>
          <a:srcRect b="0" l="0" r="0" t="0"/>
          <a:stretch/>
        </p:blipFill>
        <p:spPr>
          <a:xfrm>
            <a:off x="9861203" y="5367073"/>
            <a:ext cx="1648460" cy="756899"/>
          </a:xfrm>
          <a:prstGeom prst="rect">
            <a:avLst/>
          </a:prstGeom>
          <a:noFill/>
          <a:ln>
            <a:noFill/>
          </a:ln>
        </p:spPr>
      </p:pic>
      <p:sp>
        <p:nvSpPr>
          <p:cNvPr id="90" name="Google Shape;90;p15"/>
          <p:cNvSpPr txBox="1"/>
          <p:nvPr/>
        </p:nvSpPr>
        <p:spPr>
          <a:xfrm>
            <a:off x="232178" y="1462685"/>
            <a:ext cx="10948440"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5 didaktických pilířů</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Didaktický základ každé aktivity.</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Úspěšné mezigenerační učení (IGL) staví na těchto pilířích:</a:t>
            </a:r>
            <a:endParaRPr/>
          </a:p>
          <a:p>
            <a:pPr indent="-342900" lvl="0" marL="342900" marR="0" rtl="0" algn="l">
              <a:spcBef>
                <a:spcPts val="0"/>
              </a:spcBef>
              <a:spcAft>
                <a:spcPts val="0"/>
              </a:spcAft>
              <a:buClr>
                <a:schemeClr val="dk1"/>
              </a:buClr>
              <a:buSzPts val="2400"/>
              <a:buFont typeface="Arial"/>
              <a:buChar char="•"/>
            </a:pPr>
            <a:r>
              <a:rPr lang="cs-CZ" sz="2400">
                <a:solidFill>
                  <a:schemeClr val="dk1"/>
                </a:solidFill>
                <a:latin typeface="Calibri"/>
                <a:ea typeface="Calibri"/>
                <a:cs typeface="Calibri"/>
                <a:sym typeface="Calibri"/>
              </a:rPr>
              <a:t>Vzájemnost: Každý dává i přijímá.</a:t>
            </a:r>
            <a:endParaRPr/>
          </a:p>
          <a:p>
            <a:pPr indent="-342900" lvl="0" marL="342900" marR="0" rtl="0" algn="l">
              <a:spcBef>
                <a:spcPts val="0"/>
              </a:spcBef>
              <a:spcAft>
                <a:spcPts val="0"/>
              </a:spcAft>
              <a:buClr>
                <a:schemeClr val="dk1"/>
              </a:buClr>
              <a:buSzPts val="2400"/>
              <a:buFont typeface="Arial"/>
              <a:buChar char="•"/>
            </a:pPr>
            <a:r>
              <a:rPr lang="cs-CZ" sz="2400">
                <a:solidFill>
                  <a:schemeClr val="dk1"/>
                </a:solidFill>
                <a:latin typeface="Calibri"/>
                <a:ea typeface="Calibri"/>
                <a:cs typeface="Calibri"/>
                <a:sym typeface="Calibri"/>
              </a:rPr>
              <a:t>Strukturovaná interakce: Jasné, organizované úkoly a pravidla.</a:t>
            </a:r>
            <a:endParaRPr/>
          </a:p>
          <a:p>
            <a:pPr indent="-342900" lvl="0" marL="342900" marR="0" rtl="0" algn="l">
              <a:spcBef>
                <a:spcPts val="0"/>
              </a:spcBef>
              <a:spcAft>
                <a:spcPts val="0"/>
              </a:spcAft>
              <a:buClr>
                <a:schemeClr val="dk1"/>
              </a:buClr>
              <a:buSzPts val="2400"/>
              <a:buFont typeface="Arial"/>
              <a:buChar char="•"/>
            </a:pPr>
            <a:r>
              <a:rPr lang="cs-CZ" sz="2400">
                <a:solidFill>
                  <a:schemeClr val="dk1"/>
                </a:solidFill>
                <a:latin typeface="Calibri"/>
                <a:ea typeface="Calibri"/>
                <a:cs typeface="Calibri"/>
                <a:sym typeface="Calibri"/>
              </a:rPr>
              <a:t>Dostupnost (Inkluze): Odstraňování fyzických, emocionálních a digitálních bariér. </a:t>
            </a:r>
            <a:endParaRPr/>
          </a:p>
          <a:p>
            <a:pPr indent="-342900" lvl="0" marL="342900" marR="0" rtl="0" algn="l">
              <a:spcBef>
                <a:spcPts val="0"/>
              </a:spcBef>
              <a:spcAft>
                <a:spcPts val="0"/>
              </a:spcAft>
              <a:buClr>
                <a:schemeClr val="dk1"/>
              </a:buClr>
              <a:buSzPts val="2400"/>
              <a:buFont typeface="Arial"/>
              <a:buChar char="•"/>
            </a:pPr>
            <a:r>
              <a:rPr lang="cs-CZ" sz="2400">
                <a:solidFill>
                  <a:schemeClr val="dk1"/>
                </a:solidFill>
                <a:latin typeface="Calibri"/>
                <a:ea typeface="Calibri"/>
                <a:cs typeface="Calibri"/>
                <a:sym typeface="Calibri"/>
              </a:rPr>
              <a:t>Reflexe: Přemýšlení o našem „my“, díky kterému se učíme vážit si jeden druhého. </a:t>
            </a:r>
            <a:endParaRPr/>
          </a:p>
          <a:p>
            <a:pPr indent="-342900" lvl="0" marL="342900" marR="0" rtl="0" algn="l">
              <a:spcBef>
                <a:spcPts val="0"/>
              </a:spcBef>
              <a:spcAft>
                <a:spcPts val="0"/>
              </a:spcAft>
              <a:buClr>
                <a:schemeClr val="dk1"/>
              </a:buClr>
              <a:buSzPts val="2400"/>
              <a:buFont typeface="Arial"/>
              <a:buChar char="•"/>
            </a:pPr>
            <a:r>
              <a:rPr lang="cs-CZ" sz="2400">
                <a:solidFill>
                  <a:schemeClr val="dk1"/>
                </a:solidFill>
                <a:latin typeface="Calibri"/>
                <a:ea typeface="Calibri"/>
                <a:cs typeface="Calibri"/>
                <a:sym typeface="Calibri"/>
              </a:rPr>
              <a:t>Participace: Aktivní zapojení každého účastníka.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97" name="Google Shape;97;p16"/>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mezigeneračního učení a hlavní principy</a:t>
            </a:r>
            <a:endParaRPr i="1"/>
          </a:p>
        </p:txBody>
      </p:sp>
      <p:pic>
        <p:nvPicPr>
          <p:cNvPr id="98" name="Google Shape;98;p16"/>
          <p:cNvPicPr preferRelativeResize="0"/>
          <p:nvPr>
            <p:ph idx="2" type="body"/>
          </p:nvPr>
        </p:nvPicPr>
        <p:blipFill rotWithShape="1">
          <a:blip r:embed="rId3">
            <a:alphaModFix/>
          </a:blip>
          <a:srcRect b="0" l="0" r="0" t="0"/>
          <a:stretch/>
        </p:blipFill>
        <p:spPr>
          <a:xfrm>
            <a:off x="9902767" y="5647627"/>
            <a:ext cx="2002432" cy="919427"/>
          </a:xfrm>
          <a:prstGeom prst="rect">
            <a:avLst/>
          </a:prstGeom>
          <a:noFill/>
          <a:ln>
            <a:noFill/>
          </a:ln>
        </p:spPr>
      </p:pic>
      <p:sp>
        <p:nvSpPr>
          <p:cNvPr id="99" name="Google Shape;99;p16"/>
          <p:cNvSpPr txBox="1"/>
          <p:nvPr/>
        </p:nvSpPr>
        <p:spPr>
          <a:xfrm>
            <a:off x="123204" y="1751062"/>
            <a:ext cx="10001995"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Dopad na učitele a studenty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Rozvíjení spojení skrze komunikaci.</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Učitelé působí jako prostředníci mezi odlišnými formami socializace. Mezigenerační učení (IGL) pomáhá studentům rozvíjet trpělivost, sebedůvěru a komunikační dovednosti, zatímco seniorům pomáhá překonávat úzkost z technologií a udržuje je sociálně integrované.</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Klíčové body: Občanská angažovanost, komunikační dovednosti a digitální inkluze.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06" name="Google Shape;106;p17"/>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mezigeneračního učení a hlavní principy</a:t>
            </a:r>
            <a:endParaRPr i="1"/>
          </a:p>
          <a:p>
            <a:pPr indent="0" lvl="0" marL="0" rtl="0" algn="just">
              <a:lnSpc>
                <a:spcPct val="90000"/>
              </a:lnSpc>
              <a:spcBef>
                <a:spcPts val="1000"/>
              </a:spcBef>
              <a:spcAft>
                <a:spcPts val="0"/>
              </a:spcAft>
              <a:buClr>
                <a:schemeClr val="dk1"/>
              </a:buClr>
              <a:buSzPts val="2400"/>
              <a:buNone/>
            </a:pPr>
            <a:r>
              <a:t/>
            </a:r>
            <a:endParaRPr i="1"/>
          </a:p>
        </p:txBody>
      </p:sp>
      <p:pic>
        <p:nvPicPr>
          <p:cNvPr id="107" name="Google Shape;107;p17"/>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08" name="Google Shape;108;p17"/>
          <p:cNvSpPr txBox="1"/>
          <p:nvPr/>
        </p:nvSpPr>
        <p:spPr>
          <a:xfrm>
            <a:off x="97970" y="1563010"/>
            <a:ext cx="10957957" cy="48096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Aha! moment</a:t>
            </a:r>
            <a:endParaRPr sz="2400">
              <a:solidFill>
                <a:srgbClr val="FD8F09"/>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Úkol: </a:t>
            </a:r>
            <a:r>
              <a:rPr lang="cs-CZ" sz="2400">
                <a:solidFill>
                  <a:schemeClr val="dk1"/>
                </a:solidFill>
                <a:latin typeface="Calibri"/>
                <a:ea typeface="Calibri"/>
                <a:cs typeface="Calibri"/>
                <a:sym typeface="Calibri"/>
              </a:rPr>
              <a:t>Využití osobních zkušeností s IGL (mezigeneračním učením)</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Interakce: </a:t>
            </a:r>
            <a:r>
              <a:rPr lang="cs-CZ" sz="2400">
                <a:solidFill>
                  <a:schemeClr val="dk1"/>
                </a:solidFill>
                <a:latin typeface="Calibri"/>
                <a:ea typeface="Calibri"/>
                <a:cs typeface="Calibri"/>
                <a:sym typeface="Calibri"/>
              </a:rPr>
              <a:t>Učitelé reflektují situaci, kdy se naučili něco od někoho mnohem staršího nebo mladšího (a zároveň s ním). Může jít o dva různé scénáře, nebo o jeden společný.</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Zelený (lepící) lístek: Napište, co jste se naučili.</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Žlutý (lepící) lístek: Zapište, jaký to byl pocit.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cs-CZ" sz="2400">
                <a:solidFill>
                  <a:schemeClr val="dk1"/>
                </a:solidFill>
                <a:latin typeface="Calibri"/>
                <a:ea typeface="Calibri"/>
                <a:cs typeface="Calibri"/>
                <a:sym typeface="Calibri"/>
              </a:rPr>
              <a:t>Poznámka: </a:t>
            </a:r>
            <a:r>
              <a:rPr lang="cs-CZ" sz="2400">
                <a:solidFill>
                  <a:schemeClr val="dk1"/>
                </a:solidFill>
                <a:latin typeface="Calibri"/>
                <a:ea typeface="Calibri"/>
                <a:cs typeface="Calibri"/>
                <a:sym typeface="Calibri"/>
              </a:rPr>
              <a:t>Toto cvičení lze vizualizovat také na digitální tabuli.</a:t>
            </a:r>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15" name="Google Shape;115;p18"/>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1: Základy mezigeneračního učení a hlavní principy</a:t>
            </a:r>
            <a:endParaRPr i="1"/>
          </a:p>
          <a:p>
            <a:pPr indent="0" lvl="0" marL="0" rtl="0" algn="just">
              <a:lnSpc>
                <a:spcPct val="90000"/>
              </a:lnSpc>
              <a:spcBef>
                <a:spcPts val="1000"/>
              </a:spcBef>
              <a:spcAft>
                <a:spcPts val="0"/>
              </a:spcAft>
              <a:buClr>
                <a:schemeClr val="dk1"/>
              </a:buClr>
              <a:buSzPts val="2400"/>
              <a:buNone/>
            </a:pPr>
            <a:r>
              <a:t/>
            </a:r>
            <a:endParaRPr i="1"/>
          </a:p>
        </p:txBody>
      </p:sp>
      <p:pic>
        <p:nvPicPr>
          <p:cNvPr id="116" name="Google Shape;116;p18"/>
          <p:cNvPicPr preferRelativeResize="0"/>
          <p:nvPr>
            <p:ph idx="2" type="body"/>
          </p:nvPr>
        </p:nvPicPr>
        <p:blipFill rotWithShape="1">
          <a:blip r:embed="rId3">
            <a:alphaModFix/>
          </a:blip>
          <a:srcRect b="0" l="0" r="0" t="0"/>
          <a:stretch/>
        </p:blipFill>
        <p:spPr>
          <a:xfrm>
            <a:off x="9714988" y="5469025"/>
            <a:ext cx="2327333" cy="1068606"/>
          </a:xfrm>
          <a:prstGeom prst="rect">
            <a:avLst/>
          </a:prstGeom>
          <a:noFill/>
          <a:ln>
            <a:noFill/>
          </a:ln>
        </p:spPr>
      </p:pic>
      <p:sp>
        <p:nvSpPr>
          <p:cNvPr id="117" name="Google Shape;117;p18"/>
          <p:cNvSpPr txBox="1"/>
          <p:nvPr/>
        </p:nvSpPr>
        <p:spPr>
          <a:xfrm>
            <a:off x="591166" y="1675038"/>
            <a:ext cx="10957957" cy="37939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cs-CZ" sz="2400">
                <a:solidFill>
                  <a:srgbClr val="FD8F09"/>
                </a:solidFill>
                <a:latin typeface="Calibri"/>
                <a:ea typeface="Calibri"/>
                <a:cs typeface="Calibri"/>
                <a:sym typeface="Calibri"/>
              </a:rPr>
              <a:t>Aktivita: Galerie principů</a:t>
            </a:r>
            <a:endParaRPr/>
          </a:p>
          <a:p>
            <a:pPr indent="0" lvl="0" marL="0" marR="0" rtl="0" algn="ctr">
              <a:spcBef>
                <a:spcPts val="0"/>
              </a:spcBef>
              <a:spcAft>
                <a:spcPts val="0"/>
              </a:spcAft>
              <a:buNone/>
            </a:pPr>
            <a:r>
              <a:t/>
            </a:r>
            <a:endParaRPr b="1" sz="2400">
              <a:solidFill>
                <a:srgbClr val="FD8F09"/>
              </a:solidFill>
              <a:latin typeface="Calibri"/>
              <a:ea typeface="Calibri"/>
              <a:cs typeface="Calibri"/>
              <a:sym typeface="Calibri"/>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Úkol: Přenesení abstraktních pilířů do školní reality.</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Interakce: Projděte 5 plakátů (každý pro jeden pilíř).</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Zelená vlajka: Napište projev toho, že daný princip funguje.</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Červená vlajka: Napište projev toho, že daný princip chybí.</a:t>
            </a:r>
            <a:endParaRPr/>
          </a:p>
          <a:p>
            <a:pPr indent="0" lvl="0" marL="0" marR="0" rtl="0" algn="ctr">
              <a:spcBef>
                <a:spcPts val="0"/>
              </a:spcBef>
              <a:spcAft>
                <a:spcPts val="0"/>
              </a:spcAft>
              <a:buNone/>
            </a:pPr>
            <a:r>
              <a:rPr lang="cs-CZ" sz="2400">
                <a:solidFill>
                  <a:schemeClr val="dk1"/>
                </a:solidFill>
                <a:latin typeface="Calibri"/>
                <a:ea typeface="Calibri"/>
                <a:cs typeface="Calibri"/>
                <a:sym typeface="Calibri"/>
              </a:rPr>
              <a:t>.</a:t>
            </a:r>
            <a:endParaRPr/>
          </a:p>
          <a:p>
            <a:pPr indent="0" lvl="1" marL="45720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lnSpc>
                <a:spcPct val="107000"/>
              </a:lnSpc>
              <a:spcBef>
                <a:spcPts val="0"/>
              </a:spcBef>
              <a:spcAft>
                <a:spcPts val="0"/>
              </a:spcAft>
              <a:buNone/>
            </a:pPr>
            <a:r>
              <a:t/>
            </a:r>
            <a:endParaRPr sz="2400">
              <a:solidFill>
                <a:srgbClr val="08030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ctrTitle"/>
          </p:nvPr>
        </p:nvSpPr>
        <p:spPr>
          <a:xfrm>
            <a:off x="374726" y="2184268"/>
            <a:ext cx="6914821" cy="133406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Arial"/>
              <a:buNone/>
            </a:pPr>
            <a:r>
              <a:rPr b="0" i="1" lang="cs-CZ" sz="2400"/>
              <a:t>Modul 7 (Učitelé):</a:t>
            </a:r>
            <a:br>
              <a:rPr b="0" i="1" lang="cs-CZ" sz="2400"/>
            </a:br>
            <a:r>
              <a:rPr b="0" i="1" lang="cs-CZ" sz="2400"/>
              <a:t>Podpora mezigeneračního učení</a:t>
            </a:r>
            <a:endParaRPr sz="1800"/>
          </a:p>
        </p:txBody>
      </p:sp>
      <p:sp>
        <p:nvSpPr>
          <p:cNvPr id="123" name="Google Shape;123;p19"/>
          <p:cNvSpPr txBox="1"/>
          <p:nvPr>
            <p:ph idx="1" type="subTitle"/>
          </p:nvPr>
        </p:nvSpPr>
        <p:spPr>
          <a:xfrm>
            <a:off x="374726" y="3662221"/>
            <a:ext cx="7391858" cy="129283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9CBFD"/>
              </a:buClr>
              <a:buSzPts val="2400"/>
              <a:buNone/>
            </a:pPr>
            <a:r>
              <a:rPr b="1" lang="cs-CZ" sz="2400">
                <a:solidFill>
                  <a:srgbClr val="09CBFD"/>
                </a:solidFill>
              </a:rPr>
              <a:t>Téma 2: Řízení mezigeneračního učení (Dynamika a konflikty)</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0"/>
          <p:cNvSpPr txBox="1"/>
          <p:nvPr>
            <p:ph type="title"/>
          </p:nvPr>
        </p:nvSpPr>
        <p:spPr>
          <a:xfrm>
            <a:off x="97970" y="81642"/>
            <a:ext cx="11944351" cy="715879"/>
          </a:xfrm>
          <a:prstGeom prst="rect">
            <a:avLst/>
          </a:prstGeom>
          <a:noFill/>
          <a:ln>
            <a:noFill/>
          </a:ln>
        </p:spPr>
        <p:txBody>
          <a:bodyPr anchorCtr="0" anchor="ctr" bIns="54000" lIns="91425" spcFirstLastPara="1" rIns="54000" wrap="square" tIns="54000">
            <a:noAutofit/>
          </a:bodyPr>
          <a:lstStyle/>
          <a:p>
            <a:pPr indent="0" lvl="0" marL="0" rtl="0" algn="l">
              <a:lnSpc>
                <a:spcPct val="90000"/>
              </a:lnSpc>
              <a:spcBef>
                <a:spcPts val="0"/>
              </a:spcBef>
              <a:spcAft>
                <a:spcPts val="0"/>
              </a:spcAft>
              <a:buClr>
                <a:schemeClr val="dk2"/>
              </a:buClr>
              <a:buSzPts val="2400"/>
              <a:buFont typeface="Arial"/>
              <a:buNone/>
            </a:pPr>
            <a:r>
              <a:rPr i="1" lang="cs-CZ" sz="2400"/>
              <a:t>Modul 7 (Učitelé): Podpora mezigeneračního učení</a:t>
            </a:r>
            <a:endParaRPr sz="2400"/>
          </a:p>
        </p:txBody>
      </p:sp>
      <p:sp>
        <p:nvSpPr>
          <p:cNvPr id="130" name="Google Shape;130;p20"/>
          <p:cNvSpPr txBox="1"/>
          <p:nvPr>
            <p:ph idx="1" type="body"/>
          </p:nvPr>
        </p:nvSpPr>
        <p:spPr>
          <a:xfrm>
            <a:off x="97970" y="854672"/>
            <a:ext cx="11944351" cy="550862"/>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2400"/>
              <a:buNone/>
            </a:pPr>
            <a:r>
              <a:t/>
            </a:r>
            <a:endParaRPr b="1" i="1">
              <a:solidFill>
                <a:srgbClr val="09CBFD"/>
              </a:solidFill>
            </a:endParaRPr>
          </a:p>
          <a:p>
            <a:pPr indent="0" lvl="0" marL="0" rtl="0" algn="just">
              <a:lnSpc>
                <a:spcPct val="90000"/>
              </a:lnSpc>
              <a:spcBef>
                <a:spcPts val="1000"/>
              </a:spcBef>
              <a:spcAft>
                <a:spcPts val="0"/>
              </a:spcAft>
              <a:buClr>
                <a:srgbClr val="09CBFD"/>
              </a:buClr>
              <a:buSzPts val="2400"/>
              <a:buNone/>
            </a:pPr>
            <a:r>
              <a:rPr b="1" i="1" lang="cs-CZ">
                <a:solidFill>
                  <a:srgbClr val="09CBFD"/>
                </a:solidFill>
              </a:rPr>
              <a:t>Téma 2: Řízení mezigeneračního učení (Dynamika a konflikty)</a:t>
            </a:r>
            <a:endParaRPr i="1" sz="2800"/>
          </a:p>
          <a:p>
            <a:pPr indent="0" lvl="0" marL="0" rtl="0" algn="just">
              <a:lnSpc>
                <a:spcPct val="90000"/>
              </a:lnSpc>
              <a:spcBef>
                <a:spcPts val="1000"/>
              </a:spcBef>
              <a:spcAft>
                <a:spcPts val="0"/>
              </a:spcAft>
              <a:buClr>
                <a:schemeClr val="dk1"/>
              </a:buClr>
              <a:buSzPts val="2400"/>
              <a:buNone/>
            </a:pPr>
            <a:r>
              <a:t/>
            </a:r>
            <a:endParaRPr i="1"/>
          </a:p>
        </p:txBody>
      </p:sp>
      <p:pic>
        <p:nvPicPr>
          <p:cNvPr id="131" name="Google Shape;131;p20"/>
          <p:cNvPicPr preferRelativeResize="0"/>
          <p:nvPr>
            <p:ph idx="2" type="body"/>
          </p:nvPr>
        </p:nvPicPr>
        <p:blipFill rotWithShape="1">
          <a:blip r:embed="rId3">
            <a:alphaModFix/>
          </a:blip>
          <a:srcRect b="0" l="0" r="0" t="0"/>
          <a:stretch/>
        </p:blipFill>
        <p:spPr>
          <a:xfrm>
            <a:off x="9383223" y="5302867"/>
            <a:ext cx="2264985" cy="1039979"/>
          </a:xfrm>
          <a:prstGeom prst="rect">
            <a:avLst/>
          </a:prstGeom>
          <a:noFill/>
          <a:ln>
            <a:noFill/>
          </a:ln>
        </p:spPr>
      </p:pic>
      <p:sp>
        <p:nvSpPr>
          <p:cNvPr id="132" name="Google Shape;132;p20"/>
          <p:cNvSpPr txBox="1"/>
          <p:nvPr/>
        </p:nvSpPr>
        <p:spPr>
          <a:xfrm>
            <a:off x="97970" y="1558636"/>
            <a:ext cx="10261766"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cs-CZ" sz="2400">
                <a:solidFill>
                  <a:schemeClr val="dk1"/>
                </a:solidFill>
                <a:latin typeface="Calibri"/>
                <a:ea typeface="Calibri"/>
                <a:cs typeface="Calibri"/>
                <a:sym typeface="Calibri"/>
              </a:rPr>
              <a:t>Překonávání věkových rozdílů</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Různé světy, různá tempa</a:t>
            </a:r>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Senioři mohou mít strach, že technologii „rozbijí“, zatímco studenti oceňují rychlost metody „pokus-omyl“. Vaší rolí je tyto odlišné styly socializace propojit.</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cs-CZ" sz="2400">
                <a:solidFill>
                  <a:schemeClr val="dk1"/>
                </a:solidFill>
                <a:latin typeface="Calibri"/>
                <a:ea typeface="Calibri"/>
                <a:cs typeface="Calibri"/>
                <a:sym typeface="Calibri"/>
              </a:rPr>
              <a:t>Klíčové body: Porozumění strachu versus plynulému ovládání technologií a práce s očekáváními.</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