
<file path=[Content_Types].xml><?xml version="1.0" encoding="utf-8"?>
<Types xmlns="http://schemas.openxmlformats.org/package/2006/content-types">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86" r:id="rId2"/>
  </p:sldMasterIdLst>
  <p:notesMasterIdLst>
    <p:notesMasterId r:id="rId29"/>
  </p:notesMasterIdLst>
  <p:handoutMasterIdLst>
    <p:handoutMasterId r:id="rId30"/>
  </p:handoutMasterIdLst>
  <p:sldIdLst>
    <p:sldId id="256" r:id="rId3"/>
    <p:sldId id="272" r:id="rId4"/>
    <p:sldId id="277" r:id="rId5"/>
    <p:sldId id="278" r:id="rId6"/>
    <p:sldId id="279" r:id="rId7"/>
    <p:sldId id="312" r:id="rId8"/>
    <p:sldId id="313" r:id="rId9"/>
    <p:sldId id="274" r:id="rId10"/>
    <p:sldId id="264" r:id="rId11"/>
    <p:sldId id="288" r:id="rId12"/>
    <p:sldId id="284" r:id="rId13"/>
    <p:sldId id="286" r:id="rId14"/>
    <p:sldId id="308" r:id="rId15"/>
    <p:sldId id="273" r:id="rId16"/>
    <p:sldId id="287" r:id="rId17"/>
    <p:sldId id="292" r:id="rId18"/>
    <p:sldId id="293" r:id="rId19"/>
    <p:sldId id="294" r:id="rId20"/>
    <p:sldId id="314" r:id="rId21"/>
    <p:sldId id="275" r:id="rId22"/>
    <p:sldId id="296" r:id="rId23"/>
    <p:sldId id="301" r:id="rId24"/>
    <p:sldId id="302" r:id="rId25"/>
    <p:sldId id="295" r:id="rId26"/>
    <p:sldId id="315" r:id="rId27"/>
    <p:sldId id="300" r:id="rId28"/>
  </p:sldIdLst>
  <p:sldSz cx="12192000" cy="6858000"/>
  <p:notesSz cx="6858000" cy="9144000"/>
  <p:custDataLst>
    <p:tags r:id="rId31"/>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CAE6E8"/>
    <a:srgbClr val="1F4E83"/>
    <a:srgbClr val="1F4E79"/>
    <a:srgbClr val="F9F9F9"/>
    <a:srgbClr val="A2D2D6"/>
    <a:srgbClr val="00ADBB"/>
    <a:srgbClr val="DDEFBF"/>
    <a:srgbClr val="CBE69E"/>
    <a:srgbClr val="BDFA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009" autoAdjust="0"/>
    <p:restoredTop sz="88571" autoAdjust="0"/>
  </p:normalViewPr>
  <p:slideViewPr>
    <p:cSldViewPr snapToGrid="0">
      <p:cViewPr varScale="1">
        <p:scale>
          <a:sx n="88" d="100"/>
          <a:sy n="88" d="100"/>
        </p:scale>
        <p:origin x="586" y="72"/>
      </p:cViewPr>
      <p:guideLst/>
    </p:cSldViewPr>
  </p:slideViewPr>
  <p:outlineViewPr>
    <p:cViewPr>
      <p:scale>
        <a:sx n="33" d="100"/>
        <a:sy n="33" d="100"/>
      </p:scale>
      <p:origin x="0" y="0"/>
    </p:cViewPr>
  </p:outlineViewPr>
  <p:notesTextViewPr>
    <p:cViewPr>
      <p:scale>
        <a:sx n="3" d="2"/>
        <a:sy n="3" d="2"/>
      </p:scale>
      <p:origin x="0" y="0"/>
    </p:cViewPr>
  </p:notesTextViewPr>
  <p:sorterViewPr>
    <p:cViewPr>
      <p:scale>
        <a:sx n="100" d="100"/>
        <a:sy n="100" d="100"/>
      </p:scale>
      <p:origin x="0" y="0"/>
    </p:cViewPr>
  </p:sorterViewPr>
  <p:notesViewPr>
    <p:cSldViewPr snapToGrid="0">
      <p:cViewPr varScale="1">
        <p:scale>
          <a:sx n="126" d="100"/>
          <a:sy n="126" d="100"/>
        </p:scale>
        <p:origin x="4320" y="200"/>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theme" Target="theme/them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tags" Target="tags/tag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handoutMaster" Target="handoutMasters/handoutMaster1.xml"/><Relationship Id="rId35" Type="http://schemas.openxmlformats.org/officeDocument/2006/relationships/tableStyles" Target="tableStyles.xml"/><Relationship Id="rId8" Type="http://schemas.openxmlformats.org/officeDocument/2006/relationships/slide" Target="slides/slide6.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l-GR"/>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C9516AB9-92E1-44AF-8FCB-F4272161EA9C}" type="datetimeFigureOut">
              <a:rPr lang="el-GR" smtClean="0"/>
              <a:t>13/5/2026</a:t>
            </a:fld>
            <a:endParaRPr lang="el-GR"/>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l-GR"/>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0124A4BF-87CB-4287-95AF-AD449D8A410F}" type="slidenum">
              <a:rPr lang="el-GR" smtClean="0"/>
              <a:t>‹Nº›</a:t>
            </a:fld>
            <a:endParaRPr lang="el-GR"/>
          </a:p>
        </p:txBody>
      </p:sp>
    </p:spTree>
    <p:extLst>
      <p:ext uri="{BB962C8B-B14F-4D97-AF65-F5344CB8AC3E}">
        <p14:creationId xmlns:p14="http://schemas.microsoft.com/office/powerpoint/2010/main" val="2035116588"/>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2880" userDrawn="1">
          <p15:clr>
            <a:srgbClr val="F26B43"/>
          </p15:clr>
        </p15:guide>
        <p15:guide id="2" pos="2160"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l-GR"/>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6B2EFE5-E9F2-43A5-8AF8-83A578357172}" type="datetimeFigureOut">
              <a:rPr lang="el-GR" smtClean="0"/>
              <a:t>13/5/2026</a:t>
            </a:fld>
            <a:endParaRPr lang="el-GR"/>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l-GR"/>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Haga clic para editar los estilos de texto principales</a:t>
            </a:r>
          </a:p>
          <a:p>
            <a:pPr lvl="1"/>
            <a:r>
              <a:rPr lang="en-US"/>
              <a:t>Segundo nivel</a:t>
            </a:r>
          </a:p>
          <a:p>
            <a:pPr lvl="2"/>
            <a:r>
              <a:rPr lang="en-US"/>
              <a:t>Tercer nivel</a:t>
            </a:r>
          </a:p>
          <a:p>
            <a:pPr lvl="3"/>
            <a:r>
              <a:rPr lang="en-US"/>
              <a:t>Cuarto nivel</a:t>
            </a:r>
          </a:p>
          <a:p>
            <a:pPr lvl="4"/>
            <a:r>
              <a:rPr lang="en-US"/>
              <a:t>Quinto nivel</a:t>
            </a:r>
            <a:endParaRPr lang="el-G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l-GR"/>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6CF91B0-25AB-4DFA-B184-293DD156034C}" type="slidenum">
              <a:rPr lang="el-GR" smtClean="0"/>
              <a:t>‹Nº›</a:t>
            </a:fld>
            <a:endParaRPr lang="el-GR"/>
          </a:p>
        </p:txBody>
      </p:sp>
    </p:spTree>
    <p:extLst>
      <p:ext uri="{BB962C8B-B14F-4D97-AF65-F5344CB8AC3E}">
        <p14:creationId xmlns:p14="http://schemas.microsoft.com/office/powerpoint/2010/main" val="369328197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«¡Bienvenidos a todos! Hoy vamos a abordar el tema del aprendizaje intergeneracional. Se trata de un proceso en el que ambas generaciones contribuyen y aprenden unas de otras, unas con otras y unas sobre otras. Se puede considerar como un círculo de intercambio mutuo, en lugar de la jerarquía tradicional de arriba abajo en la que una persona mayor enseña a una más joven.»</a:t>
            </a:r>
          </a:p>
          <a:p>
            <a:endParaRPr lang="LID4096" sz="1200" dirty="0"/>
          </a:p>
        </p:txBody>
      </p:sp>
      <p:sp>
        <p:nvSpPr>
          <p:cNvPr id="4" name="Slide Number Placeholder 3"/>
          <p:cNvSpPr>
            <a:spLocks noGrp="1"/>
          </p:cNvSpPr>
          <p:nvPr>
            <p:ph type="sldNum" sz="quarter" idx="5"/>
          </p:nvPr>
        </p:nvSpPr>
        <p:spPr/>
        <p:txBody>
          <a:bodyPr/>
          <a:lstStyle/>
          <a:p>
            <a:fld id="{C6CF91B0-25AB-4DFA-B184-293DD156034C}" type="slidenum">
              <a:rPr lang="el-GR" smtClean="0"/>
              <a:t>3</a:t>
            </a:fld>
            <a:endParaRPr lang="el-GR"/>
          </a:p>
        </p:txBody>
      </p:sp>
    </p:spTree>
    <p:extLst>
      <p:ext uri="{BB962C8B-B14F-4D97-AF65-F5344CB8AC3E}">
        <p14:creationId xmlns:p14="http://schemas.microsoft.com/office/powerpoint/2010/main" val="35127081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28ACAE-46E4-C84E-DD9F-13A3CCB2703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4EE4D6E-1EA3-CC1D-F729-BEBEE3013BA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CAF5FC5-A496-E9AC-3885-575AE71AF816}"/>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«La reflexión es un pilar fundamental. Pregúntate: ¿el facilitador ha tendido un puente o simplemente ha resuelto un problema? Queremos fomentar la confianza y las relaciones, no solo obtener resultados digitales».</a:t>
            </a:r>
          </a:p>
          <a:p>
            <a:endParaRPr lang="LID4096" dirty="0"/>
          </a:p>
        </p:txBody>
      </p:sp>
      <p:sp>
        <p:nvSpPr>
          <p:cNvPr id="4" name="Slide Number Placeholder 3">
            <a:extLst>
              <a:ext uri="{FF2B5EF4-FFF2-40B4-BE49-F238E27FC236}">
                <a16:creationId xmlns:a16="http://schemas.microsoft.com/office/drawing/2014/main" id="{C69F6D5F-1A9E-EDC3-EDEF-49A90EB4474A}"/>
              </a:ext>
            </a:extLst>
          </p:cNvPr>
          <p:cNvSpPr>
            <a:spLocks noGrp="1"/>
          </p:cNvSpPr>
          <p:nvPr>
            <p:ph type="sldNum" sz="quarter" idx="5"/>
          </p:nvPr>
        </p:nvSpPr>
        <p:spPr/>
        <p:txBody>
          <a:bodyPr/>
          <a:lstStyle/>
          <a:p>
            <a:fld id="{C6CF91B0-25AB-4DFA-B184-293DD156034C}" type="slidenum">
              <a:rPr lang="el-GR" smtClean="0"/>
              <a:t>13</a:t>
            </a:fld>
            <a:endParaRPr lang="el-GR"/>
          </a:p>
        </p:txBody>
      </p:sp>
    </p:spTree>
    <p:extLst>
      <p:ext uri="{BB962C8B-B14F-4D97-AF65-F5344CB8AC3E}">
        <p14:creationId xmlns:p14="http://schemas.microsoft.com/office/powerpoint/2010/main" val="416219703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a:solidFill>
                  <a:schemeClr val="tx1"/>
                </a:solidFill>
                <a:effectLst/>
                <a:latin typeface="+mn-lt"/>
                <a:ea typeface="+mn-ea"/>
                <a:cs typeface="+mn-cs"/>
              </a:rPr>
              <a:t>«La asignación es una ciencia; la formación de parejas es un arte. Empieza por conocer a los alumnos —sus intereses, puntos fuertes y estilos de aprendizaje— y termina observando cómo interactúan durante los primeros minutos de la sesión. La asignación consiste en seleccionar a alumnos cuyas habilidades o conocimientos se complementen entre sí. La formación de parejas es el arte de organizarlos de tal manera que colaboren de forma eficaz y mantengan el interés».</a:t>
            </a:r>
          </a:p>
          <a:p>
            <a:endParaRPr lang="LID4096" dirty="0"/>
          </a:p>
        </p:txBody>
      </p:sp>
      <p:sp>
        <p:nvSpPr>
          <p:cNvPr id="4" name="Slide Number Placeholder 3"/>
          <p:cNvSpPr>
            <a:spLocks noGrp="1"/>
          </p:cNvSpPr>
          <p:nvPr>
            <p:ph type="sldNum" sz="quarter" idx="5"/>
          </p:nvPr>
        </p:nvSpPr>
        <p:spPr/>
        <p:txBody>
          <a:bodyPr/>
          <a:lstStyle/>
          <a:p>
            <a:fld id="{C6CF91B0-25AB-4DFA-B184-293DD156034C}" type="slidenum">
              <a:rPr lang="el-GR" smtClean="0"/>
              <a:t>15</a:t>
            </a:fld>
            <a:endParaRPr lang="el-GR"/>
          </a:p>
        </p:txBody>
      </p:sp>
    </p:spTree>
    <p:extLst>
      <p:ext uri="{BB962C8B-B14F-4D97-AF65-F5344CB8AC3E}">
        <p14:creationId xmlns:p14="http://schemas.microsoft.com/office/powerpoint/2010/main" val="157547421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«No te limites a emparejar a los participantes en función de sus habilidades técnicas. Ten en cuenta sus puntos fuertes complementarios, su bagaje cultural, sus intereses comunes y sus necesidades socioemocionales. Emparejarlos en función de la «química» es muy eficaz: si dos participantes comparten una pasión, como el fútbol local, encontrarán de forma natural la manera de abordar las tareas juntos porque les entusiasma el tema».</a:t>
            </a:r>
          </a:p>
          <a:p>
            <a:endParaRPr lang="LID4096" dirty="0"/>
          </a:p>
        </p:txBody>
      </p:sp>
      <p:sp>
        <p:nvSpPr>
          <p:cNvPr id="4" name="Slide Number Placeholder 3"/>
          <p:cNvSpPr>
            <a:spLocks noGrp="1"/>
          </p:cNvSpPr>
          <p:nvPr>
            <p:ph type="sldNum" sz="quarter" idx="5"/>
          </p:nvPr>
        </p:nvSpPr>
        <p:spPr/>
        <p:txBody>
          <a:bodyPr/>
          <a:lstStyle/>
          <a:p>
            <a:fld id="{C6CF91B0-25AB-4DFA-B184-293DD156034C}" type="slidenum">
              <a:rPr lang="el-GR" smtClean="0"/>
              <a:t>16</a:t>
            </a:fld>
            <a:endParaRPr lang="el-GR"/>
          </a:p>
        </p:txBody>
      </p:sp>
    </p:spTree>
    <p:extLst>
      <p:ext uri="{BB962C8B-B14F-4D97-AF65-F5344CB8AC3E}">
        <p14:creationId xmlns:p14="http://schemas.microsoft.com/office/powerpoint/2010/main" val="148738917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Los primeros 15 minutos son un periodo de prueba. Recorre la sala. Si una pareja está en silencio, es posible que necesiten algo para romper el hielo o un pequeño ajuste. ¡No pasa nada si se cambian las parejas al principio si no hay química!</a:t>
            </a:r>
          </a:p>
          <a:p>
            <a:endParaRPr lang="LID4096" dirty="0"/>
          </a:p>
        </p:txBody>
      </p:sp>
      <p:sp>
        <p:nvSpPr>
          <p:cNvPr id="4" name="Slide Number Placeholder 3"/>
          <p:cNvSpPr>
            <a:spLocks noGrp="1"/>
          </p:cNvSpPr>
          <p:nvPr>
            <p:ph type="sldNum" sz="quarter" idx="5"/>
          </p:nvPr>
        </p:nvSpPr>
        <p:spPr/>
        <p:txBody>
          <a:bodyPr/>
          <a:lstStyle/>
          <a:p>
            <a:fld id="{C6CF91B0-25AB-4DFA-B184-293DD156034C}" type="slidenum">
              <a:rPr lang="el-GR" smtClean="0"/>
              <a:t>17</a:t>
            </a:fld>
            <a:endParaRPr lang="el-GR"/>
          </a:p>
        </p:txBody>
      </p:sp>
    </p:spTree>
    <p:extLst>
      <p:ext uri="{BB962C8B-B14F-4D97-AF65-F5344CB8AC3E}">
        <p14:creationId xmlns:p14="http://schemas.microsoft.com/office/powerpoint/2010/main" val="247709520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«Fíjate en las pistas sutiles de sus perfiles. ¿Por qué «Iván el impaciente» necesita a «Clara la tranquila»? ¡Preparados, listos, emparejad!».</a:t>
            </a:r>
            <a:endParaRPr lang="LID4096" dirty="0"/>
          </a:p>
        </p:txBody>
      </p:sp>
      <p:sp>
        <p:nvSpPr>
          <p:cNvPr id="4" name="Slide Number Placeholder 3"/>
          <p:cNvSpPr>
            <a:spLocks noGrp="1"/>
          </p:cNvSpPr>
          <p:nvPr>
            <p:ph type="sldNum" sz="quarter" idx="5"/>
          </p:nvPr>
        </p:nvSpPr>
        <p:spPr/>
        <p:txBody>
          <a:bodyPr/>
          <a:lstStyle/>
          <a:p>
            <a:fld id="{C6CF91B0-25AB-4DFA-B184-293DD156034C}" type="slidenum">
              <a:rPr lang="el-GR" smtClean="0"/>
              <a:t>18</a:t>
            </a:fld>
            <a:endParaRPr lang="el-GR"/>
          </a:p>
        </p:txBody>
      </p:sp>
    </p:spTree>
    <p:extLst>
      <p:ext uri="{BB962C8B-B14F-4D97-AF65-F5344CB8AC3E}">
        <p14:creationId xmlns:p14="http://schemas.microsoft.com/office/powerpoint/2010/main" val="195062756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C5DF7C-7D1F-2670-7DFE-995EC738065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8FC0A44-B2FA-A2BE-F7CF-7F7FC228D94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D81AA5E-C344-15B3-A2C4-A4FA7E756695}"/>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«Expone tu razonamiento. Si tu compañero detecta un riesgo que se te ha pasado por alto —como dos personalidades muy dominantes—, ¡eso nos ayuda a prepararnos para los retos reales que surgirán durante la facilitación!».</a:t>
            </a:r>
          </a:p>
          <a:p>
            <a:endParaRPr lang="LID4096" dirty="0"/>
          </a:p>
        </p:txBody>
      </p:sp>
      <p:sp>
        <p:nvSpPr>
          <p:cNvPr id="4" name="Slide Number Placeholder 3">
            <a:extLst>
              <a:ext uri="{FF2B5EF4-FFF2-40B4-BE49-F238E27FC236}">
                <a16:creationId xmlns:a16="http://schemas.microsoft.com/office/drawing/2014/main" id="{C6A75002-3D3D-BCFF-462E-8BF635E8A22D}"/>
              </a:ext>
            </a:extLst>
          </p:cNvPr>
          <p:cNvSpPr>
            <a:spLocks noGrp="1"/>
          </p:cNvSpPr>
          <p:nvPr>
            <p:ph type="sldNum" sz="quarter" idx="5"/>
          </p:nvPr>
        </p:nvSpPr>
        <p:spPr/>
        <p:txBody>
          <a:bodyPr/>
          <a:lstStyle/>
          <a:p>
            <a:fld id="{C6CF91B0-25AB-4DFA-B184-293DD156034C}" type="slidenum">
              <a:rPr lang="el-GR" smtClean="0"/>
              <a:t>19</a:t>
            </a:fld>
            <a:endParaRPr lang="el-GR"/>
          </a:p>
        </p:txBody>
      </p:sp>
    </p:spTree>
    <p:extLst>
      <p:ext uri="{BB962C8B-B14F-4D97-AF65-F5344CB8AC3E}">
        <p14:creationId xmlns:p14="http://schemas.microsoft.com/office/powerpoint/2010/main" val="52473538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531AFA-94C2-BB33-23E9-57A494859BC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1789597-C1BC-4999-292C-2D40FA03873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08BDEB8-9C0D-197B-9F83-A8CBE1CAAF39}"/>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«La cocreación es un proceso colaborativo en el que todos los participantes contribuyen activamente a dar forma a la experiencia de aprendizaje. Todos aportan ideas, conocimientos y puntos de vista; nadie se limita a recibir instrucciones. Es un proceso dialógico y creativo: responsabilidad compartida, comunicación abierta y resolución colectiva de problemas. En esencia, la cocreación responde a la pregunta: «¿Cómo podemos crear juntos algo que ninguno de nosotros podría crear por sí solo?». Tu papel pasa de ser el de «profesor» al de «moderador» de esta conversación colaborativa».</a:t>
            </a:r>
          </a:p>
          <a:p>
            <a:endParaRPr lang="LID4096" dirty="0"/>
          </a:p>
        </p:txBody>
      </p:sp>
      <p:sp>
        <p:nvSpPr>
          <p:cNvPr id="4" name="Slide Number Placeholder 3">
            <a:extLst>
              <a:ext uri="{FF2B5EF4-FFF2-40B4-BE49-F238E27FC236}">
                <a16:creationId xmlns:a16="http://schemas.microsoft.com/office/drawing/2014/main" id="{9DF5E8C0-86A9-2AE9-7E41-1E5F94CFDA3B}"/>
              </a:ext>
            </a:extLst>
          </p:cNvPr>
          <p:cNvSpPr>
            <a:spLocks noGrp="1"/>
          </p:cNvSpPr>
          <p:nvPr>
            <p:ph type="sldNum" sz="quarter" idx="5"/>
          </p:nvPr>
        </p:nvSpPr>
        <p:spPr/>
        <p:txBody>
          <a:bodyPr/>
          <a:lstStyle/>
          <a:p>
            <a:fld id="{C6CF91B0-25AB-4DFA-B184-293DD156034C}" type="slidenum">
              <a:rPr lang="el-GR" smtClean="0"/>
              <a:t>21</a:t>
            </a:fld>
            <a:endParaRPr lang="el-GR"/>
          </a:p>
        </p:txBody>
      </p:sp>
    </p:spTree>
    <p:extLst>
      <p:ext uri="{BB962C8B-B14F-4D97-AF65-F5344CB8AC3E}">
        <p14:creationId xmlns:p14="http://schemas.microsoft.com/office/powerpoint/2010/main" val="113399029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B43812-340B-2B24-FA62-F6597A75D5E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85959BC-FF85-8A92-4499-CEA53F064D6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D4714DC-5B7C-5E41-BE89-FCB9DA067EF3}"/>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«En primer lugar, </a:t>
            </a:r>
            <a:r>
              <a:rPr lang="en-GB" sz="1200" b="1" kern="1200" dirty="0">
                <a:solidFill>
                  <a:schemeClr val="tx1"/>
                </a:solidFill>
                <a:effectLst/>
                <a:latin typeface="+mn-lt"/>
                <a:ea typeface="+mn-ea"/>
                <a:cs typeface="+mn-cs"/>
              </a:rPr>
              <a:t>establezca una conexión </a:t>
            </a:r>
            <a:r>
              <a:rPr lang="en-GB" sz="1200" kern="1200" dirty="0">
                <a:solidFill>
                  <a:schemeClr val="tx1"/>
                </a:solidFill>
                <a:effectLst/>
                <a:latin typeface="+mn-lt"/>
                <a:ea typeface="+mn-ea"/>
                <a:cs typeface="+mn-cs"/>
              </a:rPr>
              <a:t>dando la bienvenida a los participantes y fijando un objetivo común. A continuación, </a:t>
            </a:r>
            <a:r>
              <a:rPr lang="en-GB" sz="1200" b="1" kern="1200" dirty="0">
                <a:solidFill>
                  <a:schemeClr val="tx1"/>
                </a:solidFill>
                <a:effectLst/>
                <a:latin typeface="+mn-lt"/>
                <a:ea typeface="+mn-ea"/>
                <a:cs typeface="+mn-cs"/>
              </a:rPr>
              <a:t>descubra y explore </a:t>
            </a:r>
            <a:r>
              <a:rPr lang="en-GB" sz="1200" kern="1200" dirty="0">
                <a:solidFill>
                  <a:schemeClr val="tx1"/>
                </a:solidFill>
                <a:effectLst/>
                <a:latin typeface="+mn-lt"/>
                <a:ea typeface="+mn-ea"/>
                <a:cs typeface="+mn-cs"/>
              </a:rPr>
              <a:t>experiencias y supuestos. Después, </a:t>
            </a:r>
            <a:r>
              <a:rPr lang="en-GB" sz="1200" b="1" kern="1200" dirty="0">
                <a:solidFill>
                  <a:schemeClr val="tx1"/>
                </a:solidFill>
                <a:effectLst/>
                <a:latin typeface="+mn-lt"/>
                <a:ea typeface="+mn-ea"/>
                <a:cs typeface="+mn-cs"/>
              </a:rPr>
              <a:t>acuerden y creen </a:t>
            </a:r>
            <a:r>
              <a:rPr lang="en-GB" sz="1200" kern="1200" dirty="0">
                <a:solidFill>
                  <a:schemeClr val="tx1"/>
                </a:solidFill>
                <a:effectLst/>
                <a:latin typeface="+mn-lt"/>
                <a:ea typeface="+mn-ea"/>
                <a:cs typeface="+mn-cs"/>
              </a:rPr>
              <a:t>soluciones juntos. Por último</a:t>
            </a:r>
            <a:r>
              <a:rPr lang="en-GB" sz="1200" b="1" kern="1200" dirty="0">
                <a:solidFill>
                  <a:schemeClr val="tx1"/>
                </a:solidFill>
                <a:effectLst/>
                <a:latin typeface="+mn-lt"/>
                <a:ea typeface="+mn-ea"/>
                <a:cs typeface="+mn-cs"/>
              </a:rPr>
              <a:t>, pónganlas en práctica y reflexionen </a:t>
            </a:r>
            <a:r>
              <a:rPr lang="en-GB" sz="1200" kern="1200" dirty="0">
                <a:solidFill>
                  <a:schemeClr val="tx1"/>
                </a:solidFill>
                <a:effectLst/>
                <a:latin typeface="+mn-lt"/>
                <a:ea typeface="+mn-ea"/>
                <a:cs typeface="+mn-cs"/>
              </a:rPr>
              <a:t>sobre los resultados. El objetivo es pasar de “ayudar” a una verdadera colaboración, en la que se escuchen todas las voces».</a:t>
            </a:r>
          </a:p>
          <a:p>
            <a:endParaRPr lang="LID4096" dirty="0"/>
          </a:p>
        </p:txBody>
      </p:sp>
      <p:sp>
        <p:nvSpPr>
          <p:cNvPr id="4" name="Slide Number Placeholder 3">
            <a:extLst>
              <a:ext uri="{FF2B5EF4-FFF2-40B4-BE49-F238E27FC236}">
                <a16:creationId xmlns:a16="http://schemas.microsoft.com/office/drawing/2014/main" id="{42677DBD-AA48-50E9-990D-56FC2F9533D8}"/>
              </a:ext>
            </a:extLst>
          </p:cNvPr>
          <p:cNvSpPr>
            <a:spLocks noGrp="1"/>
          </p:cNvSpPr>
          <p:nvPr>
            <p:ph type="sldNum" sz="quarter" idx="5"/>
          </p:nvPr>
        </p:nvSpPr>
        <p:spPr/>
        <p:txBody>
          <a:bodyPr/>
          <a:lstStyle/>
          <a:p>
            <a:fld id="{C6CF91B0-25AB-4DFA-B184-293DD156034C}" type="slidenum">
              <a:rPr lang="el-GR" smtClean="0"/>
              <a:t>22</a:t>
            </a:fld>
            <a:endParaRPr lang="el-GR"/>
          </a:p>
        </p:txBody>
      </p:sp>
    </p:spTree>
    <p:extLst>
      <p:ext uri="{BB962C8B-B14F-4D97-AF65-F5344CB8AC3E}">
        <p14:creationId xmlns:p14="http://schemas.microsoft.com/office/powerpoint/2010/main" val="52483421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4E1AD3-9E32-D234-B328-B0406782508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51AC8A8-FB12-69C3-2F90-B76AB9348A5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141E9DF-936B-24F5-3360-C6CF876B905B}"/>
              </a:ext>
            </a:extLst>
          </p:cNvPr>
          <p:cNvSpPr>
            <a:spLocks noGrp="1"/>
          </p:cNvSpPr>
          <p:nvPr>
            <p:ph type="body" idx="1"/>
          </p:nvPr>
        </p:nvSpPr>
        <p:spPr/>
        <p:txBody>
          <a:bodyPr/>
          <a:lstStyle/>
          <a:p>
            <a:r>
              <a:rPr lang="en-GB" sz="1200" kern="1200" dirty="0">
                <a:solidFill>
                  <a:schemeClr val="tx1"/>
                </a:solidFill>
                <a:effectLst/>
                <a:latin typeface="+mn-lt"/>
                <a:ea typeface="+mn-ea"/>
                <a:cs typeface="+mn-cs"/>
              </a:rPr>
              <a:t>«Las herramientas digitales pueden hacer que la cocreación resulte más atractiva y accesible. </a:t>
            </a:r>
            <a:r>
              <a:rPr lang="en-GB" sz="1200" b="1" kern="1200" dirty="0">
                <a:solidFill>
                  <a:schemeClr val="tx1"/>
                </a:solidFill>
                <a:effectLst/>
                <a:latin typeface="+mn-lt"/>
                <a:ea typeface="+mn-ea"/>
                <a:cs typeface="+mn-cs"/>
              </a:rPr>
              <a:t>La narración compartida </a:t>
            </a:r>
            <a:r>
              <a:rPr lang="en-GB" sz="1200" kern="1200" dirty="0">
                <a:solidFill>
                  <a:schemeClr val="tx1"/>
                </a:solidFill>
                <a:effectLst/>
                <a:latin typeface="+mn-lt"/>
                <a:ea typeface="+mn-ea"/>
                <a:cs typeface="+mn-cs"/>
              </a:rPr>
              <a:t>permite a los participantes combinar historias e imágenes mediante aplicaciones como Book Creator o Canva. </a:t>
            </a:r>
            <a:r>
              <a:rPr lang="en-GB" sz="1200" b="1" kern="1200" dirty="0">
                <a:solidFill>
                  <a:schemeClr val="tx1"/>
                </a:solidFill>
                <a:effectLst/>
                <a:latin typeface="+mn-lt"/>
                <a:ea typeface="+mn-ea"/>
                <a:cs typeface="+mn-cs"/>
              </a:rPr>
              <a:t>La cartografía colaborativa </a:t>
            </a:r>
            <a:r>
              <a:rPr lang="en-GB" sz="1200" kern="1200" dirty="0">
                <a:solidFill>
                  <a:schemeClr val="tx1"/>
                </a:solidFill>
                <a:effectLst/>
                <a:latin typeface="+mn-lt"/>
                <a:ea typeface="+mn-ea"/>
                <a:cs typeface="+mn-cs"/>
              </a:rPr>
              <a:t>vincula recuerdos o experiencias a mapas digitales, lo que hace que las ideas abstractas se vuelvan tangibles. Las herramientas </a:t>
            </a:r>
            <a:r>
              <a:rPr lang="en-GB" sz="1200" b="1" kern="1200" dirty="0">
                <a:solidFill>
                  <a:schemeClr val="tx1"/>
                </a:solidFill>
                <a:effectLst/>
                <a:latin typeface="+mn-lt"/>
                <a:ea typeface="+mn-ea"/>
                <a:cs typeface="+mn-cs"/>
              </a:rPr>
              <a:t>de diseño colaborativo</a:t>
            </a:r>
            <a:r>
              <a:rPr lang="en-GB" sz="1200" kern="1200" dirty="0">
                <a:solidFill>
                  <a:schemeClr val="tx1"/>
                </a:solidFill>
                <a:effectLst/>
                <a:latin typeface="+mn-lt"/>
                <a:ea typeface="+mn-ea"/>
                <a:cs typeface="+mn-cs"/>
              </a:rPr>
              <a:t>, como Padlet o </a:t>
            </a:r>
            <a:r>
              <a:rPr lang="en-GB" sz="1200" kern="1200" dirty="0" err="1">
                <a:solidFill>
                  <a:schemeClr val="tx1"/>
                </a:solidFill>
                <a:effectLst/>
                <a:latin typeface="+mn-lt"/>
                <a:ea typeface="+mn-ea"/>
                <a:cs typeface="+mn-cs"/>
              </a:rPr>
              <a:t>Mentimeter</a:t>
            </a:r>
            <a:r>
              <a:rPr lang="en-GB" sz="1200" kern="1200" dirty="0">
                <a:solidFill>
                  <a:schemeClr val="tx1"/>
                </a:solidFill>
                <a:effectLst/>
                <a:latin typeface="+mn-lt"/>
                <a:ea typeface="+mn-ea"/>
                <a:cs typeface="+mn-cs"/>
              </a:rPr>
              <a:t>, ayudan al grupo a votar sobre temas, compartir recursos y tomar decisiones de forma conjunta. Estos métodos mantienen a todos involucrados y garantizan que el proceso sea verdaderamente colaborativo».</a:t>
            </a:r>
            <a:endParaRPr lang="LID4096" dirty="0"/>
          </a:p>
        </p:txBody>
      </p:sp>
      <p:sp>
        <p:nvSpPr>
          <p:cNvPr id="4" name="Slide Number Placeholder 3">
            <a:extLst>
              <a:ext uri="{FF2B5EF4-FFF2-40B4-BE49-F238E27FC236}">
                <a16:creationId xmlns:a16="http://schemas.microsoft.com/office/drawing/2014/main" id="{2D2F01D7-A495-D22E-8D35-8A8127F57A90}"/>
              </a:ext>
            </a:extLst>
          </p:cNvPr>
          <p:cNvSpPr>
            <a:spLocks noGrp="1"/>
          </p:cNvSpPr>
          <p:nvPr>
            <p:ph type="sldNum" sz="quarter" idx="5"/>
          </p:nvPr>
        </p:nvSpPr>
        <p:spPr/>
        <p:txBody>
          <a:bodyPr/>
          <a:lstStyle/>
          <a:p>
            <a:fld id="{C6CF91B0-25AB-4DFA-B184-293DD156034C}" type="slidenum">
              <a:rPr lang="el-GR" smtClean="0"/>
              <a:t>23</a:t>
            </a:fld>
            <a:endParaRPr lang="el-GR"/>
          </a:p>
        </p:txBody>
      </p:sp>
    </p:spTree>
    <p:extLst>
      <p:ext uri="{BB962C8B-B14F-4D97-AF65-F5344CB8AC3E}">
        <p14:creationId xmlns:p14="http://schemas.microsoft.com/office/powerpoint/2010/main" val="42232819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1291DC-F0CC-1745-14CB-4E174D54BB8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189AD5B-FFF5-E1CA-191D-67889297985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29CFCA0-8731-AB28-E1F8-F1677F53C546}"/>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«Esto es una sesión rápida de facilitación. Moderadores, vuestro objetivo es garantizar que se escuche a todo el mundo durante la fase de diseño».</a:t>
            </a:r>
          </a:p>
          <a:p>
            <a:endParaRPr lang="LID4096" dirty="0"/>
          </a:p>
        </p:txBody>
      </p:sp>
      <p:sp>
        <p:nvSpPr>
          <p:cNvPr id="4" name="Slide Number Placeholder 3">
            <a:extLst>
              <a:ext uri="{FF2B5EF4-FFF2-40B4-BE49-F238E27FC236}">
                <a16:creationId xmlns:a16="http://schemas.microsoft.com/office/drawing/2014/main" id="{FA17FF55-1279-030E-E80A-07FC05A84FA6}"/>
              </a:ext>
            </a:extLst>
          </p:cNvPr>
          <p:cNvSpPr>
            <a:spLocks noGrp="1"/>
          </p:cNvSpPr>
          <p:nvPr>
            <p:ph type="sldNum" sz="quarter" idx="5"/>
          </p:nvPr>
        </p:nvSpPr>
        <p:spPr/>
        <p:txBody>
          <a:bodyPr/>
          <a:lstStyle/>
          <a:p>
            <a:fld id="{C6CF91B0-25AB-4DFA-B184-293DD156034C}" type="slidenum">
              <a:rPr lang="el-GR" smtClean="0"/>
              <a:t>24</a:t>
            </a:fld>
            <a:endParaRPr lang="el-GR"/>
          </a:p>
        </p:txBody>
      </p:sp>
    </p:spTree>
    <p:extLst>
      <p:ext uri="{BB962C8B-B14F-4D97-AF65-F5344CB8AC3E}">
        <p14:creationId xmlns:p14="http://schemas.microsoft.com/office/powerpoint/2010/main" val="36054205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4A0DBB-5BCC-A831-6A22-8DE7A7AB93B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EF483CC-0026-68EC-522F-EB093398B48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60933B7-2609-C76F-C842-D6945971C8C1}"/>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«Estos cinco pilares son nuestra base. La mutualidad garantiza que todos se beneficien. La estructura nos mantiene en el buen camino; la accesibilidad hace que nuestro entorno de aprendizaje sea inclusivo, dando así a todos la oportunidad de participar activamente. La reflexión nos permite asimilar la experiencia, y la participación garantiza que todos tengan voz».</a:t>
            </a:r>
          </a:p>
          <a:p>
            <a:endParaRPr lang="LID4096" sz="1200" dirty="0"/>
          </a:p>
        </p:txBody>
      </p:sp>
      <p:sp>
        <p:nvSpPr>
          <p:cNvPr id="4" name="Slide Number Placeholder 3">
            <a:extLst>
              <a:ext uri="{FF2B5EF4-FFF2-40B4-BE49-F238E27FC236}">
                <a16:creationId xmlns:a16="http://schemas.microsoft.com/office/drawing/2014/main" id="{6446DE97-5675-B591-D5BC-05B9E4D9F94C}"/>
              </a:ext>
            </a:extLst>
          </p:cNvPr>
          <p:cNvSpPr>
            <a:spLocks noGrp="1"/>
          </p:cNvSpPr>
          <p:nvPr>
            <p:ph type="sldNum" sz="quarter" idx="5"/>
          </p:nvPr>
        </p:nvSpPr>
        <p:spPr/>
        <p:txBody>
          <a:bodyPr/>
          <a:lstStyle/>
          <a:p>
            <a:fld id="{C6CF91B0-25AB-4DFA-B184-293DD156034C}" type="slidenum">
              <a:rPr lang="el-GR" smtClean="0"/>
              <a:t>4</a:t>
            </a:fld>
            <a:endParaRPr lang="el-GR"/>
          </a:p>
        </p:txBody>
      </p:sp>
    </p:spTree>
    <p:extLst>
      <p:ext uri="{BB962C8B-B14F-4D97-AF65-F5344CB8AC3E}">
        <p14:creationId xmlns:p14="http://schemas.microsoft.com/office/powerpoint/2010/main" val="395303161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0EE57B-0720-B082-E5E8-5F2ABD01DCA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C8F31CB-7082-092F-B0D8-F23CCEDAC4B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CB9506A-C234-32C2-EA09-30738F997F28}"/>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«Para terminar, pensemos en el futuro. ¿Qué impacto tendrá vuestro programa IGL? Escribid ese titular. Este es el legado que estáis construyendo a través de Digital Harmony. ¡Buen trabajo el de hoy!»</a:t>
            </a:r>
          </a:p>
          <a:p>
            <a:endParaRPr lang="LID4096" dirty="0"/>
          </a:p>
        </p:txBody>
      </p:sp>
      <p:sp>
        <p:nvSpPr>
          <p:cNvPr id="4" name="Slide Number Placeholder 3">
            <a:extLst>
              <a:ext uri="{FF2B5EF4-FFF2-40B4-BE49-F238E27FC236}">
                <a16:creationId xmlns:a16="http://schemas.microsoft.com/office/drawing/2014/main" id="{E88ADDAE-12E1-1955-1E5D-77E3BB1FBFDA}"/>
              </a:ext>
            </a:extLst>
          </p:cNvPr>
          <p:cNvSpPr>
            <a:spLocks noGrp="1"/>
          </p:cNvSpPr>
          <p:nvPr>
            <p:ph type="sldNum" sz="quarter" idx="5"/>
          </p:nvPr>
        </p:nvSpPr>
        <p:spPr/>
        <p:txBody>
          <a:bodyPr/>
          <a:lstStyle/>
          <a:p>
            <a:fld id="{C6CF91B0-25AB-4DFA-B184-293DD156034C}" type="slidenum">
              <a:rPr lang="el-GR" smtClean="0"/>
              <a:t>25</a:t>
            </a:fld>
            <a:endParaRPr lang="el-GR"/>
          </a:p>
        </p:txBody>
      </p:sp>
    </p:spTree>
    <p:extLst>
      <p:ext uri="{BB962C8B-B14F-4D97-AF65-F5344CB8AC3E}">
        <p14:creationId xmlns:p14="http://schemas.microsoft.com/office/powerpoint/2010/main" val="67682993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3763B6-8E0F-325E-3034-14452C1C390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16CD451-D339-4637-E32F-FF54D0EC323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4030356-C78C-0902-8D18-74CD4940CC4C}"/>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Para tus alumnos, el aprendizaje intergeneracional es un ejercicio muy eficaz de aprendizaje social y emocional. Cuando explican prácticas digitales cotidianas —como buscar en Internet o utilizar una aplicación—, ponen en práctica la paciencia, la empatía y la comunicación clara. Al mismo tiempo, los participantes de la tercera edad se benefician al sentirse menos aislados y más seguros a la hora de utilizar las herramientas digitales. Lo que hace especial al IGL es que ambas partes aprenden y crecen juntas, aportando cada una sus puntos fuertes.</a:t>
            </a:r>
          </a:p>
          <a:p>
            <a:endParaRPr lang="LID4096" sz="1200" dirty="0"/>
          </a:p>
        </p:txBody>
      </p:sp>
      <p:sp>
        <p:nvSpPr>
          <p:cNvPr id="4" name="Slide Number Placeholder 3">
            <a:extLst>
              <a:ext uri="{FF2B5EF4-FFF2-40B4-BE49-F238E27FC236}">
                <a16:creationId xmlns:a16="http://schemas.microsoft.com/office/drawing/2014/main" id="{FA6993F2-EE77-FADC-82CB-95A8B859B875}"/>
              </a:ext>
            </a:extLst>
          </p:cNvPr>
          <p:cNvSpPr>
            <a:spLocks noGrp="1"/>
          </p:cNvSpPr>
          <p:nvPr>
            <p:ph type="sldNum" sz="quarter" idx="5"/>
          </p:nvPr>
        </p:nvSpPr>
        <p:spPr/>
        <p:txBody>
          <a:bodyPr/>
          <a:lstStyle/>
          <a:p>
            <a:fld id="{C6CF91B0-25AB-4DFA-B184-293DD156034C}" type="slidenum">
              <a:rPr lang="el-GR" smtClean="0"/>
              <a:t>5</a:t>
            </a:fld>
            <a:endParaRPr lang="el-GR"/>
          </a:p>
        </p:txBody>
      </p:sp>
    </p:spTree>
    <p:extLst>
      <p:ext uri="{BB962C8B-B14F-4D97-AF65-F5344CB8AC3E}">
        <p14:creationId xmlns:p14="http://schemas.microsoft.com/office/powerpoint/2010/main" val="240864381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BD72C4-D58B-2006-0A4C-1298D8E63D5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20AB2FF-C82E-18C9-2E10-C59CE72D1B6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EE566CF-7FC7-F84F-0BC6-FC27EDB5B2FC}"/>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«Empecemos por tu propia experiencia. Piensa en un momento en el que aprendiste algo </a:t>
            </a:r>
            <a:r>
              <a:rPr lang="en-GB" sz="1200" i="1" kern="1200" dirty="0">
                <a:solidFill>
                  <a:schemeClr val="tx1"/>
                </a:solidFill>
                <a:effectLst/>
                <a:latin typeface="+mn-lt"/>
                <a:ea typeface="+mn-ea"/>
                <a:cs typeface="+mn-cs"/>
              </a:rPr>
              <a:t>de </a:t>
            </a:r>
            <a:r>
              <a:rPr lang="en-GB" sz="1200" kern="1200" dirty="0">
                <a:solidFill>
                  <a:schemeClr val="tx1"/>
                </a:solidFill>
                <a:effectLst/>
                <a:latin typeface="+mn-lt"/>
                <a:ea typeface="+mn-ea"/>
                <a:cs typeface="+mn-cs"/>
              </a:rPr>
              <a:t>alguien de otra generación o </a:t>
            </a:r>
            <a:r>
              <a:rPr lang="en-GB" sz="1200" i="1" kern="1200" dirty="0">
                <a:solidFill>
                  <a:schemeClr val="tx1"/>
                </a:solidFill>
                <a:effectLst/>
                <a:latin typeface="+mn-lt"/>
                <a:ea typeface="+mn-ea"/>
                <a:cs typeface="+mn-cs"/>
              </a:rPr>
              <a:t>junto a </a:t>
            </a:r>
            <a:r>
              <a:rPr lang="en-GB" sz="1200" kern="1200" dirty="0">
                <a:solidFill>
                  <a:schemeClr val="tx1"/>
                </a:solidFill>
                <a:effectLst/>
                <a:latin typeface="+mn-lt"/>
                <a:ea typeface="+mn-ea"/>
                <a:cs typeface="+mn-cs"/>
              </a:rPr>
              <a:t>esa persona. Puede tratarse de una sola situación o de dos distintas. Al reflexionar sobre ello, nos recordamos a nosotros mismos que el aprendizaje intergeneracional es una parte natural de la vida cotidiana. Esta actividad nos ayuda a reconectar con el sentimiento de reciprocidad: esa experiencia de aprendizaje compartida que más adelante queremos crear para nuestros alumnos y estudiantes mayores».</a:t>
            </a:r>
          </a:p>
          <a:p>
            <a:endParaRPr lang="LID4096" dirty="0"/>
          </a:p>
        </p:txBody>
      </p:sp>
      <p:sp>
        <p:nvSpPr>
          <p:cNvPr id="4" name="Slide Number Placeholder 3">
            <a:extLst>
              <a:ext uri="{FF2B5EF4-FFF2-40B4-BE49-F238E27FC236}">
                <a16:creationId xmlns:a16="http://schemas.microsoft.com/office/drawing/2014/main" id="{13857533-A385-7902-1BC2-68D6A4060912}"/>
              </a:ext>
            </a:extLst>
          </p:cNvPr>
          <p:cNvSpPr>
            <a:spLocks noGrp="1"/>
          </p:cNvSpPr>
          <p:nvPr>
            <p:ph type="sldNum" sz="quarter" idx="5"/>
          </p:nvPr>
        </p:nvSpPr>
        <p:spPr/>
        <p:txBody>
          <a:bodyPr/>
          <a:lstStyle/>
          <a:p>
            <a:fld id="{C6CF91B0-25AB-4DFA-B184-293DD156034C}" type="slidenum">
              <a:rPr lang="el-GR" smtClean="0"/>
              <a:t>6</a:t>
            </a:fld>
            <a:endParaRPr lang="el-GR"/>
          </a:p>
        </p:txBody>
      </p:sp>
    </p:spTree>
    <p:extLst>
      <p:ext uri="{BB962C8B-B14F-4D97-AF65-F5344CB8AC3E}">
        <p14:creationId xmlns:p14="http://schemas.microsoft.com/office/powerpoint/2010/main" val="116633601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010978-9669-773E-C097-5E3E90FCF60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0D003A0-7DBA-AB03-EB77-D086C03A013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25DD3F0-8DCB-6E13-EFB7-5B586D16C4B9}"/>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Concretemos un poco más estos principios. Por toda la sala encontraréis carteles con los cinco principios fundamentales del aprendizaje intergeneracional. Vuestra tarea consiste en pensar en términos de </a:t>
            </a:r>
            <a:r>
              <a:rPr lang="en-GB" sz="1200" i="1" kern="1200" dirty="0">
                <a:solidFill>
                  <a:schemeClr val="tx1"/>
                </a:solidFill>
                <a:effectLst/>
                <a:latin typeface="+mn-lt"/>
                <a:ea typeface="+mn-ea"/>
                <a:cs typeface="+mn-cs"/>
              </a:rPr>
              <a:t>«señales positivas» </a:t>
            </a:r>
            <a:r>
              <a:rPr lang="en-GB" sz="1200" kern="1200" dirty="0">
                <a:solidFill>
                  <a:schemeClr val="tx1"/>
                </a:solidFill>
                <a:effectLst/>
                <a:latin typeface="+mn-lt"/>
                <a:ea typeface="+mn-ea"/>
                <a:cs typeface="+mn-cs"/>
              </a:rPr>
              <a:t>y </a:t>
            </a:r>
            <a:r>
              <a:rPr lang="en-GB" sz="1200" i="1" kern="1200" dirty="0">
                <a:solidFill>
                  <a:schemeClr val="tx1"/>
                </a:solidFill>
                <a:effectLst/>
                <a:latin typeface="+mn-lt"/>
                <a:ea typeface="+mn-ea"/>
                <a:cs typeface="+mn-cs"/>
              </a:rPr>
              <a:t>«señales negativas</a:t>
            </a:r>
            <a:r>
              <a:rPr lang="en-GB" sz="1200" kern="1200" dirty="0">
                <a:solidFill>
                  <a:schemeClr val="tx1"/>
                </a:solidFill>
                <a:effectLst/>
                <a:latin typeface="+mn-lt"/>
                <a:ea typeface="+mn-ea"/>
                <a:cs typeface="+mn-cs"/>
              </a:rPr>
              <a:t>»: indicadores claros de si se está cumpliendo un principio.</a:t>
            </a:r>
            <a:br>
              <a:rPr lang="en-GB" sz="1200" kern="1200" dirty="0">
                <a:solidFill>
                  <a:schemeClr val="tx1"/>
                </a:solidFill>
                <a:effectLst/>
                <a:latin typeface="+mn-lt"/>
                <a:ea typeface="+mn-ea"/>
                <a:cs typeface="+mn-cs"/>
              </a:rPr>
            </a:br>
            <a:r>
              <a:rPr lang="en-GB" sz="1200" kern="1200" dirty="0">
                <a:solidFill>
                  <a:schemeClr val="tx1"/>
                </a:solidFill>
                <a:effectLst/>
                <a:latin typeface="+mn-lt"/>
                <a:ea typeface="+mn-ea"/>
                <a:cs typeface="+mn-cs"/>
              </a:rPr>
              <a:t>Por ejemplo, si veis a una persona mayor y a un estudiante interactuando con la tableta, hablando y riendo juntos, eso es una señal verde de </a:t>
            </a:r>
            <a:r>
              <a:rPr lang="en-GB" sz="1200" i="1" kern="1200" dirty="0">
                <a:solidFill>
                  <a:schemeClr val="tx1"/>
                </a:solidFill>
                <a:effectLst/>
                <a:latin typeface="+mn-lt"/>
                <a:ea typeface="+mn-ea"/>
                <a:cs typeface="+mn-cs"/>
              </a:rPr>
              <a:t>reciprocidad</a:t>
            </a:r>
            <a:r>
              <a:rPr lang="en-GB" sz="1200" kern="1200" dirty="0">
                <a:solidFill>
                  <a:schemeClr val="tx1"/>
                </a:solidFill>
                <a:effectLst/>
                <a:latin typeface="+mn-lt"/>
                <a:ea typeface="+mn-ea"/>
                <a:cs typeface="+mn-cs"/>
              </a:rPr>
              <a:t>. Si el estudiante es el único que hace clic mientras la persona mayor permanece pasiva, eso es una señal roja. Por favor, añadid vuestras propias observaciones a los carteles.</a:t>
            </a:r>
          </a:p>
          <a:p>
            <a:endParaRPr lang="LID4096" dirty="0"/>
          </a:p>
        </p:txBody>
      </p:sp>
      <p:sp>
        <p:nvSpPr>
          <p:cNvPr id="4" name="Slide Number Placeholder 3">
            <a:extLst>
              <a:ext uri="{FF2B5EF4-FFF2-40B4-BE49-F238E27FC236}">
                <a16:creationId xmlns:a16="http://schemas.microsoft.com/office/drawing/2014/main" id="{8FD2A9B7-B20E-53F5-A87D-0D5BE27E8709}"/>
              </a:ext>
            </a:extLst>
          </p:cNvPr>
          <p:cNvSpPr>
            <a:spLocks noGrp="1"/>
          </p:cNvSpPr>
          <p:nvPr>
            <p:ph type="sldNum" sz="quarter" idx="5"/>
          </p:nvPr>
        </p:nvSpPr>
        <p:spPr/>
        <p:txBody>
          <a:bodyPr/>
          <a:lstStyle/>
          <a:p>
            <a:fld id="{C6CF91B0-25AB-4DFA-B184-293DD156034C}" type="slidenum">
              <a:rPr lang="el-GR" smtClean="0"/>
              <a:t>7</a:t>
            </a:fld>
            <a:endParaRPr lang="el-GR"/>
          </a:p>
        </p:txBody>
      </p:sp>
    </p:spTree>
    <p:extLst>
      <p:ext uri="{BB962C8B-B14F-4D97-AF65-F5344CB8AC3E}">
        <p14:creationId xmlns:p14="http://schemas.microsoft.com/office/powerpoint/2010/main" val="357738948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«Tus alumnos viven en un mundo del “Deshacer”, donde los errores se pueden revertir al instante. Los mayores, por su parte, suelen percibir la tecnología como algo frágil y les preocupa “romperla”. Si a esto le sumamos los diferentes estilos de comunicación, los estereotipos sobre la edad o la competencia y la falta de claridad en los roles, las tensiones pueden surgir rápidamente. Tu papel como facilitador consiste en reconocer estas diferencias desde el principio y salvar activamente estas brechas —entre ritmos, expectativas y perspectivas—».</a:t>
            </a:r>
          </a:p>
          <a:p>
            <a:pPr marL="0" marR="0" lvl="0" indent="0" algn="l" defTabSz="914400" rtl="0" eaLnBrk="1" fontAlgn="auto" latinLnBrk="0" hangingPunct="1">
              <a:lnSpc>
                <a:spcPct val="100000"/>
              </a:lnSpc>
              <a:spcBef>
                <a:spcPts val="0"/>
              </a:spcBef>
              <a:spcAft>
                <a:spcPts val="0"/>
              </a:spcAft>
              <a:buClrTx/>
              <a:buSzTx/>
              <a:buFontTx/>
              <a:buNone/>
              <a:tabLst/>
              <a:defRPr/>
            </a:pPr>
            <a:endParaRPr lang="LID4096" dirty="0"/>
          </a:p>
        </p:txBody>
      </p:sp>
      <p:sp>
        <p:nvSpPr>
          <p:cNvPr id="4" name="Slide Number Placeholder 3"/>
          <p:cNvSpPr>
            <a:spLocks noGrp="1"/>
          </p:cNvSpPr>
          <p:nvPr>
            <p:ph type="sldNum" sz="quarter" idx="5"/>
          </p:nvPr>
        </p:nvSpPr>
        <p:spPr/>
        <p:txBody>
          <a:bodyPr/>
          <a:lstStyle/>
          <a:p>
            <a:fld id="{C6CF91B0-25AB-4DFA-B184-293DD156034C}" type="slidenum">
              <a:rPr lang="el-GR" smtClean="0"/>
              <a:t>9</a:t>
            </a:fld>
            <a:endParaRPr lang="el-GR"/>
          </a:p>
        </p:txBody>
      </p:sp>
    </p:spTree>
    <p:extLst>
      <p:ext uri="{BB962C8B-B14F-4D97-AF65-F5344CB8AC3E}">
        <p14:creationId xmlns:p14="http://schemas.microsoft.com/office/powerpoint/2010/main" val="339144497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«Cuando se trabaja con diferentes generaciones, las fricciones suelen manifestarse en pequeños detalles. Presta mucha atención a señales como que los alumnos vayan demasiado rápido, utilicen jerga desconocida, se adueñen de las tareas o que las personas mayores empiecen a retraerse. Una frase como </a:t>
            </a:r>
            <a:r>
              <a:rPr lang="en-GB" sz="1200" i="1" kern="1200" dirty="0">
                <a:solidFill>
                  <a:schemeClr val="tx1"/>
                </a:solidFill>
                <a:effectLst/>
                <a:latin typeface="+mn-lt"/>
                <a:ea typeface="+mn-ea"/>
                <a:cs typeface="+mn-cs"/>
              </a:rPr>
              <a:t>«Yo me encargo» </a:t>
            </a:r>
            <a:r>
              <a:rPr lang="en-GB" sz="1200" kern="1200" dirty="0">
                <a:solidFill>
                  <a:schemeClr val="tx1"/>
                </a:solidFill>
                <a:effectLst/>
                <a:latin typeface="+mn-lt"/>
                <a:ea typeface="+mn-ea"/>
                <a:cs typeface="+mn-cs"/>
              </a:rPr>
              <a:t>suele ser una señal de alerta, no de malas intenciones, sino de una falta de sincronía en el ritmo o la confianza. Estos son los momentos en los que tu papel como facilitador se vuelve crucial: ralentiza el ritmo con delicadeza, invita a ambos a volver a participar y restablece la participación compartida antes de que se produzca la desconexión».</a:t>
            </a:r>
          </a:p>
          <a:p>
            <a:endParaRPr lang="LID4096" dirty="0"/>
          </a:p>
        </p:txBody>
      </p:sp>
      <p:sp>
        <p:nvSpPr>
          <p:cNvPr id="4" name="Slide Number Placeholder 3"/>
          <p:cNvSpPr>
            <a:spLocks noGrp="1"/>
          </p:cNvSpPr>
          <p:nvPr>
            <p:ph type="sldNum" sz="quarter" idx="5"/>
          </p:nvPr>
        </p:nvSpPr>
        <p:spPr/>
        <p:txBody>
          <a:bodyPr/>
          <a:lstStyle/>
          <a:p>
            <a:fld id="{C6CF91B0-25AB-4DFA-B184-293DD156034C}" type="slidenum">
              <a:rPr lang="el-GR" smtClean="0"/>
              <a:t>10</a:t>
            </a:fld>
            <a:endParaRPr lang="el-GR"/>
          </a:p>
        </p:txBody>
      </p:sp>
    </p:spTree>
    <p:extLst>
      <p:ext uri="{BB962C8B-B14F-4D97-AF65-F5344CB8AC3E}">
        <p14:creationId xmlns:p14="http://schemas.microsoft.com/office/powerpoint/2010/main" val="220084542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«Piensa en la facilitación como si tuvieras un pequeño cinturón de herramientas al que puedes recurrir. Herramientas como hacer una pausa en la actividad, reformular las instrucciones, replantear una tarea o introducir el turno de palabra pueden restablecer rápidamente el equilibrio. Una estrategia útil consiste en animar a los alumnos a dar un paso atrás físicamente, es decir, a expresarse con palabras en lugar de con las manos. Cuando los alumnos de último curso controlan el ratón o el dispositivo, el aprendizaje se mantiene activo. Tu papel consiste en saber cuándo intervenir con discreción y cuándo dejar que la interacción fluya por sí sola».</a:t>
            </a:r>
          </a:p>
          <a:p>
            <a:endParaRPr lang="LID4096" dirty="0"/>
          </a:p>
        </p:txBody>
      </p:sp>
      <p:sp>
        <p:nvSpPr>
          <p:cNvPr id="4" name="Slide Number Placeholder 3"/>
          <p:cNvSpPr>
            <a:spLocks noGrp="1"/>
          </p:cNvSpPr>
          <p:nvPr>
            <p:ph type="sldNum" sz="quarter" idx="5"/>
          </p:nvPr>
        </p:nvSpPr>
        <p:spPr/>
        <p:txBody>
          <a:bodyPr/>
          <a:lstStyle/>
          <a:p>
            <a:fld id="{C6CF91B0-25AB-4DFA-B184-293DD156034C}" type="slidenum">
              <a:rPr lang="el-GR" smtClean="0"/>
              <a:t>11</a:t>
            </a:fld>
            <a:endParaRPr lang="el-GR"/>
          </a:p>
        </p:txBody>
      </p:sp>
    </p:spTree>
    <p:extLst>
      <p:ext uri="{BB962C8B-B14F-4D97-AF65-F5344CB8AC3E}">
        <p14:creationId xmlns:p14="http://schemas.microsoft.com/office/powerpoint/2010/main" val="167386205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«Ahora es el momento de practicar. En este juego de roles, una persona asume el papel de facilitador, otra el de alumno y otra el de alumno de edad avanzada. El objetivo no es completar la tarea digital, sino observar la interacción y practicar técnicas de facilitación. Presta atención a los desequilibrios de poder, al ritmo y a la participación. Como facilitador, tu tarea consiste en intervenir cuando sea necesario: ralentizando el proceso, invitando a que se reanuden las intervenciones y apoyando el control compartido de la actividad».</a:t>
            </a:r>
          </a:p>
          <a:p>
            <a:endParaRPr lang="LID4096" dirty="0"/>
          </a:p>
        </p:txBody>
      </p:sp>
      <p:sp>
        <p:nvSpPr>
          <p:cNvPr id="4" name="Slide Number Placeholder 3"/>
          <p:cNvSpPr>
            <a:spLocks noGrp="1"/>
          </p:cNvSpPr>
          <p:nvPr>
            <p:ph type="sldNum" sz="quarter" idx="5"/>
          </p:nvPr>
        </p:nvSpPr>
        <p:spPr/>
        <p:txBody>
          <a:bodyPr/>
          <a:lstStyle/>
          <a:p>
            <a:fld id="{C6CF91B0-25AB-4DFA-B184-293DD156034C}" type="slidenum">
              <a:rPr lang="el-GR" smtClean="0"/>
              <a:t>12</a:t>
            </a:fld>
            <a:endParaRPr lang="el-GR"/>
          </a:p>
        </p:txBody>
      </p:sp>
    </p:spTree>
    <p:extLst>
      <p:ext uri="{BB962C8B-B14F-4D97-AF65-F5344CB8AC3E}">
        <p14:creationId xmlns:p14="http://schemas.microsoft.com/office/powerpoint/2010/main" val="112982517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Master" Target="../slideMasters/slideMaster2.xml"/><Relationship Id="rId4" Type="http://schemas.openxmlformats.org/officeDocument/2006/relationships/image" Target="../media/image3.emf"/></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1.emf"/><Relationship Id="rId1" Type="http://schemas.openxmlformats.org/officeDocument/2006/relationships/slideMaster" Target="../slideMasters/slideMaster2.xml"/><Relationship Id="rId4" Type="http://schemas.openxmlformats.org/officeDocument/2006/relationships/image" Target="../media/image5.emf"/></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Text - 1col">
    <p:spTree>
      <p:nvGrpSpPr>
        <p:cNvPr id="1" name=""/>
        <p:cNvGrpSpPr/>
        <p:nvPr/>
      </p:nvGrpSpPr>
      <p:grpSpPr>
        <a:xfrm>
          <a:off x="0" y="0"/>
          <a:ext cx="0" cy="0"/>
          <a:chOff x="0" y="0"/>
          <a:chExt cx="0" cy="0"/>
        </a:xfrm>
      </p:grpSpPr>
      <p:sp>
        <p:nvSpPr>
          <p:cNvPr id="3" name="Title 2"/>
          <p:cNvSpPr>
            <a:spLocks noGrp="1"/>
          </p:cNvSpPr>
          <p:nvPr>
            <p:ph type="title" hasCustomPrompt="1"/>
          </p:nvPr>
        </p:nvSpPr>
        <p:spPr/>
        <p:txBody>
          <a:bodyPr/>
          <a:lstStyle>
            <a:lvl1pPr>
              <a:defRPr>
                <a:solidFill>
                  <a:schemeClr val="tx2"/>
                </a:solidFill>
                <a:latin typeface="Arial" panose="020B0604020202020204" pitchFamily="34" charset="0"/>
                <a:ea typeface="Roboto Slab Medium" pitchFamily="2" charset="0"/>
                <a:cs typeface="Arial" panose="020B0604020202020204" pitchFamily="34" charset="0"/>
              </a:defRPr>
            </a:lvl1pPr>
          </a:lstStyle>
          <a:p>
            <a:r>
              <a:rPr lang="en-US" dirty="0"/>
              <a:t>Slide title goes here</a:t>
            </a:r>
            <a:endParaRPr lang="el-GR" dirty="0"/>
          </a:p>
        </p:txBody>
      </p:sp>
      <p:sp>
        <p:nvSpPr>
          <p:cNvPr id="5" name="Content Placeholder 3"/>
          <p:cNvSpPr>
            <a:spLocks noGrp="1"/>
          </p:cNvSpPr>
          <p:nvPr>
            <p:ph sz="quarter" idx="12" hasCustomPrompt="1"/>
          </p:nvPr>
        </p:nvSpPr>
        <p:spPr>
          <a:xfrm>
            <a:off x="97971" y="881743"/>
            <a:ext cx="11944350" cy="5870121"/>
          </a:xfrm>
          <a:prstGeom prst="rect">
            <a:avLst/>
          </a:prstGeom>
        </p:spPr>
        <p:txBody>
          <a:bodyPr/>
          <a:lstStyle>
            <a:lvl1pPr algn="l">
              <a:defRPr lang="en-US" sz="1800" kern="1200" dirty="0" smtClean="0">
                <a:solidFill>
                  <a:schemeClr val="tx1"/>
                </a:solidFill>
                <a:latin typeface="Arial" panose="020B0604020202020204" pitchFamily="34" charset="0"/>
                <a:ea typeface="Open Sans Light" panose="020B0306030504020204" pitchFamily="34" charset="0"/>
                <a:cs typeface="Arial" panose="020B0604020202020204" pitchFamily="34" charset="0"/>
              </a:defRPr>
            </a:lvl1pPr>
            <a:lvl2pPr>
              <a:defRPr sz="2200"/>
            </a:lvl2pPr>
            <a:lvl3pPr>
              <a:defRPr sz="2200"/>
            </a:lvl3pPr>
            <a:lvl4pPr>
              <a:defRPr sz="2200"/>
            </a:lvl4pPr>
            <a:lvl5pPr>
              <a:defRPr sz="2200"/>
            </a:lvl5pPr>
          </a:lstStyle>
          <a:p>
            <a:pPr lvl="0"/>
            <a:r>
              <a:rPr lang="en-US" dirty="0"/>
              <a:t>Content goes here (text / image / diagram / video). Make sure all media/graphics fit the column width, for better display results. </a:t>
            </a:r>
          </a:p>
        </p:txBody>
      </p:sp>
    </p:spTree>
    <p:extLst>
      <p:ext uri="{BB962C8B-B14F-4D97-AF65-F5344CB8AC3E}">
        <p14:creationId xmlns:p14="http://schemas.microsoft.com/office/powerpoint/2010/main" val="21698501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ubtitle Content - 2col">
    <p:spTree>
      <p:nvGrpSpPr>
        <p:cNvPr id="1" name=""/>
        <p:cNvGrpSpPr/>
        <p:nvPr/>
      </p:nvGrpSpPr>
      <p:grpSpPr>
        <a:xfrm>
          <a:off x="0" y="0"/>
          <a:ext cx="0" cy="0"/>
          <a:chOff x="0" y="0"/>
          <a:chExt cx="0" cy="0"/>
        </a:xfrm>
      </p:grpSpPr>
      <p:sp>
        <p:nvSpPr>
          <p:cNvPr id="3" name="Title 2"/>
          <p:cNvSpPr>
            <a:spLocks noGrp="1"/>
          </p:cNvSpPr>
          <p:nvPr>
            <p:ph type="title" hasCustomPrompt="1"/>
          </p:nvPr>
        </p:nvSpPr>
        <p:spPr/>
        <p:txBody>
          <a:bodyPr/>
          <a:lstStyle>
            <a:lvl1pPr>
              <a:defRPr>
                <a:latin typeface="Arial" panose="020B0604020202020204" pitchFamily="34" charset="0"/>
                <a:cs typeface="Arial" panose="020B0604020202020204" pitchFamily="34" charset="0"/>
              </a:defRPr>
            </a:lvl1pPr>
          </a:lstStyle>
          <a:p>
            <a:r>
              <a:rPr lang="en-US" dirty="0"/>
              <a:t>Slide title goes here</a:t>
            </a:r>
            <a:endParaRPr lang="el-GR" dirty="0"/>
          </a:p>
        </p:txBody>
      </p:sp>
      <p:sp>
        <p:nvSpPr>
          <p:cNvPr id="6" name="Text Placeholder 9"/>
          <p:cNvSpPr>
            <a:spLocks noGrp="1"/>
          </p:cNvSpPr>
          <p:nvPr>
            <p:ph type="body" sz="quarter" idx="10" hasCustomPrompt="1"/>
          </p:nvPr>
        </p:nvSpPr>
        <p:spPr>
          <a:xfrm>
            <a:off x="97970" y="854672"/>
            <a:ext cx="11944351" cy="550862"/>
          </a:xfrm>
          <a:prstGeom prst="rect">
            <a:avLst/>
          </a:prstGeom>
          <a:noFill/>
        </p:spPr>
        <p:txBody>
          <a:bodyPr anchor="ctr" anchorCtr="0"/>
          <a:lstStyle>
            <a:lvl1pPr>
              <a:defRPr sz="2400" b="0" baseline="0">
                <a:solidFill>
                  <a:schemeClr val="tx1"/>
                </a:solidFill>
                <a:latin typeface="Arial" panose="020B0604020202020204" pitchFamily="34" charset="0"/>
                <a:ea typeface="Open Sans" panose="020B0606030504020204" pitchFamily="34" charset="0"/>
                <a:cs typeface="Arial" panose="020B0604020202020204" pitchFamily="34" charset="0"/>
              </a:defRPr>
            </a:lvl1pPr>
          </a:lstStyle>
          <a:p>
            <a:pPr lvl="0"/>
            <a:r>
              <a:rPr lang="en-US" dirty="0"/>
              <a:t>Subtitle title goes here</a:t>
            </a:r>
            <a:endParaRPr lang="el-GR" dirty="0"/>
          </a:p>
        </p:txBody>
      </p:sp>
      <p:sp>
        <p:nvSpPr>
          <p:cNvPr id="8" name="Content Placeholder 3"/>
          <p:cNvSpPr>
            <a:spLocks noGrp="1"/>
          </p:cNvSpPr>
          <p:nvPr>
            <p:ph sz="quarter" idx="12" hasCustomPrompt="1"/>
          </p:nvPr>
        </p:nvSpPr>
        <p:spPr>
          <a:xfrm>
            <a:off x="97971" y="1462685"/>
            <a:ext cx="11944350" cy="5289179"/>
          </a:xfrm>
          <a:prstGeom prst="rect">
            <a:avLst/>
          </a:prstGeom>
        </p:spPr>
        <p:txBody>
          <a:bodyPr/>
          <a:lstStyle>
            <a:lvl1pPr algn="l">
              <a:defRPr lang="en-US" sz="1800" kern="1200" dirty="0" smtClean="0">
                <a:solidFill>
                  <a:schemeClr val="tx2"/>
                </a:solidFill>
                <a:latin typeface="Arial" panose="020B0604020202020204" pitchFamily="34" charset="0"/>
                <a:ea typeface="Open Sans Light" panose="020B0306030504020204" pitchFamily="34" charset="0"/>
                <a:cs typeface="Arial" panose="020B0604020202020204" pitchFamily="34" charset="0"/>
              </a:defRPr>
            </a:lvl1pPr>
            <a:lvl2pPr>
              <a:defRPr sz="2200"/>
            </a:lvl2pPr>
            <a:lvl3pPr>
              <a:defRPr sz="2200"/>
            </a:lvl3pPr>
            <a:lvl4pPr>
              <a:defRPr sz="2200"/>
            </a:lvl4pPr>
            <a:lvl5pPr>
              <a:defRPr sz="2200"/>
            </a:lvl5pPr>
          </a:lstStyle>
          <a:p>
            <a:pPr marL="0" lvl="0" indent="0" algn="l" defTabSz="914377" rtl="0" eaLnBrk="1" latinLnBrk="0" hangingPunct="1">
              <a:lnSpc>
                <a:spcPct val="90000"/>
              </a:lnSpc>
              <a:spcBef>
                <a:spcPts val="1000"/>
              </a:spcBef>
              <a:buFont typeface="Arial" panose="020B0604020202020204" pitchFamily="34" charset="0"/>
              <a:buNone/>
            </a:pPr>
            <a:r>
              <a:rPr lang="en-US" dirty="0"/>
              <a:t>Content goes here (text / image / diagram / video). Make sure all media/graphics fit the column width, for better display results. </a:t>
            </a:r>
          </a:p>
        </p:txBody>
      </p:sp>
    </p:spTree>
    <p:extLst>
      <p:ext uri="{BB962C8B-B14F-4D97-AF65-F5344CB8AC3E}">
        <p14:creationId xmlns:p14="http://schemas.microsoft.com/office/powerpoint/2010/main" val="39287671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Content - 2col">
    <p:spTree>
      <p:nvGrpSpPr>
        <p:cNvPr id="1" name=""/>
        <p:cNvGrpSpPr/>
        <p:nvPr/>
      </p:nvGrpSpPr>
      <p:grpSpPr>
        <a:xfrm>
          <a:off x="0" y="0"/>
          <a:ext cx="0" cy="0"/>
          <a:chOff x="0" y="0"/>
          <a:chExt cx="0" cy="0"/>
        </a:xfrm>
      </p:grpSpPr>
      <p:sp>
        <p:nvSpPr>
          <p:cNvPr id="3" name="Title 2"/>
          <p:cNvSpPr>
            <a:spLocks noGrp="1"/>
          </p:cNvSpPr>
          <p:nvPr>
            <p:ph type="title" hasCustomPrompt="1"/>
          </p:nvPr>
        </p:nvSpPr>
        <p:spPr/>
        <p:txBody>
          <a:bodyPr/>
          <a:lstStyle>
            <a:lvl1pPr>
              <a:defRPr/>
            </a:lvl1pPr>
          </a:lstStyle>
          <a:p>
            <a:r>
              <a:rPr lang="en-US" dirty="0"/>
              <a:t>Slide title goes here</a:t>
            </a:r>
            <a:endParaRPr lang="el-GR" dirty="0"/>
          </a:p>
        </p:txBody>
      </p:sp>
      <p:sp>
        <p:nvSpPr>
          <p:cNvPr id="5" name="Content Placeholder 3"/>
          <p:cNvSpPr>
            <a:spLocks noGrp="1"/>
          </p:cNvSpPr>
          <p:nvPr>
            <p:ph sz="quarter" idx="11" hasCustomPrompt="1"/>
          </p:nvPr>
        </p:nvSpPr>
        <p:spPr>
          <a:xfrm>
            <a:off x="97971" y="873580"/>
            <a:ext cx="5910944" cy="5902778"/>
          </a:xfrm>
          <a:prstGeom prst="rect">
            <a:avLst/>
          </a:prstGeom>
        </p:spPr>
        <p:txBody>
          <a:bodyPr/>
          <a:lstStyle>
            <a:lvl1pPr algn="l">
              <a:defRPr lang="en-US" sz="1800" kern="1200" dirty="0" smtClean="0">
                <a:solidFill>
                  <a:schemeClr val="tx1"/>
                </a:solidFill>
                <a:latin typeface="Arial" panose="020B0604020202020204" pitchFamily="34" charset="0"/>
                <a:ea typeface="Open Sans Light" panose="020B0306030504020204" pitchFamily="34" charset="0"/>
                <a:cs typeface="Arial" panose="020B0604020202020204" pitchFamily="34" charset="0"/>
              </a:defRPr>
            </a:lvl1pPr>
            <a:lvl2pPr>
              <a:defRPr sz="2200"/>
            </a:lvl2pPr>
            <a:lvl3pPr>
              <a:defRPr sz="2200"/>
            </a:lvl3pPr>
            <a:lvl4pPr>
              <a:defRPr sz="2200"/>
            </a:lvl4pPr>
            <a:lvl5pPr>
              <a:defRPr sz="2200"/>
            </a:lvl5pPr>
          </a:lstStyle>
          <a:p>
            <a:pPr marL="0" lvl="0" indent="0" algn="l" defTabSz="914377" rtl="0" eaLnBrk="1" latinLnBrk="0" hangingPunct="1">
              <a:lnSpc>
                <a:spcPct val="90000"/>
              </a:lnSpc>
              <a:spcBef>
                <a:spcPts val="1000"/>
              </a:spcBef>
              <a:buFont typeface="Arial" panose="020B0604020202020204" pitchFamily="34" charset="0"/>
              <a:buNone/>
            </a:pPr>
            <a:r>
              <a:rPr lang="en-US" dirty="0"/>
              <a:t>Content goes here (text / image / diagram / video). Make sure all media/graphics fit the column width, for better display results. </a:t>
            </a:r>
          </a:p>
        </p:txBody>
      </p:sp>
      <p:sp>
        <p:nvSpPr>
          <p:cNvPr id="8" name="Content Placeholder 3"/>
          <p:cNvSpPr>
            <a:spLocks noGrp="1"/>
          </p:cNvSpPr>
          <p:nvPr>
            <p:ph sz="quarter" idx="12" hasCustomPrompt="1"/>
          </p:nvPr>
        </p:nvSpPr>
        <p:spPr>
          <a:xfrm>
            <a:off x="6131377" y="873580"/>
            <a:ext cx="5910944" cy="5902778"/>
          </a:xfrm>
          <a:prstGeom prst="rect">
            <a:avLst/>
          </a:prstGeom>
        </p:spPr>
        <p:txBody>
          <a:bodyPr/>
          <a:lstStyle>
            <a:lvl1pPr algn="l">
              <a:defRPr lang="en-US" sz="1800" kern="1200" dirty="0" smtClean="0">
                <a:solidFill>
                  <a:schemeClr val="tx1"/>
                </a:solidFill>
                <a:latin typeface="Arial" panose="020B0604020202020204" pitchFamily="34" charset="0"/>
                <a:ea typeface="Open Sans Light" panose="020B0306030504020204" pitchFamily="34" charset="0"/>
                <a:cs typeface="Arial" panose="020B0604020202020204" pitchFamily="34" charset="0"/>
              </a:defRPr>
            </a:lvl1pPr>
            <a:lvl2pPr>
              <a:defRPr sz="2200"/>
            </a:lvl2pPr>
            <a:lvl3pPr>
              <a:defRPr sz="2200"/>
            </a:lvl3pPr>
            <a:lvl4pPr>
              <a:defRPr sz="2200"/>
            </a:lvl4pPr>
            <a:lvl5pPr>
              <a:defRPr sz="2200"/>
            </a:lvl5pPr>
          </a:lstStyle>
          <a:p>
            <a:pPr marL="0" lvl="0" indent="0" algn="l" defTabSz="914377" rtl="0" eaLnBrk="1" latinLnBrk="0" hangingPunct="1">
              <a:lnSpc>
                <a:spcPct val="90000"/>
              </a:lnSpc>
              <a:spcBef>
                <a:spcPts val="1000"/>
              </a:spcBef>
              <a:buFont typeface="Arial" panose="020B0604020202020204" pitchFamily="34" charset="0"/>
              <a:buNone/>
            </a:pPr>
            <a:r>
              <a:rPr lang="en-US" dirty="0"/>
              <a:t>Content goes here (text / image / diagram / video). Make sure all media/graphics fit the column width, for better display results. </a:t>
            </a:r>
          </a:p>
        </p:txBody>
      </p:sp>
    </p:spTree>
    <p:extLst>
      <p:ext uri="{BB962C8B-B14F-4D97-AF65-F5344CB8AC3E}">
        <p14:creationId xmlns:p14="http://schemas.microsoft.com/office/powerpoint/2010/main" val="65450406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Subtitle Text - 1col">
    <p:spTree>
      <p:nvGrpSpPr>
        <p:cNvPr id="1" name=""/>
        <p:cNvGrpSpPr/>
        <p:nvPr/>
      </p:nvGrpSpPr>
      <p:grpSpPr>
        <a:xfrm>
          <a:off x="0" y="0"/>
          <a:ext cx="0" cy="0"/>
          <a:chOff x="0" y="0"/>
          <a:chExt cx="0" cy="0"/>
        </a:xfrm>
      </p:grpSpPr>
      <p:sp>
        <p:nvSpPr>
          <p:cNvPr id="3" name="Title 2"/>
          <p:cNvSpPr>
            <a:spLocks noGrp="1"/>
          </p:cNvSpPr>
          <p:nvPr>
            <p:ph type="title" hasCustomPrompt="1"/>
          </p:nvPr>
        </p:nvSpPr>
        <p:spPr/>
        <p:txBody>
          <a:bodyPr/>
          <a:lstStyle>
            <a:lvl1pPr>
              <a:defRPr/>
            </a:lvl1pPr>
          </a:lstStyle>
          <a:p>
            <a:r>
              <a:rPr lang="en-US" dirty="0"/>
              <a:t>Slide title goes here</a:t>
            </a:r>
            <a:endParaRPr lang="el-GR" dirty="0"/>
          </a:p>
        </p:txBody>
      </p:sp>
      <p:sp>
        <p:nvSpPr>
          <p:cNvPr id="7" name="Content Placeholder 3"/>
          <p:cNvSpPr>
            <a:spLocks noGrp="1"/>
          </p:cNvSpPr>
          <p:nvPr>
            <p:ph sz="quarter" idx="11" hasCustomPrompt="1"/>
          </p:nvPr>
        </p:nvSpPr>
        <p:spPr>
          <a:xfrm>
            <a:off x="97971" y="1462684"/>
            <a:ext cx="5910944" cy="5313673"/>
          </a:xfrm>
          <a:prstGeom prst="rect">
            <a:avLst/>
          </a:prstGeom>
        </p:spPr>
        <p:txBody>
          <a:bodyPr/>
          <a:lstStyle>
            <a:lvl1pPr algn="l">
              <a:defRPr lang="en-US" sz="1800" kern="1200" dirty="0" smtClean="0">
                <a:solidFill>
                  <a:schemeClr val="tx1"/>
                </a:solidFill>
                <a:latin typeface="Arial" panose="020B0604020202020204" pitchFamily="34" charset="0"/>
                <a:ea typeface="Open Sans Light" panose="020B0306030504020204" pitchFamily="34" charset="0"/>
                <a:cs typeface="Arial" panose="020B0604020202020204" pitchFamily="34" charset="0"/>
              </a:defRPr>
            </a:lvl1pPr>
            <a:lvl2pPr>
              <a:defRPr sz="2200"/>
            </a:lvl2pPr>
            <a:lvl3pPr>
              <a:defRPr sz="2200"/>
            </a:lvl3pPr>
            <a:lvl4pPr>
              <a:defRPr sz="2200"/>
            </a:lvl4pPr>
            <a:lvl5pPr>
              <a:defRPr sz="2200"/>
            </a:lvl5pPr>
          </a:lstStyle>
          <a:p>
            <a:pPr marL="0" lvl="0" indent="0" algn="l" defTabSz="914377" rtl="0" eaLnBrk="1" latinLnBrk="0" hangingPunct="1">
              <a:lnSpc>
                <a:spcPct val="90000"/>
              </a:lnSpc>
              <a:spcBef>
                <a:spcPts val="1000"/>
              </a:spcBef>
              <a:buFont typeface="Arial" panose="020B0604020202020204" pitchFamily="34" charset="0"/>
              <a:buNone/>
            </a:pPr>
            <a:r>
              <a:rPr lang="en-US" dirty="0"/>
              <a:t>Content goes here (text / image / diagram / video). Make sure all media/graphics fit the column width, for better display results. </a:t>
            </a:r>
          </a:p>
        </p:txBody>
      </p:sp>
      <p:sp>
        <p:nvSpPr>
          <p:cNvPr id="8" name="Content Placeholder 3"/>
          <p:cNvSpPr>
            <a:spLocks noGrp="1"/>
          </p:cNvSpPr>
          <p:nvPr>
            <p:ph sz="quarter" idx="12" hasCustomPrompt="1"/>
          </p:nvPr>
        </p:nvSpPr>
        <p:spPr>
          <a:xfrm>
            <a:off x="6131377" y="1462684"/>
            <a:ext cx="5910944" cy="5313673"/>
          </a:xfrm>
          <a:prstGeom prst="rect">
            <a:avLst/>
          </a:prstGeom>
        </p:spPr>
        <p:txBody>
          <a:bodyPr/>
          <a:lstStyle>
            <a:lvl1pPr algn="l">
              <a:defRPr lang="en-US" sz="1800" kern="1200" dirty="0" smtClean="0">
                <a:solidFill>
                  <a:schemeClr val="tx1"/>
                </a:solidFill>
                <a:latin typeface="Arial" panose="020B0604020202020204" pitchFamily="34" charset="0"/>
                <a:ea typeface="Open Sans Light" panose="020B0306030504020204" pitchFamily="34" charset="0"/>
                <a:cs typeface="Arial" panose="020B0604020202020204" pitchFamily="34" charset="0"/>
              </a:defRPr>
            </a:lvl1pPr>
            <a:lvl2pPr>
              <a:defRPr sz="2200"/>
            </a:lvl2pPr>
            <a:lvl3pPr>
              <a:defRPr sz="2200"/>
            </a:lvl3pPr>
            <a:lvl4pPr>
              <a:defRPr sz="2200"/>
            </a:lvl4pPr>
            <a:lvl5pPr>
              <a:defRPr sz="2200"/>
            </a:lvl5pPr>
          </a:lstStyle>
          <a:p>
            <a:pPr marL="0" lvl="0" indent="0" algn="l" defTabSz="914377" rtl="0" eaLnBrk="1" latinLnBrk="0" hangingPunct="1">
              <a:lnSpc>
                <a:spcPct val="90000"/>
              </a:lnSpc>
              <a:spcBef>
                <a:spcPts val="1000"/>
              </a:spcBef>
              <a:buFont typeface="Arial" panose="020B0604020202020204" pitchFamily="34" charset="0"/>
              <a:buNone/>
            </a:pPr>
            <a:r>
              <a:rPr lang="en-US" dirty="0"/>
              <a:t>Content goes here (text / image / diagram / video). Make sure all media/graphics fit the column width, for better display results. </a:t>
            </a:r>
          </a:p>
        </p:txBody>
      </p:sp>
      <p:sp>
        <p:nvSpPr>
          <p:cNvPr id="10" name="Text Placeholder 9"/>
          <p:cNvSpPr>
            <a:spLocks noGrp="1"/>
          </p:cNvSpPr>
          <p:nvPr>
            <p:ph type="body" sz="quarter" idx="10" hasCustomPrompt="1"/>
          </p:nvPr>
        </p:nvSpPr>
        <p:spPr>
          <a:xfrm>
            <a:off x="97970" y="854672"/>
            <a:ext cx="11944351" cy="550862"/>
          </a:xfrm>
          <a:prstGeom prst="rect">
            <a:avLst/>
          </a:prstGeom>
          <a:noFill/>
        </p:spPr>
        <p:txBody>
          <a:bodyPr anchor="ctr" anchorCtr="0"/>
          <a:lstStyle>
            <a:lvl1pPr>
              <a:defRPr lang="el-GR" sz="2400" b="0" kern="1200" baseline="0" dirty="0">
                <a:solidFill>
                  <a:schemeClr val="tx1"/>
                </a:solidFill>
                <a:latin typeface="Arial" panose="020B0604020202020204" pitchFamily="34" charset="0"/>
                <a:ea typeface="Open Sans" panose="020B0606030504020204" pitchFamily="34" charset="0"/>
                <a:cs typeface="Arial" panose="020B0604020202020204" pitchFamily="34" charset="0"/>
              </a:defRPr>
            </a:lvl1pPr>
          </a:lstStyle>
          <a:p>
            <a:pPr lvl="0"/>
            <a:r>
              <a:rPr lang="en-US" dirty="0"/>
              <a:t>Subtitle title goes here</a:t>
            </a:r>
            <a:endParaRPr lang="el-GR" dirty="0"/>
          </a:p>
        </p:txBody>
      </p:sp>
    </p:spTree>
    <p:extLst>
      <p:ext uri="{BB962C8B-B14F-4D97-AF65-F5344CB8AC3E}">
        <p14:creationId xmlns:p14="http://schemas.microsoft.com/office/powerpoint/2010/main" val="15367066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Title Slide">
    <p:bg>
      <p:bgPr>
        <a:solidFill>
          <a:srgbClr val="FFFFFF"/>
        </a:solidFill>
        <a:effectLst/>
      </p:bgPr>
    </p:bg>
    <p:spTree>
      <p:nvGrpSpPr>
        <p:cNvPr id="1" name=""/>
        <p:cNvGrpSpPr/>
        <p:nvPr/>
      </p:nvGrpSpPr>
      <p:grpSpPr>
        <a:xfrm>
          <a:off x="0" y="0"/>
          <a:ext cx="0" cy="0"/>
          <a:chOff x="0" y="0"/>
          <a:chExt cx="0" cy="0"/>
        </a:xfrm>
      </p:grpSpPr>
      <p:sp>
        <p:nvSpPr>
          <p:cNvPr id="18" name="Rectangle 17"/>
          <p:cNvSpPr/>
          <p:nvPr userDrawn="1"/>
        </p:nvSpPr>
        <p:spPr>
          <a:xfrm>
            <a:off x="1" y="2184266"/>
            <a:ext cx="310895" cy="133118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p:cNvSpPr txBox="1"/>
          <p:nvPr userDrawn="1"/>
        </p:nvSpPr>
        <p:spPr>
          <a:xfrm>
            <a:off x="2385759" y="6214024"/>
            <a:ext cx="9495344" cy="646331"/>
          </a:xfrm>
          <a:prstGeom prst="rect">
            <a:avLst/>
          </a:prstGeom>
          <a:noFill/>
          <a:ln>
            <a:no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kern="1200" dirty="0">
                <a:solidFill>
                  <a:schemeClr val="tx1"/>
                </a:solidFill>
                <a:effectLst/>
                <a:latin typeface="+mn-lt"/>
                <a:ea typeface="+mn-ea"/>
                <a:cs typeface="+mn-cs"/>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 </a:t>
            </a:r>
            <a:r>
              <a:rPr lang="en-US" sz="900" kern="1200" dirty="0">
                <a:solidFill>
                  <a:schemeClr val="tx1"/>
                </a:solidFill>
                <a:effectLst/>
                <a:latin typeface="+mn-lt"/>
                <a:ea typeface="+mn-ea"/>
                <a:cs typeface="+mn-cs"/>
              </a:rPr>
              <a:t>Project Number: </a:t>
            </a:r>
            <a:r>
              <a:rPr lang="en-CY" sz="900" dirty="0"/>
              <a:t>101195789</a:t>
            </a:r>
            <a:r>
              <a:rPr lang="en-CY" sz="900" kern="1200" dirty="0">
                <a:solidFill>
                  <a:schemeClr val="tx1"/>
                </a:solidFill>
                <a:effectLst/>
                <a:latin typeface="+mn-lt"/>
                <a:ea typeface="+mn-ea"/>
                <a:cs typeface="+mn-cs"/>
              </a:rPr>
              <a:t> — ERASMUS-EDU-2024-POL-EXP-DIGITAL</a:t>
            </a:r>
          </a:p>
          <a:p>
            <a:r>
              <a:rPr lang="en-CY" sz="900" kern="1200" dirty="0">
                <a:solidFill>
                  <a:schemeClr val="tx1"/>
                </a:solidFill>
                <a:effectLst/>
                <a:latin typeface="+mn-lt"/>
                <a:ea typeface="+mn-ea"/>
                <a:cs typeface="+mn-cs"/>
              </a:rPr>
              <a:t> </a:t>
            </a:r>
          </a:p>
          <a:p>
            <a:r>
              <a:rPr lang="en-US" sz="900" kern="1200" dirty="0">
                <a:solidFill>
                  <a:schemeClr val="tx1"/>
                </a:solidFill>
                <a:effectLst/>
                <a:latin typeface="+mn-lt"/>
                <a:ea typeface="+mn-ea"/>
                <a:cs typeface="+mn-cs"/>
              </a:rPr>
              <a:t> </a:t>
            </a:r>
            <a:endParaRPr lang="en-CY" sz="900" kern="1200" dirty="0">
              <a:solidFill>
                <a:schemeClr val="tx1"/>
              </a:solidFill>
              <a:effectLst/>
              <a:latin typeface="+mn-lt"/>
              <a:ea typeface="+mn-ea"/>
              <a:cs typeface="+mn-cs"/>
            </a:endParaRPr>
          </a:p>
        </p:txBody>
      </p:sp>
      <p:sp>
        <p:nvSpPr>
          <p:cNvPr id="14" name="Title 1"/>
          <p:cNvSpPr>
            <a:spLocks noGrp="1"/>
          </p:cNvSpPr>
          <p:nvPr>
            <p:ph type="ctrTitle" hasCustomPrompt="1"/>
          </p:nvPr>
        </p:nvSpPr>
        <p:spPr>
          <a:xfrm>
            <a:off x="374726" y="2184268"/>
            <a:ext cx="6914821" cy="1334065"/>
          </a:xfrm>
          <a:prstGeom prst="rect">
            <a:avLst/>
          </a:prstGeom>
          <a:noFill/>
        </p:spPr>
        <p:txBody>
          <a:bodyPr anchor="ctr">
            <a:normAutofit/>
          </a:bodyPr>
          <a:lstStyle>
            <a:lvl1pPr algn="l">
              <a:defRPr sz="2000" b="1">
                <a:solidFill>
                  <a:schemeClr val="tx1"/>
                </a:solidFill>
                <a:latin typeface="Arial" panose="020B0604020202020204" pitchFamily="34" charset="0"/>
                <a:ea typeface="Roboto Slab Black" pitchFamily="2" charset="0"/>
                <a:cs typeface="Arial" panose="020B0604020202020204" pitchFamily="34" charset="0"/>
              </a:defRPr>
            </a:lvl1pPr>
          </a:lstStyle>
          <a:p>
            <a:r>
              <a:rPr lang="en-US" dirty="0"/>
              <a:t>Presentation title here</a:t>
            </a:r>
            <a:endParaRPr lang="el-GR" dirty="0"/>
          </a:p>
        </p:txBody>
      </p:sp>
      <p:sp>
        <p:nvSpPr>
          <p:cNvPr id="15" name="Subtitle 2"/>
          <p:cNvSpPr>
            <a:spLocks noGrp="1"/>
          </p:cNvSpPr>
          <p:nvPr>
            <p:ph type="subTitle" idx="1" hasCustomPrompt="1"/>
          </p:nvPr>
        </p:nvSpPr>
        <p:spPr>
          <a:xfrm>
            <a:off x="401324" y="3651830"/>
            <a:ext cx="6893057" cy="1292830"/>
          </a:xfrm>
          <a:prstGeom prst="rect">
            <a:avLst/>
          </a:prstGeom>
          <a:noFill/>
        </p:spPr>
        <p:txBody>
          <a:bodyPr anchor="ctr">
            <a:normAutofit/>
          </a:bodyPr>
          <a:lstStyle>
            <a:lvl1pPr marL="0" indent="0" algn="l">
              <a:buNone/>
              <a:defRPr sz="1600" b="0" i="1" baseline="0">
                <a:solidFill>
                  <a:schemeClr val="tx1"/>
                </a:solidFill>
                <a:latin typeface="Arial" panose="020B0604020202020204" pitchFamily="34" charset="0"/>
                <a:cs typeface="Arial" panose="020B0604020202020204" pitchFamily="34"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dirty="0"/>
              <a:t>Subtitle goes here</a:t>
            </a:r>
            <a:endParaRPr lang="el-GR" dirty="0"/>
          </a:p>
        </p:txBody>
      </p:sp>
      <p:sp>
        <p:nvSpPr>
          <p:cNvPr id="17" name="Rectangle 16"/>
          <p:cNvSpPr/>
          <p:nvPr userDrawn="1"/>
        </p:nvSpPr>
        <p:spPr>
          <a:xfrm rot="5400000" flipV="1">
            <a:off x="-507419" y="4140073"/>
            <a:ext cx="1331189" cy="31634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3D828EC0-BF20-49B3-A8DE-833F728958E9}"/>
              </a:ext>
            </a:extLst>
          </p:cNvPr>
          <p:cNvPicPr>
            <a:picLocks noChangeAspect="1"/>
          </p:cNvPicPr>
          <p:nvPr userDrawn="1"/>
        </p:nvPicPr>
        <p:blipFill>
          <a:blip r:embed="rId2"/>
          <a:stretch>
            <a:fillRect/>
          </a:stretch>
        </p:blipFill>
        <p:spPr>
          <a:xfrm>
            <a:off x="310897" y="6212262"/>
            <a:ext cx="1886787" cy="401872"/>
          </a:xfrm>
          <a:prstGeom prst="rect">
            <a:avLst/>
          </a:prstGeom>
        </p:spPr>
      </p:pic>
      <p:pic>
        <p:nvPicPr>
          <p:cNvPr id="3" name="Picture 2">
            <a:extLst>
              <a:ext uri="{FF2B5EF4-FFF2-40B4-BE49-F238E27FC236}">
                <a16:creationId xmlns:a16="http://schemas.microsoft.com/office/drawing/2014/main" id="{E4C88B47-D9EB-2A74-FD98-E0F9D2929A57}"/>
              </a:ext>
            </a:extLst>
          </p:cNvPr>
          <p:cNvPicPr>
            <a:picLocks noChangeAspect="1"/>
          </p:cNvPicPr>
          <p:nvPr userDrawn="1"/>
        </p:nvPicPr>
        <p:blipFill>
          <a:blip r:embed="rId3"/>
          <a:stretch>
            <a:fillRect/>
          </a:stretch>
        </p:blipFill>
        <p:spPr>
          <a:xfrm>
            <a:off x="370844" y="332656"/>
            <a:ext cx="1742451" cy="1164495"/>
          </a:xfrm>
          <a:prstGeom prst="rect">
            <a:avLst/>
          </a:prstGeom>
        </p:spPr>
      </p:pic>
      <p:pic>
        <p:nvPicPr>
          <p:cNvPr id="5" name="Picture 4">
            <a:extLst>
              <a:ext uri="{FF2B5EF4-FFF2-40B4-BE49-F238E27FC236}">
                <a16:creationId xmlns:a16="http://schemas.microsoft.com/office/drawing/2014/main" id="{B651AE0A-A680-5D95-6DAA-04F6E821A251}"/>
              </a:ext>
            </a:extLst>
          </p:cNvPr>
          <p:cNvPicPr>
            <a:picLocks noChangeAspect="1"/>
          </p:cNvPicPr>
          <p:nvPr userDrawn="1"/>
        </p:nvPicPr>
        <p:blipFill>
          <a:blip r:embed="rId4"/>
          <a:stretch>
            <a:fillRect/>
          </a:stretch>
        </p:blipFill>
        <p:spPr>
          <a:xfrm>
            <a:off x="6889674" y="1995192"/>
            <a:ext cx="4927600" cy="4000500"/>
          </a:xfrm>
          <a:prstGeom prst="rect">
            <a:avLst/>
          </a:prstGeom>
        </p:spPr>
      </p:pic>
    </p:spTree>
    <p:extLst>
      <p:ext uri="{BB962C8B-B14F-4D97-AF65-F5344CB8AC3E}">
        <p14:creationId xmlns:p14="http://schemas.microsoft.com/office/powerpoint/2010/main" val="547020309"/>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4_Title Slide">
    <p:spTree>
      <p:nvGrpSpPr>
        <p:cNvPr id="1" name=""/>
        <p:cNvGrpSpPr/>
        <p:nvPr/>
      </p:nvGrpSpPr>
      <p:grpSpPr>
        <a:xfrm>
          <a:off x="0" y="0"/>
          <a:ext cx="0" cy="0"/>
          <a:chOff x="0" y="0"/>
          <a:chExt cx="0" cy="0"/>
        </a:xfrm>
      </p:grpSpPr>
      <p:sp>
        <p:nvSpPr>
          <p:cNvPr id="18" name="Rectangle 17"/>
          <p:cNvSpPr/>
          <p:nvPr userDrawn="1"/>
        </p:nvSpPr>
        <p:spPr>
          <a:xfrm>
            <a:off x="1" y="2184266"/>
            <a:ext cx="310895" cy="1331189"/>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itle 1"/>
          <p:cNvSpPr>
            <a:spLocks noGrp="1"/>
          </p:cNvSpPr>
          <p:nvPr>
            <p:ph type="ctrTitle" hasCustomPrompt="1"/>
          </p:nvPr>
        </p:nvSpPr>
        <p:spPr>
          <a:xfrm>
            <a:off x="374726" y="2184268"/>
            <a:ext cx="6914821" cy="1334065"/>
          </a:xfrm>
          <a:prstGeom prst="rect">
            <a:avLst/>
          </a:prstGeom>
          <a:noFill/>
        </p:spPr>
        <p:txBody>
          <a:bodyPr anchor="ctr">
            <a:normAutofit/>
          </a:bodyPr>
          <a:lstStyle>
            <a:lvl1pPr algn="l">
              <a:defRPr sz="2000" b="1">
                <a:solidFill>
                  <a:schemeClr val="tx2"/>
                </a:solidFill>
                <a:latin typeface="Arial" panose="020B0604020202020204" pitchFamily="34" charset="0"/>
                <a:ea typeface="Roboto Slab Black" pitchFamily="2" charset="0"/>
                <a:cs typeface="Arial" panose="020B0604020202020204" pitchFamily="34" charset="0"/>
              </a:defRPr>
            </a:lvl1pPr>
          </a:lstStyle>
          <a:p>
            <a:r>
              <a:rPr lang="en-US" dirty="0"/>
              <a:t>Presentation title here</a:t>
            </a:r>
            <a:endParaRPr lang="el-GR" dirty="0"/>
          </a:p>
        </p:txBody>
      </p:sp>
      <p:sp>
        <p:nvSpPr>
          <p:cNvPr id="15" name="Subtitle 2"/>
          <p:cNvSpPr>
            <a:spLocks noGrp="1"/>
          </p:cNvSpPr>
          <p:nvPr>
            <p:ph type="subTitle" idx="1" hasCustomPrompt="1"/>
          </p:nvPr>
        </p:nvSpPr>
        <p:spPr>
          <a:xfrm>
            <a:off x="401324" y="3651830"/>
            <a:ext cx="6893057" cy="1292830"/>
          </a:xfrm>
          <a:prstGeom prst="rect">
            <a:avLst/>
          </a:prstGeom>
          <a:noFill/>
        </p:spPr>
        <p:txBody>
          <a:bodyPr anchor="ctr">
            <a:normAutofit/>
          </a:bodyPr>
          <a:lstStyle>
            <a:lvl1pPr marL="0" indent="0" algn="l">
              <a:buNone/>
              <a:defRPr sz="1600" b="0" i="1" baseline="0">
                <a:solidFill>
                  <a:schemeClr val="tx1"/>
                </a:solidFill>
                <a:latin typeface="Arial" panose="020B0604020202020204" pitchFamily="34" charset="0"/>
                <a:cs typeface="Arial" panose="020B0604020202020204" pitchFamily="34"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dirty="0"/>
              <a:t>Subtitle goes here</a:t>
            </a:r>
            <a:endParaRPr lang="el-GR" dirty="0"/>
          </a:p>
        </p:txBody>
      </p:sp>
      <p:sp>
        <p:nvSpPr>
          <p:cNvPr id="17" name="Rectangle 16"/>
          <p:cNvSpPr/>
          <p:nvPr userDrawn="1"/>
        </p:nvSpPr>
        <p:spPr>
          <a:xfrm rot="5400000" flipV="1">
            <a:off x="-507419" y="4140073"/>
            <a:ext cx="1331189" cy="31634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BDDCD6EF-8BAC-4952-C0E4-2EF4ACDC3F96}"/>
              </a:ext>
            </a:extLst>
          </p:cNvPr>
          <p:cNvPicPr>
            <a:picLocks noChangeAspect="1"/>
          </p:cNvPicPr>
          <p:nvPr userDrawn="1"/>
        </p:nvPicPr>
        <p:blipFill>
          <a:blip r:embed="rId2"/>
          <a:stretch>
            <a:fillRect/>
          </a:stretch>
        </p:blipFill>
        <p:spPr>
          <a:xfrm>
            <a:off x="310897" y="6212262"/>
            <a:ext cx="1886787" cy="401872"/>
          </a:xfrm>
          <a:prstGeom prst="rect">
            <a:avLst/>
          </a:prstGeom>
        </p:spPr>
      </p:pic>
      <p:pic>
        <p:nvPicPr>
          <p:cNvPr id="2" name="Picture 1">
            <a:extLst>
              <a:ext uri="{FF2B5EF4-FFF2-40B4-BE49-F238E27FC236}">
                <a16:creationId xmlns:a16="http://schemas.microsoft.com/office/drawing/2014/main" id="{80274D63-4B72-B854-B883-35F07AF39E24}"/>
              </a:ext>
            </a:extLst>
          </p:cNvPr>
          <p:cNvPicPr>
            <a:picLocks noChangeAspect="1"/>
          </p:cNvPicPr>
          <p:nvPr userDrawn="1"/>
        </p:nvPicPr>
        <p:blipFill>
          <a:blip r:embed="rId3"/>
          <a:stretch>
            <a:fillRect/>
          </a:stretch>
        </p:blipFill>
        <p:spPr>
          <a:xfrm>
            <a:off x="401324" y="377037"/>
            <a:ext cx="1984435" cy="909936"/>
          </a:xfrm>
          <a:prstGeom prst="rect">
            <a:avLst/>
          </a:prstGeom>
        </p:spPr>
      </p:pic>
      <p:pic>
        <p:nvPicPr>
          <p:cNvPr id="3" name="Picture 2">
            <a:extLst>
              <a:ext uri="{FF2B5EF4-FFF2-40B4-BE49-F238E27FC236}">
                <a16:creationId xmlns:a16="http://schemas.microsoft.com/office/drawing/2014/main" id="{C669CA67-9A0D-6D23-F5B3-CD3EF82E5624}"/>
              </a:ext>
            </a:extLst>
          </p:cNvPr>
          <p:cNvPicPr>
            <a:picLocks noChangeAspect="1"/>
          </p:cNvPicPr>
          <p:nvPr userDrawn="1"/>
        </p:nvPicPr>
        <p:blipFill>
          <a:blip r:embed="rId4"/>
          <a:stretch>
            <a:fillRect/>
          </a:stretch>
        </p:blipFill>
        <p:spPr>
          <a:xfrm>
            <a:off x="6096000" y="3515455"/>
            <a:ext cx="5702300" cy="2362200"/>
          </a:xfrm>
          <a:prstGeom prst="rect">
            <a:avLst/>
          </a:prstGeom>
        </p:spPr>
      </p:pic>
      <p:sp>
        <p:nvSpPr>
          <p:cNvPr id="8" name="TextBox 7">
            <a:extLst>
              <a:ext uri="{FF2B5EF4-FFF2-40B4-BE49-F238E27FC236}">
                <a16:creationId xmlns:a16="http://schemas.microsoft.com/office/drawing/2014/main" id="{02D42687-9C05-6640-36C5-A7707DA75F1A}"/>
              </a:ext>
            </a:extLst>
          </p:cNvPr>
          <p:cNvSpPr txBox="1"/>
          <p:nvPr userDrawn="1"/>
        </p:nvSpPr>
        <p:spPr>
          <a:xfrm>
            <a:off x="2385759" y="6214024"/>
            <a:ext cx="9495344" cy="646331"/>
          </a:xfrm>
          <a:prstGeom prst="rect">
            <a:avLst/>
          </a:prstGeom>
          <a:noFill/>
          <a:ln>
            <a:noFill/>
          </a:ln>
        </p:spPr>
        <p:txBody>
          <a:bodyPr wrap="square" rtlCol="0">
            <a:spAutoFit/>
          </a:bodyPr>
          <a:lstStyle/>
          <a:p>
            <a:r>
              <a:rPr lang="en-GB" sz="900" kern="1200" dirty="0">
                <a:solidFill>
                  <a:schemeClr val="tx1"/>
                </a:solidFill>
                <a:effectLst/>
                <a:latin typeface="+mn-lt"/>
                <a:ea typeface="+mn-ea"/>
                <a:cs typeface="+mn-cs"/>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 </a:t>
            </a:r>
            <a:r>
              <a:rPr lang="en-US" sz="900" kern="1200" dirty="0">
                <a:solidFill>
                  <a:schemeClr val="tx1"/>
                </a:solidFill>
                <a:effectLst/>
                <a:latin typeface="+mn-lt"/>
                <a:ea typeface="+mn-ea"/>
                <a:cs typeface="+mn-cs"/>
              </a:rPr>
              <a:t>Project Number: </a:t>
            </a:r>
            <a:r>
              <a:rPr lang="en-CY" sz="900" kern="1200" dirty="0">
                <a:solidFill>
                  <a:schemeClr val="tx1"/>
                </a:solidFill>
                <a:effectLst/>
                <a:latin typeface="+mn-lt"/>
                <a:ea typeface="+mn-ea"/>
                <a:cs typeface="+mn-cs"/>
              </a:rPr>
              <a:t>01195789 — ERASMUS-EDU-2024-POL-EXP-DIGITAL</a:t>
            </a:r>
          </a:p>
          <a:p>
            <a:r>
              <a:rPr lang="en-CY" sz="900" kern="1200" dirty="0">
                <a:solidFill>
                  <a:schemeClr val="tx1"/>
                </a:solidFill>
                <a:effectLst/>
                <a:latin typeface="+mn-lt"/>
                <a:ea typeface="+mn-ea"/>
                <a:cs typeface="+mn-cs"/>
              </a:rPr>
              <a:t> </a:t>
            </a:r>
          </a:p>
          <a:p>
            <a:r>
              <a:rPr lang="en-US" sz="900" kern="1200" dirty="0">
                <a:solidFill>
                  <a:schemeClr val="tx1"/>
                </a:solidFill>
                <a:effectLst/>
                <a:latin typeface="+mn-lt"/>
                <a:ea typeface="+mn-ea"/>
                <a:cs typeface="+mn-cs"/>
              </a:rPr>
              <a:t> </a:t>
            </a:r>
            <a:endParaRPr lang="en-CY" sz="900" kern="1200" dirty="0">
              <a:solidFill>
                <a:schemeClr val="tx1"/>
              </a:solidFill>
              <a:effectLst/>
              <a:latin typeface="+mn-lt"/>
              <a:ea typeface="+mn-ea"/>
              <a:cs typeface="+mn-cs"/>
            </a:endParaRPr>
          </a:p>
        </p:txBody>
      </p:sp>
    </p:spTree>
    <p:extLst>
      <p:ext uri="{BB962C8B-B14F-4D97-AF65-F5344CB8AC3E}">
        <p14:creationId xmlns:p14="http://schemas.microsoft.com/office/powerpoint/2010/main" val="294458152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sp>
        <p:nvSpPr>
          <p:cNvPr id="5" name="Title 1"/>
          <p:cNvSpPr>
            <a:spLocks noGrp="1"/>
          </p:cNvSpPr>
          <p:nvPr>
            <p:ph type="ctrTitle" hasCustomPrompt="1"/>
          </p:nvPr>
        </p:nvSpPr>
        <p:spPr>
          <a:xfrm>
            <a:off x="2179865" y="2937536"/>
            <a:ext cx="7832271" cy="1600197"/>
          </a:xfrm>
          <a:prstGeom prst="rect">
            <a:avLst/>
          </a:prstGeom>
          <a:ln>
            <a:noFill/>
          </a:ln>
        </p:spPr>
        <p:txBody>
          <a:bodyPr anchor="ctr">
            <a:normAutofit/>
          </a:bodyPr>
          <a:lstStyle>
            <a:lvl1pPr algn="ctr">
              <a:defRPr sz="2000" b="0">
                <a:solidFill>
                  <a:schemeClr val="accent2"/>
                </a:solidFill>
                <a:latin typeface="Arial" panose="020B0604020202020204" pitchFamily="34" charset="0"/>
                <a:ea typeface="Roboto Slab Black" pitchFamily="2" charset="0"/>
                <a:cs typeface="Arial" panose="020B0604020202020204" pitchFamily="34" charset="0"/>
              </a:defRPr>
            </a:lvl1pPr>
          </a:lstStyle>
          <a:p>
            <a:r>
              <a:rPr lang="en-US" dirty="0"/>
              <a:t>End Slide</a:t>
            </a:r>
            <a:endParaRPr lang="el-GR" dirty="0"/>
          </a:p>
        </p:txBody>
      </p:sp>
      <p:sp>
        <p:nvSpPr>
          <p:cNvPr id="10" name="Rectangle 9"/>
          <p:cNvSpPr/>
          <p:nvPr userDrawn="1"/>
        </p:nvSpPr>
        <p:spPr>
          <a:xfrm rot="10800000" flipV="1">
            <a:off x="2172707" y="2913643"/>
            <a:ext cx="7839428" cy="4571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CEFD929F-6A11-03BE-03E5-1B1D514FCDCC}"/>
              </a:ext>
            </a:extLst>
          </p:cNvPr>
          <p:cNvPicPr>
            <a:picLocks noChangeAspect="1"/>
          </p:cNvPicPr>
          <p:nvPr userDrawn="1"/>
        </p:nvPicPr>
        <p:blipFill>
          <a:blip r:embed="rId2"/>
          <a:stretch>
            <a:fillRect/>
          </a:stretch>
        </p:blipFill>
        <p:spPr>
          <a:xfrm>
            <a:off x="310897" y="6212262"/>
            <a:ext cx="1886787" cy="401872"/>
          </a:xfrm>
          <a:prstGeom prst="rect">
            <a:avLst/>
          </a:prstGeom>
        </p:spPr>
      </p:pic>
      <p:sp>
        <p:nvSpPr>
          <p:cNvPr id="4" name="TextBox 3">
            <a:extLst>
              <a:ext uri="{FF2B5EF4-FFF2-40B4-BE49-F238E27FC236}">
                <a16:creationId xmlns:a16="http://schemas.microsoft.com/office/drawing/2014/main" id="{893DCE6B-95B9-D86F-C1B6-0D8DE85F154D}"/>
              </a:ext>
            </a:extLst>
          </p:cNvPr>
          <p:cNvSpPr txBox="1"/>
          <p:nvPr userDrawn="1"/>
        </p:nvSpPr>
        <p:spPr>
          <a:xfrm>
            <a:off x="2385759" y="6214024"/>
            <a:ext cx="9495344" cy="646331"/>
          </a:xfrm>
          <a:prstGeom prst="rect">
            <a:avLst/>
          </a:prstGeom>
          <a:noFill/>
          <a:ln>
            <a:noFill/>
          </a:ln>
        </p:spPr>
        <p:txBody>
          <a:bodyPr wrap="square" rtlCol="0">
            <a:spAutoFit/>
          </a:bodyPr>
          <a:lstStyle/>
          <a:p>
            <a:r>
              <a:rPr lang="en-GB" sz="900" kern="1200" dirty="0">
                <a:solidFill>
                  <a:schemeClr val="tx1"/>
                </a:solidFill>
                <a:effectLst/>
                <a:latin typeface="+mn-lt"/>
                <a:ea typeface="+mn-ea"/>
                <a:cs typeface="+mn-cs"/>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 </a:t>
            </a:r>
            <a:r>
              <a:rPr lang="en-US" sz="900" kern="1200" dirty="0">
                <a:solidFill>
                  <a:schemeClr val="tx1"/>
                </a:solidFill>
                <a:effectLst/>
                <a:latin typeface="+mn-lt"/>
                <a:ea typeface="+mn-ea"/>
                <a:cs typeface="+mn-cs"/>
              </a:rPr>
              <a:t>Project Number: </a:t>
            </a:r>
            <a:r>
              <a:rPr lang="en-CY" sz="900" kern="1200" dirty="0">
                <a:solidFill>
                  <a:schemeClr val="tx1"/>
                </a:solidFill>
                <a:effectLst/>
                <a:latin typeface="+mn-lt"/>
                <a:ea typeface="+mn-ea"/>
                <a:cs typeface="+mn-cs"/>
              </a:rPr>
              <a:t>01195789 — ERASMUS-EDU-2024-POL-EXP-DIGITAL</a:t>
            </a:r>
          </a:p>
          <a:p>
            <a:r>
              <a:rPr lang="en-CY" sz="900" kern="1200" dirty="0">
                <a:solidFill>
                  <a:schemeClr val="tx1"/>
                </a:solidFill>
                <a:effectLst/>
                <a:latin typeface="+mn-lt"/>
                <a:ea typeface="+mn-ea"/>
                <a:cs typeface="+mn-cs"/>
              </a:rPr>
              <a:t> </a:t>
            </a:r>
          </a:p>
          <a:p>
            <a:r>
              <a:rPr lang="en-US" sz="900" kern="1200" dirty="0">
                <a:solidFill>
                  <a:schemeClr val="tx1"/>
                </a:solidFill>
                <a:effectLst/>
                <a:latin typeface="+mn-lt"/>
                <a:ea typeface="+mn-ea"/>
                <a:cs typeface="+mn-cs"/>
              </a:rPr>
              <a:t> </a:t>
            </a:r>
            <a:endParaRPr lang="en-CY" sz="900" kern="1200" dirty="0">
              <a:solidFill>
                <a:schemeClr val="tx1"/>
              </a:solidFill>
              <a:effectLst/>
              <a:latin typeface="+mn-lt"/>
              <a:ea typeface="+mn-ea"/>
              <a:cs typeface="+mn-cs"/>
            </a:endParaRPr>
          </a:p>
        </p:txBody>
      </p:sp>
    </p:spTree>
    <p:extLst>
      <p:ext uri="{BB962C8B-B14F-4D97-AF65-F5344CB8AC3E}">
        <p14:creationId xmlns:p14="http://schemas.microsoft.com/office/powerpoint/2010/main" val="18482264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5_Title Slide">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EFD929F-6A11-03BE-03E5-1B1D514FCDCC}"/>
              </a:ext>
            </a:extLst>
          </p:cNvPr>
          <p:cNvPicPr>
            <a:picLocks noChangeAspect="1"/>
          </p:cNvPicPr>
          <p:nvPr userDrawn="1"/>
        </p:nvPicPr>
        <p:blipFill>
          <a:blip r:embed="rId2"/>
          <a:stretch>
            <a:fillRect/>
          </a:stretch>
        </p:blipFill>
        <p:spPr>
          <a:xfrm>
            <a:off x="310897" y="6212262"/>
            <a:ext cx="1886787" cy="401872"/>
          </a:xfrm>
          <a:prstGeom prst="rect">
            <a:avLst/>
          </a:prstGeom>
        </p:spPr>
      </p:pic>
      <p:sp>
        <p:nvSpPr>
          <p:cNvPr id="4" name="TextBox 3">
            <a:extLst>
              <a:ext uri="{FF2B5EF4-FFF2-40B4-BE49-F238E27FC236}">
                <a16:creationId xmlns:a16="http://schemas.microsoft.com/office/drawing/2014/main" id="{893DCE6B-95B9-D86F-C1B6-0D8DE85F154D}"/>
              </a:ext>
            </a:extLst>
          </p:cNvPr>
          <p:cNvSpPr txBox="1"/>
          <p:nvPr userDrawn="1"/>
        </p:nvSpPr>
        <p:spPr>
          <a:xfrm>
            <a:off x="2385759" y="6214024"/>
            <a:ext cx="9495344" cy="646331"/>
          </a:xfrm>
          <a:prstGeom prst="rect">
            <a:avLst/>
          </a:prstGeom>
          <a:noFill/>
          <a:ln>
            <a:no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kern="1200" dirty="0">
                <a:solidFill>
                  <a:schemeClr val="tx1"/>
                </a:solidFill>
                <a:effectLst/>
                <a:latin typeface="+mn-lt"/>
                <a:ea typeface="+mn-ea"/>
                <a:cs typeface="+mn-cs"/>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 </a:t>
            </a:r>
            <a:r>
              <a:rPr lang="en-US" sz="900" kern="1200" dirty="0">
                <a:solidFill>
                  <a:schemeClr val="tx1"/>
                </a:solidFill>
                <a:effectLst/>
                <a:latin typeface="+mn-lt"/>
                <a:ea typeface="+mn-ea"/>
                <a:cs typeface="+mn-cs"/>
              </a:rPr>
              <a:t>Project Number: </a:t>
            </a:r>
            <a:r>
              <a:rPr lang="en-CY" sz="900" dirty="0"/>
              <a:t>101195789</a:t>
            </a:r>
            <a:r>
              <a:rPr lang="en-CY" sz="900" kern="1200" dirty="0">
                <a:solidFill>
                  <a:schemeClr val="tx1"/>
                </a:solidFill>
                <a:effectLst/>
                <a:latin typeface="+mn-lt"/>
                <a:ea typeface="+mn-ea"/>
                <a:cs typeface="+mn-cs"/>
              </a:rPr>
              <a:t> — ERASMUS-EDU-2024-POL-EXP-DIGITAL</a:t>
            </a:r>
          </a:p>
          <a:p>
            <a:r>
              <a:rPr lang="en-CY" sz="900" kern="1200" dirty="0">
                <a:solidFill>
                  <a:schemeClr val="tx1"/>
                </a:solidFill>
                <a:effectLst/>
                <a:latin typeface="+mn-lt"/>
                <a:ea typeface="+mn-ea"/>
                <a:cs typeface="+mn-cs"/>
              </a:rPr>
              <a:t> </a:t>
            </a:r>
          </a:p>
          <a:p>
            <a:r>
              <a:rPr lang="en-US" sz="900" kern="1200" dirty="0">
                <a:solidFill>
                  <a:schemeClr val="tx1"/>
                </a:solidFill>
                <a:effectLst/>
                <a:latin typeface="+mn-lt"/>
                <a:ea typeface="+mn-ea"/>
                <a:cs typeface="+mn-cs"/>
              </a:rPr>
              <a:t> </a:t>
            </a:r>
            <a:endParaRPr lang="en-CY" sz="900" kern="1200" dirty="0">
              <a:solidFill>
                <a:schemeClr val="tx1"/>
              </a:solidFill>
              <a:effectLst/>
              <a:latin typeface="+mn-lt"/>
              <a:ea typeface="+mn-ea"/>
              <a:cs typeface="+mn-cs"/>
            </a:endParaRPr>
          </a:p>
        </p:txBody>
      </p:sp>
      <p:pic>
        <p:nvPicPr>
          <p:cNvPr id="6" name="Picture 5">
            <a:extLst>
              <a:ext uri="{FF2B5EF4-FFF2-40B4-BE49-F238E27FC236}">
                <a16:creationId xmlns:a16="http://schemas.microsoft.com/office/drawing/2014/main" id="{79EA4C69-9DDB-9F9F-8E98-4BCA8ED06E62}"/>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317750" y="1447800"/>
            <a:ext cx="7556500" cy="3962400"/>
          </a:xfrm>
          <a:prstGeom prst="rect">
            <a:avLst/>
          </a:prstGeom>
        </p:spPr>
      </p:pic>
      <p:sp>
        <p:nvSpPr>
          <p:cNvPr id="7" name="Subtitle 2">
            <a:extLst>
              <a:ext uri="{FF2B5EF4-FFF2-40B4-BE49-F238E27FC236}">
                <a16:creationId xmlns:a16="http://schemas.microsoft.com/office/drawing/2014/main" id="{90C4B96E-428F-61C9-6E62-394451C1F93E}"/>
              </a:ext>
            </a:extLst>
          </p:cNvPr>
          <p:cNvSpPr>
            <a:spLocks noGrp="1"/>
          </p:cNvSpPr>
          <p:nvPr>
            <p:ph type="subTitle" idx="1" hasCustomPrompt="1"/>
          </p:nvPr>
        </p:nvSpPr>
        <p:spPr>
          <a:xfrm>
            <a:off x="401324" y="3001590"/>
            <a:ext cx="6893057" cy="1292830"/>
          </a:xfrm>
          <a:prstGeom prst="rect">
            <a:avLst/>
          </a:prstGeom>
          <a:noFill/>
        </p:spPr>
        <p:txBody>
          <a:bodyPr anchor="ctr">
            <a:normAutofit/>
          </a:bodyPr>
          <a:lstStyle>
            <a:lvl1pPr marL="0" indent="0" algn="l">
              <a:buNone/>
              <a:defRPr sz="1600" b="0" i="1" baseline="0">
                <a:solidFill>
                  <a:schemeClr val="tx1"/>
                </a:solidFill>
                <a:latin typeface="Arial" panose="020B0604020202020204" pitchFamily="34" charset="0"/>
                <a:cs typeface="Arial" panose="020B0604020202020204" pitchFamily="34"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dirty="0"/>
              <a:t>Project Partners:</a:t>
            </a:r>
            <a:endParaRPr lang="el-GR" dirty="0"/>
          </a:p>
        </p:txBody>
      </p:sp>
    </p:spTree>
    <p:extLst>
      <p:ext uri="{BB962C8B-B14F-4D97-AF65-F5344CB8AC3E}">
        <p14:creationId xmlns:p14="http://schemas.microsoft.com/office/powerpoint/2010/main" val="56548682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3_Title Slide">
    <p:spTree>
      <p:nvGrpSpPr>
        <p:cNvPr id="1" name=""/>
        <p:cNvGrpSpPr/>
        <p:nvPr/>
      </p:nvGrpSpPr>
      <p:grpSpPr>
        <a:xfrm>
          <a:off x="0" y="0"/>
          <a:ext cx="0" cy="0"/>
          <a:chOff x="0" y="0"/>
          <a:chExt cx="0" cy="0"/>
        </a:xfrm>
      </p:grpSpPr>
      <p:sp>
        <p:nvSpPr>
          <p:cNvPr id="4" name="Rectangle 3"/>
          <p:cNvSpPr/>
          <p:nvPr userDrawn="1"/>
        </p:nvSpPr>
        <p:spPr>
          <a:xfrm>
            <a:off x="0" y="0"/>
            <a:ext cx="12192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le 1"/>
          <p:cNvSpPr>
            <a:spLocks noGrp="1"/>
          </p:cNvSpPr>
          <p:nvPr>
            <p:ph type="ctrTitle" hasCustomPrompt="1"/>
          </p:nvPr>
        </p:nvSpPr>
        <p:spPr>
          <a:xfrm>
            <a:off x="2179865" y="2774849"/>
            <a:ext cx="7832271" cy="1600197"/>
          </a:xfrm>
          <a:prstGeom prst="rect">
            <a:avLst/>
          </a:prstGeom>
        </p:spPr>
        <p:txBody>
          <a:bodyPr anchor="ctr">
            <a:normAutofit/>
          </a:bodyPr>
          <a:lstStyle>
            <a:lvl1pPr algn="ctr">
              <a:defRPr sz="2000" b="0">
                <a:solidFill>
                  <a:schemeClr val="tx1"/>
                </a:solidFill>
                <a:latin typeface="Arial" panose="020B0604020202020204" pitchFamily="34" charset="0"/>
                <a:ea typeface="Roboto Slab Black" pitchFamily="2" charset="0"/>
                <a:cs typeface="Arial" panose="020B0604020202020204" pitchFamily="34" charset="0"/>
              </a:defRPr>
            </a:lvl1pPr>
          </a:lstStyle>
          <a:p>
            <a:r>
              <a:rPr lang="en-US" dirty="0"/>
              <a:t>Divider Slide</a:t>
            </a:r>
            <a:endParaRPr lang="el-GR" dirty="0"/>
          </a:p>
        </p:txBody>
      </p:sp>
      <p:sp>
        <p:nvSpPr>
          <p:cNvPr id="6" name="Rectangle 5"/>
          <p:cNvSpPr/>
          <p:nvPr userDrawn="1"/>
        </p:nvSpPr>
        <p:spPr>
          <a:xfrm rot="10800000" flipV="1">
            <a:off x="2172708" y="2774849"/>
            <a:ext cx="7839428" cy="4571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0990256"/>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slideLayout" Target="../slideLayouts/slideLayout6.xml"/><Relationship Id="rId1" Type="http://schemas.openxmlformats.org/officeDocument/2006/relationships/slideLayout" Target="../slideLayouts/slideLayout5.xml"/><Relationship Id="rId6" Type="http://schemas.openxmlformats.org/officeDocument/2006/relationships/theme" Target="../theme/theme2.xml"/><Relationship Id="rId5" Type="http://schemas.openxmlformats.org/officeDocument/2006/relationships/slideLayout" Target="../slideLayouts/slideLayout9.xml"/><Relationship Id="rId4"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2">
            <a:alpha val="0"/>
          </a:schemeClr>
        </a:solidFill>
        <a:effectLst/>
      </p:bgPr>
    </p:bg>
    <p:spTree>
      <p:nvGrpSpPr>
        <p:cNvPr id="1" name=""/>
        <p:cNvGrpSpPr/>
        <p:nvPr/>
      </p:nvGrpSpPr>
      <p:grpSpPr>
        <a:xfrm>
          <a:off x="0" y="0"/>
          <a:ext cx="0" cy="0"/>
          <a:chOff x="0" y="0"/>
          <a:chExt cx="0" cy="0"/>
        </a:xfrm>
      </p:grpSpPr>
      <p:sp>
        <p:nvSpPr>
          <p:cNvPr id="2" name="Rectangle 1"/>
          <p:cNvSpPr/>
          <p:nvPr userDrawn="1"/>
        </p:nvSpPr>
        <p:spPr>
          <a:xfrm>
            <a:off x="0" y="0"/>
            <a:ext cx="12192000" cy="797521"/>
          </a:xfrm>
          <a:prstGeom prst="rect">
            <a:avLst/>
          </a:prstGeom>
          <a:solidFill>
            <a:schemeClr val="accent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dirty="0">
              <a:latin typeface="Open Sans" panose="020B0606030504020204" pitchFamily="34" charset="0"/>
              <a:ea typeface="Open Sans" panose="020B0606030504020204" pitchFamily="34" charset="0"/>
              <a:cs typeface="Open Sans" panose="020B0606030504020204" pitchFamily="34" charset="0"/>
            </a:endParaRPr>
          </a:p>
        </p:txBody>
      </p:sp>
      <p:sp>
        <p:nvSpPr>
          <p:cNvPr id="8" name="Title Placeholder 7"/>
          <p:cNvSpPr>
            <a:spLocks noGrp="1"/>
          </p:cNvSpPr>
          <p:nvPr>
            <p:ph type="title"/>
          </p:nvPr>
        </p:nvSpPr>
        <p:spPr>
          <a:xfrm>
            <a:off x="97970" y="81642"/>
            <a:ext cx="11944351" cy="715879"/>
          </a:xfrm>
          <a:prstGeom prst="rect">
            <a:avLst/>
          </a:prstGeom>
        </p:spPr>
        <p:txBody>
          <a:bodyPr vert="horz" lIns="54000" tIns="54000" rIns="54000" bIns="54000" rtlCol="0" anchor="ctr">
            <a:noAutofit/>
          </a:bodyPr>
          <a:lstStyle/>
          <a:p>
            <a:r>
              <a:rPr lang="en-US" dirty="0"/>
              <a:t>Aquí va el título de la diapositiva</a:t>
            </a:r>
            <a:endParaRPr lang="el-GR" dirty="0"/>
          </a:p>
        </p:txBody>
      </p:sp>
    </p:spTree>
    <p:extLst>
      <p:ext uri="{BB962C8B-B14F-4D97-AF65-F5344CB8AC3E}">
        <p14:creationId xmlns:p14="http://schemas.microsoft.com/office/powerpoint/2010/main" val="1960187723"/>
      </p:ext>
    </p:extLst>
  </p:cSld>
  <p:clrMap bg1="lt1" tx1="dk1" bg2="lt2" tx2="dk2" accent1="accent1" accent2="accent2" accent3="accent3" accent4="accent4" accent5="accent5" accent6="accent6" hlink="hlink" folHlink="folHlink"/>
  <p:sldLayoutIdLst>
    <p:sldLayoutId id="2147483672" r:id="rId1"/>
    <p:sldLayoutId id="2147483669" r:id="rId2"/>
    <p:sldLayoutId id="2147483671" r:id="rId3"/>
    <p:sldLayoutId id="2147483651" r:id="rId4"/>
  </p:sldLayoutIdLst>
  <p:txStyles>
    <p:titleStyle>
      <a:lvl1pPr algn="l" defTabSz="914377" rtl="0" eaLnBrk="1" latinLnBrk="0" hangingPunct="1">
        <a:lnSpc>
          <a:spcPct val="90000"/>
        </a:lnSpc>
        <a:spcBef>
          <a:spcPct val="0"/>
        </a:spcBef>
        <a:buNone/>
        <a:defRPr sz="3800" kern="1200">
          <a:solidFill>
            <a:schemeClr val="tx2"/>
          </a:solidFill>
          <a:latin typeface="Arial" panose="020B0604020202020204" pitchFamily="34" charset="0"/>
          <a:ea typeface="Open Sans" panose="020B0606030504020204" pitchFamily="34" charset="0"/>
          <a:cs typeface="Arial" panose="020B0604020202020204" pitchFamily="34" charset="0"/>
        </a:defRPr>
      </a:lvl1pPr>
    </p:titleStyle>
    <p:bodyStyle>
      <a:lvl1pPr marL="0" indent="0" algn="just" defTabSz="914377" rtl="0" eaLnBrk="1" latinLnBrk="0" hangingPunct="1">
        <a:lnSpc>
          <a:spcPct val="90000"/>
        </a:lnSpc>
        <a:spcBef>
          <a:spcPts val="1000"/>
        </a:spcBef>
        <a:buFont typeface="Arial" panose="020B0604020202020204" pitchFamily="34" charset="0"/>
        <a:buNone/>
        <a:defRPr sz="2200" kern="1200">
          <a:solidFill>
            <a:schemeClr val="bg2"/>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FFFFFF">
            <a:alpha val="50000"/>
          </a:srgbClr>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569144641"/>
      </p:ext>
    </p:extLst>
  </p:cSld>
  <p:clrMap bg1="lt1" tx1="dk1" bg2="lt2" tx2="dk2" accent1="accent1" accent2="accent2" accent3="accent3" accent4="accent4" accent5="accent5" accent6="accent6" hlink="hlink" folHlink="folHlink"/>
  <p:sldLayoutIdLst>
    <p:sldLayoutId id="2147483649" r:id="rId1"/>
    <p:sldLayoutId id="2147483689" r:id="rId2"/>
    <p:sldLayoutId id="2147483687" r:id="rId3"/>
    <p:sldLayoutId id="2147483690" r:id="rId4"/>
    <p:sldLayoutId id="2147483688" r:id="rId5"/>
  </p:sldLayoutIdLst>
  <p:txStyles>
    <p:titleStyle>
      <a:lvl1pPr algn="l" defTabSz="914377" rtl="0" eaLnBrk="1" latinLnBrk="0" hangingPunct="1">
        <a:lnSpc>
          <a:spcPct val="90000"/>
        </a:lnSpc>
        <a:spcBef>
          <a:spcPct val="0"/>
        </a:spcBef>
        <a:buNone/>
        <a:defRPr sz="4400" kern="1200">
          <a:solidFill>
            <a:schemeClr val="tx1"/>
          </a:solidFill>
          <a:latin typeface="Arial" panose="020B0604020202020204" pitchFamily="34" charset="0"/>
          <a:ea typeface="+mj-ea"/>
          <a:cs typeface="Arial" panose="020B0604020202020204" pitchFamily="34" charset="0"/>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B90EA3-B5A9-B1E8-C2DF-9EE276BBF240}"/>
              </a:ext>
            </a:extLst>
          </p:cNvPr>
          <p:cNvSpPr>
            <a:spLocks noGrp="1"/>
          </p:cNvSpPr>
          <p:nvPr>
            <p:ph type="ctrTitle"/>
          </p:nvPr>
        </p:nvSpPr>
        <p:spPr/>
        <p:txBody>
          <a:bodyPr>
            <a:normAutofit/>
          </a:bodyPr>
          <a:lstStyle/>
          <a:p>
            <a:r>
              <a:rPr lang="en-US" sz="2400" dirty="0"/>
              <a:t>WP3 – Material formativo </a:t>
            </a:r>
            <a:r>
              <a:rPr lang="en-US" sz="2400"/>
              <a:t>para docentes</a:t>
            </a:r>
            <a:r>
              <a:rPr lang="en-US" sz="1800" dirty="0"/>
              <a:t/>
            </a:r>
            <a:br>
              <a:rPr lang="en-US" sz="1800" dirty="0"/>
            </a:br>
            <a:r>
              <a:rPr lang="en-US" sz="1800" dirty="0"/>
              <a:t> </a:t>
            </a:r>
            <a:br>
              <a:rPr lang="en-US" sz="1800" dirty="0"/>
            </a:br>
            <a:endParaRPr lang="en-CY" sz="1800" dirty="0"/>
          </a:p>
        </p:txBody>
      </p:sp>
      <p:sp>
        <p:nvSpPr>
          <p:cNvPr id="3" name="Subtitle 2">
            <a:extLst>
              <a:ext uri="{FF2B5EF4-FFF2-40B4-BE49-F238E27FC236}">
                <a16:creationId xmlns:a16="http://schemas.microsoft.com/office/drawing/2014/main" id="{077FB08D-68F0-ED39-45CA-2644332A0072}"/>
              </a:ext>
            </a:extLst>
          </p:cNvPr>
          <p:cNvSpPr>
            <a:spLocks noGrp="1"/>
          </p:cNvSpPr>
          <p:nvPr>
            <p:ph type="subTitle" idx="1"/>
          </p:nvPr>
        </p:nvSpPr>
        <p:spPr>
          <a:xfrm>
            <a:off x="374726" y="3662220"/>
            <a:ext cx="7391858" cy="2063171"/>
          </a:xfrm>
        </p:spPr>
        <p:txBody>
          <a:bodyPr>
            <a:normAutofit fontScale="70000" lnSpcReduction="20000"/>
          </a:bodyPr>
          <a:lstStyle/>
          <a:p>
            <a:endParaRPr lang="en-US" sz="5100" dirty="0"/>
          </a:p>
          <a:p>
            <a:r>
              <a:rPr lang="en-US" sz="4000" dirty="0"/>
              <a:t>Módulo 7</a:t>
            </a:r>
          </a:p>
          <a:p>
            <a:r>
              <a:rPr lang="en-US" sz="4000" dirty="0"/>
              <a:t>Facilitar el aprendizaje intergeneracional</a:t>
            </a:r>
            <a:r>
              <a:rPr lang="en-US" sz="4500" dirty="0"/>
              <a:t/>
            </a:r>
            <a:br>
              <a:rPr lang="en-US" sz="4500" dirty="0"/>
            </a:br>
            <a:r>
              <a:rPr lang="en-CY" sz="4500" dirty="0">
                <a:latin typeface="+mj-lt"/>
              </a:rPr>
              <a:t/>
            </a:r>
            <a:br>
              <a:rPr lang="en-CY" sz="4500" dirty="0">
                <a:latin typeface="+mj-lt"/>
              </a:rPr>
            </a:br>
            <a:endParaRPr lang="en-US" sz="4500" dirty="0">
              <a:latin typeface="+mj-lt"/>
            </a:endParaRPr>
          </a:p>
          <a:p>
            <a:endParaRPr lang="en-CY" sz="2800" dirty="0"/>
          </a:p>
        </p:txBody>
      </p:sp>
    </p:spTree>
    <p:extLst>
      <p:ext uri="{BB962C8B-B14F-4D97-AF65-F5344CB8AC3E}">
        <p14:creationId xmlns:p14="http://schemas.microsoft.com/office/powerpoint/2010/main" val="12034354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A7E0FC-404C-F36F-F469-20FEB8A15643}"/>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7E6C2D7B-FD17-471D-B092-085122B23135}"/>
              </a:ext>
            </a:extLst>
          </p:cNvPr>
          <p:cNvSpPr>
            <a:spLocks noGrp="1"/>
          </p:cNvSpPr>
          <p:nvPr>
            <p:ph type="title"/>
          </p:nvPr>
        </p:nvSpPr>
        <p:spPr/>
        <p:txBody>
          <a:bodyPr lIns="91440"/>
          <a:lstStyle/>
          <a:p>
            <a:r>
              <a:rPr lang="en-US" sz="2400" i="1" dirty="0"/>
              <a:t>Módulo 7 (Docentes): Facilitar el aprendizaje intergeneracional</a:t>
            </a:r>
            <a:endParaRPr lang="el-GR" sz="2400" dirty="0"/>
          </a:p>
        </p:txBody>
      </p:sp>
      <p:sp>
        <p:nvSpPr>
          <p:cNvPr id="6" name="Text Placeholder 5">
            <a:extLst>
              <a:ext uri="{FF2B5EF4-FFF2-40B4-BE49-F238E27FC236}">
                <a16:creationId xmlns:a16="http://schemas.microsoft.com/office/drawing/2014/main" id="{FE1087EE-7C99-3EEC-5FDE-D4949F1FBB5C}"/>
              </a:ext>
            </a:extLst>
          </p:cNvPr>
          <p:cNvSpPr>
            <a:spLocks noGrp="1"/>
          </p:cNvSpPr>
          <p:nvPr>
            <p:ph type="body" sz="quarter" idx="10"/>
          </p:nvPr>
        </p:nvSpPr>
        <p:spPr/>
        <p:txBody>
          <a:bodyPr/>
          <a:lstStyle/>
          <a:p>
            <a:endParaRPr lang="en-US" b="1" i="1" dirty="0">
              <a:solidFill>
                <a:schemeClr val="accent6">
                  <a:lumMod val="75000"/>
                </a:schemeClr>
              </a:solidFill>
            </a:endParaRPr>
          </a:p>
          <a:p>
            <a:r>
              <a:rPr lang="en-US" b="1" i="1" dirty="0">
                <a:solidFill>
                  <a:schemeClr val="accent6">
                    <a:lumMod val="75000"/>
                  </a:schemeClr>
                </a:solidFill>
              </a:rPr>
              <a:t>Tema 2: </a:t>
            </a:r>
            <a:r>
              <a:rPr lang="en-GB" b="1" i="1" dirty="0">
                <a:solidFill>
                  <a:schemeClr val="accent6">
                    <a:lumMod val="75000"/>
                  </a:schemeClr>
                </a:solidFill>
              </a:rPr>
              <a:t>Gestión del aprendizaje intergeneracional (dinámicas y conflictos)</a:t>
            </a:r>
            <a:r>
              <a:rPr lang="en-US" b="1" i="1" dirty="0">
                <a:solidFill>
                  <a:schemeClr val="accent6">
                    <a:lumMod val="75000"/>
                  </a:schemeClr>
                </a:solidFill>
              </a:rPr>
              <a:t> </a:t>
            </a:r>
            <a:endParaRPr lang="en-GB" b="1" i="1" dirty="0">
              <a:solidFill>
                <a:schemeClr val="accent6">
                  <a:lumMod val="75000"/>
                </a:schemeClr>
              </a:solidFill>
            </a:endParaRPr>
          </a:p>
          <a:p>
            <a:endParaRPr lang="en-GB" b="1" i="1" dirty="0">
              <a:solidFill>
                <a:schemeClr val="accent6">
                  <a:lumMod val="75000"/>
                </a:schemeClr>
              </a:solidFill>
            </a:endParaRPr>
          </a:p>
        </p:txBody>
      </p:sp>
      <p:pic>
        <p:nvPicPr>
          <p:cNvPr id="2" name="Content Placeholder 1">
            <a:extLst>
              <a:ext uri="{FF2B5EF4-FFF2-40B4-BE49-F238E27FC236}">
                <a16:creationId xmlns:a16="http://schemas.microsoft.com/office/drawing/2014/main" id="{997FD380-8B63-7793-BE47-DB7AEBA79549}"/>
              </a:ext>
            </a:extLst>
          </p:cNvPr>
          <p:cNvPicPr>
            <a:picLocks noGrp="1" noChangeAspect="1"/>
          </p:cNvPicPr>
          <p:nvPr>
            <p:ph sz="quarter" idx="12"/>
          </p:nvPr>
        </p:nvPicPr>
        <p:blipFill>
          <a:blip r:embed="rId3"/>
          <a:stretch>
            <a:fillRect/>
          </a:stretch>
        </p:blipFill>
        <p:spPr>
          <a:xfrm>
            <a:off x="9902028" y="5781481"/>
            <a:ext cx="2016346" cy="925815"/>
          </a:xfrm>
          <a:prstGeom prst="rect">
            <a:avLst/>
          </a:prstGeom>
        </p:spPr>
      </p:pic>
      <p:sp>
        <p:nvSpPr>
          <p:cNvPr id="4" name="TextBox 3">
            <a:extLst>
              <a:ext uri="{FF2B5EF4-FFF2-40B4-BE49-F238E27FC236}">
                <a16:creationId xmlns:a16="http://schemas.microsoft.com/office/drawing/2014/main" id="{31B4B55E-5F5B-9623-EA92-23B430E403BA}"/>
              </a:ext>
            </a:extLst>
          </p:cNvPr>
          <p:cNvSpPr txBox="1"/>
          <p:nvPr/>
        </p:nvSpPr>
        <p:spPr>
          <a:xfrm>
            <a:off x="97970" y="1558636"/>
            <a:ext cx="11581412" cy="5288820"/>
          </a:xfrm>
          <a:prstGeom prst="rect">
            <a:avLst/>
          </a:prstGeom>
          <a:noFill/>
        </p:spPr>
        <p:txBody>
          <a:bodyPr wrap="square">
            <a:spAutoFit/>
          </a:bodyPr>
          <a:lstStyle/>
          <a:p>
            <a:pPr lvl="0"/>
            <a:r>
              <a:rPr lang="en-GB" sz="2400" b="1" dirty="0"/>
              <a:t>Puntos de fricción habituales</a:t>
            </a:r>
            <a:endParaRPr lang="en-GB" sz="2400" dirty="0"/>
          </a:p>
          <a:p>
            <a:pPr lvl="0" algn="ctr"/>
            <a:r>
              <a:rPr lang="en-GB" sz="2400" dirty="0"/>
              <a:t>Detectar los problemas a tiempo</a:t>
            </a:r>
          </a:p>
          <a:p>
            <a:pPr lvl="0" algn="ctr"/>
            <a:endParaRPr lang="en-GB" sz="2400" b="1" dirty="0"/>
          </a:p>
          <a:p>
            <a:pPr lvl="0"/>
            <a:r>
              <a:rPr lang="en-GB" sz="2400" dirty="0"/>
              <a:t>A tener en cuenta:</a:t>
            </a:r>
          </a:p>
          <a:p>
            <a:pPr marL="742950" lvl="1" indent="-285750">
              <a:buFont typeface="Wingdings" panose="05000000000000000000" pitchFamily="2" charset="2"/>
              <a:buChar char="q"/>
            </a:pPr>
            <a:r>
              <a:rPr lang="en-GB" sz="2400" b="1" dirty="0"/>
              <a:t>La diferencia de ritmo: </a:t>
            </a:r>
            <a:r>
              <a:rPr lang="en-GB" sz="2400" dirty="0"/>
              <a:t>los alumnos avanzan demasiado rápido.</a:t>
            </a:r>
          </a:p>
          <a:p>
            <a:pPr marL="742950" lvl="1" indent="-285750">
              <a:buFont typeface="Wingdings" panose="05000000000000000000" pitchFamily="2" charset="2"/>
              <a:buChar char="q"/>
            </a:pPr>
            <a:r>
              <a:rPr lang="en-GB" sz="2400" b="1" dirty="0"/>
              <a:t>La barrera del lenguaje: </a:t>
            </a:r>
            <a:r>
              <a:rPr lang="en-GB" sz="2400" dirty="0"/>
              <a:t>jerga tecnológica (p. ej., «la nube»), argot, lenguaje excesivamente formal.</a:t>
            </a:r>
          </a:p>
          <a:p>
            <a:pPr marL="742950" lvl="1" indent="-285750">
              <a:buFont typeface="Wingdings" panose="05000000000000000000" pitchFamily="2" charset="2"/>
              <a:buChar char="q"/>
            </a:pPr>
            <a:r>
              <a:rPr lang="en-GB" sz="2400" b="1" dirty="0"/>
              <a:t>Aislamiento: </a:t>
            </a:r>
            <a:r>
              <a:rPr lang="en-GB" sz="2400" dirty="0"/>
              <a:t>los mayores sienten que son «una carga».</a:t>
            </a:r>
          </a:p>
          <a:p>
            <a:pPr marL="742950" lvl="1" indent="-285750">
              <a:buFont typeface="Wingdings" panose="05000000000000000000" pitchFamily="2" charset="2"/>
              <a:buChar char="q"/>
            </a:pPr>
            <a:r>
              <a:rPr lang="en-GB" sz="2400" b="1" dirty="0"/>
              <a:t>Malentendido sobre los roles: </a:t>
            </a:r>
            <a:r>
              <a:rPr lang="en-GB" sz="2400" dirty="0"/>
              <a:t>los mayores pueden asumir el papel tradicional del profesor.</a:t>
            </a:r>
          </a:p>
          <a:p>
            <a:pPr marL="742950" lvl="1" indent="-285750">
              <a:buFont typeface="Wingdings" panose="05000000000000000000" pitchFamily="2" charset="2"/>
              <a:buChar char="q"/>
            </a:pPr>
            <a:r>
              <a:rPr lang="en-GB" sz="2400" b="1" dirty="0"/>
              <a:t>Estereotipos: </a:t>
            </a:r>
            <a:r>
              <a:rPr lang="en-GB" sz="2400" dirty="0" err="1"/>
              <a:t>e</a:t>
            </a:r>
            <a:r>
              <a:rPr lang="en-GB" sz="2400" dirty="0" err="1" smtClean="0"/>
              <a:t>stereotipos</a:t>
            </a:r>
            <a:r>
              <a:rPr lang="en-GB" sz="2400" dirty="0" smtClean="0"/>
              <a:t> </a:t>
            </a:r>
            <a:r>
              <a:rPr lang="en-GB" sz="2400" dirty="0"/>
              <a:t>como «las generaciones más jóvenes son perezosas» pueden dificultar el establecimiento de vínculos. </a:t>
            </a:r>
          </a:p>
          <a:p>
            <a:pPr marL="342900" lvl="0" indent="-342900">
              <a:buFont typeface="Wingdings" panose="05000000000000000000" pitchFamily="2" charset="2"/>
              <a:buChar char="q"/>
            </a:pPr>
            <a:endParaRPr lang="en-GB" sz="2400" dirty="0"/>
          </a:p>
          <a:p>
            <a:pPr marR="0" lvl="0">
              <a:lnSpc>
                <a:spcPct val="107000"/>
              </a:lnSpc>
              <a:spcAft>
                <a:spcPts val="800"/>
              </a:spcAft>
              <a:buSzPts val="1000"/>
              <a:tabLst>
                <a:tab pos="4572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45818122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255C83-5165-A7AF-BCCD-350751E1214B}"/>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44FFBF75-6964-6899-BE80-57268AE7F175}"/>
              </a:ext>
            </a:extLst>
          </p:cNvPr>
          <p:cNvSpPr>
            <a:spLocks noGrp="1"/>
          </p:cNvSpPr>
          <p:nvPr>
            <p:ph type="title"/>
          </p:nvPr>
        </p:nvSpPr>
        <p:spPr/>
        <p:txBody>
          <a:bodyPr lIns="91440"/>
          <a:lstStyle/>
          <a:p>
            <a:r>
              <a:rPr lang="en-US" sz="2400" i="1" dirty="0"/>
              <a:t>Módulo 7 (Docentes): Facilitar el aprendizaje intergeneracional</a:t>
            </a:r>
            <a:endParaRPr lang="el-GR" sz="2400" dirty="0"/>
          </a:p>
        </p:txBody>
      </p:sp>
      <p:sp>
        <p:nvSpPr>
          <p:cNvPr id="6" name="Text Placeholder 5">
            <a:extLst>
              <a:ext uri="{FF2B5EF4-FFF2-40B4-BE49-F238E27FC236}">
                <a16:creationId xmlns:a16="http://schemas.microsoft.com/office/drawing/2014/main" id="{E38A221E-1F19-055B-E1BD-69531DBE3C20}"/>
              </a:ext>
            </a:extLst>
          </p:cNvPr>
          <p:cNvSpPr>
            <a:spLocks noGrp="1"/>
          </p:cNvSpPr>
          <p:nvPr>
            <p:ph type="body" sz="quarter" idx="10"/>
          </p:nvPr>
        </p:nvSpPr>
        <p:spPr/>
        <p:txBody>
          <a:bodyPr/>
          <a:lstStyle/>
          <a:p>
            <a:endParaRPr lang="en-US" b="1" i="1" dirty="0">
              <a:solidFill>
                <a:schemeClr val="accent6">
                  <a:lumMod val="75000"/>
                </a:schemeClr>
              </a:solidFill>
            </a:endParaRPr>
          </a:p>
          <a:p>
            <a:r>
              <a:rPr lang="en-US" b="1" i="1" dirty="0">
                <a:solidFill>
                  <a:schemeClr val="accent6">
                    <a:lumMod val="75000"/>
                  </a:schemeClr>
                </a:solidFill>
              </a:rPr>
              <a:t>Tema 2: </a:t>
            </a:r>
            <a:r>
              <a:rPr lang="en-GB" b="1" i="1" dirty="0">
                <a:solidFill>
                  <a:schemeClr val="accent6">
                    <a:lumMod val="75000"/>
                  </a:schemeClr>
                </a:solidFill>
              </a:rPr>
              <a:t>Gestión del aprendizaje intergeneracional (dinámicas y conflictos)</a:t>
            </a:r>
            <a:r>
              <a:rPr lang="en-US" b="1" i="1" dirty="0">
                <a:solidFill>
                  <a:schemeClr val="accent6">
                    <a:lumMod val="75000"/>
                  </a:schemeClr>
                </a:solidFill>
              </a:rPr>
              <a:t> </a:t>
            </a:r>
            <a:endParaRPr lang="en-GB" b="1" i="1" dirty="0">
              <a:solidFill>
                <a:schemeClr val="accent6">
                  <a:lumMod val="75000"/>
                </a:schemeClr>
              </a:solidFill>
            </a:endParaRPr>
          </a:p>
          <a:p>
            <a:endParaRPr lang="en-GB" b="1" i="1" dirty="0">
              <a:solidFill>
                <a:schemeClr val="accent6">
                  <a:lumMod val="75000"/>
                </a:schemeClr>
              </a:solidFill>
            </a:endParaRPr>
          </a:p>
        </p:txBody>
      </p:sp>
      <p:pic>
        <p:nvPicPr>
          <p:cNvPr id="2" name="Content Placeholder 1">
            <a:extLst>
              <a:ext uri="{FF2B5EF4-FFF2-40B4-BE49-F238E27FC236}">
                <a16:creationId xmlns:a16="http://schemas.microsoft.com/office/drawing/2014/main" id="{399B014B-249E-A20A-52CD-B79D68A15D57}"/>
              </a:ext>
            </a:extLst>
          </p:cNvPr>
          <p:cNvPicPr>
            <a:picLocks noGrp="1" noChangeAspect="1"/>
          </p:cNvPicPr>
          <p:nvPr>
            <p:ph sz="quarter" idx="12"/>
          </p:nvPr>
        </p:nvPicPr>
        <p:blipFill>
          <a:blip r:embed="rId3"/>
          <a:stretch>
            <a:fillRect/>
          </a:stretch>
        </p:blipFill>
        <p:spPr>
          <a:xfrm>
            <a:off x="9289704" y="5180036"/>
            <a:ext cx="2327333" cy="1068606"/>
          </a:xfrm>
          <a:prstGeom prst="rect">
            <a:avLst/>
          </a:prstGeom>
        </p:spPr>
      </p:pic>
      <p:sp>
        <p:nvSpPr>
          <p:cNvPr id="4" name="TextBox 3">
            <a:extLst>
              <a:ext uri="{FF2B5EF4-FFF2-40B4-BE49-F238E27FC236}">
                <a16:creationId xmlns:a16="http://schemas.microsoft.com/office/drawing/2014/main" id="{CDF68C0B-EEA0-D975-3C9D-109596C4B01F}"/>
              </a:ext>
            </a:extLst>
          </p:cNvPr>
          <p:cNvSpPr txBox="1"/>
          <p:nvPr/>
        </p:nvSpPr>
        <p:spPr>
          <a:xfrm>
            <a:off x="149678" y="1405534"/>
            <a:ext cx="9238161" cy="5346079"/>
          </a:xfrm>
          <a:prstGeom prst="rect">
            <a:avLst/>
          </a:prstGeom>
          <a:noFill/>
        </p:spPr>
        <p:txBody>
          <a:bodyPr wrap="square">
            <a:spAutoFit/>
          </a:bodyPr>
          <a:lstStyle/>
          <a:p>
            <a:pPr marR="0" lvl="0"/>
            <a:r>
              <a:rPr lang="en-GB" sz="2400" b="1" dirty="0">
                <a:solidFill>
                  <a:srgbClr val="080301"/>
                </a:solidFill>
                <a:effectLst/>
                <a:latin typeface="Calibri" panose="020F0502020204030204" pitchFamily="34" charset="0"/>
                <a:ea typeface="Times New Roman" panose="02020603050405020304" pitchFamily="18" charset="0"/>
              </a:rPr>
              <a:t>Las herramientas del facilitador</a:t>
            </a:r>
          </a:p>
          <a:p>
            <a:pPr marR="0" lvl="0"/>
            <a:endParaRPr lang="en-GB" b="1" dirty="0">
              <a:solidFill>
                <a:srgbClr val="080301"/>
              </a:solidFill>
              <a:latin typeface="Times New Roman" panose="02020603050405020304" pitchFamily="18" charset="0"/>
              <a:ea typeface="Times New Roman" panose="02020603050405020304" pitchFamily="18" charset="0"/>
            </a:endParaRPr>
          </a:p>
          <a:p>
            <a:pPr marR="0" lvl="0" algn="ctr"/>
            <a:r>
              <a:rPr lang="en-GB" sz="2400" dirty="0">
                <a:solidFill>
                  <a:srgbClr val="080301"/>
                </a:solidFill>
                <a:effectLst/>
                <a:latin typeface="Calibri" panose="020F0502020204030204" pitchFamily="34" charset="0"/>
                <a:ea typeface="Times New Roman" panose="02020603050405020304" pitchFamily="18" charset="0"/>
              </a:rPr>
              <a:t>Estrategias de intervención</a:t>
            </a:r>
            <a:endParaRPr lang="en-GB" sz="2400" dirty="0">
              <a:solidFill>
                <a:srgbClr val="080301"/>
              </a:solidFill>
              <a:effectLst/>
              <a:latin typeface="Times New Roman" panose="02020603050405020304" pitchFamily="18" charset="0"/>
              <a:ea typeface="Times New Roman" panose="02020603050405020304" pitchFamily="18" charset="0"/>
            </a:endParaRPr>
          </a:p>
          <a:p>
            <a:pPr marR="0" lvl="0"/>
            <a:endParaRPr lang="en-GB" dirty="0">
              <a:solidFill>
                <a:srgbClr val="080301"/>
              </a:solidFill>
              <a:effectLst/>
              <a:latin typeface="Times New Roman" panose="02020603050405020304" pitchFamily="18" charset="0"/>
              <a:ea typeface="Times New Roman" panose="02020603050405020304" pitchFamily="18" charset="0"/>
            </a:endParaRPr>
          </a:p>
          <a:p>
            <a:pPr marL="742950" marR="0" lvl="1" indent="-285750">
              <a:lnSpc>
                <a:spcPct val="115000"/>
              </a:lnSpc>
              <a:buFont typeface="Wingdings" panose="05000000000000000000" pitchFamily="2" charset="2"/>
              <a:buChar char=""/>
            </a:pPr>
            <a:r>
              <a:rPr lang="en-GB" sz="2400" b="1" dirty="0">
                <a:solidFill>
                  <a:srgbClr val="080301"/>
                </a:solidFill>
                <a:effectLst/>
                <a:latin typeface="Calibri" panose="020F0502020204030204" pitchFamily="34" charset="0"/>
                <a:ea typeface="Times New Roman" panose="02020603050405020304" pitchFamily="18" charset="0"/>
              </a:rPr>
              <a:t>Reformulación: </a:t>
            </a:r>
            <a:r>
              <a:rPr lang="en-GB" sz="2400" dirty="0">
                <a:solidFill>
                  <a:srgbClr val="080301"/>
                </a:solidFill>
                <a:effectLst/>
                <a:latin typeface="Calibri" panose="020F0502020204030204" pitchFamily="34" charset="0"/>
                <a:ea typeface="Times New Roman" panose="02020603050405020304" pitchFamily="18" charset="0"/>
              </a:rPr>
              <a:t>situar algo negativo en un contexto más positivo, como «No es lento; es preciso».</a:t>
            </a:r>
            <a:endParaRPr lang="en-GB" sz="2400" dirty="0">
              <a:solidFill>
                <a:srgbClr val="080301"/>
              </a:solidFill>
              <a:effectLst/>
              <a:latin typeface="Times New Roman" panose="02020603050405020304" pitchFamily="18" charset="0"/>
              <a:ea typeface="Times New Roman" panose="02020603050405020304" pitchFamily="18" charset="0"/>
            </a:endParaRPr>
          </a:p>
          <a:p>
            <a:pPr marL="742950" marR="0" lvl="1" indent="-285750">
              <a:lnSpc>
                <a:spcPct val="115000"/>
              </a:lnSpc>
              <a:buFont typeface="Wingdings" panose="05000000000000000000" pitchFamily="2" charset="2"/>
              <a:buChar char=""/>
            </a:pPr>
            <a:r>
              <a:rPr lang="en-GB" sz="2400" b="1" dirty="0">
                <a:solidFill>
                  <a:srgbClr val="080301"/>
                </a:solidFill>
                <a:effectLst/>
                <a:latin typeface="Calibri" panose="020F0502020204030204" pitchFamily="34" charset="0"/>
                <a:ea typeface="Times New Roman" panose="02020603050405020304" pitchFamily="18" charset="0"/>
              </a:rPr>
              <a:t>Fomentar la comunicación (la regla de no intervenir): </a:t>
            </a:r>
            <a:r>
              <a:rPr lang="en-GB" sz="2400" dirty="0">
                <a:solidFill>
                  <a:srgbClr val="080301"/>
                </a:solidFill>
                <a:effectLst/>
                <a:latin typeface="Calibri" panose="020F0502020204030204" pitchFamily="34" charset="0"/>
                <a:ea typeface="Times New Roman" panose="02020603050405020304" pitchFamily="18" charset="0"/>
              </a:rPr>
              <a:t>animar a los alumnos a orientarse con palabras y practicar la </a:t>
            </a:r>
            <a:r>
              <a:rPr lang="en-GB" sz="2400" dirty="0" err="1" smtClean="0">
                <a:solidFill>
                  <a:srgbClr val="080301"/>
                </a:solidFill>
                <a:effectLst/>
                <a:latin typeface="Calibri" panose="020F0502020204030204" pitchFamily="34" charset="0"/>
                <a:ea typeface="Times New Roman" panose="02020603050405020304" pitchFamily="18" charset="0"/>
              </a:rPr>
              <a:t>escucha</a:t>
            </a:r>
            <a:r>
              <a:rPr lang="en-GB" sz="2400" dirty="0" smtClean="0">
                <a:solidFill>
                  <a:srgbClr val="080301"/>
                </a:solidFill>
                <a:effectLst/>
                <a:latin typeface="Calibri" panose="020F0502020204030204" pitchFamily="34" charset="0"/>
                <a:ea typeface="Times New Roman" panose="02020603050405020304" pitchFamily="18" charset="0"/>
              </a:rPr>
              <a:t> </a:t>
            </a:r>
            <a:r>
              <a:rPr lang="en-GB" sz="2400" dirty="0" err="1" smtClean="0">
                <a:solidFill>
                  <a:srgbClr val="080301"/>
                </a:solidFill>
                <a:effectLst/>
                <a:latin typeface="Calibri" panose="020F0502020204030204" pitchFamily="34" charset="0"/>
                <a:ea typeface="Times New Roman" panose="02020603050405020304" pitchFamily="18" charset="0"/>
              </a:rPr>
              <a:t>activa</a:t>
            </a:r>
            <a:r>
              <a:rPr lang="en-GB" sz="2400" dirty="0">
                <a:solidFill>
                  <a:srgbClr val="080301"/>
                </a:solidFill>
                <a:effectLst/>
                <a:latin typeface="Calibri" panose="020F0502020204030204" pitchFamily="34" charset="0"/>
                <a:ea typeface="Times New Roman" panose="02020603050405020304" pitchFamily="18" charset="0"/>
              </a:rPr>
              <a:t>.</a:t>
            </a:r>
            <a:endParaRPr lang="en-GB" sz="2400" dirty="0">
              <a:solidFill>
                <a:srgbClr val="080301"/>
              </a:solidFill>
              <a:effectLst/>
              <a:latin typeface="Times New Roman" panose="02020603050405020304" pitchFamily="18" charset="0"/>
              <a:ea typeface="Times New Roman" panose="02020603050405020304" pitchFamily="18" charset="0"/>
            </a:endParaRPr>
          </a:p>
          <a:p>
            <a:pPr marL="742950" marR="0" lvl="1" indent="-285750">
              <a:buFont typeface="Wingdings" panose="05000000000000000000" pitchFamily="2" charset="2"/>
              <a:buChar char=""/>
            </a:pPr>
            <a:r>
              <a:rPr lang="en-GB" sz="2400" b="1" dirty="0">
                <a:solidFill>
                  <a:srgbClr val="080301"/>
                </a:solidFill>
                <a:effectLst/>
                <a:latin typeface="Calibri" panose="020F0502020204030204" pitchFamily="34" charset="0"/>
                <a:ea typeface="Times New Roman" panose="02020603050405020304" pitchFamily="18" charset="0"/>
              </a:rPr>
              <a:t>Pausa, reinicio y reflexión: </a:t>
            </a:r>
            <a:r>
              <a:rPr lang="en-GB" sz="2400" dirty="0" err="1">
                <a:solidFill>
                  <a:srgbClr val="080301"/>
                </a:solidFill>
                <a:latin typeface="Calibri" panose="020F0502020204030204" pitchFamily="34" charset="0"/>
                <a:ea typeface="Times New Roman" panose="02020603050405020304" pitchFamily="18" charset="0"/>
              </a:rPr>
              <a:t>d</a:t>
            </a:r>
            <a:r>
              <a:rPr lang="en-GB" sz="2400" dirty="0" err="1" smtClean="0">
                <a:solidFill>
                  <a:srgbClr val="080301"/>
                </a:solidFill>
                <a:effectLst/>
                <a:latin typeface="Calibri" panose="020F0502020204030204" pitchFamily="34" charset="0"/>
                <a:ea typeface="Times New Roman" panose="02020603050405020304" pitchFamily="18" charset="0"/>
              </a:rPr>
              <a:t>etener</a:t>
            </a:r>
            <a:r>
              <a:rPr lang="en-GB" sz="2400" dirty="0" smtClean="0">
                <a:solidFill>
                  <a:srgbClr val="080301"/>
                </a:solidFill>
                <a:effectLst/>
                <a:latin typeface="Calibri" panose="020F0502020204030204" pitchFamily="34" charset="0"/>
                <a:ea typeface="Times New Roman" panose="02020603050405020304" pitchFamily="18" charset="0"/>
              </a:rPr>
              <a:t> </a:t>
            </a:r>
            <a:r>
              <a:rPr lang="en-GB" sz="2400" dirty="0">
                <a:solidFill>
                  <a:srgbClr val="080301"/>
                </a:solidFill>
                <a:effectLst/>
                <a:latin typeface="Calibri" panose="020F0502020204030204" pitchFamily="34" charset="0"/>
                <a:ea typeface="Times New Roman" panose="02020603050405020304" pitchFamily="18" charset="0"/>
              </a:rPr>
              <a:t>a las parejas que están entrando en conflicto y permitirles tomarse un descanso para </a:t>
            </a:r>
            <a:r>
              <a:rPr lang="en-GB" sz="2400" dirty="0" err="1" smtClean="0">
                <a:solidFill>
                  <a:srgbClr val="080301"/>
                </a:solidFill>
                <a:effectLst/>
                <a:latin typeface="Calibri" panose="020F0502020204030204" pitchFamily="34" charset="0"/>
                <a:ea typeface="Times New Roman" panose="02020603050405020304" pitchFamily="18" charset="0"/>
              </a:rPr>
              <a:t>reflexionar</a:t>
            </a:r>
            <a:r>
              <a:rPr lang="en-GB" sz="2400" dirty="0" smtClean="0">
                <a:solidFill>
                  <a:srgbClr val="080301"/>
                </a:solidFill>
                <a:effectLst/>
                <a:latin typeface="Calibri" panose="020F0502020204030204" pitchFamily="34" charset="0"/>
                <a:ea typeface="Times New Roman" panose="02020603050405020304" pitchFamily="18" charset="0"/>
              </a:rPr>
              <a:t>.</a:t>
            </a:r>
            <a:endParaRPr lang="en-GB" sz="2400" dirty="0">
              <a:solidFill>
                <a:srgbClr val="080301"/>
              </a:solidFill>
              <a:effectLst/>
              <a:latin typeface="Times New Roman" panose="02020603050405020304" pitchFamily="18" charset="0"/>
              <a:ea typeface="Times New Roman" panose="02020603050405020304" pitchFamily="18" charset="0"/>
            </a:endParaRPr>
          </a:p>
          <a:p>
            <a:pPr marR="0" lvl="0">
              <a:lnSpc>
                <a:spcPct val="150000"/>
              </a:lnSpc>
            </a:pPr>
            <a:endParaRPr lang="en-GB" b="1" dirty="0">
              <a:solidFill>
                <a:srgbClr val="080301"/>
              </a:solidFill>
              <a:effectLst/>
              <a:latin typeface="Calibri" panose="020F0502020204030204" pitchFamily="34" charset="0"/>
              <a:ea typeface="Times New Roman" panose="02020603050405020304" pitchFamily="18" charset="0"/>
            </a:endParaRPr>
          </a:p>
          <a:p>
            <a:pPr marR="0" lvl="0" algn="ctr"/>
            <a:r>
              <a:rPr lang="en-GB" sz="2400" b="1" dirty="0">
                <a:solidFill>
                  <a:srgbClr val="080301"/>
                </a:solidFill>
                <a:effectLst/>
                <a:latin typeface="Calibri" panose="020F0502020204030204" pitchFamily="34" charset="0"/>
                <a:ea typeface="Times New Roman" panose="02020603050405020304" pitchFamily="18" charset="0"/>
              </a:rPr>
              <a:t>Puntos clave:</a:t>
            </a:r>
            <a:endParaRPr lang="en-GB" sz="2400" b="1" dirty="0">
              <a:solidFill>
                <a:srgbClr val="080301"/>
              </a:solidFill>
              <a:latin typeface="Calibri" panose="020F0502020204030204" pitchFamily="34" charset="0"/>
              <a:ea typeface="Times New Roman" panose="02020603050405020304" pitchFamily="18" charset="0"/>
            </a:endParaRPr>
          </a:p>
          <a:p>
            <a:pPr marR="0" lvl="0" algn="ctr"/>
            <a:r>
              <a:rPr lang="en-GB" sz="2400" dirty="0">
                <a:solidFill>
                  <a:srgbClr val="080301"/>
                </a:solidFill>
                <a:effectLst/>
                <a:latin typeface="Calibri" panose="020F0502020204030204" pitchFamily="34" charset="0"/>
                <a:ea typeface="Times New Roman" panose="02020603050405020304" pitchFamily="18" charset="0"/>
              </a:rPr>
              <a:t>Empoderamiento por encima de la finalización</a:t>
            </a:r>
            <a:endParaRPr lang="en-GB" sz="2400" dirty="0">
              <a:solidFill>
                <a:srgbClr val="080301"/>
              </a:solidFill>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7515551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1AB3E7-6D4A-4BDB-D66B-208ED41174C0}"/>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29E03AFC-C4D4-DDE8-585E-D5367F04826B}"/>
              </a:ext>
            </a:extLst>
          </p:cNvPr>
          <p:cNvSpPr>
            <a:spLocks noGrp="1"/>
          </p:cNvSpPr>
          <p:nvPr>
            <p:ph type="title"/>
          </p:nvPr>
        </p:nvSpPr>
        <p:spPr/>
        <p:txBody>
          <a:bodyPr lIns="91440"/>
          <a:lstStyle/>
          <a:p>
            <a:r>
              <a:rPr lang="en-US" sz="2400" i="1" dirty="0"/>
              <a:t>Módulo 7 (Docentes): Facilitar el aprendizaje intergeneracional</a:t>
            </a:r>
            <a:endParaRPr lang="el-GR" sz="2400" dirty="0"/>
          </a:p>
        </p:txBody>
      </p:sp>
      <p:sp>
        <p:nvSpPr>
          <p:cNvPr id="6" name="Text Placeholder 5">
            <a:extLst>
              <a:ext uri="{FF2B5EF4-FFF2-40B4-BE49-F238E27FC236}">
                <a16:creationId xmlns:a16="http://schemas.microsoft.com/office/drawing/2014/main" id="{7302E0DD-D589-4B42-C271-5C5C4DE91F23}"/>
              </a:ext>
            </a:extLst>
          </p:cNvPr>
          <p:cNvSpPr>
            <a:spLocks noGrp="1"/>
          </p:cNvSpPr>
          <p:nvPr>
            <p:ph type="body" sz="quarter" idx="10"/>
          </p:nvPr>
        </p:nvSpPr>
        <p:spPr/>
        <p:txBody>
          <a:bodyPr/>
          <a:lstStyle/>
          <a:p>
            <a:endParaRPr lang="en-US" b="1" dirty="0">
              <a:solidFill>
                <a:schemeClr val="accent6">
                  <a:lumMod val="75000"/>
                </a:schemeClr>
              </a:solidFill>
            </a:endParaRPr>
          </a:p>
          <a:p>
            <a:r>
              <a:rPr lang="en-US" b="1" i="1" dirty="0">
                <a:solidFill>
                  <a:schemeClr val="accent6">
                    <a:lumMod val="75000"/>
                  </a:schemeClr>
                </a:solidFill>
              </a:rPr>
              <a:t>Tema 2: </a:t>
            </a:r>
            <a:r>
              <a:rPr lang="en-GB" b="1" i="1" dirty="0">
                <a:solidFill>
                  <a:schemeClr val="accent6">
                    <a:lumMod val="75000"/>
                  </a:schemeClr>
                </a:solidFill>
              </a:rPr>
              <a:t>Gestión del aprendizaje intergeneracional (dinámicas y conflictos)</a:t>
            </a:r>
            <a:r>
              <a:rPr lang="en-US" b="1" i="1" dirty="0">
                <a:solidFill>
                  <a:schemeClr val="accent6">
                    <a:lumMod val="75000"/>
                  </a:schemeClr>
                </a:solidFill>
              </a:rPr>
              <a:t> </a:t>
            </a:r>
            <a:endParaRPr lang="en-GB" b="1" i="1" dirty="0">
              <a:solidFill>
                <a:schemeClr val="accent6">
                  <a:lumMod val="75000"/>
                </a:schemeClr>
              </a:solidFill>
            </a:endParaRPr>
          </a:p>
          <a:p>
            <a:endParaRPr lang="en-CY" i="1" dirty="0"/>
          </a:p>
        </p:txBody>
      </p:sp>
      <p:pic>
        <p:nvPicPr>
          <p:cNvPr id="2" name="Content Placeholder 1">
            <a:extLst>
              <a:ext uri="{FF2B5EF4-FFF2-40B4-BE49-F238E27FC236}">
                <a16:creationId xmlns:a16="http://schemas.microsoft.com/office/drawing/2014/main" id="{0BB23AC0-C746-6AC0-9563-0E440486C54B}"/>
              </a:ext>
            </a:extLst>
          </p:cNvPr>
          <p:cNvPicPr>
            <a:picLocks noGrp="1" noChangeAspect="1"/>
          </p:cNvPicPr>
          <p:nvPr>
            <p:ph sz="quarter" idx="12"/>
          </p:nvPr>
        </p:nvPicPr>
        <p:blipFill>
          <a:blip r:embed="rId3"/>
          <a:stretch>
            <a:fillRect/>
          </a:stretch>
        </p:blipFill>
        <p:spPr>
          <a:xfrm>
            <a:off x="9714988" y="5469025"/>
            <a:ext cx="2327333" cy="1068606"/>
          </a:xfrm>
          <a:prstGeom prst="rect">
            <a:avLst/>
          </a:prstGeom>
        </p:spPr>
      </p:pic>
      <p:sp>
        <p:nvSpPr>
          <p:cNvPr id="3" name="TextBox 2">
            <a:extLst>
              <a:ext uri="{FF2B5EF4-FFF2-40B4-BE49-F238E27FC236}">
                <a16:creationId xmlns:a16="http://schemas.microsoft.com/office/drawing/2014/main" id="{95D32110-F553-2263-18C7-E3D2B3831B29}"/>
              </a:ext>
            </a:extLst>
          </p:cNvPr>
          <p:cNvSpPr txBox="1"/>
          <p:nvPr/>
        </p:nvSpPr>
        <p:spPr>
          <a:xfrm>
            <a:off x="97970" y="1563010"/>
            <a:ext cx="10957957" cy="4550156"/>
          </a:xfrm>
          <a:prstGeom prst="rect">
            <a:avLst/>
          </a:prstGeom>
          <a:noFill/>
        </p:spPr>
        <p:txBody>
          <a:bodyPr wrap="square">
            <a:spAutoFit/>
          </a:bodyPr>
          <a:lstStyle/>
          <a:p>
            <a:pPr algn="ctr"/>
            <a:r>
              <a:rPr lang="en-GB" sz="2400" b="1" dirty="0">
                <a:solidFill>
                  <a:schemeClr val="accent4">
                    <a:lumMod val="75000"/>
                  </a:schemeClr>
                </a:solidFill>
              </a:rPr>
              <a:t>Actividad: El laboratorio del facilitador (interactivo)</a:t>
            </a:r>
            <a:endParaRPr lang="en-GB" sz="2400" dirty="0">
              <a:solidFill>
                <a:schemeClr val="accent4">
                  <a:lumMod val="75000"/>
                </a:schemeClr>
              </a:solidFill>
            </a:endParaRPr>
          </a:p>
          <a:p>
            <a:pPr lvl="0" algn="ctr"/>
            <a:endParaRPr lang="en-GB" sz="2400" b="1" dirty="0"/>
          </a:p>
          <a:p>
            <a:pPr lvl="0" algn="ctr"/>
            <a:r>
              <a:rPr lang="en-GB" sz="2400" b="1" dirty="0"/>
              <a:t>Tarea: </a:t>
            </a:r>
            <a:r>
              <a:rPr lang="en-GB" sz="2400" dirty="0"/>
              <a:t>Juego de roles «El estudiante turbo».</a:t>
            </a:r>
          </a:p>
          <a:p>
            <a:pPr lvl="0" algn="ctr"/>
            <a:endParaRPr lang="en-GB" sz="2400" b="1" dirty="0"/>
          </a:p>
          <a:p>
            <a:pPr lvl="0" algn="ctr"/>
            <a:r>
              <a:rPr lang="en-GB" sz="2400" b="1" dirty="0"/>
              <a:t>Interacción:</a:t>
            </a:r>
            <a:r>
              <a:rPr lang="en-GB" sz="2400" dirty="0"/>
              <a:t> </a:t>
            </a:r>
          </a:p>
          <a:p>
            <a:pPr lvl="0" algn="ctr"/>
            <a:r>
              <a:rPr lang="en-GB" sz="2400" dirty="0"/>
              <a:t>En grupos de tres: un </a:t>
            </a:r>
            <a:r>
              <a:rPr lang="en-GB" sz="2400" dirty="0" err="1"/>
              <a:t>estudiante</a:t>
            </a:r>
            <a:r>
              <a:rPr lang="en-GB" sz="2400" dirty="0"/>
              <a:t> </a:t>
            </a:r>
            <a:r>
              <a:rPr lang="en-GB" sz="2400" dirty="0" smtClean="0"/>
              <a:t>«turbo</a:t>
            </a:r>
            <a:r>
              <a:rPr lang="en-GB" sz="2400" dirty="0"/>
              <a:t>» (impaciente), un estudiante de último curso «indeciso» y un facilitador. </a:t>
            </a:r>
          </a:p>
          <a:p>
            <a:pPr lvl="0" algn="ctr"/>
            <a:r>
              <a:rPr lang="en-GB" sz="2400" dirty="0"/>
              <a:t>Practica una intervención de 2 minutos utilizando la «regla de no intervención».</a:t>
            </a:r>
          </a:p>
          <a:p>
            <a:pPr algn="ctr"/>
            <a:endParaRPr lang="en-GB" sz="2400" dirty="0"/>
          </a:p>
          <a:p>
            <a:pPr lvl="1" algn="ctr"/>
            <a:endParaRPr lang="en-GB" sz="2400" dirty="0"/>
          </a:p>
          <a:p>
            <a:pPr lvl="0" algn="ctr"/>
            <a:endParaRPr lang="en-GB" sz="2400" dirty="0"/>
          </a:p>
          <a:p>
            <a:pPr marR="0" lvl="0">
              <a:lnSpc>
                <a:spcPct val="107000"/>
              </a:lnSpc>
              <a:spcAft>
                <a:spcPts val="800"/>
              </a:spcAft>
              <a:buSzPts val="1000"/>
              <a:tabLst>
                <a:tab pos="4572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75778162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FE1495-67B9-C709-94D4-242CC3D0B745}"/>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B2E85BE8-985A-E07B-FC1E-07922188C33D}"/>
              </a:ext>
            </a:extLst>
          </p:cNvPr>
          <p:cNvSpPr>
            <a:spLocks noGrp="1"/>
          </p:cNvSpPr>
          <p:nvPr>
            <p:ph type="title"/>
          </p:nvPr>
        </p:nvSpPr>
        <p:spPr/>
        <p:txBody>
          <a:bodyPr lIns="91440"/>
          <a:lstStyle/>
          <a:p>
            <a:r>
              <a:rPr lang="en-US" sz="2400" i="1" dirty="0" err="1"/>
              <a:t>Módulo</a:t>
            </a:r>
            <a:r>
              <a:rPr lang="en-US" sz="2400" i="1" dirty="0"/>
              <a:t> 7 (</a:t>
            </a:r>
            <a:r>
              <a:rPr lang="en-US" sz="2400" i="1" dirty="0" err="1"/>
              <a:t>Docentes</a:t>
            </a:r>
            <a:r>
              <a:rPr lang="en-US" sz="2400" i="1" dirty="0"/>
              <a:t>): </a:t>
            </a:r>
            <a:r>
              <a:rPr lang="en-US" sz="2400" i="1" dirty="0" err="1"/>
              <a:t>Facilitar</a:t>
            </a:r>
            <a:r>
              <a:rPr lang="en-US" sz="2400" i="1" dirty="0"/>
              <a:t> el </a:t>
            </a:r>
            <a:r>
              <a:rPr lang="en-US" sz="2400" i="1" dirty="0" err="1"/>
              <a:t>aprendizaje</a:t>
            </a:r>
            <a:r>
              <a:rPr lang="en-US" sz="2400" i="1" dirty="0"/>
              <a:t> </a:t>
            </a:r>
            <a:r>
              <a:rPr lang="en-US" sz="2400" i="1" dirty="0" err="1"/>
              <a:t>intergeneracional</a:t>
            </a:r>
            <a:endParaRPr lang="el-GR" sz="2400" dirty="0"/>
          </a:p>
        </p:txBody>
      </p:sp>
      <p:sp>
        <p:nvSpPr>
          <p:cNvPr id="6" name="Text Placeholder 5">
            <a:extLst>
              <a:ext uri="{FF2B5EF4-FFF2-40B4-BE49-F238E27FC236}">
                <a16:creationId xmlns:a16="http://schemas.microsoft.com/office/drawing/2014/main" id="{9B072C13-2600-5194-105E-55DDBEF549EF}"/>
              </a:ext>
            </a:extLst>
          </p:cNvPr>
          <p:cNvSpPr>
            <a:spLocks noGrp="1"/>
          </p:cNvSpPr>
          <p:nvPr>
            <p:ph type="body" sz="quarter" idx="10"/>
          </p:nvPr>
        </p:nvSpPr>
        <p:spPr/>
        <p:txBody>
          <a:bodyPr/>
          <a:lstStyle/>
          <a:p>
            <a:endParaRPr lang="en-US" b="1" dirty="0">
              <a:solidFill>
                <a:schemeClr val="accent6">
                  <a:lumMod val="75000"/>
                </a:schemeClr>
              </a:solidFill>
            </a:endParaRPr>
          </a:p>
          <a:p>
            <a:r>
              <a:rPr lang="en-US" b="1" i="1" dirty="0" err="1">
                <a:solidFill>
                  <a:schemeClr val="accent6">
                    <a:lumMod val="75000"/>
                  </a:schemeClr>
                </a:solidFill>
              </a:rPr>
              <a:t>Tema</a:t>
            </a:r>
            <a:r>
              <a:rPr lang="en-US" b="1" i="1" dirty="0">
                <a:solidFill>
                  <a:schemeClr val="accent6">
                    <a:lumMod val="75000"/>
                  </a:schemeClr>
                </a:solidFill>
              </a:rPr>
              <a:t> 2: </a:t>
            </a:r>
            <a:r>
              <a:rPr lang="en-GB" b="1" i="1" dirty="0" err="1">
                <a:solidFill>
                  <a:schemeClr val="accent6">
                    <a:lumMod val="75000"/>
                  </a:schemeClr>
                </a:solidFill>
              </a:rPr>
              <a:t>Gestión</a:t>
            </a:r>
            <a:r>
              <a:rPr lang="en-GB" b="1" i="1" dirty="0">
                <a:solidFill>
                  <a:schemeClr val="accent6">
                    <a:lumMod val="75000"/>
                  </a:schemeClr>
                </a:solidFill>
              </a:rPr>
              <a:t> del </a:t>
            </a:r>
            <a:r>
              <a:rPr lang="en-GB" b="1" i="1" dirty="0" err="1">
                <a:solidFill>
                  <a:schemeClr val="accent6">
                    <a:lumMod val="75000"/>
                  </a:schemeClr>
                </a:solidFill>
              </a:rPr>
              <a:t>aprendizaje</a:t>
            </a:r>
            <a:r>
              <a:rPr lang="en-GB" b="1" i="1" dirty="0">
                <a:solidFill>
                  <a:schemeClr val="accent6">
                    <a:lumMod val="75000"/>
                  </a:schemeClr>
                </a:solidFill>
              </a:rPr>
              <a:t> </a:t>
            </a:r>
            <a:r>
              <a:rPr lang="en-GB" b="1" i="1" dirty="0" err="1">
                <a:solidFill>
                  <a:schemeClr val="accent6">
                    <a:lumMod val="75000"/>
                  </a:schemeClr>
                </a:solidFill>
              </a:rPr>
              <a:t>intergeneracional</a:t>
            </a:r>
            <a:r>
              <a:rPr lang="en-GB" b="1" i="1" dirty="0">
                <a:solidFill>
                  <a:schemeClr val="accent6">
                    <a:lumMod val="75000"/>
                  </a:schemeClr>
                </a:solidFill>
              </a:rPr>
              <a:t> (</a:t>
            </a:r>
            <a:r>
              <a:rPr lang="en-GB" b="1" i="1" dirty="0" err="1">
                <a:solidFill>
                  <a:schemeClr val="accent6">
                    <a:lumMod val="75000"/>
                  </a:schemeClr>
                </a:solidFill>
              </a:rPr>
              <a:t>dinámicas</a:t>
            </a:r>
            <a:r>
              <a:rPr lang="en-GB" b="1" i="1" dirty="0">
                <a:solidFill>
                  <a:schemeClr val="accent6">
                    <a:lumMod val="75000"/>
                  </a:schemeClr>
                </a:solidFill>
              </a:rPr>
              <a:t> y </a:t>
            </a:r>
            <a:r>
              <a:rPr lang="en-GB" b="1" i="1" dirty="0" err="1">
                <a:solidFill>
                  <a:schemeClr val="accent6">
                    <a:lumMod val="75000"/>
                  </a:schemeClr>
                </a:solidFill>
              </a:rPr>
              <a:t>conflictos</a:t>
            </a:r>
            <a:r>
              <a:rPr lang="en-GB" b="1" i="1" dirty="0">
                <a:solidFill>
                  <a:schemeClr val="accent6">
                    <a:lumMod val="75000"/>
                  </a:schemeClr>
                </a:solidFill>
              </a:rPr>
              <a:t>)</a:t>
            </a:r>
            <a:r>
              <a:rPr lang="en-US" b="1" i="1" dirty="0">
                <a:solidFill>
                  <a:schemeClr val="accent6">
                    <a:lumMod val="75000"/>
                  </a:schemeClr>
                </a:solidFill>
              </a:rPr>
              <a:t> </a:t>
            </a:r>
            <a:endParaRPr lang="en-GB" b="1" i="1" dirty="0">
              <a:solidFill>
                <a:schemeClr val="accent6">
                  <a:lumMod val="75000"/>
                </a:schemeClr>
              </a:solidFill>
            </a:endParaRPr>
          </a:p>
          <a:p>
            <a:endParaRPr lang="en-CY" i="1" dirty="0"/>
          </a:p>
        </p:txBody>
      </p:sp>
      <p:pic>
        <p:nvPicPr>
          <p:cNvPr id="2" name="Content Placeholder 1">
            <a:extLst>
              <a:ext uri="{FF2B5EF4-FFF2-40B4-BE49-F238E27FC236}">
                <a16:creationId xmlns:a16="http://schemas.microsoft.com/office/drawing/2014/main" id="{8E006259-677A-F5E9-2917-2FBB9520F0F5}"/>
              </a:ext>
            </a:extLst>
          </p:cNvPr>
          <p:cNvPicPr>
            <a:picLocks noGrp="1" noChangeAspect="1"/>
          </p:cNvPicPr>
          <p:nvPr>
            <p:ph sz="quarter" idx="12"/>
          </p:nvPr>
        </p:nvPicPr>
        <p:blipFill>
          <a:blip r:embed="rId3"/>
          <a:stretch>
            <a:fillRect/>
          </a:stretch>
        </p:blipFill>
        <p:spPr>
          <a:xfrm>
            <a:off x="9714988" y="5469025"/>
            <a:ext cx="2327333" cy="1068606"/>
          </a:xfrm>
          <a:prstGeom prst="rect">
            <a:avLst/>
          </a:prstGeom>
        </p:spPr>
      </p:pic>
      <p:sp>
        <p:nvSpPr>
          <p:cNvPr id="3" name="TextBox 2">
            <a:extLst>
              <a:ext uri="{FF2B5EF4-FFF2-40B4-BE49-F238E27FC236}">
                <a16:creationId xmlns:a16="http://schemas.microsoft.com/office/drawing/2014/main" id="{354C4389-E601-0AA5-3B48-DBA58AE10C9C}"/>
              </a:ext>
            </a:extLst>
          </p:cNvPr>
          <p:cNvSpPr txBox="1"/>
          <p:nvPr/>
        </p:nvSpPr>
        <p:spPr>
          <a:xfrm>
            <a:off x="97970" y="1563010"/>
            <a:ext cx="10957957" cy="4901983"/>
          </a:xfrm>
          <a:prstGeom prst="rect">
            <a:avLst/>
          </a:prstGeom>
          <a:noFill/>
        </p:spPr>
        <p:txBody>
          <a:bodyPr wrap="square">
            <a:spAutoFit/>
          </a:bodyPr>
          <a:lstStyle/>
          <a:p>
            <a:pPr algn="ctr"/>
            <a:r>
              <a:rPr lang="en-GB" sz="2400" b="1" dirty="0">
                <a:solidFill>
                  <a:schemeClr val="accent4">
                    <a:lumMod val="75000"/>
                  </a:schemeClr>
                </a:solidFill>
              </a:rPr>
              <a:t>Actividad: Análisis del juego de roles (interactivo)</a:t>
            </a:r>
          </a:p>
          <a:p>
            <a:pPr algn="ctr"/>
            <a:endParaRPr lang="en-GB" sz="2400" dirty="0"/>
          </a:p>
          <a:p>
            <a:pPr lvl="0" algn="ctr"/>
            <a:r>
              <a:rPr lang="en-GB" sz="2400" b="1" dirty="0"/>
              <a:t>Tarea: </a:t>
            </a:r>
            <a:r>
              <a:rPr lang="en-GB" sz="2400" dirty="0"/>
              <a:t>La comprobación de los «sentimientos»</a:t>
            </a:r>
          </a:p>
          <a:p>
            <a:pPr lvl="0" algn="ctr"/>
            <a:endParaRPr lang="en-GB" sz="2400" b="1" dirty="0"/>
          </a:p>
          <a:p>
            <a:pPr lvl="0" algn="ctr"/>
            <a:r>
              <a:rPr lang="en-GB" sz="2400" b="1" dirty="0"/>
              <a:t>Interacción:</a:t>
            </a:r>
            <a:r>
              <a:rPr lang="en-GB" sz="2400" dirty="0"/>
              <a:t> </a:t>
            </a:r>
          </a:p>
          <a:p>
            <a:pPr lvl="0" algn="ctr"/>
            <a:endParaRPr lang="en-GB" sz="1200" dirty="0"/>
          </a:p>
          <a:p>
            <a:pPr lvl="0" algn="ctr"/>
            <a:r>
              <a:rPr lang="en-GB" sz="2400" dirty="0"/>
              <a:t>Estudiantes de último curso/Estudiantes: </a:t>
            </a:r>
            <a:r>
              <a:rPr lang="en-GB" sz="2400" i="1" dirty="0"/>
              <a:t>«¿Te hizo sentir el facilitador como parte de un equipo?»</a:t>
            </a:r>
            <a:r>
              <a:rPr lang="en-GB" sz="2400" dirty="0"/>
              <a:t> </a:t>
            </a:r>
          </a:p>
          <a:p>
            <a:pPr lvl="0" algn="ctr"/>
            <a:endParaRPr lang="en-GB" sz="2400" dirty="0"/>
          </a:p>
          <a:p>
            <a:pPr lvl="0" algn="ctr"/>
            <a:r>
              <a:rPr lang="en-GB" sz="2400" dirty="0"/>
              <a:t>Facilitadores: </a:t>
            </a:r>
            <a:r>
              <a:rPr lang="en-GB" sz="2400" i="1" dirty="0"/>
              <a:t>«¿Qué fue lo más difícil de no realizar la tarea técnica vosotros mismos?»</a:t>
            </a:r>
            <a:endParaRPr lang="en-GB" sz="2400" dirty="0"/>
          </a:p>
          <a:p>
            <a:pPr algn="ctr"/>
            <a:endParaRPr lang="en-GB" sz="2400" dirty="0"/>
          </a:p>
          <a:p>
            <a:pPr lvl="1" algn="ctr"/>
            <a:endParaRPr lang="en-GB" sz="2400" dirty="0"/>
          </a:p>
          <a:p>
            <a:pPr lvl="0" algn="ctr"/>
            <a:endParaRPr lang="en-GB" sz="2400" dirty="0"/>
          </a:p>
          <a:p>
            <a:pPr marR="0" lvl="0">
              <a:lnSpc>
                <a:spcPct val="107000"/>
              </a:lnSpc>
              <a:spcAft>
                <a:spcPts val="800"/>
              </a:spcAft>
              <a:buSzPts val="1000"/>
              <a:tabLst>
                <a:tab pos="4572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3460769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19E000-07C4-0970-E278-5CB759991EF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2B9E0A8-86C7-0BAD-983C-8CF98D4B45D8}"/>
              </a:ext>
            </a:extLst>
          </p:cNvPr>
          <p:cNvSpPr>
            <a:spLocks noGrp="1"/>
          </p:cNvSpPr>
          <p:nvPr>
            <p:ph type="ctrTitle"/>
          </p:nvPr>
        </p:nvSpPr>
        <p:spPr/>
        <p:txBody>
          <a:bodyPr>
            <a:normAutofit fontScale="90000"/>
          </a:bodyPr>
          <a:lstStyle/>
          <a:p>
            <a:r>
              <a:rPr lang="en-US" sz="2400" b="0" i="1" dirty="0"/>
              <a:t>Módulo 7 (Docentes): </a:t>
            </a:r>
            <a:br>
              <a:rPr lang="en-US" sz="2400" b="0" i="1" dirty="0"/>
            </a:br>
            <a:r>
              <a:rPr lang="en-US" sz="2400" b="0" i="1" dirty="0"/>
              <a:t>Facilitar el aprendizaje intergeneracional </a:t>
            </a:r>
            <a:br>
              <a:rPr lang="en-US" sz="2400" b="0" i="1" dirty="0"/>
            </a:br>
            <a:r>
              <a:rPr lang="en-CY" sz="1800" dirty="0"/>
              <a:t/>
            </a:r>
            <a:br>
              <a:rPr lang="en-CY" sz="1800" dirty="0"/>
            </a:br>
            <a:r>
              <a:rPr lang="en-US" sz="1800" dirty="0"/>
              <a:t/>
            </a:r>
            <a:br>
              <a:rPr lang="en-US" sz="1800" dirty="0"/>
            </a:br>
            <a:r>
              <a:rPr lang="en-US" sz="1800" dirty="0"/>
              <a:t> </a:t>
            </a:r>
            <a:br>
              <a:rPr lang="en-US" sz="1800" dirty="0"/>
            </a:br>
            <a:endParaRPr lang="en-CY" sz="1800" dirty="0"/>
          </a:p>
        </p:txBody>
      </p:sp>
      <p:sp>
        <p:nvSpPr>
          <p:cNvPr id="3" name="Subtitle 2">
            <a:extLst>
              <a:ext uri="{FF2B5EF4-FFF2-40B4-BE49-F238E27FC236}">
                <a16:creationId xmlns:a16="http://schemas.microsoft.com/office/drawing/2014/main" id="{E1C0FBEE-9145-2830-DADD-42BC86B066FE}"/>
              </a:ext>
            </a:extLst>
          </p:cNvPr>
          <p:cNvSpPr>
            <a:spLocks noGrp="1"/>
          </p:cNvSpPr>
          <p:nvPr>
            <p:ph type="subTitle" idx="1"/>
          </p:nvPr>
        </p:nvSpPr>
        <p:spPr>
          <a:xfrm>
            <a:off x="374726" y="3662221"/>
            <a:ext cx="7391858" cy="1292830"/>
          </a:xfrm>
        </p:spPr>
        <p:txBody>
          <a:bodyPr>
            <a:normAutofit lnSpcReduction="10000"/>
          </a:bodyPr>
          <a:lstStyle/>
          <a:p>
            <a:endParaRPr lang="en-US" sz="2800" b="1" dirty="0">
              <a:solidFill>
                <a:schemeClr val="accent6">
                  <a:lumMod val="75000"/>
                </a:schemeClr>
              </a:solidFill>
            </a:endParaRPr>
          </a:p>
          <a:p>
            <a:r>
              <a:rPr lang="en-US" sz="2600" b="1" dirty="0">
                <a:solidFill>
                  <a:schemeClr val="accent6">
                    <a:lumMod val="75000"/>
                  </a:schemeClr>
                </a:solidFill>
              </a:rPr>
              <a:t>Tema 3: Emparejamiento y formación de parejas</a:t>
            </a:r>
          </a:p>
          <a:p>
            <a:endParaRPr lang="en-US" sz="2800" b="1" dirty="0">
              <a:solidFill>
                <a:schemeClr val="accent6">
                  <a:lumMod val="75000"/>
                </a:schemeClr>
              </a:solidFill>
            </a:endParaRPr>
          </a:p>
          <a:p>
            <a:endParaRPr lang="en-CY" sz="2800" dirty="0"/>
          </a:p>
        </p:txBody>
      </p:sp>
    </p:spTree>
    <p:extLst>
      <p:ext uri="{BB962C8B-B14F-4D97-AF65-F5344CB8AC3E}">
        <p14:creationId xmlns:p14="http://schemas.microsoft.com/office/powerpoint/2010/main" val="82949253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5CDC1E-AE59-7D12-6DFC-40F74B42E0AF}"/>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0C756E9C-3630-07EA-97B3-3F0A0DA41D08}"/>
              </a:ext>
            </a:extLst>
          </p:cNvPr>
          <p:cNvSpPr>
            <a:spLocks noGrp="1"/>
          </p:cNvSpPr>
          <p:nvPr>
            <p:ph type="title"/>
          </p:nvPr>
        </p:nvSpPr>
        <p:spPr/>
        <p:txBody>
          <a:bodyPr lIns="91440"/>
          <a:lstStyle/>
          <a:p>
            <a:r>
              <a:rPr lang="en-US" sz="2400" i="1" dirty="0" err="1"/>
              <a:t>Módulo</a:t>
            </a:r>
            <a:r>
              <a:rPr lang="en-US" sz="2400" i="1" dirty="0"/>
              <a:t> 7 (</a:t>
            </a:r>
            <a:r>
              <a:rPr lang="en-US" sz="2400" i="1" dirty="0" err="1"/>
              <a:t>Docentes</a:t>
            </a:r>
            <a:r>
              <a:rPr lang="en-US" sz="2400" i="1" dirty="0"/>
              <a:t>): </a:t>
            </a:r>
            <a:r>
              <a:rPr lang="en-US" sz="2400" i="1" dirty="0" err="1"/>
              <a:t>Facilitar</a:t>
            </a:r>
            <a:r>
              <a:rPr lang="en-US" sz="2400" i="1" dirty="0"/>
              <a:t> el </a:t>
            </a:r>
            <a:r>
              <a:rPr lang="en-US" sz="2400" i="1" dirty="0" err="1"/>
              <a:t>aprendizaje</a:t>
            </a:r>
            <a:r>
              <a:rPr lang="en-US" sz="2400" i="1" dirty="0"/>
              <a:t> </a:t>
            </a:r>
            <a:r>
              <a:rPr lang="en-US" sz="2400" i="1" dirty="0" err="1"/>
              <a:t>intergeneracional</a:t>
            </a:r>
            <a:endParaRPr lang="el-GR" sz="2400" dirty="0"/>
          </a:p>
        </p:txBody>
      </p:sp>
      <p:sp>
        <p:nvSpPr>
          <p:cNvPr id="6" name="Text Placeholder 5">
            <a:extLst>
              <a:ext uri="{FF2B5EF4-FFF2-40B4-BE49-F238E27FC236}">
                <a16:creationId xmlns:a16="http://schemas.microsoft.com/office/drawing/2014/main" id="{4D6933A7-7FD5-EADA-EF8C-2835BD7FF988}"/>
              </a:ext>
            </a:extLst>
          </p:cNvPr>
          <p:cNvSpPr>
            <a:spLocks noGrp="1"/>
          </p:cNvSpPr>
          <p:nvPr>
            <p:ph type="body" sz="quarter" idx="10"/>
          </p:nvPr>
        </p:nvSpPr>
        <p:spPr/>
        <p:txBody>
          <a:bodyPr/>
          <a:lstStyle/>
          <a:p>
            <a:r>
              <a:rPr lang="en-US" b="1" i="1" dirty="0">
                <a:solidFill>
                  <a:schemeClr val="accent6">
                    <a:lumMod val="75000"/>
                  </a:schemeClr>
                </a:solidFill>
              </a:rPr>
              <a:t>Tema 3: Emparejamiento y formación de parejas</a:t>
            </a:r>
          </a:p>
        </p:txBody>
      </p:sp>
      <p:pic>
        <p:nvPicPr>
          <p:cNvPr id="2" name="Content Placeholder 1">
            <a:extLst>
              <a:ext uri="{FF2B5EF4-FFF2-40B4-BE49-F238E27FC236}">
                <a16:creationId xmlns:a16="http://schemas.microsoft.com/office/drawing/2014/main" id="{A1005BE0-AD0D-F3E3-14CA-AFD352669A26}"/>
              </a:ext>
            </a:extLst>
          </p:cNvPr>
          <p:cNvPicPr>
            <a:picLocks noGrp="1" noChangeAspect="1"/>
          </p:cNvPicPr>
          <p:nvPr>
            <p:ph sz="quarter" idx="12"/>
          </p:nvPr>
        </p:nvPicPr>
        <p:blipFill>
          <a:blip r:embed="rId3"/>
          <a:stretch>
            <a:fillRect/>
          </a:stretch>
        </p:blipFill>
        <p:spPr>
          <a:xfrm>
            <a:off x="10098709" y="5741145"/>
            <a:ext cx="1943612" cy="892419"/>
          </a:xfrm>
          <a:prstGeom prst="rect">
            <a:avLst/>
          </a:prstGeom>
        </p:spPr>
      </p:pic>
      <p:sp>
        <p:nvSpPr>
          <p:cNvPr id="4" name="TextBox 3">
            <a:extLst>
              <a:ext uri="{FF2B5EF4-FFF2-40B4-BE49-F238E27FC236}">
                <a16:creationId xmlns:a16="http://schemas.microsoft.com/office/drawing/2014/main" id="{85458BDB-F3F2-29FA-B251-1A7D0772C554}"/>
              </a:ext>
            </a:extLst>
          </p:cNvPr>
          <p:cNvSpPr txBox="1"/>
          <p:nvPr/>
        </p:nvSpPr>
        <p:spPr>
          <a:xfrm>
            <a:off x="102422" y="1405534"/>
            <a:ext cx="10267705" cy="4734822"/>
          </a:xfrm>
          <a:prstGeom prst="rect">
            <a:avLst/>
          </a:prstGeom>
          <a:noFill/>
        </p:spPr>
        <p:txBody>
          <a:bodyPr wrap="square">
            <a:spAutoFit/>
          </a:bodyPr>
          <a:lstStyle/>
          <a:p>
            <a:pPr lvl="0"/>
            <a:r>
              <a:rPr lang="en-GB" sz="2400" b="1" dirty="0"/>
              <a:t>El arte de la combinación</a:t>
            </a:r>
            <a:endParaRPr lang="en-GB" sz="2400" dirty="0"/>
          </a:p>
          <a:p>
            <a:pPr lvl="0"/>
            <a:endParaRPr lang="en-GB" sz="2400" b="1" dirty="0"/>
          </a:p>
          <a:p>
            <a:pPr lvl="0" algn="ctr"/>
            <a:r>
              <a:rPr lang="en-GB" sz="2400" dirty="0"/>
              <a:t>Diseñar la sinergia</a:t>
            </a:r>
          </a:p>
          <a:p>
            <a:pPr lvl="0"/>
            <a:endParaRPr lang="en-GB" sz="2400" b="1" dirty="0"/>
          </a:p>
          <a:p>
            <a:pPr lvl="0"/>
            <a:r>
              <a:rPr lang="en-GB" sz="2400" dirty="0"/>
              <a:t>-La asignación es la agrupación estratégica que se realiza </a:t>
            </a:r>
            <a:r>
              <a:rPr lang="en-GB" sz="2400" b="1" dirty="0"/>
              <a:t>antes </a:t>
            </a:r>
            <a:r>
              <a:rPr lang="en-GB" sz="2400" dirty="0"/>
              <a:t>de</a:t>
            </a:r>
            <a:r>
              <a:rPr lang="en-GB" sz="2400" b="1" dirty="0"/>
              <a:t> </a:t>
            </a:r>
            <a:r>
              <a:rPr lang="en-GB" sz="2400" dirty="0"/>
              <a:t>la </a:t>
            </a:r>
            <a:r>
              <a:rPr lang="en-GB" sz="2400" dirty="0" err="1" smtClean="0"/>
              <a:t>sesión</a:t>
            </a:r>
            <a:endParaRPr lang="en-GB" sz="2400" dirty="0"/>
          </a:p>
          <a:p>
            <a:pPr lvl="0"/>
            <a:r>
              <a:rPr lang="en-GB" sz="2400" dirty="0"/>
              <a:t>-La formación de parejas es la interacción que se produce </a:t>
            </a:r>
            <a:r>
              <a:rPr lang="en-GB" sz="2400" b="1" dirty="0"/>
              <a:t>durante </a:t>
            </a:r>
            <a:r>
              <a:rPr lang="en-GB" sz="2400" dirty="0"/>
              <a:t>la </a:t>
            </a:r>
            <a:r>
              <a:rPr lang="en-GB" sz="2400" dirty="0" err="1" smtClean="0"/>
              <a:t>sesión</a:t>
            </a:r>
            <a:endParaRPr lang="en-GB" sz="2400" dirty="0"/>
          </a:p>
          <a:p>
            <a:pPr lvl="0"/>
            <a:r>
              <a:rPr lang="en-GB" sz="2400" dirty="0" smtClean="0"/>
              <a:t>-¡</a:t>
            </a:r>
            <a:r>
              <a:rPr lang="en-GB" sz="2400" dirty="0"/>
              <a:t>La asignación y la formación de parejas es un proceso individual y no tiene por qué completarse de inmediato! </a:t>
            </a:r>
          </a:p>
          <a:p>
            <a:pPr lvl="0"/>
            <a:r>
              <a:rPr lang="en-GB" sz="2400" dirty="0"/>
              <a:t>A menudo es necesario volver a emparejar, ¡y eso no es señal de que el proceso de emparejamiento haya sido malo!</a:t>
            </a:r>
          </a:p>
          <a:p>
            <a:pPr lvl="0"/>
            <a:endParaRPr lang="en-GB" sz="2400" b="1" dirty="0"/>
          </a:p>
          <a:p>
            <a:pPr lvl="0"/>
            <a:endParaRPr lang="en-GB" sz="1200" b="1" dirty="0"/>
          </a:p>
          <a:p>
            <a:pPr marR="0" lvl="0">
              <a:lnSpc>
                <a:spcPct val="107000"/>
              </a:lnSpc>
              <a:spcAft>
                <a:spcPts val="800"/>
              </a:spcAft>
              <a:buSzPts val="1000"/>
              <a:tabLst>
                <a:tab pos="4572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09113734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32BB0D-286B-3E45-C683-9056749B1B87}"/>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D7AB90A9-DE05-952E-F816-6349B8824CBE}"/>
              </a:ext>
            </a:extLst>
          </p:cNvPr>
          <p:cNvSpPr>
            <a:spLocks noGrp="1"/>
          </p:cNvSpPr>
          <p:nvPr>
            <p:ph type="title"/>
          </p:nvPr>
        </p:nvSpPr>
        <p:spPr/>
        <p:txBody>
          <a:bodyPr lIns="91440"/>
          <a:lstStyle/>
          <a:p>
            <a:r>
              <a:rPr lang="en-US" sz="2400" i="1" dirty="0"/>
              <a:t>Módulo 7 (Docentes): Facilitar el aprendizaje intergeneracional</a:t>
            </a:r>
            <a:endParaRPr lang="el-GR" sz="2400" dirty="0"/>
          </a:p>
        </p:txBody>
      </p:sp>
      <p:sp>
        <p:nvSpPr>
          <p:cNvPr id="6" name="Text Placeholder 5">
            <a:extLst>
              <a:ext uri="{FF2B5EF4-FFF2-40B4-BE49-F238E27FC236}">
                <a16:creationId xmlns:a16="http://schemas.microsoft.com/office/drawing/2014/main" id="{B2662878-00EE-5A1F-61A4-2D79DE119D19}"/>
              </a:ext>
            </a:extLst>
          </p:cNvPr>
          <p:cNvSpPr>
            <a:spLocks noGrp="1"/>
          </p:cNvSpPr>
          <p:nvPr>
            <p:ph type="body" sz="quarter" idx="10"/>
          </p:nvPr>
        </p:nvSpPr>
        <p:spPr/>
        <p:txBody>
          <a:bodyPr/>
          <a:lstStyle/>
          <a:p>
            <a:r>
              <a:rPr lang="en-US" b="1" i="1" dirty="0">
                <a:solidFill>
                  <a:schemeClr val="accent6">
                    <a:lumMod val="75000"/>
                  </a:schemeClr>
                </a:solidFill>
              </a:rPr>
              <a:t>Tema 3: Emparejamiento y formación de parejas</a:t>
            </a:r>
          </a:p>
        </p:txBody>
      </p:sp>
      <p:pic>
        <p:nvPicPr>
          <p:cNvPr id="2" name="Content Placeholder 1">
            <a:extLst>
              <a:ext uri="{FF2B5EF4-FFF2-40B4-BE49-F238E27FC236}">
                <a16:creationId xmlns:a16="http://schemas.microsoft.com/office/drawing/2014/main" id="{B645CEC8-44A4-0B08-5250-E7D99F40CC3D}"/>
              </a:ext>
            </a:extLst>
          </p:cNvPr>
          <p:cNvPicPr>
            <a:picLocks noGrp="1" noChangeAspect="1"/>
          </p:cNvPicPr>
          <p:nvPr>
            <p:ph sz="quarter" idx="12"/>
          </p:nvPr>
        </p:nvPicPr>
        <p:blipFill>
          <a:blip r:embed="rId3"/>
          <a:stretch>
            <a:fillRect/>
          </a:stretch>
        </p:blipFill>
        <p:spPr>
          <a:xfrm>
            <a:off x="9674051" y="5554109"/>
            <a:ext cx="2327333" cy="1068606"/>
          </a:xfrm>
          <a:prstGeom prst="rect">
            <a:avLst/>
          </a:prstGeom>
        </p:spPr>
      </p:pic>
      <p:sp>
        <p:nvSpPr>
          <p:cNvPr id="4" name="TextBox 3">
            <a:extLst>
              <a:ext uri="{FF2B5EF4-FFF2-40B4-BE49-F238E27FC236}">
                <a16:creationId xmlns:a16="http://schemas.microsoft.com/office/drawing/2014/main" id="{AD8A0EAC-637F-6CBE-41CB-63A5F1B7CB18}"/>
              </a:ext>
            </a:extLst>
          </p:cNvPr>
          <p:cNvSpPr txBox="1"/>
          <p:nvPr/>
        </p:nvSpPr>
        <p:spPr>
          <a:xfrm>
            <a:off x="149679" y="1405534"/>
            <a:ext cx="11041330" cy="6063198"/>
          </a:xfrm>
          <a:prstGeom prst="rect">
            <a:avLst/>
          </a:prstGeom>
          <a:noFill/>
        </p:spPr>
        <p:txBody>
          <a:bodyPr wrap="square">
            <a:spAutoFit/>
          </a:bodyPr>
          <a:lstStyle/>
          <a:p>
            <a:pPr lvl="0"/>
            <a:r>
              <a:rPr lang="en-GB" sz="2400" b="1" dirty="0"/>
              <a:t>Creación de parejas sinérgicas</a:t>
            </a:r>
          </a:p>
          <a:p>
            <a:pPr lvl="0"/>
            <a:endParaRPr lang="en-GB" sz="2400" dirty="0"/>
          </a:p>
          <a:p>
            <a:pPr lvl="0" algn="ctr"/>
            <a:r>
              <a:rPr lang="en-GB" sz="2400" dirty="0"/>
              <a:t>Más que simples nombres al azar</a:t>
            </a:r>
          </a:p>
          <a:p>
            <a:pPr lvl="1"/>
            <a:endParaRPr lang="en-GB" sz="800" b="1" dirty="0"/>
          </a:p>
          <a:p>
            <a:pPr lvl="1"/>
            <a:r>
              <a:rPr lang="en-GB" sz="2400" b="1" dirty="0"/>
              <a:t>Criterios para parejas de alta sinergia</a:t>
            </a:r>
          </a:p>
          <a:p>
            <a:pPr marL="742950" lvl="1" indent="-285750">
              <a:buFont typeface="Wingdings" panose="05000000000000000000" pitchFamily="2" charset="2"/>
              <a:buChar char="q"/>
            </a:pPr>
            <a:r>
              <a:rPr lang="en-GB" sz="2400" b="1" dirty="0"/>
              <a:t>Complementariedad: </a:t>
            </a:r>
            <a:r>
              <a:rPr lang="en-GB" sz="2400" dirty="0" err="1"/>
              <a:t>b</a:t>
            </a:r>
            <a:r>
              <a:rPr lang="en-GB" sz="2400" dirty="0" err="1" smtClean="0"/>
              <a:t>asada</a:t>
            </a:r>
            <a:r>
              <a:rPr lang="en-GB" sz="2400" dirty="0" smtClean="0"/>
              <a:t> </a:t>
            </a:r>
            <a:r>
              <a:rPr lang="en-GB" sz="2400" dirty="0"/>
              <a:t>en fortalezas complementarias (experto en tecnología + experto en la vida).</a:t>
            </a:r>
          </a:p>
          <a:p>
            <a:pPr marL="742950" lvl="1" indent="-285750">
              <a:buFont typeface="Wingdings" panose="05000000000000000000" pitchFamily="2" charset="2"/>
              <a:buChar char="q"/>
            </a:pPr>
            <a:r>
              <a:rPr lang="en-GB" sz="2400" b="1" dirty="0"/>
              <a:t>Puntos en común: </a:t>
            </a:r>
            <a:r>
              <a:rPr lang="en-GB" sz="2400" dirty="0" err="1"/>
              <a:t>a</a:t>
            </a:r>
            <a:r>
              <a:rPr lang="en-GB" sz="2400" dirty="0" err="1" smtClean="0"/>
              <a:t>ficiones</a:t>
            </a:r>
            <a:r>
              <a:rPr lang="en-GB" sz="2400" dirty="0" smtClean="0"/>
              <a:t> </a:t>
            </a:r>
            <a:r>
              <a:rPr lang="en-GB" sz="2400" dirty="0"/>
              <a:t>compartidas (por ejemplo, jardinería y dar paseos).</a:t>
            </a:r>
          </a:p>
          <a:p>
            <a:pPr marL="742950" lvl="1" indent="-285750">
              <a:buFont typeface="Wingdings" panose="05000000000000000000" pitchFamily="2" charset="2"/>
              <a:buChar char="q"/>
            </a:pPr>
            <a:r>
              <a:rPr lang="en-GB" sz="2400" b="1" dirty="0"/>
              <a:t>Aspectos socioemocionales: </a:t>
            </a:r>
            <a:r>
              <a:rPr lang="en-GB" sz="2400" dirty="0"/>
              <a:t>combinación de tipos de personalidad (p. ej., tranquilo con ansioso).</a:t>
            </a:r>
          </a:p>
          <a:p>
            <a:pPr marL="742950" lvl="1" indent="-285750">
              <a:buFont typeface="Wingdings" panose="05000000000000000000" pitchFamily="2" charset="2"/>
              <a:buChar char="q"/>
            </a:pPr>
            <a:r>
              <a:rPr lang="en-GB" sz="2400" b="1" dirty="0"/>
              <a:t>Antecedentes culturales: </a:t>
            </a:r>
            <a:r>
              <a:rPr lang="en-GB" sz="2400" dirty="0" err="1"/>
              <a:t>e</a:t>
            </a:r>
            <a:r>
              <a:rPr lang="en-GB" sz="2400" dirty="0" err="1" smtClean="0"/>
              <a:t>mparejamiento</a:t>
            </a:r>
            <a:r>
              <a:rPr lang="en-GB" sz="2400" dirty="0" smtClean="0"/>
              <a:t> </a:t>
            </a:r>
            <a:r>
              <a:rPr lang="en-GB" sz="2400" dirty="0"/>
              <a:t>basado en conocimientos o antecedentes culturales.</a:t>
            </a:r>
          </a:p>
          <a:p>
            <a:pPr lvl="1" algn="ctr"/>
            <a:endParaRPr lang="en-GB" sz="2400" b="1" dirty="0"/>
          </a:p>
          <a:p>
            <a:pPr lvl="1" algn="ctr"/>
            <a:r>
              <a:rPr lang="en-GB" sz="2400" b="1" dirty="0"/>
              <a:t>Puntos clave:</a:t>
            </a:r>
            <a:r>
              <a:rPr lang="en-GB" sz="2400" dirty="0"/>
              <a:t> </a:t>
            </a:r>
          </a:p>
          <a:p>
            <a:pPr lvl="1"/>
            <a:r>
              <a:rPr lang="en-GB" sz="2400" dirty="0" smtClean="0"/>
              <a:t>           La </a:t>
            </a:r>
            <a:r>
              <a:rPr lang="en-GB" sz="2400" dirty="0" err="1" smtClean="0"/>
              <a:t>combinación</a:t>
            </a:r>
            <a:r>
              <a:rPr lang="en-GB" sz="2400" dirty="0" smtClean="0"/>
              <a:t> </a:t>
            </a:r>
            <a:r>
              <a:rPr lang="en-GB" sz="2400" dirty="0" err="1" smtClean="0"/>
              <a:t>basada</a:t>
            </a:r>
            <a:r>
              <a:rPr lang="en-GB" sz="2400" dirty="0" smtClean="0"/>
              <a:t> </a:t>
            </a:r>
            <a:r>
              <a:rPr lang="en-GB" sz="2400" dirty="0" err="1" smtClean="0"/>
              <a:t>en</a:t>
            </a:r>
            <a:r>
              <a:rPr lang="en-GB" sz="2400" dirty="0" smtClean="0"/>
              <a:t> </a:t>
            </a:r>
            <a:r>
              <a:rPr lang="en-GB" sz="2400" dirty="0" err="1" smtClean="0"/>
              <a:t>datos</a:t>
            </a:r>
            <a:r>
              <a:rPr lang="en-GB" sz="2400" dirty="0" smtClean="0"/>
              <a:t> conduce a </a:t>
            </a:r>
            <a:r>
              <a:rPr lang="en-GB" sz="2400" dirty="0" err="1" smtClean="0"/>
              <a:t>mejores</a:t>
            </a:r>
            <a:r>
              <a:rPr lang="en-GB" sz="2400" dirty="0" smtClean="0"/>
              <a:t> </a:t>
            </a:r>
            <a:r>
              <a:rPr lang="en-GB" sz="2400" dirty="0" err="1" smtClean="0"/>
              <a:t>resultados</a:t>
            </a:r>
            <a:endParaRPr lang="en-GB" sz="2400" dirty="0"/>
          </a:p>
          <a:p>
            <a:pPr lvl="1"/>
            <a:endParaRPr lang="en-GB" sz="2000" dirty="0"/>
          </a:p>
          <a:p>
            <a:pPr lvl="0"/>
            <a:endParaRPr lang="en-GB" sz="2400" dirty="0"/>
          </a:p>
        </p:txBody>
      </p:sp>
    </p:spTree>
    <p:extLst>
      <p:ext uri="{BB962C8B-B14F-4D97-AF65-F5344CB8AC3E}">
        <p14:creationId xmlns:p14="http://schemas.microsoft.com/office/powerpoint/2010/main" val="353725227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B8955D-7192-9252-D6AF-03A853BB9D10}"/>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FDDF933A-363B-02A3-262D-552FA7910BDF}"/>
              </a:ext>
            </a:extLst>
          </p:cNvPr>
          <p:cNvSpPr>
            <a:spLocks noGrp="1"/>
          </p:cNvSpPr>
          <p:nvPr>
            <p:ph type="title"/>
          </p:nvPr>
        </p:nvSpPr>
        <p:spPr/>
        <p:txBody>
          <a:bodyPr lIns="91440"/>
          <a:lstStyle/>
          <a:p>
            <a:r>
              <a:rPr lang="en-US" sz="2400" i="1" dirty="0" err="1"/>
              <a:t>Módulo</a:t>
            </a:r>
            <a:r>
              <a:rPr lang="en-US" sz="2400" i="1" dirty="0"/>
              <a:t> 7 (</a:t>
            </a:r>
            <a:r>
              <a:rPr lang="en-US" sz="2400" i="1" dirty="0" err="1"/>
              <a:t>Docentes</a:t>
            </a:r>
            <a:r>
              <a:rPr lang="en-US" sz="2400" i="1" dirty="0"/>
              <a:t>): </a:t>
            </a:r>
            <a:r>
              <a:rPr lang="en-US" sz="2400" i="1" dirty="0" err="1"/>
              <a:t>Facilitar</a:t>
            </a:r>
            <a:r>
              <a:rPr lang="en-US" sz="2400" i="1" dirty="0"/>
              <a:t> el </a:t>
            </a:r>
            <a:r>
              <a:rPr lang="en-US" sz="2400" i="1" dirty="0" err="1"/>
              <a:t>aprendizaje</a:t>
            </a:r>
            <a:r>
              <a:rPr lang="en-US" sz="2400" i="1" dirty="0"/>
              <a:t> </a:t>
            </a:r>
            <a:r>
              <a:rPr lang="en-US" sz="2400" i="1" dirty="0" err="1"/>
              <a:t>intergeneracional</a:t>
            </a:r>
            <a:endParaRPr lang="el-GR" sz="2400" dirty="0"/>
          </a:p>
        </p:txBody>
      </p:sp>
      <p:sp>
        <p:nvSpPr>
          <p:cNvPr id="6" name="Text Placeholder 5">
            <a:extLst>
              <a:ext uri="{FF2B5EF4-FFF2-40B4-BE49-F238E27FC236}">
                <a16:creationId xmlns:a16="http://schemas.microsoft.com/office/drawing/2014/main" id="{76E80771-0A66-E77C-809B-37C4E01D1208}"/>
              </a:ext>
            </a:extLst>
          </p:cNvPr>
          <p:cNvSpPr>
            <a:spLocks noGrp="1"/>
          </p:cNvSpPr>
          <p:nvPr>
            <p:ph type="body" sz="quarter" idx="10"/>
          </p:nvPr>
        </p:nvSpPr>
        <p:spPr/>
        <p:txBody>
          <a:bodyPr/>
          <a:lstStyle/>
          <a:p>
            <a:r>
              <a:rPr lang="en-US" b="1" i="1" dirty="0">
                <a:solidFill>
                  <a:schemeClr val="accent6">
                    <a:lumMod val="75000"/>
                  </a:schemeClr>
                </a:solidFill>
              </a:rPr>
              <a:t>Tema 3: Emparejamiento y formación de parejas</a:t>
            </a:r>
          </a:p>
        </p:txBody>
      </p:sp>
      <p:pic>
        <p:nvPicPr>
          <p:cNvPr id="2" name="Content Placeholder 1">
            <a:extLst>
              <a:ext uri="{FF2B5EF4-FFF2-40B4-BE49-F238E27FC236}">
                <a16:creationId xmlns:a16="http://schemas.microsoft.com/office/drawing/2014/main" id="{7D68E13D-E5D9-16DE-A77E-0C4CBD5E89E1}"/>
              </a:ext>
            </a:extLst>
          </p:cNvPr>
          <p:cNvPicPr>
            <a:picLocks noGrp="1" noChangeAspect="1"/>
          </p:cNvPicPr>
          <p:nvPr>
            <p:ph sz="quarter" idx="12"/>
          </p:nvPr>
        </p:nvPicPr>
        <p:blipFill>
          <a:blip r:embed="rId3"/>
          <a:stretch>
            <a:fillRect/>
          </a:stretch>
        </p:blipFill>
        <p:spPr>
          <a:xfrm>
            <a:off x="9289704" y="5180036"/>
            <a:ext cx="2327333" cy="1068606"/>
          </a:xfrm>
          <a:prstGeom prst="rect">
            <a:avLst/>
          </a:prstGeom>
        </p:spPr>
      </p:pic>
      <p:sp>
        <p:nvSpPr>
          <p:cNvPr id="4" name="TextBox 3">
            <a:extLst>
              <a:ext uri="{FF2B5EF4-FFF2-40B4-BE49-F238E27FC236}">
                <a16:creationId xmlns:a16="http://schemas.microsoft.com/office/drawing/2014/main" id="{C078A1B9-4FFB-F7C7-921C-D5EC0753BE02}"/>
              </a:ext>
            </a:extLst>
          </p:cNvPr>
          <p:cNvSpPr txBox="1"/>
          <p:nvPr/>
        </p:nvSpPr>
        <p:spPr>
          <a:xfrm>
            <a:off x="97970" y="1643888"/>
            <a:ext cx="9856521" cy="5262979"/>
          </a:xfrm>
          <a:prstGeom prst="rect">
            <a:avLst/>
          </a:prstGeom>
          <a:noFill/>
        </p:spPr>
        <p:txBody>
          <a:bodyPr wrap="square">
            <a:spAutoFit/>
          </a:bodyPr>
          <a:lstStyle/>
          <a:p>
            <a:pPr lvl="0" algn="ctr"/>
            <a:r>
              <a:rPr lang="en-GB" sz="2400" b="1" dirty="0"/>
              <a:t>La primera reunión</a:t>
            </a:r>
            <a:endParaRPr lang="en-GB" sz="2400" dirty="0"/>
          </a:p>
          <a:p>
            <a:pPr lvl="0" algn="ctr"/>
            <a:endParaRPr lang="en-GB" sz="2400" dirty="0"/>
          </a:p>
          <a:p>
            <a:pPr lvl="0" algn="ctr"/>
            <a:r>
              <a:rPr lang="en-GB" sz="2400" dirty="0"/>
              <a:t>Romper el hielo</a:t>
            </a:r>
          </a:p>
          <a:p>
            <a:pPr lvl="0" algn="ctr"/>
            <a:endParaRPr lang="en-GB" sz="2400" dirty="0"/>
          </a:p>
          <a:p>
            <a:pPr lvl="0" algn="ctr"/>
            <a:r>
              <a:rPr lang="en-GB" sz="2400" dirty="0"/>
              <a:t>Los primeros 15 minutos de una actividad conjunta son un «periodo de prueba». </a:t>
            </a:r>
          </a:p>
          <a:p>
            <a:pPr lvl="0" algn="ctr"/>
            <a:endParaRPr lang="en-GB" sz="2400" dirty="0"/>
          </a:p>
          <a:p>
            <a:pPr lvl="0" algn="ctr"/>
            <a:r>
              <a:rPr lang="en-GB" sz="2400" dirty="0"/>
              <a:t>Como facilitador, observa el lenguaje corporal y la fluidez verbal para ver </a:t>
            </a:r>
          </a:p>
          <a:p>
            <a:pPr lvl="0" algn="ctr"/>
            <a:r>
              <a:rPr lang="en-GB" sz="2400" dirty="0"/>
              <a:t>si es necesario ajustar las parejas.</a:t>
            </a:r>
          </a:p>
          <a:p>
            <a:pPr lvl="0" algn="ctr"/>
            <a:endParaRPr lang="en-GB" sz="2400" b="1" dirty="0"/>
          </a:p>
          <a:p>
            <a:pPr lvl="0" algn="ctr"/>
            <a:r>
              <a:rPr lang="en-GB" sz="2400" b="1" dirty="0"/>
              <a:t>Puntos clave:</a:t>
            </a:r>
            <a:r>
              <a:rPr lang="en-GB" sz="2400" dirty="0"/>
              <a:t> </a:t>
            </a:r>
          </a:p>
          <a:p>
            <a:pPr lvl="0" algn="ctr"/>
            <a:r>
              <a:rPr lang="en-GB" sz="2400" dirty="0"/>
              <a:t>Observación, «fase de conocer a los demás» e intervención</a:t>
            </a:r>
          </a:p>
          <a:p>
            <a:pPr lvl="0"/>
            <a:endParaRPr lang="en-GB" sz="2400" dirty="0"/>
          </a:p>
          <a:p>
            <a:pPr lvl="0" algn="ctr"/>
            <a:endParaRPr lang="en-GB" sz="2400" dirty="0"/>
          </a:p>
          <a:p>
            <a:pPr lvl="0"/>
            <a:endParaRPr lang="en-GB" sz="2400" dirty="0"/>
          </a:p>
        </p:txBody>
      </p:sp>
    </p:spTree>
    <p:extLst>
      <p:ext uri="{BB962C8B-B14F-4D97-AF65-F5344CB8AC3E}">
        <p14:creationId xmlns:p14="http://schemas.microsoft.com/office/powerpoint/2010/main" val="413841548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AD373D-5923-52F5-8578-743D93A28843}"/>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7B5C8C8D-4E57-2217-F6BE-2676AD6054B1}"/>
              </a:ext>
            </a:extLst>
          </p:cNvPr>
          <p:cNvSpPr>
            <a:spLocks noGrp="1"/>
          </p:cNvSpPr>
          <p:nvPr>
            <p:ph type="title"/>
          </p:nvPr>
        </p:nvSpPr>
        <p:spPr/>
        <p:txBody>
          <a:bodyPr lIns="91440"/>
          <a:lstStyle/>
          <a:p>
            <a:r>
              <a:rPr lang="en-US" sz="2400" i="1" dirty="0" err="1"/>
              <a:t>Módulo</a:t>
            </a:r>
            <a:r>
              <a:rPr lang="en-US" sz="2400" i="1" dirty="0"/>
              <a:t> 7 (</a:t>
            </a:r>
            <a:r>
              <a:rPr lang="en-US" sz="2400" i="1" dirty="0" err="1"/>
              <a:t>Docentes</a:t>
            </a:r>
            <a:r>
              <a:rPr lang="en-US" sz="2400" i="1" dirty="0"/>
              <a:t>): </a:t>
            </a:r>
            <a:r>
              <a:rPr lang="en-US" sz="2400" i="1" dirty="0" err="1"/>
              <a:t>Facilitar</a:t>
            </a:r>
            <a:r>
              <a:rPr lang="en-US" sz="2400" i="1" dirty="0"/>
              <a:t> el </a:t>
            </a:r>
            <a:r>
              <a:rPr lang="en-US" sz="2400" i="1" dirty="0" err="1"/>
              <a:t>aprendizaje</a:t>
            </a:r>
            <a:r>
              <a:rPr lang="en-US" sz="2400" i="1" dirty="0"/>
              <a:t> </a:t>
            </a:r>
            <a:r>
              <a:rPr lang="en-US" sz="2400" i="1" dirty="0" err="1"/>
              <a:t>intergeneracional</a:t>
            </a:r>
            <a:endParaRPr lang="el-GR" sz="2400" dirty="0"/>
          </a:p>
        </p:txBody>
      </p:sp>
      <p:sp>
        <p:nvSpPr>
          <p:cNvPr id="6" name="Text Placeholder 5">
            <a:extLst>
              <a:ext uri="{FF2B5EF4-FFF2-40B4-BE49-F238E27FC236}">
                <a16:creationId xmlns:a16="http://schemas.microsoft.com/office/drawing/2014/main" id="{3B443A7E-6128-E7A9-8B17-6E0063A2D663}"/>
              </a:ext>
            </a:extLst>
          </p:cNvPr>
          <p:cNvSpPr>
            <a:spLocks noGrp="1"/>
          </p:cNvSpPr>
          <p:nvPr>
            <p:ph type="body" sz="quarter" idx="10"/>
          </p:nvPr>
        </p:nvSpPr>
        <p:spPr/>
        <p:txBody>
          <a:bodyPr/>
          <a:lstStyle/>
          <a:p>
            <a:endParaRPr lang="en-US" b="1" i="1" dirty="0">
              <a:solidFill>
                <a:schemeClr val="accent6">
                  <a:lumMod val="75000"/>
                </a:schemeClr>
              </a:solidFill>
            </a:endParaRPr>
          </a:p>
          <a:p>
            <a:endParaRPr lang="en-US" b="1" i="1" dirty="0">
              <a:solidFill>
                <a:schemeClr val="accent6">
                  <a:lumMod val="75000"/>
                </a:schemeClr>
              </a:solidFill>
            </a:endParaRPr>
          </a:p>
          <a:p>
            <a:r>
              <a:rPr lang="en-US" b="1" i="1" dirty="0">
                <a:solidFill>
                  <a:schemeClr val="accent6">
                    <a:lumMod val="75000"/>
                  </a:schemeClr>
                </a:solidFill>
              </a:rPr>
              <a:t>Tema 3: Emparejamiento y formación de parejas</a:t>
            </a:r>
          </a:p>
          <a:p>
            <a:endParaRPr lang="en-CY" i="1" dirty="0"/>
          </a:p>
          <a:p>
            <a:endParaRPr lang="en-CY" i="1" dirty="0"/>
          </a:p>
        </p:txBody>
      </p:sp>
      <p:pic>
        <p:nvPicPr>
          <p:cNvPr id="2" name="Content Placeholder 1">
            <a:extLst>
              <a:ext uri="{FF2B5EF4-FFF2-40B4-BE49-F238E27FC236}">
                <a16:creationId xmlns:a16="http://schemas.microsoft.com/office/drawing/2014/main" id="{38FC5C39-8128-B090-AB90-5EF6A09B8C3C}"/>
              </a:ext>
            </a:extLst>
          </p:cNvPr>
          <p:cNvPicPr>
            <a:picLocks noGrp="1" noChangeAspect="1"/>
          </p:cNvPicPr>
          <p:nvPr>
            <p:ph sz="quarter" idx="12"/>
          </p:nvPr>
        </p:nvPicPr>
        <p:blipFill>
          <a:blip r:embed="rId3"/>
          <a:stretch>
            <a:fillRect/>
          </a:stretch>
        </p:blipFill>
        <p:spPr>
          <a:xfrm>
            <a:off x="9289704" y="5180036"/>
            <a:ext cx="2327333" cy="1068606"/>
          </a:xfrm>
          <a:prstGeom prst="rect">
            <a:avLst/>
          </a:prstGeom>
        </p:spPr>
      </p:pic>
      <p:sp>
        <p:nvSpPr>
          <p:cNvPr id="3" name="TextBox 2">
            <a:extLst>
              <a:ext uri="{FF2B5EF4-FFF2-40B4-BE49-F238E27FC236}">
                <a16:creationId xmlns:a16="http://schemas.microsoft.com/office/drawing/2014/main" id="{EB24FBEB-E1B3-D6CE-9553-D0E417075EDA}"/>
              </a:ext>
            </a:extLst>
          </p:cNvPr>
          <p:cNvSpPr txBox="1"/>
          <p:nvPr/>
        </p:nvSpPr>
        <p:spPr>
          <a:xfrm>
            <a:off x="176644" y="1693718"/>
            <a:ext cx="10453255" cy="3046988"/>
          </a:xfrm>
          <a:prstGeom prst="rect">
            <a:avLst/>
          </a:prstGeom>
          <a:noFill/>
        </p:spPr>
        <p:txBody>
          <a:bodyPr wrap="square">
            <a:spAutoFit/>
          </a:bodyPr>
          <a:lstStyle/>
          <a:p>
            <a:pPr lvl="0" algn="ctr"/>
            <a:r>
              <a:rPr lang="en-GB" sz="2400" b="1" dirty="0">
                <a:solidFill>
                  <a:schemeClr val="accent4">
                    <a:lumMod val="75000"/>
                  </a:schemeClr>
                </a:solidFill>
              </a:rPr>
              <a:t>Actividad: El reto del casamentero (interactivo)</a:t>
            </a:r>
            <a:endParaRPr lang="en-GB" sz="2400" dirty="0">
              <a:solidFill>
                <a:schemeClr val="accent4">
                  <a:lumMod val="75000"/>
                </a:schemeClr>
              </a:solidFill>
            </a:endParaRPr>
          </a:p>
          <a:p>
            <a:pPr lvl="0" algn="ctr"/>
            <a:endParaRPr lang="en-GB" sz="2400" b="1" dirty="0"/>
          </a:p>
          <a:p>
            <a:pPr lvl="0" algn="ctr"/>
            <a:r>
              <a:rPr lang="en-GB" sz="2400" b="1" dirty="0"/>
              <a:t>Tarea: </a:t>
            </a:r>
            <a:r>
              <a:rPr lang="en-GB" sz="2400" dirty="0"/>
              <a:t>Emparejamiento rápido</a:t>
            </a:r>
          </a:p>
          <a:p>
            <a:pPr lvl="0" algn="ctr"/>
            <a:endParaRPr lang="en-GB" sz="2400" b="1" dirty="0"/>
          </a:p>
          <a:p>
            <a:pPr lvl="0" algn="ctr"/>
            <a:r>
              <a:rPr lang="en-GB" sz="2400" b="1" dirty="0"/>
              <a:t>Interacción:</a:t>
            </a:r>
            <a:r>
              <a:rPr lang="en-GB" sz="2400" dirty="0"/>
              <a:t> </a:t>
            </a:r>
          </a:p>
          <a:p>
            <a:pPr lvl="0" algn="ctr"/>
            <a:r>
              <a:rPr lang="en-GB" sz="2400" dirty="0"/>
              <a:t>Utilizando 6 tarjetas de personajes (3 estudiantes, 3 personas mayores), crea 3 parejas en 5 minutos. </a:t>
            </a:r>
          </a:p>
          <a:p>
            <a:pPr lvl="0" algn="ctr"/>
            <a:r>
              <a:rPr lang="en-GB" sz="2400" dirty="0"/>
              <a:t>Debes justificar cada emparejamiento con una frase.</a:t>
            </a:r>
          </a:p>
          <a:p>
            <a:pPr lvl="0" algn="ct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71847050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D09E13-0A2C-4A25-DAD6-D92ECD78FDF7}"/>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F299FB69-135D-54F9-D840-0AF031687865}"/>
              </a:ext>
            </a:extLst>
          </p:cNvPr>
          <p:cNvSpPr>
            <a:spLocks noGrp="1"/>
          </p:cNvSpPr>
          <p:nvPr>
            <p:ph type="title"/>
          </p:nvPr>
        </p:nvSpPr>
        <p:spPr/>
        <p:txBody>
          <a:bodyPr lIns="91440"/>
          <a:lstStyle/>
          <a:p>
            <a:r>
              <a:rPr lang="en-US" sz="2400" i="1" dirty="0" err="1"/>
              <a:t>Módulo</a:t>
            </a:r>
            <a:r>
              <a:rPr lang="en-US" sz="2400" i="1" dirty="0"/>
              <a:t> 7 (</a:t>
            </a:r>
            <a:r>
              <a:rPr lang="en-US" sz="2400" i="1" dirty="0" err="1"/>
              <a:t>Docentes</a:t>
            </a:r>
            <a:r>
              <a:rPr lang="en-US" sz="2400" i="1" dirty="0"/>
              <a:t>): </a:t>
            </a:r>
            <a:r>
              <a:rPr lang="en-US" sz="2400" i="1" dirty="0" err="1"/>
              <a:t>Facilitar</a:t>
            </a:r>
            <a:r>
              <a:rPr lang="en-US" sz="2400" i="1" dirty="0"/>
              <a:t> el </a:t>
            </a:r>
            <a:r>
              <a:rPr lang="en-US" sz="2400" i="1" dirty="0" err="1"/>
              <a:t>aprendizaje</a:t>
            </a:r>
            <a:r>
              <a:rPr lang="en-US" sz="2400" i="1" dirty="0"/>
              <a:t> </a:t>
            </a:r>
            <a:r>
              <a:rPr lang="en-US" sz="2400" i="1" dirty="0" err="1"/>
              <a:t>intergeneracional</a:t>
            </a:r>
            <a:endParaRPr lang="el-GR" sz="2400" dirty="0"/>
          </a:p>
        </p:txBody>
      </p:sp>
      <p:sp>
        <p:nvSpPr>
          <p:cNvPr id="6" name="Text Placeholder 5">
            <a:extLst>
              <a:ext uri="{FF2B5EF4-FFF2-40B4-BE49-F238E27FC236}">
                <a16:creationId xmlns:a16="http://schemas.microsoft.com/office/drawing/2014/main" id="{3474CD6E-AD40-753C-8A0A-4C057BBB1D09}"/>
              </a:ext>
            </a:extLst>
          </p:cNvPr>
          <p:cNvSpPr>
            <a:spLocks noGrp="1"/>
          </p:cNvSpPr>
          <p:nvPr>
            <p:ph type="body" sz="quarter" idx="10"/>
          </p:nvPr>
        </p:nvSpPr>
        <p:spPr/>
        <p:txBody>
          <a:bodyPr/>
          <a:lstStyle/>
          <a:p>
            <a:endParaRPr lang="en-US" b="1" i="1" dirty="0">
              <a:solidFill>
                <a:schemeClr val="accent6">
                  <a:lumMod val="75000"/>
                </a:schemeClr>
              </a:solidFill>
            </a:endParaRPr>
          </a:p>
          <a:p>
            <a:endParaRPr lang="en-US" b="1" i="1" dirty="0">
              <a:solidFill>
                <a:schemeClr val="accent6">
                  <a:lumMod val="75000"/>
                </a:schemeClr>
              </a:solidFill>
            </a:endParaRPr>
          </a:p>
          <a:p>
            <a:r>
              <a:rPr lang="en-US" b="1" i="1" dirty="0">
                <a:solidFill>
                  <a:schemeClr val="accent6">
                    <a:lumMod val="75000"/>
                  </a:schemeClr>
                </a:solidFill>
              </a:rPr>
              <a:t>Tema 3: Emparejamiento y formación de parejas</a:t>
            </a:r>
          </a:p>
          <a:p>
            <a:endParaRPr lang="en-CY" i="1" dirty="0"/>
          </a:p>
          <a:p>
            <a:endParaRPr lang="en-CY" i="1" dirty="0"/>
          </a:p>
        </p:txBody>
      </p:sp>
      <p:pic>
        <p:nvPicPr>
          <p:cNvPr id="2" name="Content Placeholder 1">
            <a:extLst>
              <a:ext uri="{FF2B5EF4-FFF2-40B4-BE49-F238E27FC236}">
                <a16:creationId xmlns:a16="http://schemas.microsoft.com/office/drawing/2014/main" id="{EF716242-9A0F-0329-F909-B2B6514136DA}"/>
              </a:ext>
            </a:extLst>
          </p:cNvPr>
          <p:cNvPicPr>
            <a:picLocks noGrp="1" noChangeAspect="1"/>
          </p:cNvPicPr>
          <p:nvPr>
            <p:ph sz="quarter" idx="12"/>
          </p:nvPr>
        </p:nvPicPr>
        <p:blipFill>
          <a:blip r:embed="rId3"/>
          <a:stretch>
            <a:fillRect/>
          </a:stretch>
        </p:blipFill>
        <p:spPr>
          <a:xfrm>
            <a:off x="9289704" y="5180036"/>
            <a:ext cx="2327333" cy="1068606"/>
          </a:xfrm>
          <a:prstGeom prst="rect">
            <a:avLst/>
          </a:prstGeom>
        </p:spPr>
      </p:pic>
      <p:sp>
        <p:nvSpPr>
          <p:cNvPr id="3" name="TextBox 2">
            <a:extLst>
              <a:ext uri="{FF2B5EF4-FFF2-40B4-BE49-F238E27FC236}">
                <a16:creationId xmlns:a16="http://schemas.microsoft.com/office/drawing/2014/main" id="{BA8287B8-161F-3697-3630-738BB8C40738}"/>
              </a:ext>
            </a:extLst>
          </p:cNvPr>
          <p:cNvSpPr txBox="1"/>
          <p:nvPr/>
        </p:nvSpPr>
        <p:spPr>
          <a:xfrm>
            <a:off x="176644" y="1693718"/>
            <a:ext cx="10453255" cy="3046988"/>
          </a:xfrm>
          <a:prstGeom prst="rect">
            <a:avLst/>
          </a:prstGeom>
          <a:noFill/>
        </p:spPr>
        <p:txBody>
          <a:bodyPr wrap="square">
            <a:spAutoFit/>
          </a:bodyPr>
          <a:lstStyle/>
          <a:p>
            <a:pPr lvl="0" algn="ctr"/>
            <a:r>
              <a:rPr lang="en-GB" sz="2400" b="1" dirty="0">
                <a:solidFill>
                  <a:schemeClr val="accent4">
                    <a:lumMod val="75000"/>
                  </a:schemeClr>
                </a:solidFill>
              </a:rPr>
              <a:t>Actividad: El «argumento» (interactivo)</a:t>
            </a:r>
            <a:endParaRPr lang="en-GB" sz="2400" dirty="0">
              <a:solidFill>
                <a:schemeClr val="accent4">
                  <a:lumMod val="75000"/>
                </a:schemeClr>
              </a:solidFill>
            </a:endParaRPr>
          </a:p>
          <a:p>
            <a:pPr lvl="0" algn="ctr"/>
            <a:endParaRPr lang="en-GB" sz="2400" b="1" dirty="0"/>
          </a:p>
          <a:p>
            <a:pPr lvl="0" algn="ctr"/>
            <a:r>
              <a:rPr lang="en-GB" sz="2400" b="1" dirty="0"/>
              <a:t>Tarea: </a:t>
            </a:r>
            <a:r>
              <a:rPr lang="en-GB" sz="2400" dirty="0"/>
              <a:t>Defender el emparejamiento</a:t>
            </a:r>
          </a:p>
          <a:p>
            <a:pPr lvl="0" algn="ctr"/>
            <a:endParaRPr lang="en-GB" sz="2400" b="1" dirty="0"/>
          </a:p>
          <a:p>
            <a:pPr lvl="0" algn="ctr"/>
            <a:r>
              <a:rPr lang="en-GB" sz="2400" b="1" dirty="0"/>
              <a:t>Interacción:</a:t>
            </a:r>
            <a:r>
              <a:rPr lang="en-GB" sz="2400" dirty="0"/>
              <a:t> </a:t>
            </a:r>
          </a:p>
          <a:p>
            <a:pPr lvl="0" algn="ctr"/>
            <a:r>
              <a:rPr lang="en-GB" sz="2400" dirty="0"/>
              <a:t>«Vende» tus emparejamientos a un compañero. </a:t>
            </a:r>
          </a:p>
          <a:p>
            <a:pPr lvl="0" algn="ctr"/>
            <a:r>
              <a:rPr lang="en-GB" sz="2400" dirty="0"/>
              <a:t>Tu compañero debe hacer de «abogado del diablo» y encontrar un posible conflicto en tu emparejamiento.</a:t>
            </a:r>
          </a:p>
          <a:p>
            <a:pPr lvl="0" algn="ct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73579644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59650E-0553-747D-EFC6-FDB953FF76D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5557A7A-8CCC-24C0-6FFD-E409081F3D80}"/>
              </a:ext>
            </a:extLst>
          </p:cNvPr>
          <p:cNvSpPr>
            <a:spLocks noGrp="1"/>
          </p:cNvSpPr>
          <p:nvPr>
            <p:ph type="ctrTitle"/>
          </p:nvPr>
        </p:nvSpPr>
        <p:spPr/>
        <p:txBody>
          <a:bodyPr>
            <a:normAutofit fontScale="90000"/>
          </a:bodyPr>
          <a:lstStyle/>
          <a:p>
            <a:r>
              <a:rPr lang="en-US" sz="2800" b="0" i="1" dirty="0">
                <a:latin typeface="+mj-lt"/>
              </a:rPr>
              <a:t/>
            </a:r>
            <a:br>
              <a:rPr lang="en-US" sz="2800" b="0" i="1" dirty="0">
                <a:latin typeface="+mj-lt"/>
              </a:rPr>
            </a:br>
            <a:r>
              <a:rPr lang="en-US" sz="2700" b="0" i="1" dirty="0"/>
              <a:t>Módulo 7 (Docentes)</a:t>
            </a:r>
            <a:r>
              <a:rPr lang="el-GR" sz="2700" b="0" i="1" dirty="0"/>
              <a:t/>
            </a:r>
            <a:br>
              <a:rPr lang="el-GR" sz="2700" b="0" i="1" dirty="0"/>
            </a:br>
            <a:r>
              <a:rPr lang="en-US" sz="2700" b="0" i="1" dirty="0"/>
              <a:t>Facilitar el aprendizaje intergeneracional</a:t>
            </a:r>
            <a:br>
              <a:rPr lang="en-US" sz="2700" b="0" i="1" dirty="0"/>
            </a:br>
            <a:r>
              <a:rPr lang="en-CY" sz="1800" dirty="0"/>
              <a:t/>
            </a:r>
            <a:br>
              <a:rPr lang="en-CY" sz="1800" dirty="0"/>
            </a:br>
            <a:r>
              <a:rPr lang="en-CY" sz="1800" dirty="0"/>
              <a:t/>
            </a:r>
            <a:br>
              <a:rPr lang="en-CY" sz="1800" dirty="0"/>
            </a:br>
            <a:r>
              <a:rPr lang="en-US" sz="1800" dirty="0"/>
              <a:t/>
            </a:r>
            <a:br>
              <a:rPr lang="en-US" sz="1800" dirty="0"/>
            </a:br>
            <a:r>
              <a:rPr lang="en-US" sz="1800" dirty="0"/>
              <a:t> </a:t>
            </a:r>
            <a:br>
              <a:rPr lang="en-US" sz="1800" dirty="0"/>
            </a:br>
            <a:endParaRPr lang="en-CY" sz="1800" dirty="0"/>
          </a:p>
        </p:txBody>
      </p:sp>
      <p:sp>
        <p:nvSpPr>
          <p:cNvPr id="3" name="Subtitle 2">
            <a:extLst>
              <a:ext uri="{FF2B5EF4-FFF2-40B4-BE49-F238E27FC236}">
                <a16:creationId xmlns:a16="http://schemas.microsoft.com/office/drawing/2014/main" id="{490332EB-1E18-9827-5E3E-009A9EA1433C}"/>
              </a:ext>
            </a:extLst>
          </p:cNvPr>
          <p:cNvSpPr>
            <a:spLocks noGrp="1"/>
          </p:cNvSpPr>
          <p:nvPr>
            <p:ph type="subTitle" idx="1"/>
          </p:nvPr>
        </p:nvSpPr>
        <p:spPr>
          <a:xfrm>
            <a:off x="374726" y="3662221"/>
            <a:ext cx="7391858" cy="1292830"/>
          </a:xfrm>
        </p:spPr>
        <p:txBody>
          <a:bodyPr>
            <a:normAutofit/>
          </a:bodyPr>
          <a:lstStyle/>
          <a:p>
            <a:r>
              <a:rPr lang="en-US" sz="2400" b="1" dirty="0">
                <a:solidFill>
                  <a:schemeClr val="accent6">
                    <a:lumMod val="75000"/>
                  </a:schemeClr>
                </a:solidFill>
              </a:rPr>
              <a:t>Tema 1: </a:t>
            </a:r>
            <a:r>
              <a:rPr lang="en-GB" sz="2400" b="1" dirty="0">
                <a:solidFill>
                  <a:schemeClr val="accent1">
                    <a:lumMod val="75000"/>
                  </a:schemeClr>
                </a:solidFill>
              </a:rPr>
              <a:t>Fundamentos del aprendizaje </a:t>
            </a:r>
            <a:r>
              <a:rPr lang="en-GB" sz="2400" b="1" dirty="0" err="1">
                <a:solidFill>
                  <a:schemeClr val="accent1">
                    <a:lumMod val="75000"/>
                  </a:schemeClr>
                </a:solidFill>
              </a:rPr>
              <a:t>intergeneracional </a:t>
            </a:r>
            <a:r>
              <a:rPr lang="en-GB" sz="2400" b="1" dirty="0">
                <a:solidFill>
                  <a:schemeClr val="accent1">
                    <a:lumMod val="75000"/>
                  </a:schemeClr>
                </a:solidFill>
              </a:rPr>
              <a:t>y principios básicos </a:t>
            </a:r>
            <a:endParaRPr lang="en-CY" sz="2400" dirty="0"/>
          </a:p>
        </p:txBody>
      </p:sp>
    </p:spTree>
    <p:extLst>
      <p:ext uri="{BB962C8B-B14F-4D97-AF65-F5344CB8AC3E}">
        <p14:creationId xmlns:p14="http://schemas.microsoft.com/office/powerpoint/2010/main" val="357579835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8B1CA0-715A-AC64-47B1-0D705E417CA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EF51EAD-4B7F-4CB1-E4B4-1017B6B3FADD}"/>
              </a:ext>
            </a:extLst>
          </p:cNvPr>
          <p:cNvSpPr>
            <a:spLocks noGrp="1"/>
          </p:cNvSpPr>
          <p:nvPr>
            <p:ph type="ctrTitle"/>
          </p:nvPr>
        </p:nvSpPr>
        <p:spPr/>
        <p:txBody>
          <a:bodyPr>
            <a:normAutofit fontScale="90000"/>
          </a:bodyPr>
          <a:lstStyle/>
          <a:p>
            <a:r>
              <a:rPr lang="en-US" sz="2700" b="0" i="1" dirty="0"/>
              <a:t>Módulo 7 (Docentes): </a:t>
            </a:r>
            <a:br>
              <a:rPr lang="en-US" sz="2700" b="0" i="1" dirty="0"/>
            </a:br>
            <a:r>
              <a:rPr lang="en-US" sz="2700" b="0" i="1" dirty="0"/>
              <a:t>Facilitar el aprendizaje intergeneracional</a:t>
            </a:r>
            <a:r>
              <a:rPr lang="en-CY" sz="1800" dirty="0"/>
              <a:t/>
            </a:r>
            <a:br>
              <a:rPr lang="en-CY" sz="1800" dirty="0"/>
            </a:br>
            <a:r>
              <a:rPr lang="en-US" sz="1800" dirty="0"/>
              <a:t/>
            </a:r>
            <a:br>
              <a:rPr lang="en-US" sz="1800" dirty="0"/>
            </a:br>
            <a:r>
              <a:rPr lang="en-US" sz="1800" dirty="0"/>
              <a:t> </a:t>
            </a:r>
            <a:br>
              <a:rPr lang="en-US" sz="1800" dirty="0"/>
            </a:br>
            <a:endParaRPr lang="en-CY" sz="1800" dirty="0"/>
          </a:p>
        </p:txBody>
      </p:sp>
      <p:sp>
        <p:nvSpPr>
          <p:cNvPr id="3" name="Subtitle 2">
            <a:extLst>
              <a:ext uri="{FF2B5EF4-FFF2-40B4-BE49-F238E27FC236}">
                <a16:creationId xmlns:a16="http://schemas.microsoft.com/office/drawing/2014/main" id="{7A563C95-E80A-0F47-54C8-509B944BFF7F}"/>
              </a:ext>
            </a:extLst>
          </p:cNvPr>
          <p:cNvSpPr>
            <a:spLocks noGrp="1"/>
          </p:cNvSpPr>
          <p:nvPr>
            <p:ph type="subTitle" idx="1"/>
          </p:nvPr>
        </p:nvSpPr>
        <p:spPr>
          <a:xfrm>
            <a:off x="374726" y="3755739"/>
            <a:ext cx="7391858" cy="1292830"/>
          </a:xfrm>
        </p:spPr>
        <p:txBody>
          <a:bodyPr>
            <a:normAutofit fontScale="92500" lnSpcReduction="20000"/>
          </a:bodyPr>
          <a:lstStyle/>
          <a:p>
            <a:endParaRPr lang="en-US" sz="2800" b="1" dirty="0">
              <a:solidFill>
                <a:schemeClr val="accent6">
                  <a:lumMod val="75000"/>
                </a:schemeClr>
              </a:solidFill>
            </a:endParaRPr>
          </a:p>
          <a:p>
            <a:endParaRPr lang="en-US" sz="2800" b="1" dirty="0">
              <a:solidFill>
                <a:schemeClr val="accent6">
                  <a:lumMod val="75000"/>
                </a:schemeClr>
              </a:solidFill>
            </a:endParaRPr>
          </a:p>
          <a:p>
            <a:r>
              <a:rPr lang="en-US" sz="3400" b="1" dirty="0">
                <a:solidFill>
                  <a:schemeClr val="accent6">
                    <a:lumMod val="75000"/>
                  </a:schemeClr>
                </a:solidFill>
              </a:rPr>
              <a:t>Tema 4: Cocreación</a:t>
            </a:r>
            <a:endParaRPr lang="en-US" sz="2800" b="1" dirty="0">
              <a:solidFill>
                <a:schemeClr val="accent6">
                  <a:lumMod val="75000"/>
                </a:schemeClr>
              </a:solidFill>
            </a:endParaRPr>
          </a:p>
          <a:p>
            <a:endParaRPr lang="en-US" sz="2800" b="1" dirty="0">
              <a:solidFill>
                <a:schemeClr val="accent6">
                  <a:lumMod val="75000"/>
                </a:schemeClr>
              </a:solidFill>
            </a:endParaRPr>
          </a:p>
          <a:p>
            <a:endParaRPr lang="en-US" sz="2800" b="1" dirty="0">
              <a:solidFill>
                <a:schemeClr val="accent6">
                  <a:lumMod val="75000"/>
                </a:schemeClr>
              </a:solidFill>
            </a:endParaRPr>
          </a:p>
          <a:p>
            <a:endParaRPr lang="en-CY" sz="2800" dirty="0"/>
          </a:p>
        </p:txBody>
      </p:sp>
    </p:spTree>
    <p:extLst>
      <p:ext uri="{BB962C8B-B14F-4D97-AF65-F5344CB8AC3E}">
        <p14:creationId xmlns:p14="http://schemas.microsoft.com/office/powerpoint/2010/main" val="61734457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96236A-71D2-906D-231A-ADD4DCF22074}"/>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39CD20EA-1536-93E1-9884-A0864030DCC4}"/>
              </a:ext>
            </a:extLst>
          </p:cNvPr>
          <p:cNvSpPr>
            <a:spLocks noGrp="1"/>
          </p:cNvSpPr>
          <p:nvPr>
            <p:ph type="title"/>
          </p:nvPr>
        </p:nvSpPr>
        <p:spPr/>
        <p:txBody>
          <a:bodyPr lIns="91440"/>
          <a:lstStyle/>
          <a:p>
            <a:r>
              <a:rPr lang="en-US" sz="2400" i="1" dirty="0"/>
              <a:t>Módulo 7 (Docentes): Facilitar el aprendizaje intergeneracional</a:t>
            </a:r>
            <a:endParaRPr lang="el-GR" sz="2400" dirty="0"/>
          </a:p>
        </p:txBody>
      </p:sp>
      <p:sp>
        <p:nvSpPr>
          <p:cNvPr id="6" name="Text Placeholder 5">
            <a:extLst>
              <a:ext uri="{FF2B5EF4-FFF2-40B4-BE49-F238E27FC236}">
                <a16:creationId xmlns:a16="http://schemas.microsoft.com/office/drawing/2014/main" id="{61BA7A9D-7D5A-DA6F-D0FA-3DB54D18C361}"/>
              </a:ext>
            </a:extLst>
          </p:cNvPr>
          <p:cNvSpPr>
            <a:spLocks noGrp="1"/>
          </p:cNvSpPr>
          <p:nvPr>
            <p:ph type="body" sz="quarter" idx="10"/>
          </p:nvPr>
        </p:nvSpPr>
        <p:spPr/>
        <p:txBody>
          <a:bodyPr/>
          <a:lstStyle/>
          <a:p>
            <a:endParaRPr lang="en-US" b="1" i="1" dirty="0">
              <a:solidFill>
                <a:schemeClr val="accent6">
                  <a:lumMod val="75000"/>
                </a:schemeClr>
              </a:solidFill>
            </a:endParaRPr>
          </a:p>
          <a:p>
            <a:r>
              <a:rPr lang="en-US" b="1" i="1" dirty="0">
                <a:solidFill>
                  <a:srgbClr val="00B0F0"/>
                </a:solidFill>
              </a:rPr>
              <a:t>Tema 4: Cocreación</a:t>
            </a:r>
            <a:endParaRPr lang="en-GB" b="1" i="1" dirty="0">
              <a:solidFill>
                <a:srgbClr val="00B0F0"/>
              </a:solidFill>
            </a:endParaRPr>
          </a:p>
          <a:p>
            <a:endParaRPr lang="en-CY" i="1" dirty="0"/>
          </a:p>
        </p:txBody>
      </p:sp>
      <p:pic>
        <p:nvPicPr>
          <p:cNvPr id="2" name="Content Placeholder 1">
            <a:extLst>
              <a:ext uri="{FF2B5EF4-FFF2-40B4-BE49-F238E27FC236}">
                <a16:creationId xmlns:a16="http://schemas.microsoft.com/office/drawing/2014/main" id="{0E3AA27A-E58D-19B7-D714-5390AC7E2C56}"/>
              </a:ext>
            </a:extLst>
          </p:cNvPr>
          <p:cNvPicPr>
            <a:picLocks noGrp="1" noChangeAspect="1"/>
          </p:cNvPicPr>
          <p:nvPr>
            <p:ph sz="quarter" idx="12"/>
          </p:nvPr>
        </p:nvPicPr>
        <p:blipFill>
          <a:blip r:embed="rId3"/>
          <a:stretch>
            <a:fillRect/>
          </a:stretch>
        </p:blipFill>
        <p:spPr>
          <a:xfrm>
            <a:off x="9289704" y="5180036"/>
            <a:ext cx="2327333" cy="1068606"/>
          </a:xfrm>
          <a:prstGeom prst="rect">
            <a:avLst/>
          </a:prstGeom>
        </p:spPr>
      </p:pic>
      <p:sp>
        <p:nvSpPr>
          <p:cNvPr id="4" name="TextBox 3">
            <a:extLst>
              <a:ext uri="{FF2B5EF4-FFF2-40B4-BE49-F238E27FC236}">
                <a16:creationId xmlns:a16="http://schemas.microsoft.com/office/drawing/2014/main" id="{DE549A36-F3A9-E6B0-E6BC-9508A1132972}"/>
              </a:ext>
            </a:extLst>
          </p:cNvPr>
          <p:cNvSpPr txBox="1"/>
          <p:nvPr/>
        </p:nvSpPr>
        <p:spPr>
          <a:xfrm>
            <a:off x="528449" y="1462685"/>
            <a:ext cx="10428021" cy="4185761"/>
          </a:xfrm>
          <a:prstGeom prst="rect">
            <a:avLst/>
          </a:prstGeom>
          <a:noFill/>
        </p:spPr>
        <p:txBody>
          <a:bodyPr wrap="square">
            <a:spAutoFit/>
          </a:bodyPr>
          <a:lstStyle/>
          <a:p>
            <a:pPr lvl="0" algn="ctr"/>
            <a:r>
              <a:rPr lang="en-GB" sz="2400" b="1" dirty="0"/>
              <a:t>El «poder del con»</a:t>
            </a:r>
            <a:endParaRPr lang="en-GB" sz="2400" dirty="0"/>
          </a:p>
          <a:p>
            <a:pPr lvl="0" algn="ctr"/>
            <a:endParaRPr lang="en-GB" sz="2400" b="1" dirty="0"/>
          </a:p>
          <a:p>
            <a:pPr lvl="0" algn="ctr"/>
            <a:r>
              <a:rPr lang="en-GB" sz="2400" dirty="0"/>
              <a:t>Liderar «con», no «hacia».</a:t>
            </a:r>
          </a:p>
          <a:p>
            <a:pPr lvl="0" algn="ctr"/>
            <a:endParaRPr lang="en-GB" sz="2400" b="1" dirty="0"/>
          </a:p>
          <a:p>
            <a:pPr lvl="0" algn="ctr"/>
            <a:r>
              <a:rPr lang="en-GB" sz="2400" dirty="0"/>
              <a:t>La cocreación significa que el objetivo del proyecto se decide de forma conjunta. </a:t>
            </a:r>
          </a:p>
          <a:p>
            <a:pPr lvl="0" algn="ctr"/>
            <a:endParaRPr lang="en-GB" sz="2400" dirty="0"/>
          </a:p>
          <a:p>
            <a:pPr lvl="0" algn="ctr"/>
            <a:r>
              <a:rPr lang="en-GB" sz="2400" dirty="0"/>
              <a:t>El profesor proporciona el </a:t>
            </a:r>
            <a:r>
              <a:rPr lang="en-GB" sz="2400" b="1" dirty="0"/>
              <a:t>marco</a:t>
            </a:r>
            <a:r>
              <a:rPr lang="en-GB" sz="2400" dirty="0"/>
              <a:t>, pero los participantes aportan el </a:t>
            </a:r>
            <a:r>
              <a:rPr lang="en-GB" sz="2400" b="1" dirty="0"/>
              <a:t>contenido. </a:t>
            </a:r>
          </a:p>
          <a:p>
            <a:pPr lvl="0" algn="ctr"/>
            <a:endParaRPr lang="en-GB" sz="2400" b="1" dirty="0"/>
          </a:p>
          <a:p>
            <a:pPr lvl="0" algn="ctr"/>
            <a:r>
              <a:rPr lang="en-GB" sz="2400" b="1" dirty="0"/>
              <a:t>Todo el mundo </a:t>
            </a:r>
            <a:r>
              <a:rPr lang="en-GB" sz="2400" dirty="0"/>
              <a:t>participa en este proceso.</a:t>
            </a:r>
          </a:p>
          <a:p>
            <a:endParaRPr lang="en-GB" sz="800" dirty="0"/>
          </a:p>
          <a:p>
            <a:r>
              <a:rPr lang="en-GB" dirty="0"/>
              <a:t> </a:t>
            </a:r>
          </a:p>
          <a:p>
            <a:pPr lvl="0"/>
            <a:endParaRPr lang="en-GB" sz="2400" dirty="0"/>
          </a:p>
        </p:txBody>
      </p:sp>
    </p:spTree>
    <p:extLst>
      <p:ext uri="{BB962C8B-B14F-4D97-AF65-F5344CB8AC3E}">
        <p14:creationId xmlns:p14="http://schemas.microsoft.com/office/powerpoint/2010/main" val="357613254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DB7051-A539-77C9-E9C6-C6F03829FC52}"/>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71EC7AB9-5108-4EBE-01ED-1F2EF716B97E}"/>
              </a:ext>
            </a:extLst>
          </p:cNvPr>
          <p:cNvSpPr>
            <a:spLocks noGrp="1"/>
          </p:cNvSpPr>
          <p:nvPr>
            <p:ph type="title"/>
          </p:nvPr>
        </p:nvSpPr>
        <p:spPr/>
        <p:txBody>
          <a:bodyPr lIns="91440"/>
          <a:lstStyle/>
          <a:p>
            <a:r>
              <a:rPr lang="en-US" sz="2400" i="1" dirty="0"/>
              <a:t>Módulo 7 (Docentes): Facilitar el aprendizaje intergeneracional</a:t>
            </a:r>
            <a:endParaRPr lang="el-GR" sz="2400" dirty="0"/>
          </a:p>
        </p:txBody>
      </p:sp>
      <p:sp>
        <p:nvSpPr>
          <p:cNvPr id="6" name="Text Placeholder 5">
            <a:extLst>
              <a:ext uri="{FF2B5EF4-FFF2-40B4-BE49-F238E27FC236}">
                <a16:creationId xmlns:a16="http://schemas.microsoft.com/office/drawing/2014/main" id="{1C6314D8-AE0F-D472-D85B-51471E99F87A}"/>
              </a:ext>
            </a:extLst>
          </p:cNvPr>
          <p:cNvSpPr>
            <a:spLocks noGrp="1"/>
          </p:cNvSpPr>
          <p:nvPr>
            <p:ph type="body" sz="quarter" idx="10"/>
          </p:nvPr>
        </p:nvSpPr>
        <p:spPr/>
        <p:txBody>
          <a:bodyPr/>
          <a:lstStyle/>
          <a:p>
            <a:endParaRPr lang="en-US" b="1" i="1" dirty="0">
              <a:solidFill>
                <a:schemeClr val="accent6">
                  <a:lumMod val="75000"/>
                </a:schemeClr>
              </a:solidFill>
            </a:endParaRPr>
          </a:p>
          <a:p>
            <a:r>
              <a:rPr lang="en-US" b="1" i="1" dirty="0">
                <a:solidFill>
                  <a:srgbClr val="00B0F0"/>
                </a:solidFill>
              </a:rPr>
              <a:t>Tema 4: Cocreación</a:t>
            </a:r>
            <a:endParaRPr lang="en-GB" b="1" i="1" dirty="0">
              <a:solidFill>
                <a:srgbClr val="00B0F0"/>
              </a:solidFill>
            </a:endParaRPr>
          </a:p>
          <a:p>
            <a:r>
              <a:rPr lang="en-US" b="1" i="1" dirty="0">
                <a:solidFill>
                  <a:schemeClr val="accent1">
                    <a:lumMod val="75000"/>
                  </a:schemeClr>
                </a:solidFill>
              </a:rPr>
              <a:t> </a:t>
            </a:r>
            <a:endParaRPr lang="en-CY" i="1" dirty="0"/>
          </a:p>
        </p:txBody>
      </p:sp>
      <p:pic>
        <p:nvPicPr>
          <p:cNvPr id="2" name="Content Placeholder 1">
            <a:extLst>
              <a:ext uri="{FF2B5EF4-FFF2-40B4-BE49-F238E27FC236}">
                <a16:creationId xmlns:a16="http://schemas.microsoft.com/office/drawing/2014/main" id="{7050727B-0A41-C71C-312A-BE01574ACBC7}"/>
              </a:ext>
            </a:extLst>
          </p:cNvPr>
          <p:cNvPicPr>
            <a:picLocks noGrp="1" noChangeAspect="1"/>
          </p:cNvPicPr>
          <p:nvPr>
            <p:ph sz="quarter" idx="12"/>
          </p:nvPr>
        </p:nvPicPr>
        <p:blipFill>
          <a:blip r:embed="rId3"/>
          <a:stretch>
            <a:fillRect/>
          </a:stretch>
        </p:blipFill>
        <p:spPr>
          <a:xfrm>
            <a:off x="9902769" y="5798262"/>
            <a:ext cx="2005214" cy="920704"/>
          </a:xfrm>
          <a:prstGeom prst="rect">
            <a:avLst/>
          </a:prstGeom>
        </p:spPr>
      </p:pic>
      <p:sp>
        <p:nvSpPr>
          <p:cNvPr id="5" name="TextBox 4">
            <a:extLst>
              <a:ext uri="{FF2B5EF4-FFF2-40B4-BE49-F238E27FC236}">
                <a16:creationId xmlns:a16="http://schemas.microsoft.com/office/drawing/2014/main" id="{33D64D85-AE60-C06F-9785-9329A4B26A31}"/>
              </a:ext>
            </a:extLst>
          </p:cNvPr>
          <p:cNvSpPr txBox="1"/>
          <p:nvPr/>
        </p:nvSpPr>
        <p:spPr>
          <a:xfrm>
            <a:off x="1096240" y="1603605"/>
            <a:ext cx="9149195" cy="3954929"/>
          </a:xfrm>
          <a:prstGeom prst="rect">
            <a:avLst/>
          </a:prstGeom>
          <a:noFill/>
        </p:spPr>
        <p:txBody>
          <a:bodyPr wrap="square">
            <a:spAutoFit/>
          </a:bodyPr>
          <a:lstStyle/>
          <a:p>
            <a:pPr lvl="0"/>
            <a:r>
              <a:rPr lang="en-GB" sz="2400" b="1" dirty="0"/>
              <a:t>El proceso de cocreación</a:t>
            </a:r>
          </a:p>
          <a:p>
            <a:pPr lvl="0"/>
            <a:endParaRPr lang="en-GB" sz="2400" dirty="0"/>
          </a:p>
          <a:p>
            <a:pPr lvl="0" algn="ctr"/>
            <a:r>
              <a:rPr lang="en-GB" sz="2400" dirty="0"/>
              <a:t>Pasos para un proyecto compartido</a:t>
            </a:r>
          </a:p>
          <a:p>
            <a:pPr lvl="0"/>
            <a:endParaRPr lang="en-GB" sz="2400" dirty="0"/>
          </a:p>
          <a:p>
            <a:pPr marL="742950" lvl="1" indent="-285750">
              <a:buFont typeface="Wingdings" panose="05000000000000000000" pitchFamily="2" charset="2"/>
              <a:buChar char="q"/>
            </a:pPr>
            <a:r>
              <a:rPr lang="en-GB" sz="2400" b="1" dirty="0"/>
              <a:t>Ideación: </a:t>
            </a:r>
            <a:r>
              <a:rPr lang="en-GB" sz="2400" dirty="0"/>
              <a:t>Ambos grupos de edad sugieren temas.</a:t>
            </a:r>
          </a:p>
          <a:p>
            <a:pPr marL="742950" lvl="1" indent="-285750">
              <a:buFont typeface="Wingdings" panose="05000000000000000000" pitchFamily="2" charset="2"/>
              <a:buChar char="q"/>
            </a:pPr>
            <a:r>
              <a:rPr lang="en-GB" sz="2400" b="1" dirty="0"/>
              <a:t>Síntesis: </a:t>
            </a:r>
            <a:r>
              <a:rPr lang="en-GB" sz="2400" dirty="0"/>
              <a:t>Fusionar las ideas en un objetivo común.</a:t>
            </a:r>
          </a:p>
          <a:p>
            <a:pPr marL="742950" lvl="1" indent="-285750">
              <a:buFont typeface="Wingdings" panose="05000000000000000000" pitchFamily="2" charset="2"/>
              <a:buChar char="q"/>
            </a:pPr>
            <a:r>
              <a:rPr lang="en-GB" sz="2400" b="1" dirty="0"/>
              <a:t>Consenso: </a:t>
            </a:r>
            <a:r>
              <a:rPr lang="en-GB" sz="2400" dirty="0"/>
              <a:t>Asegurarse de que ambos se sientan representados.</a:t>
            </a:r>
          </a:p>
          <a:p>
            <a:pPr lvl="0"/>
            <a:endParaRPr lang="en-GB" sz="2400" b="1" dirty="0"/>
          </a:p>
          <a:p>
            <a:pPr lvl="0" algn="ctr"/>
            <a:r>
              <a:rPr lang="en-GB" sz="2400" b="1" dirty="0"/>
              <a:t>Puntos clave:</a:t>
            </a:r>
          </a:p>
          <a:p>
            <a:pPr lvl="0" algn="ctr"/>
            <a:r>
              <a:rPr lang="en-GB" sz="2400" dirty="0"/>
              <a:t>Pasar de «ayudar» a «colaborar».</a:t>
            </a:r>
          </a:p>
          <a:p>
            <a:pPr marR="0" lvl="0"/>
            <a:endParaRPr lang="en-GB" sz="1200" dirty="0">
              <a:solidFill>
                <a:srgbClr val="080301"/>
              </a:solidFill>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54052593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429F1F-8D21-934E-A58E-CC0B71D1A136}"/>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253A70C3-D26A-4D60-75CC-53DF4A7A3F72}"/>
              </a:ext>
            </a:extLst>
          </p:cNvPr>
          <p:cNvSpPr>
            <a:spLocks noGrp="1"/>
          </p:cNvSpPr>
          <p:nvPr>
            <p:ph type="title"/>
          </p:nvPr>
        </p:nvSpPr>
        <p:spPr/>
        <p:txBody>
          <a:bodyPr lIns="91440"/>
          <a:lstStyle/>
          <a:p>
            <a:r>
              <a:rPr lang="en-US" sz="2400" i="1" dirty="0"/>
              <a:t>Módulo 7 (Docentes): Facilitar el aprendizaje intergeneracional</a:t>
            </a:r>
            <a:endParaRPr lang="el-GR" sz="2400" dirty="0"/>
          </a:p>
        </p:txBody>
      </p:sp>
      <p:sp>
        <p:nvSpPr>
          <p:cNvPr id="6" name="Text Placeholder 5">
            <a:extLst>
              <a:ext uri="{FF2B5EF4-FFF2-40B4-BE49-F238E27FC236}">
                <a16:creationId xmlns:a16="http://schemas.microsoft.com/office/drawing/2014/main" id="{A8271396-E431-2625-6400-32E98AE1489D}"/>
              </a:ext>
            </a:extLst>
          </p:cNvPr>
          <p:cNvSpPr>
            <a:spLocks noGrp="1"/>
          </p:cNvSpPr>
          <p:nvPr>
            <p:ph type="body" sz="quarter" idx="10"/>
          </p:nvPr>
        </p:nvSpPr>
        <p:spPr/>
        <p:txBody>
          <a:bodyPr/>
          <a:lstStyle/>
          <a:p>
            <a:endParaRPr lang="en-US" b="1" i="1" dirty="0">
              <a:solidFill>
                <a:schemeClr val="accent1">
                  <a:lumMod val="75000"/>
                </a:schemeClr>
              </a:solidFill>
            </a:endParaRPr>
          </a:p>
          <a:p>
            <a:r>
              <a:rPr lang="en-US" b="1" i="1" dirty="0">
                <a:solidFill>
                  <a:srgbClr val="00B0F0"/>
                </a:solidFill>
              </a:rPr>
              <a:t>Tema 4: Cocreación</a:t>
            </a:r>
            <a:endParaRPr lang="en-GB" b="1" i="1" dirty="0">
              <a:solidFill>
                <a:srgbClr val="00B0F0"/>
              </a:solidFill>
            </a:endParaRPr>
          </a:p>
          <a:p>
            <a:endParaRPr lang="en-GB" b="1" i="1" dirty="0">
              <a:solidFill>
                <a:schemeClr val="accent1">
                  <a:lumMod val="75000"/>
                </a:schemeClr>
              </a:solidFill>
            </a:endParaRPr>
          </a:p>
        </p:txBody>
      </p:sp>
      <p:pic>
        <p:nvPicPr>
          <p:cNvPr id="2" name="Content Placeholder 1">
            <a:extLst>
              <a:ext uri="{FF2B5EF4-FFF2-40B4-BE49-F238E27FC236}">
                <a16:creationId xmlns:a16="http://schemas.microsoft.com/office/drawing/2014/main" id="{734BC586-09CB-397E-50BF-33A33B605BDF}"/>
              </a:ext>
            </a:extLst>
          </p:cNvPr>
          <p:cNvPicPr>
            <a:picLocks noGrp="1" noChangeAspect="1"/>
          </p:cNvPicPr>
          <p:nvPr>
            <p:ph sz="quarter" idx="12"/>
          </p:nvPr>
        </p:nvPicPr>
        <p:blipFill>
          <a:blip r:embed="rId3"/>
          <a:stretch>
            <a:fillRect/>
          </a:stretch>
        </p:blipFill>
        <p:spPr>
          <a:xfrm>
            <a:off x="9289704" y="5180036"/>
            <a:ext cx="2327333" cy="1068606"/>
          </a:xfrm>
          <a:prstGeom prst="rect">
            <a:avLst/>
          </a:prstGeom>
        </p:spPr>
      </p:pic>
      <p:sp>
        <p:nvSpPr>
          <p:cNvPr id="5" name="TextBox 4">
            <a:extLst>
              <a:ext uri="{FF2B5EF4-FFF2-40B4-BE49-F238E27FC236}">
                <a16:creationId xmlns:a16="http://schemas.microsoft.com/office/drawing/2014/main" id="{02060E6B-CB4E-BA1F-EB4F-68B7A90F6CE7}"/>
              </a:ext>
            </a:extLst>
          </p:cNvPr>
          <p:cNvSpPr txBox="1"/>
          <p:nvPr/>
        </p:nvSpPr>
        <p:spPr>
          <a:xfrm>
            <a:off x="97970" y="1462685"/>
            <a:ext cx="11799621" cy="3785652"/>
          </a:xfrm>
          <a:prstGeom prst="rect">
            <a:avLst/>
          </a:prstGeom>
          <a:noFill/>
        </p:spPr>
        <p:txBody>
          <a:bodyPr wrap="square">
            <a:spAutoFit/>
          </a:bodyPr>
          <a:lstStyle/>
          <a:p>
            <a:pPr marL="0" marR="0">
              <a:buNone/>
            </a:pPr>
            <a:r>
              <a:rPr lang="en-GB" sz="2400" b="1" dirty="0">
                <a:solidFill>
                  <a:srgbClr val="080301"/>
                </a:solidFill>
                <a:effectLst/>
                <a:latin typeface="Calibri" panose="020F0502020204030204" pitchFamily="34" charset="0"/>
                <a:ea typeface="Times New Roman" panose="02020603050405020304" pitchFamily="18" charset="0"/>
              </a:rPr>
              <a:t>Métodos para la cocreación digital</a:t>
            </a:r>
            <a:endParaRPr lang="el-GR" sz="2400" b="1" dirty="0">
              <a:solidFill>
                <a:srgbClr val="080301"/>
              </a:solidFill>
              <a:effectLst/>
              <a:latin typeface="Calibri" panose="020F0502020204030204" pitchFamily="34" charset="0"/>
              <a:ea typeface="Times New Roman" panose="02020603050405020304" pitchFamily="18" charset="0"/>
            </a:endParaRPr>
          </a:p>
          <a:p>
            <a:pPr marL="0" marR="0">
              <a:buNone/>
            </a:pPr>
            <a:endParaRPr lang="en-GB" sz="2400" dirty="0">
              <a:solidFill>
                <a:srgbClr val="080301"/>
              </a:solidFill>
              <a:effectLst/>
              <a:latin typeface="Times New Roman" panose="02020603050405020304" pitchFamily="18" charset="0"/>
              <a:ea typeface="Times New Roman" panose="02020603050405020304" pitchFamily="18" charset="0"/>
            </a:endParaRPr>
          </a:p>
          <a:p>
            <a:pPr marR="0" lvl="0" algn="ctr"/>
            <a:r>
              <a:rPr lang="en-GB" sz="2400" dirty="0">
                <a:solidFill>
                  <a:srgbClr val="080301"/>
                </a:solidFill>
                <a:effectLst/>
                <a:latin typeface="Calibri" panose="020F0502020204030204" pitchFamily="34" charset="0"/>
                <a:ea typeface="Times New Roman" panose="02020603050405020304" pitchFamily="18" charset="0"/>
              </a:rPr>
              <a:t>El marco «Trabajando juntos»</a:t>
            </a:r>
            <a:endParaRPr lang="en-GB" sz="2400" dirty="0">
              <a:solidFill>
                <a:srgbClr val="080301"/>
              </a:solidFill>
              <a:effectLst/>
              <a:latin typeface="Times New Roman" panose="02020603050405020304" pitchFamily="18" charset="0"/>
              <a:ea typeface="Times New Roman" panose="02020603050405020304" pitchFamily="18" charset="0"/>
            </a:endParaRPr>
          </a:p>
          <a:p>
            <a:pPr marR="0" lvl="0"/>
            <a:endParaRPr lang="en-GB" sz="2400" dirty="0">
              <a:solidFill>
                <a:srgbClr val="080301"/>
              </a:solidFill>
              <a:effectLst/>
              <a:latin typeface="Times New Roman" panose="02020603050405020304" pitchFamily="18" charset="0"/>
              <a:ea typeface="Times New Roman" panose="02020603050405020304" pitchFamily="18" charset="0"/>
            </a:endParaRPr>
          </a:p>
          <a:p>
            <a:pPr marL="742950" marR="0" lvl="1" indent="-285750">
              <a:buFont typeface="Wingdings" panose="05000000000000000000" pitchFamily="2" charset="2"/>
              <a:buChar char=""/>
            </a:pPr>
            <a:r>
              <a:rPr lang="en-GB" sz="2400" b="1" dirty="0">
                <a:solidFill>
                  <a:srgbClr val="080301"/>
                </a:solidFill>
                <a:effectLst/>
                <a:latin typeface="Calibri" panose="020F0502020204030204" pitchFamily="34" charset="0"/>
                <a:ea typeface="Times New Roman" panose="02020603050405020304" pitchFamily="18" charset="0"/>
              </a:rPr>
              <a:t>Narración compartida: </a:t>
            </a:r>
            <a:r>
              <a:rPr lang="en-GB" sz="2400" dirty="0">
                <a:solidFill>
                  <a:srgbClr val="080301"/>
                </a:solidFill>
                <a:effectLst/>
                <a:latin typeface="Calibri" panose="020F0502020204030204" pitchFamily="34" charset="0"/>
                <a:ea typeface="Times New Roman" panose="02020603050405020304" pitchFamily="18" charset="0"/>
              </a:rPr>
              <a:t>uso de herramientas como Book Creator o Canva para fusionar la historia oral con el diseño digital.</a:t>
            </a:r>
            <a:endParaRPr lang="en-GB" sz="2400" dirty="0">
              <a:solidFill>
                <a:srgbClr val="080301"/>
              </a:solidFill>
              <a:effectLst/>
              <a:latin typeface="Times New Roman" panose="02020603050405020304" pitchFamily="18" charset="0"/>
              <a:ea typeface="Times New Roman" panose="02020603050405020304" pitchFamily="18" charset="0"/>
            </a:endParaRPr>
          </a:p>
          <a:p>
            <a:pPr marL="742950" marR="0" lvl="1" indent="-285750">
              <a:buFont typeface="Wingdings" panose="05000000000000000000" pitchFamily="2" charset="2"/>
              <a:buChar char=""/>
            </a:pPr>
            <a:r>
              <a:rPr lang="en-GB" sz="2400" b="1" dirty="0">
                <a:solidFill>
                  <a:srgbClr val="080301"/>
                </a:solidFill>
                <a:effectLst/>
                <a:latin typeface="Calibri" panose="020F0502020204030204" pitchFamily="34" charset="0"/>
                <a:ea typeface="Times New Roman" panose="02020603050405020304" pitchFamily="18" charset="0"/>
              </a:rPr>
              <a:t>Creación conjunta de mapas: </a:t>
            </a:r>
            <a:r>
              <a:rPr lang="en-GB" sz="2400" dirty="0" err="1">
                <a:solidFill>
                  <a:srgbClr val="080301"/>
                </a:solidFill>
                <a:latin typeface="Calibri" panose="020F0502020204030204" pitchFamily="34" charset="0"/>
                <a:ea typeface="Times New Roman" panose="02020603050405020304" pitchFamily="18" charset="0"/>
              </a:rPr>
              <a:t>c</a:t>
            </a:r>
            <a:r>
              <a:rPr lang="en-GB" sz="2400" dirty="0" err="1" smtClean="0">
                <a:solidFill>
                  <a:srgbClr val="080301"/>
                </a:solidFill>
                <a:effectLst/>
                <a:latin typeface="Calibri" panose="020F0502020204030204" pitchFamily="34" charset="0"/>
                <a:ea typeface="Times New Roman" panose="02020603050405020304" pitchFamily="18" charset="0"/>
              </a:rPr>
              <a:t>rear</a:t>
            </a:r>
            <a:r>
              <a:rPr lang="en-GB" sz="2400" dirty="0" smtClean="0">
                <a:solidFill>
                  <a:srgbClr val="080301"/>
                </a:solidFill>
                <a:effectLst/>
                <a:latin typeface="Calibri" panose="020F0502020204030204" pitchFamily="34" charset="0"/>
                <a:ea typeface="Times New Roman" panose="02020603050405020304" pitchFamily="18" charset="0"/>
              </a:rPr>
              <a:t> </a:t>
            </a:r>
            <a:r>
              <a:rPr lang="en-GB" sz="2400" dirty="0" err="1">
                <a:solidFill>
                  <a:srgbClr val="080301"/>
                </a:solidFill>
                <a:effectLst/>
                <a:latin typeface="Calibri" panose="020F0502020204030204" pitchFamily="34" charset="0"/>
                <a:ea typeface="Times New Roman" panose="02020603050405020304" pitchFamily="18" charset="0"/>
              </a:rPr>
              <a:t>Mapstories</a:t>
            </a:r>
            <a:r>
              <a:rPr lang="en-GB" sz="2400" dirty="0">
                <a:solidFill>
                  <a:srgbClr val="080301"/>
                </a:solidFill>
                <a:effectLst/>
                <a:latin typeface="Calibri" panose="020F0502020204030204" pitchFamily="34" charset="0"/>
                <a:ea typeface="Times New Roman" panose="02020603050405020304" pitchFamily="18" charset="0"/>
              </a:rPr>
              <a:t> para conectar los recuerdos con las habilidades tecnológicas de los alumnos.</a:t>
            </a:r>
            <a:endParaRPr lang="en-GB" sz="2400" dirty="0">
              <a:solidFill>
                <a:srgbClr val="080301"/>
              </a:solidFill>
              <a:effectLst/>
              <a:latin typeface="Times New Roman" panose="02020603050405020304" pitchFamily="18" charset="0"/>
              <a:ea typeface="Times New Roman" panose="02020603050405020304" pitchFamily="18" charset="0"/>
            </a:endParaRPr>
          </a:p>
          <a:p>
            <a:pPr marL="742950" marR="0" lvl="1" indent="-285750">
              <a:buFont typeface="Wingdings" panose="05000000000000000000" pitchFamily="2" charset="2"/>
              <a:buChar char=""/>
            </a:pPr>
            <a:r>
              <a:rPr lang="en-GB" sz="2400" b="1" dirty="0">
                <a:solidFill>
                  <a:srgbClr val="080301"/>
                </a:solidFill>
                <a:effectLst/>
                <a:latin typeface="Calibri" panose="020F0502020204030204" pitchFamily="34" charset="0"/>
                <a:ea typeface="Times New Roman" panose="02020603050405020304" pitchFamily="18" charset="0"/>
              </a:rPr>
              <a:t>Diseño colaborativo: </a:t>
            </a:r>
            <a:r>
              <a:rPr lang="en-GB" sz="2400" dirty="0">
                <a:solidFill>
                  <a:srgbClr val="080301"/>
                </a:solidFill>
                <a:effectLst/>
                <a:latin typeface="Calibri" panose="020F0502020204030204" pitchFamily="34" charset="0"/>
                <a:ea typeface="Times New Roman" panose="02020603050405020304" pitchFamily="18" charset="0"/>
              </a:rPr>
              <a:t>uso de Padlet o </a:t>
            </a:r>
            <a:r>
              <a:rPr lang="en-GB" sz="2400" dirty="0" err="1">
                <a:solidFill>
                  <a:srgbClr val="080301"/>
                </a:solidFill>
                <a:effectLst/>
                <a:latin typeface="Calibri" panose="020F0502020204030204" pitchFamily="34" charset="0"/>
                <a:ea typeface="Times New Roman" panose="02020603050405020304" pitchFamily="18" charset="0"/>
              </a:rPr>
              <a:t>Mentimeter </a:t>
            </a:r>
            <a:r>
              <a:rPr lang="en-GB" sz="2400" dirty="0">
                <a:solidFill>
                  <a:srgbClr val="080301"/>
                </a:solidFill>
                <a:effectLst/>
                <a:latin typeface="Calibri" panose="020F0502020204030204" pitchFamily="34" charset="0"/>
                <a:ea typeface="Times New Roman" panose="02020603050405020304" pitchFamily="18" charset="0"/>
              </a:rPr>
              <a:t>para votar sobre temas y recopilar recursos compartidos.</a:t>
            </a:r>
            <a:endParaRPr lang="en-GB" sz="2400" dirty="0">
              <a:solidFill>
                <a:srgbClr val="080301"/>
              </a:solidFill>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49942041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B90B46-07F3-069D-9947-08DBAB5CCA31}"/>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45E512ED-1A29-4EB6-4AB7-1E4E3B37004F}"/>
              </a:ext>
            </a:extLst>
          </p:cNvPr>
          <p:cNvSpPr>
            <a:spLocks noGrp="1"/>
          </p:cNvSpPr>
          <p:nvPr>
            <p:ph type="title"/>
          </p:nvPr>
        </p:nvSpPr>
        <p:spPr/>
        <p:txBody>
          <a:bodyPr lIns="91440"/>
          <a:lstStyle/>
          <a:p>
            <a:r>
              <a:rPr lang="en-US" sz="2400" i="1" dirty="0"/>
              <a:t>Módulo 7 (Docentes): Facilitar el aprendizaje intergeneracional</a:t>
            </a:r>
            <a:endParaRPr lang="el-GR" sz="2400" dirty="0"/>
          </a:p>
        </p:txBody>
      </p:sp>
      <p:sp>
        <p:nvSpPr>
          <p:cNvPr id="6" name="Text Placeholder 5">
            <a:extLst>
              <a:ext uri="{FF2B5EF4-FFF2-40B4-BE49-F238E27FC236}">
                <a16:creationId xmlns:a16="http://schemas.microsoft.com/office/drawing/2014/main" id="{4FBAE7C9-3702-87BB-6D40-B84338DC0034}"/>
              </a:ext>
            </a:extLst>
          </p:cNvPr>
          <p:cNvSpPr>
            <a:spLocks noGrp="1"/>
          </p:cNvSpPr>
          <p:nvPr>
            <p:ph type="body" sz="quarter" idx="10"/>
          </p:nvPr>
        </p:nvSpPr>
        <p:spPr/>
        <p:txBody>
          <a:bodyPr/>
          <a:lstStyle/>
          <a:p>
            <a:endParaRPr lang="en-US" b="1" i="1" dirty="0">
              <a:solidFill>
                <a:schemeClr val="accent1">
                  <a:lumMod val="75000"/>
                </a:schemeClr>
              </a:solidFill>
            </a:endParaRPr>
          </a:p>
          <a:p>
            <a:r>
              <a:rPr lang="en-US" b="1" i="1" dirty="0">
                <a:solidFill>
                  <a:srgbClr val="00B0F0"/>
                </a:solidFill>
              </a:rPr>
              <a:t>Tema 4: Cocreación</a:t>
            </a:r>
            <a:endParaRPr lang="en-GB" b="1" i="1" dirty="0">
              <a:solidFill>
                <a:srgbClr val="00B0F0"/>
              </a:solidFill>
            </a:endParaRPr>
          </a:p>
          <a:p>
            <a:r>
              <a:rPr lang="en-US" b="1" i="1" dirty="0">
                <a:solidFill>
                  <a:schemeClr val="accent1">
                    <a:lumMod val="75000"/>
                  </a:schemeClr>
                </a:solidFill>
              </a:rPr>
              <a:t> </a:t>
            </a:r>
            <a:endParaRPr lang="en-GB" b="1" i="1" dirty="0">
              <a:solidFill>
                <a:schemeClr val="accent1">
                  <a:lumMod val="75000"/>
                </a:schemeClr>
              </a:solidFill>
            </a:endParaRPr>
          </a:p>
        </p:txBody>
      </p:sp>
      <p:pic>
        <p:nvPicPr>
          <p:cNvPr id="2" name="Content Placeholder 1">
            <a:extLst>
              <a:ext uri="{FF2B5EF4-FFF2-40B4-BE49-F238E27FC236}">
                <a16:creationId xmlns:a16="http://schemas.microsoft.com/office/drawing/2014/main" id="{B40E9957-96B9-5339-75C4-8AFDCEC5B29D}"/>
              </a:ext>
            </a:extLst>
          </p:cNvPr>
          <p:cNvPicPr>
            <a:picLocks noGrp="1" noChangeAspect="1"/>
          </p:cNvPicPr>
          <p:nvPr>
            <p:ph sz="quarter" idx="12"/>
          </p:nvPr>
        </p:nvPicPr>
        <p:blipFill>
          <a:blip r:embed="rId3"/>
          <a:stretch>
            <a:fillRect/>
          </a:stretch>
        </p:blipFill>
        <p:spPr>
          <a:xfrm>
            <a:off x="9601431" y="5469025"/>
            <a:ext cx="2327333" cy="1068606"/>
          </a:xfrm>
          <a:prstGeom prst="rect">
            <a:avLst/>
          </a:prstGeom>
        </p:spPr>
      </p:pic>
      <p:sp>
        <p:nvSpPr>
          <p:cNvPr id="3" name="TextBox 2">
            <a:extLst>
              <a:ext uri="{FF2B5EF4-FFF2-40B4-BE49-F238E27FC236}">
                <a16:creationId xmlns:a16="http://schemas.microsoft.com/office/drawing/2014/main" id="{3AEF50ED-1200-A818-3685-7E09F50B03B9}"/>
              </a:ext>
            </a:extLst>
          </p:cNvPr>
          <p:cNvSpPr txBox="1"/>
          <p:nvPr/>
        </p:nvSpPr>
        <p:spPr>
          <a:xfrm>
            <a:off x="467590" y="1304387"/>
            <a:ext cx="10453255" cy="4563429"/>
          </a:xfrm>
          <a:prstGeom prst="rect">
            <a:avLst/>
          </a:prstGeom>
          <a:noFill/>
        </p:spPr>
        <p:txBody>
          <a:bodyPr wrap="square">
            <a:spAutoFit/>
          </a:bodyPr>
          <a:lstStyle/>
          <a:p>
            <a:pPr lvl="0" algn="ctr"/>
            <a:r>
              <a:rPr lang="en-GB" sz="2400" b="1" dirty="0">
                <a:solidFill>
                  <a:schemeClr val="accent4">
                    <a:lumMod val="75000"/>
                  </a:schemeClr>
                </a:solidFill>
              </a:rPr>
              <a:t>Actividad: El sprint de cocreación (interactivo)</a:t>
            </a:r>
            <a:endParaRPr lang="en-GB" sz="2400" dirty="0">
              <a:solidFill>
                <a:schemeClr val="accent4">
                  <a:lumMod val="75000"/>
                </a:schemeClr>
              </a:solidFill>
            </a:endParaRPr>
          </a:p>
          <a:p>
            <a:pPr lvl="0"/>
            <a:endParaRPr lang="el-GR" sz="2400" b="1" dirty="0"/>
          </a:p>
          <a:p>
            <a:pPr lvl="0" algn="ctr"/>
            <a:r>
              <a:rPr lang="en-GB" sz="2400" b="1" dirty="0"/>
              <a:t>Tarea: </a:t>
            </a:r>
            <a:r>
              <a:rPr lang="en-GB" sz="2400" dirty="0"/>
              <a:t>Diseñar una tarea conjunta</a:t>
            </a:r>
          </a:p>
          <a:p>
            <a:pPr lvl="0" algn="ctr"/>
            <a:endParaRPr lang="el-GR" sz="2400" b="1" dirty="0"/>
          </a:p>
          <a:p>
            <a:pPr lvl="0" algn="ctr"/>
            <a:r>
              <a:rPr lang="en-GB" sz="2400" b="1" dirty="0"/>
              <a:t>Interacción:</a:t>
            </a:r>
            <a:r>
              <a:rPr lang="en-GB" sz="2400" dirty="0"/>
              <a:t> </a:t>
            </a:r>
            <a:endParaRPr lang="el-GR" sz="2400" dirty="0"/>
          </a:p>
          <a:p>
            <a:pPr lvl="0" algn="ctr"/>
            <a:r>
              <a:rPr lang="en-GB" sz="2400" dirty="0"/>
              <a:t>En grupos de docentes, diseñad una idea de proyecto en una sola frase. </a:t>
            </a:r>
            <a:endParaRPr lang="el-GR" sz="2400" dirty="0"/>
          </a:p>
          <a:p>
            <a:pPr lvl="0" algn="ctr"/>
            <a:r>
              <a:rPr lang="en-GB" sz="2400" dirty="0"/>
              <a:t>Rotad el papel de «moderador» cada 3 minutos </a:t>
            </a:r>
            <a:endParaRPr lang="el-GR" sz="2400" dirty="0"/>
          </a:p>
          <a:p>
            <a:pPr lvl="0" algn="ctr"/>
            <a:r>
              <a:rPr lang="en-GB" sz="2400" dirty="0"/>
              <a:t>(Lluvia de ideas &gt; Síntesis &gt; Consenso)</a:t>
            </a:r>
          </a:p>
          <a:p>
            <a:pPr lvl="0"/>
            <a:endParaRPr lang="en-GB" sz="2200" dirty="0"/>
          </a:p>
          <a:p>
            <a:pPr lvl="0"/>
            <a:endParaRPr lang="en-GB" sz="1000" b="1" dirty="0"/>
          </a:p>
          <a:p>
            <a:pPr lvl="0" algn="ctr"/>
            <a:endParaRPr lang="en-GB" sz="2400" dirty="0"/>
          </a:p>
          <a:p>
            <a:pPr lvl="0" algn="ctr"/>
            <a:endParaRPr lang="en-GB" dirty="0"/>
          </a:p>
          <a:p>
            <a:pPr marR="0" lvl="0">
              <a:lnSpc>
                <a:spcPct val="107000"/>
              </a:lnSpc>
              <a:spcAft>
                <a:spcPts val="800"/>
              </a:spcAft>
              <a:buSzPts val="1000"/>
              <a:tabLst>
                <a:tab pos="4572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91497536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CBF2AE-0CDA-98CD-F9C9-32DE5137B6DB}"/>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C41EF681-6696-42CF-5F15-ADE38AB2382C}"/>
              </a:ext>
            </a:extLst>
          </p:cNvPr>
          <p:cNvSpPr>
            <a:spLocks noGrp="1"/>
          </p:cNvSpPr>
          <p:nvPr>
            <p:ph type="title"/>
          </p:nvPr>
        </p:nvSpPr>
        <p:spPr/>
        <p:txBody>
          <a:bodyPr lIns="91440"/>
          <a:lstStyle/>
          <a:p>
            <a:r>
              <a:rPr lang="en-US" sz="2400" i="1" dirty="0"/>
              <a:t>Módulo 7 (Docentes): Facilitar el aprendizaje intergeneracional</a:t>
            </a:r>
            <a:endParaRPr lang="el-GR" sz="2400" dirty="0"/>
          </a:p>
        </p:txBody>
      </p:sp>
      <p:sp>
        <p:nvSpPr>
          <p:cNvPr id="6" name="Text Placeholder 5">
            <a:extLst>
              <a:ext uri="{FF2B5EF4-FFF2-40B4-BE49-F238E27FC236}">
                <a16:creationId xmlns:a16="http://schemas.microsoft.com/office/drawing/2014/main" id="{825EAA67-1CF3-52A1-7FD5-B91A6EFE6D46}"/>
              </a:ext>
            </a:extLst>
          </p:cNvPr>
          <p:cNvSpPr>
            <a:spLocks noGrp="1"/>
          </p:cNvSpPr>
          <p:nvPr>
            <p:ph type="body" sz="quarter" idx="10"/>
          </p:nvPr>
        </p:nvSpPr>
        <p:spPr/>
        <p:txBody>
          <a:bodyPr/>
          <a:lstStyle/>
          <a:p>
            <a:r>
              <a:rPr lang="en-US" b="1" i="1" dirty="0">
                <a:solidFill>
                  <a:srgbClr val="00B0F0"/>
                </a:solidFill>
              </a:rPr>
              <a:t>Tema 4: Cocreación</a:t>
            </a:r>
            <a:r>
              <a:rPr lang="en-US" b="1" i="1" dirty="0">
                <a:solidFill>
                  <a:schemeClr val="accent1">
                    <a:lumMod val="75000"/>
                  </a:schemeClr>
                </a:solidFill>
              </a:rPr>
              <a:t> </a:t>
            </a:r>
            <a:endParaRPr lang="en-GB" b="1" i="1" dirty="0">
              <a:solidFill>
                <a:schemeClr val="accent1">
                  <a:lumMod val="75000"/>
                </a:schemeClr>
              </a:solidFill>
            </a:endParaRPr>
          </a:p>
        </p:txBody>
      </p:sp>
      <p:pic>
        <p:nvPicPr>
          <p:cNvPr id="2" name="Content Placeholder 1">
            <a:extLst>
              <a:ext uri="{FF2B5EF4-FFF2-40B4-BE49-F238E27FC236}">
                <a16:creationId xmlns:a16="http://schemas.microsoft.com/office/drawing/2014/main" id="{04556973-67E5-21FA-11B6-56890182BE68}"/>
              </a:ext>
            </a:extLst>
          </p:cNvPr>
          <p:cNvPicPr>
            <a:picLocks noGrp="1" noChangeAspect="1"/>
          </p:cNvPicPr>
          <p:nvPr>
            <p:ph sz="quarter" idx="12"/>
          </p:nvPr>
        </p:nvPicPr>
        <p:blipFill>
          <a:blip r:embed="rId3"/>
          <a:stretch>
            <a:fillRect/>
          </a:stretch>
        </p:blipFill>
        <p:spPr>
          <a:xfrm>
            <a:off x="9601431" y="5469025"/>
            <a:ext cx="2327333" cy="1068606"/>
          </a:xfrm>
          <a:prstGeom prst="rect">
            <a:avLst/>
          </a:prstGeom>
        </p:spPr>
      </p:pic>
      <p:sp>
        <p:nvSpPr>
          <p:cNvPr id="3" name="TextBox 2">
            <a:extLst>
              <a:ext uri="{FF2B5EF4-FFF2-40B4-BE49-F238E27FC236}">
                <a16:creationId xmlns:a16="http://schemas.microsoft.com/office/drawing/2014/main" id="{79297A61-C2A5-247E-5BE5-F8CA51F16886}"/>
              </a:ext>
            </a:extLst>
          </p:cNvPr>
          <p:cNvSpPr txBox="1"/>
          <p:nvPr/>
        </p:nvSpPr>
        <p:spPr>
          <a:xfrm>
            <a:off x="467590" y="1304387"/>
            <a:ext cx="10453255" cy="4224875"/>
          </a:xfrm>
          <a:prstGeom prst="rect">
            <a:avLst/>
          </a:prstGeom>
          <a:noFill/>
        </p:spPr>
        <p:txBody>
          <a:bodyPr wrap="square">
            <a:spAutoFit/>
          </a:bodyPr>
          <a:lstStyle/>
          <a:p>
            <a:pPr lvl="0" algn="ctr"/>
            <a:r>
              <a:rPr lang="en-GB" sz="2400" b="1" dirty="0">
                <a:solidFill>
                  <a:schemeClr val="accent4">
                    <a:lumMod val="75000"/>
                  </a:schemeClr>
                </a:solidFill>
              </a:rPr>
              <a:t>Actividad: El titular de 2030 (interactivo)</a:t>
            </a:r>
            <a:endParaRPr lang="en-GB" sz="2400" dirty="0">
              <a:solidFill>
                <a:schemeClr val="accent4">
                  <a:lumMod val="75000"/>
                </a:schemeClr>
              </a:solidFill>
            </a:endParaRPr>
          </a:p>
          <a:p>
            <a:pPr lvl="0" algn="ctr"/>
            <a:endParaRPr lang="el-GR" sz="2400" b="1" dirty="0"/>
          </a:p>
          <a:p>
            <a:pPr lvl="0" algn="ctr"/>
            <a:r>
              <a:rPr lang="en-GB" sz="2400" b="1" dirty="0"/>
              <a:t>Tarea: </a:t>
            </a:r>
            <a:r>
              <a:rPr lang="en-GB" sz="2400" dirty="0"/>
              <a:t>El futuro de la armonía digital</a:t>
            </a:r>
          </a:p>
          <a:p>
            <a:pPr lvl="0" algn="ctr"/>
            <a:endParaRPr lang="el-GR" sz="2400" b="1" dirty="0"/>
          </a:p>
          <a:p>
            <a:pPr lvl="0" algn="ctr"/>
            <a:r>
              <a:rPr lang="en-GB" sz="2400" b="1" dirty="0"/>
              <a:t>Interacción:</a:t>
            </a:r>
            <a:r>
              <a:rPr lang="en-GB" sz="2400" dirty="0"/>
              <a:t> </a:t>
            </a:r>
            <a:endParaRPr lang="el-GR" sz="2400" dirty="0"/>
          </a:p>
          <a:p>
            <a:pPr lvl="0" algn="ctr"/>
            <a:r>
              <a:rPr lang="en-GB" sz="2400" dirty="0"/>
              <a:t>Imagina que es 2030. </a:t>
            </a:r>
            <a:endParaRPr lang="el-GR" sz="2400" dirty="0"/>
          </a:p>
          <a:p>
            <a:pPr lvl="0" algn="ctr"/>
            <a:r>
              <a:rPr lang="en-GB" sz="2400" dirty="0"/>
              <a:t>¿Cuál es el titular de tu periódico local sobre tu programa IGL? </a:t>
            </a:r>
            <a:endParaRPr lang="el-GR" sz="2400" dirty="0"/>
          </a:p>
          <a:p>
            <a:pPr lvl="0" algn="ctr"/>
            <a:r>
              <a:rPr lang="en-GB" sz="2400" dirty="0"/>
              <a:t>(p. ej., «Las personas mayores descubren la tecnología, los estudiantes descubren la historia»).</a:t>
            </a:r>
          </a:p>
          <a:p>
            <a:pPr lvl="0" algn="ctr"/>
            <a:endParaRPr lang="en-GB" sz="1000" b="1" dirty="0"/>
          </a:p>
          <a:p>
            <a:pPr lvl="0" algn="ctr"/>
            <a:endParaRPr lang="en-GB" sz="2400" dirty="0"/>
          </a:p>
          <a:p>
            <a:pPr lvl="0" algn="ctr"/>
            <a:endParaRPr lang="en-GB" dirty="0"/>
          </a:p>
          <a:p>
            <a:pPr marR="0" lvl="0">
              <a:lnSpc>
                <a:spcPct val="107000"/>
              </a:lnSpc>
              <a:spcAft>
                <a:spcPts val="800"/>
              </a:spcAft>
              <a:buSzPts val="1000"/>
              <a:tabLst>
                <a:tab pos="4572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9978511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2AE6D5-4BD4-EF70-9A78-C38B3735BC7E}"/>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FD0F0F46-1404-8612-DA0F-119FF549FBED}"/>
              </a:ext>
            </a:extLst>
          </p:cNvPr>
          <p:cNvSpPr>
            <a:spLocks noGrp="1"/>
          </p:cNvSpPr>
          <p:nvPr>
            <p:ph type="ctrTitle"/>
          </p:nvPr>
        </p:nvSpPr>
        <p:spPr>
          <a:xfrm>
            <a:off x="405246" y="1768632"/>
            <a:ext cx="6821956" cy="1334065"/>
          </a:xfrm>
        </p:spPr>
        <p:txBody>
          <a:bodyPr/>
          <a:lstStyle/>
          <a:p>
            <a:r>
              <a:rPr lang="en-US" b="0" i="1" dirty="0"/>
              <a:t>Fin del módulo 7 (docentes): </a:t>
            </a:r>
            <a:br>
              <a:rPr lang="en-US" b="0" i="1" dirty="0"/>
            </a:br>
            <a:r>
              <a:rPr lang="en-US" b="0" i="1" dirty="0"/>
              <a:t>Facilitar el aprendizaje intergeneracional</a:t>
            </a:r>
            <a:endParaRPr lang="LID4096" dirty="0"/>
          </a:p>
        </p:txBody>
      </p:sp>
      <p:pic>
        <p:nvPicPr>
          <p:cNvPr id="8" name="Picture 7">
            <a:extLst>
              <a:ext uri="{FF2B5EF4-FFF2-40B4-BE49-F238E27FC236}">
                <a16:creationId xmlns:a16="http://schemas.microsoft.com/office/drawing/2014/main" id="{EB5DE78C-1BD8-E47F-1854-46AC8DCEDF8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25461" y="2940275"/>
            <a:ext cx="5270539" cy="2763427"/>
          </a:xfrm>
          <a:prstGeom prst="rect">
            <a:avLst/>
          </a:prstGeom>
        </p:spPr>
      </p:pic>
    </p:spTree>
    <p:extLst>
      <p:ext uri="{BB962C8B-B14F-4D97-AF65-F5344CB8AC3E}">
        <p14:creationId xmlns:p14="http://schemas.microsoft.com/office/powerpoint/2010/main" val="6578956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97061E-C86D-651E-3E36-B5C1E36940D2}"/>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9A16618C-B37C-7BBA-B60D-F2F1A3AEAB3E}"/>
              </a:ext>
            </a:extLst>
          </p:cNvPr>
          <p:cNvSpPr>
            <a:spLocks noGrp="1"/>
          </p:cNvSpPr>
          <p:nvPr>
            <p:ph type="title"/>
          </p:nvPr>
        </p:nvSpPr>
        <p:spPr/>
        <p:txBody>
          <a:bodyPr lIns="91440"/>
          <a:lstStyle/>
          <a:p>
            <a:r>
              <a:rPr lang="en-US" sz="2400" i="1" dirty="0"/>
              <a:t>Módulo 7 (Docentes): Facilitar el aprendizaje intergeneracional</a:t>
            </a:r>
            <a:endParaRPr lang="el-GR" sz="2400" dirty="0"/>
          </a:p>
        </p:txBody>
      </p:sp>
      <p:sp>
        <p:nvSpPr>
          <p:cNvPr id="6" name="Text Placeholder 5">
            <a:extLst>
              <a:ext uri="{FF2B5EF4-FFF2-40B4-BE49-F238E27FC236}">
                <a16:creationId xmlns:a16="http://schemas.microsoft.com/office/drawing/2014/main" id="{C7E7FAC4-7448-2ADC-CB70-39FC7D3F3AAE}"/>
              </a:ext>
            </a:extLst>
          </p:cNvPr>
          <p:cNvSpPr>
            <a:spLocks noGrp="1"/>
          </p:cNvSpPr>
          <p:nvPr>
            <p:ph type="body" sz="quarter" idx="10"/>
          </p:nvPr>
        </p:nvSpPr>
        <p:spPr/>
        <p:txBody>
          <a:bodyPr/>
          <a:lstStyle/>
          <a:p>
            <a:r>
              <a:rPr lang="en-US" b="1" i="1" dirty="0">
                <a:solidFill>
                  <a:schemeClr val="accent1">
                    <a:lumMod val="75000"/>
                  </a:schemeClr>
                </a:solidFill>
              </a:rPr>
              <a:t>Tema 1: </a:t>
            </a:r>
            <a:r>
              <a:rPr lang="en-GB" b="1" i="1" dirty="0">
                <a:solidFill>
                  <a:schemeClr val="accent1">
                    <a:lumMod val="75000"/>
                  </a:schemeClr>
                </a:solidFill>
              </a:rPr>
              <a:t>Fundamentos del aprendizaje </a:t>
            </a:r>
            <a:r>
              <a:rPr lang="en-GB" b="1" i="1" dirty="0" err="1">
                <a:solidFill>
                  <a:schemeClr val="accent1">
                    <a:lumMod val="75000"/>
                  </a:schemeClr>
                </a:solidFill>
              </a:rPr>
              <a:t>intergeneracional </a:t>
            </a:r>
            <a:r>
              <a:rPr lang="en-GB" b="1" i="1" dirty="0">
                <a:solidFill>
                  <a:schemeClr val="accent1">
                    <a:lumMod val="75000"/>
                  </a:schemeClr>
                </a:solidFill>
              </a:rPr>
              <a:t>y principios básicos </a:t>
            </a:r>
            <a:endParaRPr lang="en-US" b="1" i="1" dirty="0">
              <a:solidFill>
                <a:schemeClr val="accent1">
                  <a:lumMod val="75000"/>
                </a:schemeClr>
              </a:solidFill>
            </a:endParaRPr>
          </a:p>
        </p:txBody>
      </p:sp>
      <p:pic>
        <p:nvPicPr>
          <p:cNvPr id="3" name="Content Placeholder 1">
            <a:extLst>
              <a:ext uri="{FF2B5EF4-FFF2-40B4-BE49-F238E27FC236}">
                <a16:creationId xmlns:a16="http://schemas.microsoft.com/office/drawing/2014/main" id="{3CC66ED3-CDF8-5D92-CC54-5149A01B92CC}"/>
              </a:ext>
            </a:extLst>
          </p:cNvPr>
          <p:cNvPicPr>
            <a:picLocks noGrp="1" noChangeAspect="1"/>
          </p:cNvPicPr>
          <p:nvPr>
            <p:ph sz="quarter" idx="12"/>
          </p:nvPr>
        </p:nvPicPr>
        <p:blipFill>
          <a:blip r:embed="rId3"/>
          <a:stretch>
            <a:fillRect/>
          </a:stretch>
        </p:blipFill>
        <p:spPr>
          <a:xfrm>
            <a:off x="9923548" y="5611977"/>
            <a:ext cx="2002432" cy="919427"/>
          </a:xfrm>
          <a:prstGeom prst="rect">
            <a:avLst/>
          </a:prstGeom>
        </p:spPr>
      </p:pic>
      <p:sp>
        <p:nvSpPr>
          <p:cNvPr id="4" name="TextBox 3">
            <a:extLst>
              <a:ext uri="{FF2B5EF4-FFF2-40B4-BE49-F238E27FC236}">
                <a16:creationId xmlns:a16="http://schemas.microsoft.com/office/drawing/2014/main" id="{23251F34-C4B2-9B7F-DE60-29070D54B430}"/>
              </a:ext>
            </a:extLst>
          </p:cNvPr>
          <p:cNvSpPr txBox="1"/>
          <p:nvPr/>
        </p:nvSpPr>
        <p:spPr>
          <a:xfrm>
            <a:off x="176644" y="1631373"/>
            <a:ext cx="11336483" cy="4440318"/>
          </a:xfrm>
          <a:prstGeom prst="rect">
            <a:avLst/>
          </a:prstGeom>
          <a:noFill/>
        </p:spPr>
        <p:txBody>
          <a:bodyPr wrap="square">
            <a:spAutoFit/>
          </a:bodyPr>
          <a:lstStyle/>
          <a:p>
            <a:pPr lvl="0"/>
            <a:r>
              <a:rPr lang="en-GB" sz="2400" b="1" dirty="0"/>
              <a:t>¿Qué es el aprendizaje intergeneracional (IGL)?</a:t>
            </a:r>
            <a:endParaRPr lang="en-GB" sz="2400" dirty="0"/>
          </a:p>
          <a:p>
            <a:pPr lvl="0"/>
            <a:endParaRPr lang="en-GB" sz="2400" b="1" dirty="0"/>
          </a:p>
          <a:p>
            <a:pPr lvl="0" algn="ctr"/>
            <a:r>
              <a:rPr lang="en-GB" sz="2400" dirty="0"/>
              <a:t>Redefinir la jerarquía en el aula.</a:t>
            </a:r>
          </a:p>
          <a:p>
            <a:pPr lvl="0"/>
            <a:endParaRPr lang="en-GB" sz="2400" dirty="0"/>
          </a:p>
          <a:p>
            <a:pPr lvl="0" algn="ctr"/>
            <a:r>
              <a:rPr lang="en-GB" sz="2400" dirty="0"/>
              <a:t>El IGL es más que simplemente reunir a las generaciones; </a:t>
            </a:r>
          </a:p>
          <a:p>
            <a:pPr lvl="0" algn="ctr"/>
            <a:r>
              <a:rPr lang="en-GB" sz="2400" dirty="0"/>
              <a:t>es un </a:t>
            </a:r>
            <a:r>
              <a:rPr lang="en-GB" sz="2400" b="1" i="1" dirty="0"/>
              <a:t>intercambio recíproco </a:t>
            </a:r>
            <a:r>
              <a:rPr lang="en-GB" sz="2400" dirty="0"/>
              <a:t>en el que ambos grupos de edad </a:t>
            </a:r>
          </a:p>
          <a:p>
            <a:pPr lvl="0" algn="ctr"/>
            <a:r>
              <a:rPr lang="en-GB" sz="2400" dirty="0"/>
              <a:t>son profesores y alumnos al mismo tiempo.</a:t>
            </a:r>
          </a:p>
          <a:p>
            <a:pPr lvl="0" algn="ctr"/>
            <a:endParaRPr lang="en-GB" sz="2400" b="1" dirty="0"/>
          </a:p>
          <a:p>
            <a:pPr lvl="0" algn="ctr"/>
            <a:r>
              <a:rPr lang="en-GB" sz="2400" dirty="0"/>
              <a:t>Puntos clave: reciprocidad, romper jerarquías y descubrimiento digital compartido.</a:t>
            </a:r>
          </a:p>
          <a:p>
            <a:pPr lvl="0"/>
            <a:endParaRPr lang="en-GB" sz="2400" dirty="0"/>
          </a:p>
          <a:p>
            <a:pPr algn="ctr"/>
            <a:r>
              <a:rPr lang="en-GB" dirty="0"/>
              <a:t> </a:t>
            </a:r>
          </a:p>
          <a:p>
            <a:pPr marR="0" lvl="0">
              <a:lnSpc>
                <a:spcPct val="107000"/>
              </a:lnSpc>
              <a:spcAft>
                <a:spcPts val="800"/>
              </a:spcAft>
              <a:buSzPts val="1000"/>
              <a:tabLst>
                <a:tab pos="4572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98598714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3AB995-4B6A-ED92-3D9D-5CC49CFD9FB2}"/>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F356F851-1086-1D2B-9019-E3DAA9A03ABB}"/>
              </a:ext>
            </a:extLst>
          </p:cNvPr>
          <p:cNvSpPr>
            <a:spLocks noGrp="1"/>
          </p:cNvSpPr>
          <p:nvPr>
            <p:ph type="title"/>
          </p:nvPr>
        </p:nvSpPr>
        <p:spPr/>
        <p:txBody>
          <a:bodyPr lIns="91440"/>
          <a:lstStyle/>
          <a:p>
            <a:r>
              <a:rPr lang="en-US" sz="2400" i="1" dirty="0"/>
              <a:t>Módulo 7 (Docentes): Facilitar el aprendizaje intergeneracional </a:t>
            </a:r>
            <a:endParaRPr lang="el-GR" sz="2400" dirty="0"/>
          </a:p>
        </p:txBody>
      </p:sp>
      <p:sp>
        <p:nvSpPr>
          <p:cNvPr id="6" name="Text Placeholder 5">
            <a:extLst>
              <a:ext uri="{FF2B5EF4-FFF2-40B4-BE49-F238E27FC236}">
                <a16:creationId xmlns:a16="http://schemas.microsoft.com/office/drawing/2014/main" id="{BE00D98A-C89D-69BD-6ED9-A845AB5973DD}"/>
              </a:ext>
            </a:extLst>
          </p:cNvPr>
          <p:cNvSpPr>
            <a:spLocks noGrp="1"/>
          </p:cNvSpPr>
          <p:nvPr>
            <p:ph type="body" sz="quarter" idx="10"/>
          </p:nvPr>
        </p:nvSpPr>
        <p:spPr/>
        <p:txBody>
          <a:bodyPr/>
          <a:lstStyle/>
          <a:p>
            <a:endParaRPr lang="en-US" b="1" i="1" dirty="0">
              <a:solidFill>
                <a:schemeClr val="accent6">
                  <a:lumMod val="75000"/>
                </a:schemeClr>
              </a:solidFill>
            </a:endParaRPr>
          </a:p>
          <a:p>
            <a:r>
              <a:rPr lang="en-US" b="1" i="1" dirty="0">
                <a:solidFill>
                  <a:schemeClr val="accent6">
                    <a:lumMod val="75000"/>
                  </a:schemeClr>
                </a:solidFill>
              </a:rPr>
              <a:t>Tema</a:t>
            </a:r>
            <a:r>
              <a:rPr lang="el-GR" b="1" i="1" dirty="0">
                <a:solidFill>
                  <a:schemeClr val="accent6">
                    <a:lumMod val="75000"/>
                  </a:schemeClr>
                </a:solidFill>
              </a:rPr>
              <a:t> 1</a:t>
            </a:r>
            <a:r>
              <a:rPr lang="en-US" b="1" i="1" dirty="0">
                <a:solidFill>
                  <a:schemeClr val="accent6">
                    <a:lumMod val="75000"/>
                  </a:schemeClr>
                </a:solidFill>
              </a:rPr>
              <a:t>: </a:t>
            </a:r>
            <a:r>
              <a:rPr lang="en-GB" b="1" i="1" dirty="0">
                <a:solidFill>
                  <a:schemeClr val="accent1">
                    <a:lumMod val="75000"/>
                  </a:schemeClr>
                </a:solidFill>
              </a:rPr>
              <a:t>Fundamentos del aprendizaje </a:t>
            </a:r>
            <a:r>
              <a:rPr lang="en-GB" b="1" i="1" dirty="0" err="1">
                <a:solidFill>
                  <a:schemeClr val="accent1">
                    <a:lumMod val="75000"/>
                  </a:schemeClr>
                </a:solidFill>
              </a:rPr>
              <a:t>intergeneracional </a:t>
            </a:r>
            <a:r>
              <a:rPr lang="en-GB" b="1" i="1" dirty="0">
                <a:solidFill>
                  <a:schemeClr val="accent1">
                    <a:lumMod val="75000"/>
                  </a:schemeClr>
                </a:solidFill>
              </a:rPr>
              <a:t>y principios básicos </a:t>
            </a:r>
            <a:endParaRPr lang="en-US" b="1" i="1" dirty="0">
              <a:solidFill>
                <a:schemeClr val="accent6">
                  <a:lumMod val="75000"/>
                </a:schemeClr>
              </a:solidFill>
            </a:endParaRPr>
          </a:p>
          <a:p>
            <a:endParaRPr lang="en-US" b="1" i="1" dirty="0">
              <a:solidFill>
                <a:schemeClr val="accent6">
                  <a:lumMod val="75000"/>
                </a:schemeClr>
              </a:solidFill>
            </a:endParaRPr>
          </a:p>
        </p:txBody>
      </p:sp>
      <p:pic>
        <p:nvPicPr>
          <p:cNvPr id="3" name="Content Placeholder 1">
            <a:extLst>
              <a:ext uri="{FF2B5EF4-FFF2-40B4-BE49-F238E27FC236}">
                <a16:creationId xmlns:a16="http://schemas.microsoft.com/office/drawing/2014/main" id="{70B39196-1EE7-9405-83A6-60B7814E4187}"/>
              </a:ext>
            </a:extLst>
          </p:cNvPr>
          <p:cNvPicPr>
            <a:picLocks noGrp="1" noChangeAspect="1"/>
          </p:cNvPicPr>
          <p:nvPr>
            <p:ph sz="quarter" idx="12"/>
          </p:nvPr>
        </p:nvPicPr>
        <p:blipFill>
          <a:blip r:embed="rId3"/>
          <a:stretch>
            <a:fillRect/>
          </a:stretch>
        </p:blipFill>
        <p:spPr>
          <a:xfrm>
            <a:off x="9861203" y="5367073"/>
            <a:ext cx="1648460" cy="756899"/>
          </a:xfrm>
          <a:prstGeom prst="rect">
            <a:avLst/>
          </a:prstGeom>
        </p:spPr>
      </p:pic>
      <p:sp>
        <p:nvSpPr>
          <p:cNvPr id="5" name="TextBox 4">
            <a:extLst>
              <a:ext uri="{FF2B5EF4-FFF2-40B4-BE49-F238E27FC236}">
                <a16:creationId xmlns:a16="http://schemas.microsoft.com/office/drawing/2014/main" id="{4FC9AA94-0D9D-0993-916F-AC7F1D11265F}"/>
              </a:ext>
            </a:extLst>
          </p:cNvPr>
          <p:cNvSpPr txBox="1"/>
          <p:nvPr/>
        </p:nvSpPr>
        <p:spPr>
          <a:xfrm>
            <a:off x="232178" y="1462685"/>
            <a:ext cx="10948440" cy="4919488"/>
          </a:xfrm>
          <a:prstGeom prst="rect">
            <a:avLst/>
          </a:prstGeom>
          <a:noFill/>
        </p:spPr>
        <p:txBody>
          <a:bodyPr wrap="square">
            <a:spAutoFit/>
          </a:bodyPr>
          <a:lstStyle/>
          <a:p>
            <a:pPr lvl="0"/>
            <a:r>
              <a:rPr lang="en-GB" sz="2400" b="1" dirty="0"/>
              <a:t>Los 5 pilares didácticos</a:t>
            </a:r>
            <a:endParaRPr lang="en-GB" sz="2400" dirty="0"/>
          </a:p>
          <a:p>
            <a:pPr lvl="0"/>
            <a:endParaRPr lang="en-GB" sz="2400" dirty="0"/>
          </a:p>
          <a:p>
            <a:pPr lvl="0" algn="ctr"/>
            <a:r>
              <a:rPr lang="en-GB" sz="2400" dirty="0"/>
              <a:t>La base didáctica de toda actividad.</a:t>
            </a:r>
          </a:p>
          <a:p>
            <a:pPr lvl="0"/>
            <a:endParaRPr lang="en-GB" sz="2400" dirty="0"/>
          </a:p>
          <a:p>
            <a:pPr lvl="0"/>
            <a:r>
              <a:rPr lang="en-GB" sz="2400" dirty="0"/>
              <a:t>El éxito del aprendizaje intergeneracional se basa en:</a:t>
            </a:r>
          </a:p>
          <a:p>
            <a:pPr marL="742950" lvl="1" indent="-285750">
              <a:buFont typeface="Wingdings" panose="05000000000000000000" pitchFamily="2" charset="2"/>
              <a:buChar char="q"/>
            </a:pPr>
            <a:r>
              <a:rPr lang="en-GB" sz="2400" b="1" dirty="0"/>
              <a:t>La reciprocidad: </a:t>
            </a:r>
            <a:r>
              <a:rPr lang="en-GB" sz="2400" dirty="0"/>
              <a:t>todos dan y reciben.</a:t>
            </a:r>
          </a:p>
          <a:p>
            <a:pPr marL="742950" lvl="1" indent="-285750">
              <a:buFont typeface="Wingdings" panose="05000000000000000000" pitchFamily="2" charset="2"/>
              <a:buChar char="q"/>
            </a:pPr>
            <a:r>
              <a:rPr lang="en-GB" sz="2400" b="1" dirty="0"/>
              <a:t>Interacción estructurada: </a:t>
            </a:r>
            <a:r>
              <a:rPr lang="en-GB" sz="2400" dirty="0"/>
              <a:t>tareas y normas claras y organizadas.</a:t>
            </a:r>
          </a:p>
          <a:p>
            <a:pPr marL="742950" lvl="1" indent="-285750">
              <a:buFont typeface="Wingdings" panose="05000000000000000000" pitchFamily="2" charset="2"/>
              <a:buChar char="q"/>
            </a:pPr>
            <a:r>
              <a:rPr lang="en-GB" sz="2400" b="1" dirty="0"/>
              <a:t>Accesibilidad: </a:t>
            </a:r>
            <a:r>
              <a:rPr lang="en-GB" sz="2400" dirty="0" err="1"/>
              <a:t>e</a:t>
            </a:r>
            <a:r>
              <a:rPr lang="en-GB" sz="2400" dirty="0" err="1" smtClean="0"/>
              <a:t>liminar</a:t>
            </a:r>
            <a:r>
              <a:rPr lang="en-GB" sz="2400" dirty="0" smtClean="0"/>
              <a:t> </a:t>
            </a:r>
            <a:r>
              <a:rPr lang="en-GB" sz="2400" dirty="0"/>
              <a:t>las barreras físicas, emocionales y digitales.</a:t>
            </a:r>
          </a:p>
          <a:p>
            <a:pPr marL="742950" lvl="1" indent="-285750">
              <a:buFont typeface="Wingdings" panose="05000000000000000000" pitchFamily="2" charset="2"/>
              <a:buChar char="q"/>
            </a:pPr>
            <a:r>
              <a:rPr lang="en-GB" sz="2400" b="1" dirty="0"/>
              <a:t>Reflexión: </a:t>
            </a:r>
            <a:r>
              <a:rPr lang="en-GB" sz="2400" dirty="0"/>
              <a:t>pensar en el «nosotros» y, de ese modo, aprender a valorarnos mutuamente.</a:t>
            </a:r>
          </a:p>
          <a:p>
            <a:pPr marL="742950" lvl="1" indent="-285750">
              <a:buFont typeface="Wingdings" panose="05000000000000000000" pitchFamily="2" charset="2"/>
              <a:buChar char="q"/>
            </a:pPr>
            <a:r>
              <a:rPr lang="en-GB" sz="2400" b="1" dirty="0"/>
              <a:t>Participación: </a:t>
            </a:r>
            <a:r>
              <a:rPr lang="en-GB" sz="2400" dirty="0"/>
              <a:t>implicación activa de todos los participantes.</a:t>
            </a:r>
          </a:p>
          <a:p>
            <a:r>
              <a:rPr lang="en-GB" sz="2400" dirty="0"/>
              <a:t> </a:t>
            </a:r>
          </a:p>
          <a:p>
            <a:pPr marR="0" lvl="0">
              <a:lnSpc>
                <a:spcPct val="107000"/>
              </a:lnSpc>
              <a:spcAft>
                <a:spcPts val="800"/>
              </a:spcAft>
              <a:buSzPts val="1000"/>
              <a:tabLst>
                <a:tab pos="4572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07922719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652CA0-9974-F78D-B9C8-634A57E90BA7}"/>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BBF6C448-8795-9D0C-8015-7C3D9DF495B1}"/>
              </a:ext>
            </a:extLst>
          </p:cNvPr>
          <p:cNvSpPr>
            <a:spLocks noGrp="1"/>
          </p:cNvSpPr>
          <p:nvPr>
            <p:ph type="title"/>
          </p:nvPr>
        </p:nvSpPr>
        <p:spPr/>
        <p:txBody>
          <a:bodyPr lIns="91440"/>
          <a:lstStyle/>
          <a:p>
            <a:r>
              <a:rPr lang="en-US" sz="2400" i="1" dirty="0"/>
              <a:t>Módulo 7 (Docentes): Facilitar el aprendizaje intergeneracional</a:t>
            </a:r>
            <a:endParaRPr lang="el-GR" sz="2400" dirty="0"/>
          </a:p>
        </p:txBody>
      </p:sp>
      <p:sp>
        <p:nvSpPr>
          <p:cNvPr id="6" name="Text Placeholder 5">
            <a:extLst>
              <a:ext uri="{FF2B5EF4-FFF2-40B4-BE49-F238E27FC236}">
                <a16:creationId xmlns:a16="http://schemas.microsoft.com/office/drawing/2014/main" id="{9CA9F4BC-050C-D1E8-077A-49FF67E98168}"/>
              </a:ext>
            </a:extLst>
          </p:cNvPr>
          <p:cNvSpPr>
            <a:spLocks noGrp="1"/>
          </p:cNvSpPr>
          <p:nvPr>
            <p:ph type="body" sz="quarter" idx="10"/>
          </p:nvPr>
        </p:nvSpPr>
        <p:spPr/>
        <p:txBody>
          <a:bodyPr/>
          <a:lstStyle/>
          <a:p>
            <a:endParaRPr lang="en-US" b="1" i="1" dirty="0">
              <a:solidFill>
                <a:schemeClr val="accent6">
                  <a:lumMod val="75000"/>
                </a:schemeClr>
              </a:solidFill>
            </a:endParaRPr>
          </a:p>
          <a:p>
            <a:r>
              <a:rPr lang="en-US" b="1" i="1" dirty="0">
                <a:solidFill>
                  <a:schemeClr val="accent6">
                    <a:lumMod val="75000"/>
                  </a:schemeClr>
                </a:solidFill>
              </a:rPr>
              <a:t>Tema 1: </a:t>
            </a:r>
            <a:r>
              <a:rPr lang="en-GB" b="1" i="1" dirty="0">
                <a:solidFill>
                  <a:schemeClr val="accent1">
                    <a:lumMod val="75000"/>
                  </a:schemeClr>
                </a:solidFill>
              </a:rPr>
              <a:t>Fundamentos del aprendizaje </a:t>
            </a:r>
            <a:r>
              <a:rPr lang="en-GB" b="1" i="1" dirty="0" err="1">
                <a:solidFill>
                  <a:schemeClr val="accent1">
                    <a:lumMod val="75000"/>
                  </a:schemeClr>
                </a:solidFill>
              </a:rPr>
              <a:t>intergeneracional </a:t>
            </a:r>
            <a:r>
              <a:rPr lang="en-GB" b="1" i="1" dirty="0">
                <a:solidFill>
                  <a:schemeClr val="accent1">
                    <a:lumMod val="75000"/>
                  </a:schemeClr>
                </a:solidFill>
              </a:rPr>
              <a:t>y principios básicos </a:t>
            </a:r>
            <a:endParaRPr lang="en-US" b="1" i="1" dirty="0">
              <a:solidFill>
                <a:schemeClr val="accent6">
                  <a:lumMod val="75000"/>
                </a:schemeClr>
              </a:solidFill>
            </a:endParaRPr>
          </a:p>
        </p:txBody>
      </p:sp>
      <p:pic>
        <p:nvPicPr>
          <p:cNvPr id="3" name="Content Placeholder 1">
            <a:extLst>
              <a:ext uri="{FF2B5EF4-FFF2-40B4-BE49-F238E27FC236}">
                <a16:creationId xmlns:a16="http://schemas.microsoft.com/office/drawing/2014/main" id="{CEF9C920-2EF8-2618-4E68-6625325F33E6}"/>
              </a:ext>
            </a:extLst>
          </p:cNvPr>
          <p:cNvPicPr>
            <a:picLocks noGrp="1" noChangeAspect="1"/>
          </p:cNvPicPr>
          <p:nvPr>
            <p:ph sz="quarter" idx="12"/>
          </p:nvPr>
        </p:nvPicPr>
        <p:blipFill>
          <a:blip r:embed="rId3"/>
          <a:stretch>
            <a:fillRect/>
          </a:stretch>
        </p:blipFill>
        <p:spPr>
          <a:xfrm>
            <a:off x="9902767" y="5647627"/>
            <a:ext cx="2002432" cy="919427"/>
          </a:xfrm>
          <a:prstGeom prst="rect">
            <a:avLst/>
          </a:prstGeom>
        </p:spPr>
      </p:pic>
      <p:sp>
        <p:nvSpPr>
          <p:cNvPr id="5" name="TextBox 4">
            <a:extLst>
              <a:ext uri="{FF2B5EF4-FFF2-40B4-BE49-F238E27FC236}">
                <a16:creationId xmlns:a16="http://schemas.microsoft.com/office/drawing/2014/main" id="{87714A5A-59C0-8F2E-7E1D-E5889A20F7F6}"/>
              </a:ext>
            </a:extLst>
          </p:cNvPr>
          <p:cNvSpPr txBox="1"/>
          <p:nvPr/>
        </p:nvSpPr>
        <p:spPr>
          <a:xfrm>
            <a:off x="123204" y="1751062"/>
            <a:ext cx="10001995" cy="5013680"/>
          </a:xfrm>
          <a:prstGeom prst="rect">
            <a:avLst/>
          </a:prstGeom>
          <a:noFill/>
        </p:spPr>
        <p:txBody>
          <a:bodyPr wrap="square">
            <a:spAutoFit/>
          </a:bodyPr>
          <a:lstStyle/>
          <a:p>
            <a:pPr marR="0" lvl="0"/>
            <a:r>
              <a:rPr lang="en-US" sz="2400" b="1" dirty="0">
                <a:solidFill>
                  <a:srgbClr val="080301"/>
                </a:solidFill>
                <a:latin typeface="Calibri" panose="020F0502020204030204" pitchFamily="34" charset="0"/>
                <a:ea typeface="Times New Roman" panose="02020603050405020304" pitchFamily="18" charset="0"/>
              </a:rPr>
              <a:t>Repercusión en profesores y alumnos</a:t>
            </a:r>
            <a:endParaRPr lang="en-GB" sz="2400" dirty="0">
              <a:solidFill>
                <a:srgbClr val="080301"/>
              </a:solidFill>
              <a:effectLst/>
              <a:latin typeface="Times New Roman" panose="02020603050405020304" pitchFamily="18" charset="0"/>
              <a:ea typeface="Times New Roman" panose="02020603050405020304" pitchFamily="18" charset="0"/>
            </a:endParaRPr>
          </a:p>
          <a:p>
            <a:pPr marR="0" lvl="0" algn="ctr">
              <a:lnSpc>
                <a:spcPct val="150000"/>
              </a:lnSpc>
              <a:buSzPts val="1000"/>
              <a:tabLst>
                <a:tab pos="678180" algn="l"/>
              </a:tabLst>
            </a:pPr>
            <a:endParaRPr lang="en-GB" sz="1200" dirty="0">
              <a:solidFill>
                <a:srgbClr val="080301"/>
              </a:solidFill>
              <a:effectLst/>
              <a:latin typeface="Calibri" panose="020F0502020204030204" pitchFamily="34" charset="0"/>
              <a:ea typeface="Times New Roman" panose="02020603050405020304" pitchFamily="18" charset="0"/>
            </a:endParaRPr>
          </a:p>
          <a:p>
            <a:pPr marR="0" lvl="0" algn="ctr">
              <a:lnSpc>
                <a:spcPct val="150000"/>
              </a:lnSpc>
              <a:buSzPts val="1000"/>
              <a:tabLst>
                <a:tab pos="678180" algn="l"/>
              </a:tabLst>
            </a:pPr>
            <a:r>
              <a:rPr lang="en-GB" sz="2400" dirty="0">
                <a:solidFill>
                  <a:srgbClr val="080301"/>
                </a:solidFill>
                <a:effectLst/>
                <a:latin typeface="Calibri" panose="020F0502020204030204" pitchFamily="34" charset="0"/>
                <a:ea typeface="Times New Roman" panose="02020603050405020304" pitchFamily="18" charset="0"/>
              </a:rPr>
              <a:t>Fomentar la conexión a través de la comunicación.</a:t>
            </a:r>
            <a:endParaRPr lang="en-GB" sz="2400" dirty="0">
              <a:solidFill>
                <a:srgbClr val="080301"/>
              </a:solidFill>
              <a:effectLst/>
              <a:latin typeface="Times New Roman" panose="02020603050405020304" pitchFamily="18" charset="0"/>
              <a:ea typeface="Times New Roman" panose="02020603050405020304" pitchFamily="18" charset="0"/>
            </a:endParaRPr>
          </a:p>
          <a:p>
            <a:pPr marR="0" lvl="0">
              <a:lnSpc>
                <a:spcPct val="115000"/>
              </a:lnSpc>
              <a:buSzPts val="1000"/>
              <a:tabLst>
                <a:tab pos="678180" algn="l"/>
              </a:tabLst>
            </a:pPr>
            <a:endParaRPr lang="en-GB" sz="1200" dirty="0">
              <a:solidFill>
                <a:srgbClr val="080301"/>
              </a:solidFill>
              <a:effectLst/>
              <a:latin typeface="Calibri" panose="020F0502020204030204" pitchFamily="34" charset="0"/>
              <a:ea typeface="Times New Roman" panose="02020603050405020304" pitchFamily="18" charset="0"/>
            </a:endParaRPr>
          </a:p>
          <a:p>
            <a:pPr marR="0" lvl="0" algn="ctr">
              <a:lnSpc>
                <a:spcPct val="115000"/>
              </a:lnSpc>
              <a:buSzPts val="1000"/>
              <a:tabLst>
                <a:tab pos="678180" algn="l"/>
              </a:tabLst>
            </a:pPr>
            <a:r>
              <a:rPr lang="en-GB" sz="2400" dirty="0">
                <a:solidFill>
                  <a:srgbClr val="080301"/>
                </a:solidFill>
                <a:effectLst/>
                <a:latin typeface="Calibri" panose="020F0502020204030204" pitchFamily="34" charset="0"/>
                <a:ea typeface="Times New Roman" panose="02020603050405020304" pitchFamily="18" charset="0"/>
              </a:rPr>
              <a:t>Los docentes actúan como </a:t>
            </a:r>
            <a:r>
              <a:rPr lang="en-GB" sz="2400" b="1" dirty="0">
                <a:solidFill>
                  <a:srgbClr val="080301"/>
                </a:solidFill>
                <a:effectLst/>
                <a:latin typeface="Calibri" panose="020F0502020204030204" pitchFamily="34" charset="0"/>
                <a:ea typeface="Times New Roman" panose="02020603050405020304" pitchFamily="18" charset="0"/>
              </a:rPr>
              <a:t>mediadores </a:t>
            </a:r>
            <a:r>
              <a:rPr lang="en-GB" sz="2400" dirty="0">
                <a:solidFill>
                  <a:srgbClr val="080301"/>
                </a:solidFill>
                <a:effectLst/>
                <a:latin typeface="Calibri" panose="020F0502020204030204" pitchFamily="34" charset="0"/>
                <a:ea typeface="Times New Roman" panose="02020603050405020304" pitchFamily="18" charset="0"/>
              </a:rPr>
              <a:t>entre diferentes entornos sociales. </a:t>
            </a:r>
          </a:p>
          <a:p>
            <a:pPr marR="0" lvl="0" algn="ctr">
              <a:lnSpc>
                <a:spcPct val="115000"/>
              </a:lnSpc>
              <a:buSzPts val="1000"/>
              <a:tabLst>
                <a:tab pos="678180" algn="l"/>
              </a:tabLst>
            </a:pPr>
            <a:r>
              <a:rPr lang="en-GB" sz="2400" dirty="0">
                <a:solidFill>
                  <a:srgbClr val="080301"/>
                </a:solidFill>
                <a:effectLst/>
                <a:latin typeface="Calibri" panose="020F0502020204030204" pitchFamily="34" charset="0"/>
                <a:ea typeface="Times New Roman" panose="02020603050405020304" pitchFamily="18" charset="0"/>
              </a:rPr>
              <a:t>El aprendizaje intergeneracional ayuda a los alumnos a desarrollar la paciencia, la confianza y las </a:t>
            </a:r>
            <a:r>
              <a:rPr lang="en-GB" sz="2400" dirty="0" err="1">
                <a:solidFill>
                  <a:srgbClr val="080301"/>
                </a:solidFill>
                <a:effectLst/>
                <a:latin typeface="Calibri" panose="020F0502020204030204" pitchFamily="34" charset="0"/>
                <a:ea typeface="Times New Roman" panose="02020603050405020304" pitchFamily="18" charset="0"/>
              </a:rPr>
              <a:t>habilidades</a:t>
            </a:r>
            <a:r>
              <a:rPr lang="en-GB" sz="2400" dirty="0">
                <a:solidFill>
                  <a:srgbClr val="080301"/>
                </a:solidFill>
                <a:effectLst/>
                <a:latin typeface="Calibri" panose="020F0502020204030204" pitchFamily="34" charset="0"/>
                <a:ea typeface="Times New Roman" panose="02020603050405020304" pitchFamily="18" charset="0"/>
              </a:rPr>
              <a:t> </a:t>
            </a:r>
            <a:r>
              <a:rPr lang="en-GB" sz="2400" dirty="0" err="1" smtClean="0">
                <a:solidFill>
                  <a:srgbClr val="080301"/>
                </a:solidFill>
                <a:effectLst/>
                <a:latin typeface="Calibri" panose="020F0502020204030204" pitchFamily="34" charset="0"/>
                <a:ea typeface="Times New Roman" panose="02020603050405020304" pitchFamily="18" charset="0"/>
              </a:rPr>
              <a:t>comunicativas</a:t>
            </a:r>
            <a:r>
              <a:rPr lang="en-GB" sz="2400" dirty="0" smtClean="0">
                <a:solidFill>
                  <a:srgbClr val="080301"/>
                </a:solidFill>
                <a:effectLst/>
                <a:latin typeface="Calibri" panose="020F0502020204030204" pitchFamily="34" charset="0"/>
                <a:ea typeface="Times New Roman" panose="02020603050405020304" pitchFamily="18" charset="0"/>
              </a:rPr>
              <a:t> </a:t>
            </a:r>
            <a:endParaRPr lang="en-GB" sz="2400" dirty="0">
              <a:solidFill>
                <a:srgbClr val="080301"/>
              </a:solidFill>
              <a:effectLst/>
              <a:latin typeface="Calibri" panose="020F0502020204030204" pitchFamily="34" charset="0"/>
              <a:ea typeface="Times New Roman" panose="02020603050405020304" pitchFamily="18" charset="0"/>
            </a:endParaRPr>
          </a:p>
          <a:p>
            <a:pPr marR="0" lvl="0" algn="ctr">
              <a:lnSpc>
                <a:spcPct val="115000"/>
              </a:lnSpc>
              <a:buSzPts val="1000"/>
              <a:tabLst>
                <a:tab pos="678180" algn="l"/>
              </a:tabLst>
            </a:pPr>
            <a:r>
              <a:rPr lang="en-GB" sz="2400" dirty="0">
                <a:solidFill>
                  <a:srgbClr val="080301"/>
                </a:solidFill>
                <a:effectLst/>
                <a:latin typeface="Calibri" panose="020F0502020204030204" pitchFamily="34" charset="0"/>
                <a:ea typeface="Times New Roman" panose="02020603050405020304" pitchFamily="18" charset="0"/>
              </a:rPr>
              <a:t>y ayuda a las personas mayores a superar la ansiedad tecnológica y a mantenerse socialmente integradas.</a:t>
            </a:r>
            <a:endParaRPr lang="en-GB" sz="2400" dirty="0">
              <a:solidFill>
                <a:srgbClr val="080301"/>
              </a:solidFill>
              <a:effectLst/>
              <a:latin typeface="Times New Roman" panose="02020603050405020304" pitchFamily="18" charset="0"/>
              <a:ea typeface="Times New Roman" panose="02020603050405020304" pitchFamily="18" charset="0"/>
            </a:endParaRPr>
          </a:p>
          <a:p>
            <a:pPr marR="0" lvl="0" algn="ctr">
              <a:lnSpc>
                <a:spcPct val="150000"/>
              </a:lnSpc>
              <a:buSzPts val="1000"/>
              <a:tabLst>
                <a:tab pos="678180" algn="l"/>
              </a:tabLst>
            </a:pPr>
            <a:endParaRPr lang="en-GB" sz="1200" b="1" dirty="0">
              <a:solidFill>
                <a:srgbClr val="080301"/>
              </a:solidFill>
              <a:effectLst/>
              <a:latin typeface="Calibri" panose="020F0502020204030204" pitchFamily="34" charset="0"/>
              <a:ea typeface="Times New Roman" panose="02020603050405020304" pitchFamily="18" charset="0"/>
            </a:endParaRPr>
          </a:p>
          <a:p>
            <a:pPr marR="0" lvl="0" algn="ctr">
              <a:lnSpc>
                <a:spcPct val="150000"/>
              </a:lnSpc>
              <a:buSzPts val="1000"/>
              <a:tabLst>
                <a:tab pos="678180" algn="l"/>
              </a:tabLst>
            </a:pPr>
            <a:r>
              <a:rPr lang="en-GB" sz="2400" b="1" dirty="0">
                <a:solidFill>
                  <a:srgbClr val="080301"/>
                </a:solidFill>
                <a:effectLst/>
                <a:latin typeface="Calibri" panose="020F0502020204030204" pitchFamily="34" charset="0"/>
                <a:ea typeface="Times New Roman" panose="02020603050405020304" pitchFamily="18" charset="0"/>
              </a:rPr>
              <a:t>Puntos clave: </a:t>
            </a:r>
            <a:r>
              <a:rPr lang="en-GB" sz="2400" dirty="0">
                <a:solidFill>
                  <a:srgbClr val="080301"/>
                </a:solidFill>
                <a:effectLst/>
                <a:latin typeface="Calibri" panose="020F0502020204030204" pitchFamily="34" charset="0"/>
                <a:ea typeface="Times New Roman" panose="02020603050405020304" pitchFamily="18" charset="0"/>
              </a:rPr>
              <a:t>compromiso cívico, </a:t>
            </a:r>
            <a:r>
              <a:rPr lang="en-GB" sz="2400" dirty="0" err="1">
                <a:solidFill>
                  <a:srgbClr val="080301"/>
                </a:solidFill>
                <a:effectLst/>
                <a:latin typeface="Calibri" panose="020F0502020204030204" pitchFamily="34" charset="0"/>
                <a:ea typeface="Times New Roman" panose="02020603050405020304" pitchFamily="18" charset="0"/>
              </a:rPr>
              <a:t>habilidades</a:t>
            </a:r>
            <a:r>
              <a:rPr lang="en-GB" sz="2400" dirty="0">
                <a:solidFill>
                  <a:srgbClr val="080301"/>
                </a:solidFill>
                <a:effectLst/>
                <a:latin typeface="Calibri" panose="020F0502020204030204" pitchFamily="34" charset="0"/>
                <a:ea typeface="Times New Roman" panose="02020603050405020304" pitchFamily="18" charset="0"/>
              </a:rPr>
              <a:t> </a:t>
            </a:r>
            <a:r>
              <a:rPr lang="en-GB" sz="2400" dirty="0" err="1" smtClean="0">
                <a:solidFill>
                  <a:srgbClr val="080301"/>
                </a:solidFill>
                <a:effectLst/>
                <a:latin typeface="Calibri" panose="020F0502020204030204" pitchFamily="34" charset="0"/>
                <a:ea typeface="Times New Roman" panose="02020603050405020304" pitchFamily="18" charset="0"/>
              </a:rPr>
              <a:t>comunicativas</a:t>
            </a:r>
            <a:endParaRPr lang="en-GB" sz="2400" dirty="0" smtClean="0">
              <a:solidFill>
                <a:srgbClr val="080301"/>
              </a:solidFill>
              <a:effectLst/>
              <a:latin typeface="Calibri" panose="020F0502020204030204" pitchFamily="34" charset="0"/>
              <a:ea typeface="Times New Roman" panose="02020603050405020304" pitchFamily="18" charset="0"/>
            </a:endParaRPr>
          </a:p>
          <a:p>
            <a:pPr marR="0" lvl="0" algn="ctr">
              <a:lnSpc>
                <a:spcPct val="150000"/>
              </a:lnSpc>
              <a:buSzPts val="1000"/>
              <a:tabLst>
                <a:tab pos="678180" algn="l"/>
              </a:tabLst>
            </a:pPr>
            <a:r>
              <a:rPr lang="en-GB" sz="2400" dirty="0" smtClean="0">
                <a:solidFill>
                  <a:srgbClr val="080301"/>
                </a:solidFill>
                <a:effectLst/>
                <a:latin typeface="Calibri" panose="020F0502020204030204" pitchFamily="34" charset="0"/>
                <a:ea typeface="Times New Roman" panose="02020603050405020304" pitchFamily="18" charset="0"/>
              </a:rPr>
              <a:t>e </a:t>
            </a:r>
            <a:r>
              <a:rPr lang="en-GB" sz="2400" dirty="0">
                <a:solidFill>
                  <a:srgbClr val="080301"/>
                </a:solidFill>
                <a:effectLst/>
                <a:latin typeface="Calibri" panose="020F0502020204030204" pitchFamily="34" charset="0"/>
                <a:ea typeface="Times New Roman" panose="02020603050405020304" pitchFamily="18" charset="0"/>
              </a:rPr>
              <a:t>inclusión digital.</a:t>
            </a:r>
            <a:endParaRPr lang="en-GB" sz="2400" dirty="0">
              <a:solidFill>
                <a:srgbClr val="080301"/>
              </a:solidFill>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49886854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477DFC-ACD6-6FF9-1B28-B91008442DBC}"/>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073AADF1-BBB9-BC9B-F94B-DBB47BDAD565}"/>
              </a:ext>
            </a:extLst>
          </p:cNvPr>
          <p:cNvSpPr>
            <a:spLocks noGrp="1"/>
          </p:cNvSpPr>
          <p:nvPr>
            <p:ph type="title"/>
          </p:nvPr>
        </p:nvSpPr>
        <p:spPr/>
        <p:txBody>
          <a:bodyPr lIns="91440"/>
          <a:lstStyle/>
          <a:p>
            <a:r>
              <a:rPr lang="en-US" sz="2400" i="1" dirty="0"/>
              <a:t>Módulo 7 (Docentes): Facilitar el aprendizaje intergeneracional</a:t>
            </a:r>
            <a:endParaRPr lang="el-GR" sz="2400" dirty="0"/>
          </a:p>
        </p:txBody>
      </p:sp>
      <p:sp>
        <p:nvSpPr>
          <p:cNvPr id="6" name="Text Placeholder 5">
            <a:extLst>
              <a:ext uri="{FF2B5EF4-FFF2-40B4-BE49-F238E27FC236}">
                <a16:creationId xmlns:a16="http://schemas.microsoft.com/office/drawing/2014/main" id="{C5FBF975-4F4A-5839-2B7B-D667113964C6}"/>
              </a:ext>
            </a:extLst>
          </p:cNvPr>
          <p:cNvSpPr>
            <a:spLocks noGrp="1"/>
          </p:cNvSpPr>
          <p:nvPr>
            <p:ph type="body" sz="quarter" idx="10"/>
          </p:nvPr>
        </p:nvSpPr>
        <p:spPr/>
        <p:txBody>
          <a:bodyPr/>
          <a:lstStyle/>
          <a:p>
            <a:endParaRPr lang="en-US" b="1" dirty="0">
              <a:solidFill>
                <a:schemeClr val="accent6">
                  <a:lumMod val="75000"/>
                </a:schemeClr>
              </a:solidFill>
            </a:endParaRPr>
          </a:p>
          <a:p>
            <a:r>
              <a:rPr lang="en-US" b="1" i="1" dirty="0">
                <a:solidFill>
                  <a:schemeClr val="accent6">
                    <a:lumMod val="75000"/>
                  </a:schemeClr>
                </a:solidFill>
              </a:rPr>
              <a:t>Tema</a:t>
            </a:r>
            <a:r>
              <a:rPr lang="el-GR" b="1" i="1" dirty="0">
                <a:solidFill>
                  <a:schemeClr val="accent6">
                    <a:lumMod val="75000"/>
                  </a:schemeClr>
                </a:solidFill>
              </a:rPr>
              <a:t> 1</a:t>
            </a:r>
            <a:r>
              <a:rPr lang="en-US" b="1" i="1" dirty="0">
                <a:solidFill>
                  <a:schemeClr val="accent6">
                    <a:lumMod val="75000"/>
                  </a:schemeClr>
                </a:solidFill>
              </a:rPr>
              <a:t>: </a:t>
            </a:r>
            <a:r>
              <a:rPr lang="en-GB" b="1" i="1" dirty="0">
                <a:solidFill>
                  <a:schemeClr val="accent1">
                    <a:lumMod val="75000"/>
                  </a:schemeClr>
                </a:solidFill>
              </a:rPr>
              <a:t>Fundamentos del aprendizaje </a:t>
            </a:r>
            <a:r>
              <a:rPr lang="en-GB" b="1" i="1" dirty="0" err="1">
                <a:solidFill>
                  <a:schemeClr val="accent1">
                    <a:lumMod val="75000"/>
                  </a:schemeClr>
                </a:solidFill>
              </a:rPr>
              <a:t>intergeneracional </a:t>
            </a:r>
            <a:r>
              <a:rPr lang="en-GB" b="1" i="1" dirty="0">
                <a:solidFill>
                  <a:schemeClr val="accent1">
                    <a:lumMod val="75000"/>
                  </a:schemeClr>
                </a:solidFill>
              </a:rPr>
              <a:t>y principios básicos </a:t>
            </a:r>
            <a:endParaRPr lang="en-US" b="1" i="1" dirty="0">
              <a:solidFill>
                <a:schemeClr val="accent6">
                  <a:lumMod val="75000"/>
                </a:schemeClr>
              </a:solidFill>
            </a:endParaRPr>
          </a:p>
          <a:p>
            <a:endParaRPr lang="en-CY" i="1" dirty="0"/>
          </a:p>
        </p:txBody>
      </p:sp>
      <p:pic>
        <p:nvPicPr>
          <p:cNvPr id="2" name="Content Placeholder 1">
            <a:extLst>
              <a:ext uri="{FF2B5EF4-FFF2-40B4-BE49-F238E27FC236}">
                <a16:creationId xmlns:a16="http://schemas.microsoft.com/office/drawing/2014/main" id="{07751000-5DFE-6A85-1D53-61EF6D39A3B3}"/>
              </a:ext>
            </a:extLst>
          </p:cNvPr>
          <p:cNvPicPr>
            <a:picLocks noGrp="1" noChangeAspect="1"/>
          </p:cNvPicPr>
          <p:nvPr>
            <p:ph sz="quarter" idx="12"/>
          </p:nvPr>
        </p:nvPicPr>
        <p:blipFill>
          <a:blip r:embed="rId3"/>
          <a:stretch>
            <a:fillRect/>
          </a:stretch>
        </p:blipFill>
        <p:spPr>
          <a:xfrm>
            <a:off x="9714988" y="5469025"/>
            <a:ext cx="2327333" cy="1068606"/>
          </a:xfrm>
          <a:prstGeom prst="rect">
            <a:avLst/>
          </a:prstGeom>
        </p:spPr>
      </p:pic>
      <p:sp>
        <p:nvSpPr>
          <p:cNvPr id="3" name="TextBox 2">
            <a:extLst>
              <a:ext uri="{FF2B5EF4-FFF2-40B4-BE49-F238E27FC236}">
                <a16:creationId xmlns:a16="http://schemas.microsoft.com/office/drawing/2014/main" id="{27FBA441-5D3A-A2E8-22FB-326479CB645B}"/>
              </a:ext>
            </a:extLst>
          </p:cNvPr>
          <p:cNvSpPr txBox="1"/>
          <p:nvPr/>
        </p:nvSpPr>
        <p:spPr>
          <a:xfrm>
            <a:off x="97970" y="1563010"/>
            <a:ext cx="10957957" cy="6673815"/>
          </a:xfrm>
          <a:prstGeom prst="rect">
            <a:avLst/>
          </a:prstGeom>
          <a:noFill/>
        </p:spPr>
        <p:txBody>
          <a:bodyPr wrap="square">
            <a:spAutoFit/>
          </a:bodyPr>
          <a:lstStyle/>
          <a:p>
            <a:pPr algn="ctr"/>
            <a:r>
              <a:rPr lang="en-GB" sz="2400" b="1" dirty="0">
                <a:solidFill>
                  <a:schemeClr val="accent4">
                    <a:lumMod val="75000"/>
                  </a:schemeClr>
                </a:solidFill>
              </a:rPr>
              <a:t>Actividad: El momento «¡Ajá!» (interactiva)</a:t>
            </a:r>
            <a:endParaRPr lang="en-GB" sz="2400" dirty="0">
              <a:solidFill>
                <a:schemeClr val="accent4">
                  <a:lumMod val="75000"/>
                </a:schemeClr>
              </a:solidFill>
            </a:endParaRPr>
          </a:p>
          <a:p>
            <a:pPr lvl="0"/>
            <a:endParaRPr lang="en-GB" b="1" dirty="0"/>
          </a:p>
          <a:p>
            <a:pPr lvl="0" algn="ctr"/>
            <a:r>
              <a:rPr lang="en-GB" sz="2400" b="1" dirty="0"/>
              <a:t>Tarea: </a:t>
            </a:r>
            <a:r>
              <a:rPr lang="en-GB" sz="2400" dirty="0"/>
              <a:t>Aprovechar las experiencias personales con el aprendizaje intergeneracional</a:t>
            </a:r>
          </a:p>
          <a:p>
            <a:pPr lvl="0"/>
            <a:endParaRPr lang="en-GB" sz="2400" b="1" dirty="0"/>
          </a:p>
          <a:p>
            <a:pPr lvl="0" algn="ctr"/>
            <a:r>
              <a:rPr lang="en-GB" sz="2400" b="1" dirty="0"/>
              <a:t>Interacción:</a:t>
            </a:r>
            <a:r>
              <a:rPr lang="en-GB" sz="2400" dirty="0"/>
              <a:t> </a:t>
            </a:r>
          </a:p>
          <a:p>
            <a:pPr lvl="0" algn="ctr"/>
            <a:r>
              <a:rPr lang="en-GB" sz="2400" dirty="0"/>
              <a:t>Los profesores reflexionan sobre una ocasión en la que aprendieron algo de </a:t>
            </a:r>
          </a:p>
          <a:p>
            <a:pPr lvl="0" algn="ctr"/>
            <a:r>
              <a:rPr lang="en-GB" sz="2400" b="1" dirty="0"/>
              <a:t>y </a:t>
            </a:r>
            <a:r>
              <a:rPr lang="en-GB" sz="2400" dirty="0"/>
              <a:t>con alguien mucho mayor o mucho más joven. </a:t>
            </a:r>
          </a:p>
          <a:p>
            <a:pPr lvl="0" algn="ctr"/>
            <a:r>
              <a:rPr lang="en-GB" sz="2400" dirty="0"/>
              <a:t>Puede tratarse de dos situaciones diferentes o de una sola.</a:t>
            </a:r>
          </a:p>
          <a:p>
            <a:pPr lvl="0" algn="ctr"/>
            <a:endParaRPr lang="en-GB" sz="2400" dirty="0"/>
          </a:p>
          <a:p>
            <a:pPr lvl="0" algn="ctr"/>
            <a:r>
              <a:rPr lang="en-GB" sz="2400" b="1" dirty="0"/>
              <a:t>Nota adhesiva verde: </a:t>
            </a:r>
            <a:r>
              <a:rPr lang="en-GB" sz="2400" dirty="0"/>
              <a:t>Escribe lo que aprendiste.</a:t>
            </a:r>
          </a:p>
          <a:p>
            <a:pPr lvl="0" algn="ctr"/>
            <a:endParaRPr lang="en-GB" sz="2400" b="1" dirty="0"/>
          </a:p>
          <a:p>
            <a:pPr lvl="0" algn="ctr"/>
            <a:r>
              <a:rPr lang="en-GB" sz="2400" b="1" dirty="0"/>
              <a:t>Nota adhesiva amarilla: </a:t>
            </a:r>
            <a:r>
              <a:rPr lang="en-GB" sz="2400" dirty="0"/>
              <a:t>Escribe cómo te sentiste.</a:t>
            </a:r>
          </a:p>
          <a:p>
            <a:pPr lvl="0" algn="ctr"/>
            <a:endParaRPr lang="en-GB" sz="2400" b="1" dirty="0"/>
          </a:p>
          <a:p>
            <a:pPr lvl="0"/>
            <a:r>
              <a:rPr lang="en-GB" sz="2400" b="1" dirty="0"/>
              <a:t> </a:t>
            </a:r>
            <a:r>
              <a:rPr lang="en-GB" sz="2400" b="1" dirty="0" smtClean="0"/>
              <a:t>         Nota</a:t>
            </a:r>
            <a:r>
              <a:rPr lang="en-GB" sz="2400" b="1" dirty="0"/>
              <a:t>: </a:t>
            </a:r>
            <a:r>
              <a:rPr lang="en-GB" sz="2400" dirty="0"/>
              <a:t>Este ejercicio también se puede visualizar en una pizarra digital</a:t>
            </a:r>
          </a:p>
          <a:p>
            <a:pPr lvl="0" algn="ctr"/>
            <a:r>
              <a:rPr lang="en-GB" sz="2400" dirty="0"/>
              <a:t>.</a:t>
            </a:r>
          </a:p>
          <a:p>
            <a:pPr lvl="1" algn="ctr"/>
            <a:endParaRPr lang="en-GB" sz="2400" dirty="0"/>
          </a:p>
          <a:p>
            <a:pPr lvl="0" algn="ctr"/>
            <a:endParaRPr lang="en-GB" sz="2400" dirty="0"/>
          </a:p>
          <a:p>
            <a:pPr marR="0" lvl="0">
              <a:lnSpc>
                <a:spcPct val="107000"/>
              </a:lnSpc>
              <a:spcAft>
                <a:spcPts val="800"/>
              </a:spcAft>
              <a:buSzPts val="1000"/>
              <a:tabLst>
                <a:tab pos="4572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80685113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233F4E-63E5-5162-85AB-399C60157449}"/>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536CAC0B-3437-AFFB-E691-AEA69D619D0A}"/>
              </a:ext>
            </a:extLst>
          </p:cNvPr>
          <p:cNvSpPr>
            <a:spLocks noGrp="1"/>
          </p:cNvSpPr>
          <p:nvPr>
            <p:ph type="title"/>
          </p:nvPr>
        </p:nvSpPr>
        <p:spPr/>
        <p:txBody>
          <a:bodyPr lIns="91440"/>
          <a:lstStyle/>
          <a:p>
            <a:r>
              <a:rPr lang="en-US" sz="2400" i="1" dirty="0"/>
              <a:t>Módulo 7 (Docentes): Facilitar el aprendizaje intergeneracional</a:t>
            </a:r>
            <a:endParaRPr lang="el-GR" sz="2400" dirty="0"/>
          </a:p>
        </p:txBody>
      </p:sp>
      <p:sp>
        <p:nvSpPr>
          <p:cNvPr id="6" name="Text Placeholder 5">
            <a:extLst>
              <a:ext uri="{FF2B5EF4-FFF2-40B4-BE49-F238E27FC236}">
                <a16:creationId xmlns:a16="http://schemas.microsoft.com/office/drawing/2014/main" id="{9A9E19AC-CBCD-189E-A8DB-5DA0013AACBB}"/>
              </a:ext>
            </a:extLst>
          </p:cNvPr>
          <p:cNvSpPr>
            <a:spLocks noGrp="1"/>
          </p:cNvSpPr>
          <p:nvPr>
            <p:ph type="body" sz="quarter" idx="10"/>
          </p:nvPr>
        </p:nvSpPr>
        <p:spPr/>
        <p:txBody>
          <a:bodyPr/>
          <a:lstStyle/>
          <a:p>
            <a:endParaRPr lang="en-US" b="1" dirty="0">
              <a:solidFill>
                <a:schemeClr val="accent6">
                  <a:lumMod val="75000"/>
                </a:schemeClr>
              </a:solidFill>
            </a:endParaRPr>
          </a:p>
          <a:p>
            <a:r>
              <a:rPr lang="en-US" b="1" i="1" dirty="0">
                <a:solidFill>
                  <a:schemeClr val="accent6">
                    <a:lumMod val="75000"/>
                  </a:schemeClr>
                </a:solidFill>
              </a:rPr>
              <a:t>Tema</a:t>
            </a:r>
            <a:r>
              <a:rPr lang="el-GR" b="1" i="1" dirty="0">
                <a:solidFill>
                  <a:schemeClr val="accent6">
                    <a:lumMod val="75000"/>
                  </a:schemeClr>
                </a:solidFill>
              </a:rPr>
              <a:t> 1</a:t>
            </a:r>
            <a:r>
              <a:rPr lang="en-US" b="1" i="1" dirty="0">
                <a:solidFill>
                  <a:schemeClr val="accent6">
                    <a:lumMod val="75000"/>
                  </a:schemeClr>
                </a:solidFill>
              </a:rPr>
              <a:t>: </a:t>
            </a:r>
            <a:r>
              <a:rPr lang="en-GB" b="1" i="1" dirty="0">
                <a:solidFill>
                  <a:schemeClr val="accent1">
                    <a:lumMod val="75000"/>
                  </a:schemeClr>
                </a:solidFill>
              </a:rPr>
              <a:t>Fundamentos del aprendizaje </a:t>
            </a:r>
            <a:r>
              <a:rPr lang="en-GB" b="1" i="1" dirty="0" err="1">
                <a:solidFill>
                  <a:schemeClr val="accent1">
                    <a:lumMod val="75000"/>
                  </a:schemeClr>
                </a:solidFill>
              </a:rPr>
              <a:t>intergeneracional </a:t>
            </a:r>
            <a:r>
              <a:rPr lang="en-GB" b="1" i="1" dirty="0">
                <a:solidFill>
                  <a:schemeClr val="accent1">
                    <a:lumMod val="75000"/>
                  </a:schemeClr>
                </a:solidFill>
              </a:rPr>
              <a:t>y principios básicos </a:t>
            </a:r>
            <a:endParaRPr lang="en-US" b="1" i="1" dirty="0">
              <a:solidFill>
                <a:schemeClr val="accent6">
                  <a:lumMod val="75000"/>
                </a:schemeClr>
              </a:solidFill>
            </a:endParaRPr>
          </a:p>
          <a:p>
            <a:endParaRPr lang="en-CY" i="1" dirty="0"/>
          </a:p>
        </p:txBody>
      </p:sp>
      <p:pic>
        <p:nvPicPr>
          <p:cNvPr id="2" name="Content Placeholder 1">
            <a:extLst>
              <a:ext uri="{FF2B5EF4-FFF2-40B4-BE49-F238E27FC236}">
                <a16:creationId xmlns:a16="http://schemas.microsoft.com/office/drawing/2014/main" id="{A7A31B78-5570-C16E-4C10-C7C62E6FE270}"/>
              </a:ext>
            </a:extLst>
          </p:cNvPr>
          <p:cNvPicPr>
            <a:picLocks noGrp="1" noChangeAspect="1"/>
          </p:cNvPicPr>
          <p:nvPr>
            <p:ph sz="quarter" idx="12"/>
          </p:nvPr>
        </p:nvPicPr>
        <p:blipFill>
          <a:blip r:embed="rId3"/>
          <a:stretch>
            <a:fillRect/>
          </a:stretch>
        </p:blipFill>
        <p:spPr>
          <a:xfrm>
            <a:off x="9714988" y="5469025"/>
            <a:ext cx="2327333" cy="1068606"/>
          </a:xfrm>
          <a:prstGeom prst="rect">
            <a:avLst/>
          </a:prstGeom>
        </p:spPr>
      </p:pic>
      <p:sp>
        <p:nvSpPr>
          <p:cNvPr id="3" name="TextBox 2">
            <a:extLst>
              <a:ext uri="{FF2B5EF4-FFF2-40B4-BE49-F238E27FC236}">
                <a16:creationId xmlns:a16="http://schemas.microsoft.com/office/drawing/2014/main" id="{DF1C2C97-05ED-C18B-8588-65E987233BE1}"/>
              </a:ext>
            </a:extLst>
          </p:cNvPr>
          <p:cNvSpPr txBox="1"/>
          <p:nvPr/>
        </p:nvSpPr>
        <p:spPr>
          <a:xfrm>
            <a:off x="97970" y="1563010"/>
            <a:ext cx="10957957" cy="4550156"/>
          </a:xfrm>
          <a:prstGeom prst="rect">
            <a:avLst/>
          </a:prstGeom>
          <a:noFill/>
        </p:spPr>
        <p:txBody>
          <a:bodyPr wrap="square">
            <a:spAutoFit/>
          </a:bodyPr>
          <a:lstStyle/>
          <a:p>
            <a:pPr algn="ctr"/>
            <a:r>
              <a:rPr lang="en-GB" sz="2400" b="1" dirty="0">
                <a:solidFill>
                  <a:schemeClr val="accent4">
                    <a:lumMod val="75000"/>
                  </a:schemeClr>
                </a:solidFill>
              </a:rPr>
              <a:t>Actividad: La galería de principios (interactiva)</a:t>
            </a:r>
            <a:endParaRPr lang="en-GB" sz="2400" dirty="0">
              <a:solidFill>
                <a:schemeClr val="accent4">
                  <a:lumMod val="75000"/>
                </a:schemeClr>
              </a:solidFill>
            </a:endParaRPr>
          </a:p>
          <a:p>
            <a:pPr lvl="0"/>
            <a:endParaRPr lang="en-GB" sz="2400" b="1" dirty="0">
              <a:solidFill>
                <a:schemeClr val="accent4">
                  <a:lumMod val="75000"/>
                </a:schemeClr>
              </a:solidFill>
            </a:endParaRPr>
          </a:p>
          <a:p>
            <a:pPr lvl="0" algn="ctr"/>
            <a:r>
              <a:rPr lang="en-GB" sz="2400" b="1" dirty="0"/>
              <a:t>Tarea: </a:t>
            </a:r>
            <a:r>
              <a:rPr lang="en-GB" sz="2400" dirty="0" err="1" smtClean="0"/>
              <a:t>Plasmar</a:t>
            </a:r>
            <a:r>
              <a:rPr lang="en-GB" sz="2400" dirty="0" smtClean="0"/>
              <a:t> </a:t>
            </a:r>
            <a:r>
              <a:rPr lang="en-GB" sz="2400" dirty="0"/>
              <a:t>los pilares abstractos en la realidad del aula.</a:t>
            </a:r>
          </a:p>
          <a:p>
            <a:pPr lvl="0" algn="ctr"/>
            <a:endParaRPr lang="en-GB" sz="2400" b="1" dirty="0"/>
          </a:p>
          <a:p>
            <a:pPr lvl="0" algn="ctr"/>
            <a:r>
              <a:rPr lang="en-GB" sz="2400" b="1" dirty="0"/>
              <a:t>Interacción: </a:t>
            </a:r>
            <a:r>
              <a:rPr lang="en-GB" sz="2400" dirty="0" err="1" smtClean="0"/>
              <a:t>Visitar</a:t>
            </a:r>
            <a:r>
              <a:rPr lang="en-GB" sz="2400" dirty="0" smtClean="0"/>
              <a:t> </a:t>
            </a:r>
            <a:r>
              <a:rPr lang="en-GB" sz="2400" dirty="0"/>
              <a:t>5 carteles (uno por cada pilar).</a:t>
            </a:r>
          </a:p>
          <a:p>
            <a:pPr lvl="0" algn="ctr"/>
            <a:endParaRPr lang="en-GB" sz="2400" b="1" dirty="0"/>
          </a:p>
          <a:p>
            <a:pPr lvl="0" algn="ctr"/>
            <a:r>
              <a:rPr lang="en-GB" sz="2400" b="1" dirty="0"/>
              <a:t>Bandera verde: </a:t>
            </a:r>
            <a:r>
              <a:rPr lang="en-GB" sz="2400" dirty="0"/>
              <a:t>Escribir un letrero que indique que el principio está funcionando.</a:t>
            </a:r>
            <a:endParaRPr lang="en-GB" sz="2400" b="1" dirty="0"/>
          </a:p>
          <a:p>
            <a:pPr lvl="0" algn="ctr"/>
            <a:endParaRPr lang="en-GB" sz="2400" b="1" dirty="0"/>
          </a:p>
          <a:p>
            <a:pPr lvl="0" algn="ctr"/>
            <a:r>
              <a:rPr lang="en-GB" sz="2400" b="1" dirty="0"/>
              <a:t>Bandera roja: </a:t>
            </a:r>
            <a:r>
              <a:rPr lang="en-GB" sz="2400" dirty="0"/>
              <a:t>Escribir un indicio de que el principio no se </a:t>
            </a:r>
            <a:r>
              <a:rPr lang="en-GB" sz="2400" dirty="0" err="1" smtClean="0"/>
              <a:t>cumple</a:t>
            </a:r>
            <a:r>
              <a:rPr lang="en-GB" sz="2400" dirty="0" smtClean="0"/>
              <a:t>.</a:t>
            </a:r>
            <a:endParaRPr lang="en-GB" sz="2400" dirty="0"/>
          </a:p>
          <a:p>
            <a:pPr lvl="1" algn="ctr"/>
            <a:endParaRPr lang="en-GB" sz="2400" dirty="0"/>
          </a:p>
          <a:p>
            <a:pPr lvl="0" algn="ctr"/>
            <a:endParaRPr lang="en-GB" sz="2400" dirty="0"/>
          </a:p>
          <a:p>
            <a:pPr marR="0" lvl="0">
              <a:lnSpc>
                <a:spcPct val="107000"/>
              </a:lnSpc>
              <a:spcAft>
                <a:spcPts val="800"/>
              </a:spcAft>
              <a:buSzPts val="1000"/>
              <a:tabLst>
                <a:tab pos="4572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22366105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FAF002-6A00-7ED7-B9D5-B0F0C6A8023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B5B61C5-BD98-22EA-5EEF-2FC5E8761AE5}"/>
              </a:ext>
            </a:extLst>
          </p:cNvPr>
          <p:cNvSpPr>
            <a:spLocks noGrp="1"/>
          </p:cNvSpPr>
          <p:nvPr>
            <p:ph type="ctrTitle"/>
          </p:nvPr>
        </p:nvSpPr>
        <p:spPr/>
        <p:txBody>
          <a:bodyPr>
            <a:normAutofit fontScale="90000"/>
          </a:bodyPr>
          <a:lstStyle/>
          <a:p>
            <a:r>
              <a:rPr lang="en-US" sz="2700" b="0" i="1" dirty="0"/>
              <a:t>Módulo 7 (Docentes)</a:t>
            </a:r>
            <a:br>
              <a:rPr lang="en-US" sz="2700" b="0" i="1" dirty="0"/>
            </a:br>
            <a:r>
              <a:rPr lang="en-US" sz="2700" b="0" i="1" dirty="0"/>
              <a:t>Facilitar el aprendizaje intergeneracional</a:t>
            </a:r>
            <a:r>
              <a:rPr lang="en-CY" sz="1800" dirty="0"/>
              <a:t/>
            </a:r>
            <a:br>
              <a:rPr lang="en-CY" sz="1800" dirty="0"/>
            </a:br>
            <a:r>
              <a:rPr lang="en-US" sz="1800" dirty="0"/>
              <a:t/>
            </a:r>
            <a:br>
              <a:rPr lang="en-US" sz="1800" dirty="0"/>
            </a:br>
            <a:r>
              <a:rPr lang="en-US" sz="1800" dirty="0"/>
              <a:t> </a:t>
            </a:r>
            <a:br>
              <a:rPr lang="en-US" sz="1800" dirty="0"/>
            </a:br>
            <a:endParaRPr lang="en-CY" sz="1800" dirty="0"/>
          </a:p>
        </p:txBody>
      </p:sp>
      <p:sp>
        <p:nvSpPr>
          <p:cNvPr id="3" name="Subtitle 2">
            <a:extLst>
              <a:ext uri="{FF2B5EF4-FFF2-40B4-BE49-F238E27FC236}">
                <a16:creationId xmlns:a16="http://schemas.microsoft.com/office/drawing/2014/main" id="{404E309A-3CF8-C9C5-C9E3-EF57AA70DBA4}"/>
              </a:ext>
            </a:extLst>
          </p:cNvPr>
          <p:cNvSpPr>
            <a:spLocks noGrp="1"/>
          </p:cNvSpPr>
          <p:nvPr>
            <p:ph type="subTitle" idx="1"/>
          </p:nvPr>
        </p:nvSpPr>
        <p:spPr>
          <a:xfrm>
            <a:off x="374726" y="3662221"/>
            <a:ext cx="7391858" cy="1292830"/>
          </a:xfrm>
        </p:spPr>
        <p:txBody>
          <a:bodyPr>
            <a:normAutofit/>
          </a:bodyPr>
          <a:lstStyle/>
          <a:p>
            <a:r>
              <a:rPr lang="en-US" sz="2400" b="1" dirty="0">
                <a:solidFill>
                  <a:schemeClr val="accent6">
                    <a:lumMod val="75000"/>
                  </a:schemeClr>
                </a:solidFill>
              </a:rPr>
              <a:t>Tema 2: </a:t>
            </a:r>
            <a:r>
              <a:rPr lang="en-GB" sz="2400" b="1" dirty="0">
                <a:solidFill>
                  <a:schemeClr val="accent6">
                    <a:lumMod val="75000"/>
                  </a:schemeClr>
                </a:solidFill>
              </a:rPr>
              <a:t>Gestión del aprendizaje intergeneracional (dinámicas y conflictos)</a:t>
            </a:r>
            <a:r>
              <a:rPr lang="en-US" sz="2400" b="1" dirty="0">
                <a:solidFill>
                  <a:schemeClr val="accent6">
                    <a:lumMod val="75000"/>
                  </a:schemeClr>
                </a:solidFill>
              </a:rPr>
              <a:t> </a:t>
            </a:r>
            <a:endParaRPr lang="en-GB" sz="2400" b="1" dirty="0">
              <a:solidFill>
                <a:schemeClr val="accent6">
                  <a:lumMod val="75000"/>
                </a:schemeClr>
              </a:solidFill>
            </a:endParaRPr>
          </a:p>
          <a:p>
            <a:endParaRPr lang="en-CY" sz="2800" dirty="0"/>
          </a:p>
        </p:txBody>
      </p:sp>
    </p:spTree>
    <p:extLst>
      <p:ext uri="{BB962C8B-B14F-4D97-AF65-F5344CB8AC3E}">
        <p14:creationId xmlns:p14="http://schemas.microsoft.com/office/powerpoint/2010/main" val="123012458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3"/>
          <p:cNvSpPr>
            <a:spLocks noGrp="1"/>
          </p:cNvSpPr>
          <p:nvPr>
            <p:ph type="title"/>
          </p:nvPr>
        </p:nvSpPr>
        <p:spPr/>
        <p:txBody>
          <a:bodyPr lIns="91440"/>
          <a:lstStyle/>
          <a:p>
            <a:r>
              <a:rPr lang="en-US" sz="2400" i="1" dirty="0"/>
              <a:t>Módulo 7 (Docentes): Facilitar el aprendizaje intergeneracional</a:t>
            </a:r>
            <a:endParaRPr lang="el-GR" sz="2400" dirty="0"/>
          </a:p>
        </p:txBody>
      </p:sp>
      <p:sp>
        <p:nvSpPr>
          <p:cNvPr id="6" name="Text Placeholder 5"/>
          <p:cNvSpPr>
            <a:spLocks noGrp="1"/>
          </p:cNvSpPr>
          <p:nvPr>
            <p:ph type="body" sz="quarter" idx="10"/>
          </p:nvPr>
        </p:nvSpPr>
        <p:spPr/>
        <p:txBody>
          <a:bodyPr/>
          <a:lstStyle/>
          <a:p>
            <a:endParaRPr lang="en-US" b="1" dirty="0">
              <a:solidFill>
                <a:schemeClr val="accent6">
                  <a:lumMod val="75000"/>
                </a:schemeClr>
              </a:solidFill>
            </a:endParaRPr>
          </a:p>
          <a:p>
            <a:r>
              <a:rPr lang="en-US" b="1" i="1" dirty="0">
                <a:solidFill>
                  <a:schemeClr val="accent6">
                    <a:lumMod val="75000"/>
                  </a:schemeClr>
                </a:solidFill>
              </a:rPr>
              <a:t>Tema 2: </a:t>
            </a:r>
            <a:r>
              <a:rPr lang="en-GB" b="1" i="1" dirty="0">
                <a:solidFill>
                  <a:schemeClr val="accent6">
                    <a:lumMod val="75000"/>
                  </a:schemeClr>
                </a:solidFill>
              </a:rPr>
              <a:t>Gestión del aprendizaje intergeneracional (dinámicas y conflictos)</a:t>
            </a:r>
            <a:r>
              <a:rPr lang="en-US" b="1" i="1" dirty="0">
                <a:solidFill>
                  <a:schemeClr val="accent6">
                    <a:lumMod val="75000"/>
                  </a:schemeClr>
                </a:solidFill>
              </a:rPr>
              <a:t> </a:t>
            </a:r>
            <a:endParaRPr lang="en-GB" b="1" i="1" dirty="0">
              <a:solidFill>
                <a:schemeClr val="accent6">
                  <a:lumMod val="75000"/>
                </a:schemeClr>
              </a:solidFill>
            </a:endParaRPr>
          </a:p>
          <a:p>
            <a:endParaRPr lang="en-CY" i="1" dirty="0"/>
          </a:p>
        </p:txBody>
      </p:sp>
      <p:pic>
        <p:nvPicPr>
          <p:cNvPr id="2" name="Content Placeholder 1">
            <a:extLst>
              <a:ext uri="{FF2B5EF4-FFF2-40B4-BE49-F238E27FC236}">
                <a16:creationId xmlns:a16="http://schemas.microsoft.com/office/drawing/2014/main" id="{C16FF988-7FBE-BA14-547C-4DF7B4608D9A}"/>
              </a:ext>
            </a:extLst>
          </p:cNvPr>
          <p:cNvPicPr>
            <a:picLocks noGrp="1" noChangeAspect="1"/>
          </p:cNvPicPr>
          <p:nvPr>
            <p:ph sz="quarter" idx="12"/>
          </p:nvPr>
        </p:nvPicPr>
        <p:blipFill>
          <a:blip r:embed="rId3"/>
          <a:stretch>
            <a:fillRect/>
          </a:stretch>
        </p:blipFill>
        <p:spPr>
          <a:xfrm>
            <a:off x="9383223" y="5302867"/>
            <a:ext cx="2264985" cy="1039979"/>
          </a:xfrm>
          <a:prstGeom prst="rect">
            <a:avLst/>
          </a:prstGeom>
        </p:spPr>
      </p:pic>
      <p:sp>
        <p:nvSpPr>
          <p:cNvPr id="4" name="TextBox 3">
            <a:extLst>
              <a:ext uri="{FF2B5EF4-FFF2-40B4-BE49-F238E27FC236}">
                <a16:creationId xmlns:a16="http://schemas.microsoft.com/office/drawing/2014/main" id="{57CC95C8-0421-C9B8-341C-7C9E84BC13EE}"/>
              </a:ext>
            </a:extLst>
          </p:cNvPr>
          <p:cNvSpPr txBox="1"/>
          <p:nvPr/>
        </p:nvSpPr>
        <p:spPr>
          <a:xfrm>
            <a:off x="97970" y="1558636"/>
            <a:ext cx="10261766" cy="4532651"/>
          </a:xfrm>
          <a:prstGeom prst="rect">
            <a:avLst/>
          </a:prstGeom>
          <a:noFill/>
        </p:spPr>
        <p:txBody>
          <a:bodyPr wrap="square">
            <a:spAutoFit/>
          </a:bodyPr>
          <a:lstStyle/>
          <a:p>
            <a:pPr lvl="0"/>
            <a:r>
              <a:rPr lang="en-GB" sz="2400" b="1" dirty="0"/>
              <a:t>Superar la brecha generacional</a:t>
            </a:r>
          </a:p>
          <a:p>
            <a:pPr lvl="0"/>
            <a:endParaRPr lang="en-GB" sz="2400" dirty="0"/>
          </a:p>
          <a:p>
            <a:pPr lvl="0" algn="ctr"/>
            <a:r>
              <a:rPr lang="en-GB" sz="2400" dirty="0"/>
              <a:t>Mundos diferentes, ritmos diferentes</a:t>
            </a:r>
          </a:p>
          <a:p>
            <a:pPr lvl="0" algn="ctr"/>
            <a:endParaRPr lang="en-GB" sz="2400" dirty="0"/>
          </a:p>
          <a:p>
            <a:pPr lvl="0" algn="ctr"/>
            <a:r>
              <a:rPr lang="en-GB" sz="2400" dirty="0"/>
              <a:t>Las personas mayores pueden temer «romper» la tecnología, mientras que los estudiantes valoran la rapidez del «prueba y error».</a:t>
            </a:r>
          </a:p>
          <a:p>
            <a:pPr lvl="0" algn="ctr"/>
            <a:r>
              <a:rPr lang="en-GB" sz="2400" dirty="0"/>
              <a:t>Tu papel es tender un puente entre estos estilos de socialización.</a:t>
            </a:r>
          </a:p>
          <a:p>
            <a:pPr lvl="0" algn="ctr"/>
            <a:endParaRPr lang="en-GB" sz="2400" b="1" dirty="0"/>
          </a:p>
          <a:p>
            <a:pPr lvl="0" algn="ctr"/>
            <a:r>
              <a:rPr lang="en-GB" sz="2400" b="1" dirty="0"/>
              <a:t>Puntos clave:</a:t>
            </a:r>
            <a:r>
              <a:rPr lang="en-GB" sz="2400" dirty="0"/>
              <a:t> </a:t>
            </a:r>
          </a:p>
          <a:p>
            <a:pPr lvl="0" algn="ctr"/>
            <a:r>
              <a:rPr lang="en-GB" sz="2400" dirty="0"/>
              <a:t>Comprender el miedo frente a la soltura y gestionar las expectativas</a:t>
            </a:r>
          </a:p>
          <a:p>
            <a:pPr lvl="0"/>
            <a:endParaRPr lang="en-GB" sz="2400" b="1" dirty="0"/>
          </a:p>
          <a:p>
            <a:pPr marR="0" lvl="0">
              <a:lnSpc>
                <a:spcPct val="107000"/>
              </a:lnSpc>
              <a:spcAft>
                <a:spcPts val="800"/>
              </a:spcAft>
              <a:buSzPts val="1000"/>
              <a:tabLst>
                <a:tab pos="4572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181268407"/>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Lst>
</file>

<file path=ppt/theme/theme1.xml><?xml version="1.0" encoding="utf-8"?>
<a:theme xmlns:a="http://schemas.openxmlformats.org/drawingml/2006/main" name="CARDET Course template">
  <a:themeElements>
    <a:clrScheme name="Digital Harmony">
      <a:dk1>
        <a:srgbClr val="080301"/>
      </a:dk1>
      <a:lt1>
        <a:srgbClr val="676462"/>
      </a:lt1>
      <a:dk2>
        <a:srgbClr val="1D1C1A"/>
      </a:dk2>
      <a:lt2>
        <a:srgbClr val="F0F0F0"/>
      </a:lt2>
      <a:accent1>
        <a:srgbClr val="61DEFE"/>
      </a:accent1>
      <a:accent2>
        <a:srgbClr val="FE9DBC"/>
      </a:accent2>
      <a:accent3>
        <a:srgbClr val="7BFF59"/>
      </a:accent3>
      <a:accent4>
        <a:srgbClr val="FEB760"/>
      </a:accent4>
      <a:accent5>
        <a:srgbClr val="7BFF59"/>
      </a:accent5>
      <a:accent6>
        <a:srgbClr val="61DEFE"/>
      </a:accent6>
      <a:hlink>
        <a:srgbClr val="FEB760"/>
      </a:hlink>
      <a:folHlink>
        <a:srgbClr val="7BFF59"/>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ARDET Course template - Cover page">
  <a:themeElements>
    <a:clrScheme name="Digital Harmony">
      <a:dk1>
        <a:srgbClr val="080301"/>
      </a:dk1>
      <a:lt1>
        <a:srgbClr val="676462"/>
      </a:lt1>
      <a:dk2>
        <a:srgbClr val="1D1C1A"/>
      </a:dk2>
      <a:lt2>
        <a:srgbClr val="F0F0F0"/>
      </a:lt2>
      <a:accent1>
        <a:srgbClr val="61DEFE"/>
      </a:accent1>
      <a:accent2>
        <a:srgbClr val="FE9DBC"/>
      </a:accent2>
      <a:accent3>
        <a:srgbClr val="7BFF59"/>
      </a:accent3>
      <a:accent4>
        <a:srgbClr val="FEB760"/>
      </a:accent4>
      <a:accent5>
        <a:srgbClr val="7BFF59"/>
      </a:accent5>
      <a:accent6>
        <a:srgbClr val="61DEFE"/>
      </a:accent6>
      <a:hlink>
        <a:srgbClr val="FEB760"/>
      </a:hlink>
      <a:folHlink>
        <a:srgbClr val="7BFF59"/>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3738</TotalTime>
  <Words>3201</Words>
  <Application>Microsoft Office PowerPoint</Application>
  <PresentationFormat>Panorámica</PresentationFormat>
  <Paragraphs>318</Paragraphs>
  <Slides>26</Slides>
  <Notes>20</Notes>
  <HiddenSlides>0</HiddenSlides>
  <MMClips>0</MMClips>
  <ScaleCrop>false</ScaleCrop>
  <HeadingPairs>
    <vt:vector size="6" baseType="variant">
      <vt:variant>
        <vt:lpstr>Fuentes usadas</vt:lpstr>
      </vt:variant>
      <vt:variant>
        <vt:i4>8</vt:i4>
      </vt:variant>
      <vt:variant>
        <vt:lpstr>Tema</vt:lpstr>
      </vt:variant>
      <vt:variant>
        <vt:i4>2</vt:i4>
      </vt:variant>
      <vt:variant>
        <vt:lpstr>Títulos de diapositiva</vt:lpstr>
      </vt:variant>
      <vt:variant>
        <vt:i4>26</vt:i4>
      </vt:variant>
    </vt:vector>
  </HeadingPairs>
  <TitlesOfParts>
    <vt:vector size="36" baseType="lpstr">
      <vt:lpstr>Arial</vt:lpstr>
      <vt:lpstr>Calibri</vt:lpstr>
      <vt:lpstr>Open Sans</vt:lpstr>
      <vt:lpstr>Open Sans Light</vt:lpstr>
      <vt:lpstr>Roboto Slab Black</vt:lpstr>
      <vt:lpstr>Roboto Slab Medium</vt:lpstr>
      <vt:lpstr>Times New Roman</vt:lpstr>
      <vt:lpstr>Wingdings</vt:lpstr>
      <vt:lpstr>CARDET Course template</vt:lpstr>
      <vt:lpstr>CARDET Course template - Cover page</vt:lpstr>
      <vt:lpstr>WP3 – Material formativo para docentes   </vt:lpstr>
      <vt:lpstr> Módulo 7 (Docentes) Facilitar el aprendizaje intergeneracional      </vt:lpstr>
      <vt:lpstr>Módulo 7 (Docentes): Facilitar el aprendizaje intergeneracional</vt:lpstr>
      <vt:lpstr>Módulo 7 (Docentes): Facilitar el aprendizaje intergeneracional </vt:lpstr>
      <vt:lpstr>Módulo 7 (Docentes): Facilitar el aprendizaje intergeneracional</vt:lpstr>
      <vt:lpstr>Módulo 7 (Docentes): Facilitar el aprendizaje intergeneracional</vt:lpstr>
      <vt:lpstr>Módulo 7 (Docentes): Facilitar el aprendizaje intergeneracional</vt:lpstr>
      <vt:lpstr>Módulo 7 (Docentes) Facilitar el aprendizaje intergeneracional    </vt:lpstr>
      <vt:lpstr>Módulo 7 (Docentes): Facilitar el aprendizaje intergeneracional</vt:lpstr>
      <vt:lpstr>Módulo 7 (Docentes): Facilitar el aprendizaje intergeneracional</vt:lpstr>
      <vt:lpstr>Módulo 7 (Docentes): Facilitar el aprendizaje intergeneracional</vt:lpstr>
      <vt:lpstr>Módulo 7 (Docentes): Facilitar el aprendizaje intergeneracional</vt:lpstr>
      <vt:lpstr>Módulo 7 (Docentes): Facilitar el aprendizaje intergeneracional</vt:lpstr>
      <vt:lpstr>Módulo 7 (Docentes):  Facilitar el aprendizaje intergeneracional      </vt:lpstr>
      <vt:lpstr>Módulo 7 (Docentes): Facilitar el aprendizaje intergeneracional</vt:lpstr>
      <vt:lpstr>Módulo 7 (Docentes): Facilitar el aprendizaje intergeneracional</vt:lpstr>
      <vt:lpstr>Módulo 7 (Docentes): Facilitar el aprendizaje intergeneracional</vt:lpstr>
      <vt:lpstr>Módulo 7 (Docentes): Facilitar el aprendizaje intergeneracional</vt:lpstr>
      <vt:lpstr>Módulo 7 (Docentes): Facilitar el aprendizaje intergeneracional</vt:lpstr>
      <vt:lpstr>Módulo 7 (Docentes):  Facilitar el aprendizaje intergeneracional    </vt:lpstr>
      <vt:lpstr>Módulo 7 (Docentes): Facilitar el aprendizaje intergeneracional</vt:lpstr>
      <vt:lpstr>Módulo 7 (Docentes): Facilitar el aprendizaje intergeneracional</vt:lpstr>
      <vt:lpstr>Módulo 7 (Docentes): Facilitar el aprendizaje intergeneracional</vt:lpstr>
      <vt:lpstr>Módulo 7 (Docentes): Facilitar el aprendizaje intergeneracional</vt:lpstr>
      <vt:lpstr>Módulo 7 (Docentes): Facilitar el aprendizaje intergeneracional</vt:lpstr>
      <vt:lpstr>Fin del módulo 7 (docentes):  Facilitar el aprendizaje intergeneracional</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2Fast4u</dc:creator>
  <cp:keywords>, docId:34A9CA0ED12B0992C60D04CE79EF76EA</cp:keywords>
  <cp:lastModifiedBy>Fernando</cp:lastModifiedBy>
  <cp:revision>198</cp:revision>
  <cp:lastPrinted>2018-07-25T11:23:29Z</cp:lastPrinted>
  <dcterms:created xsi:type="dcterms:W3CDTF">2014-07-11T09:12:14Z</dcterms:created>
  <dcterms:modified xsi:type="dcterms:W3CDTF">2026-05-13T05:53:54Z</dcterms:modified>
</cp:coreProperties>
</file>