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277" r:id="rId5"/>
    <p:sldId id="278" r:id="rId6"/>
    <p:sldId id="279" r:id="rId7"/>
    <p:sldId id="312" r:id="rId8"/>
    <p:sldId id="313" r:id="rId9"/>
    <p:sldId id="274" r:id="rId10"/>
    <p:sldId id="264" r:id="rId11"/>
    <p:sldId id="288" r:id="rId12"/>
    <p:sldId id="284" r:id="rId13"/>
    <p:sldId id="286" r:id="rId14"/>
    <p:sldId id="308" r:id="rId15"/>
    <p:sldId id="273" r:id="rId16"/>
    <p:sldId id="287" r:id="rId17"/>
    <p:sldId id="292" r:id="rId18"/>
    <p:sldId id="293" r:id="rId19"/>
    <p:sldId id="294" r:id="rId20"/>
    <p:sldId id="314" r:id="rId21"/>
    <p:sldId id="275" r:id="rId22"/>
    <p:sldId id="296" r:id="rId23"/>
    <p:sldId id="301" r:id="rId24"/>
    <p:sldId id="302" r:id="rId25"/>
    <p:sldId id="295" r:id="rId26"/>
    <p:sldId id="315"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12/5/2026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5 grudnia 2026 r.</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Kliknij, aby edytować style tekstu nadrzędnego</a:t>
            </a:r>
          </a:p>
          <a:p>
            <a:pPr lvl="1"/>
            <a:r>
              <a:rPr lang="en-US"/>
              <a:t>Drugi poziom</a:t>
            </a:r>
          </a:p>
          <a:p>
            <a:pPr lvl="2"/>
            <a:r>
              <a:rPr lang="en-US"/>
              <a:t>Trzeci poziom</a:t>
            </a:r>
          </a:p>
          <a:p>
            <a:pPr lvl="3"/>
            <a:r>
              <a:rPr lang="en-US"/>
              <a:t>Czwarty poziom</a:t>
            </a:r>
          </a:p>
          <a:p>
            <a:pPr lvl="4"/>
            <a:r>
              <a:rPr lang="en-US"/>
              <a:t>Poziom piąty</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„Witam wszystkich! Dzisiaj zajmiemy się tematem uczenia się międzypokoleniowego. Jest to proces, w którym obie generacje wnoszą swój wkład oraz uczą się od siebie nawzajem, razem i o sobie nawzajem. Można to postrzegać jako krąg wzajemnej wymiany, a nie jako tradycyjną hierarchię odgórną, w której osoba starsza uczy młodszą.”</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8ACAE-46E4-C84E-DD9F-13A3CCB27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E4D6E-1EA3-CC1D-F729-BEBEE3013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AF5FC5-A496-E9AC-3885-575AE71AF81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„Refleksja to jeden z filarów. Zadaj sobie pytanie: czy moderator zbudował most, czy tylko rozwiązał problem? Chcemy budować zaufanie i relacje, a nie tylko tworzyć cyfrowe produkty”.</a:t>
            </a:r>
          </a:p>
          <a:p>
            <a:endParaRPr lang="LID4096" dirty="0"/>
          </a:p>
        </p:txBody>
      </p:sp>
      <p:sp>
        <p:nvSpPr>
          <p:cNvPr id="4" name="Slide Number Placeholder 3">
            <a:extLst>
              <a:ext uri="{FF2B5EF4-FFF2-40B4-BE49-F238E27FC236}">
                <a16:creationId xmlns:a16="http://schemas.microsoft.com/office/drawing/2014/main" id="{C69F6D5F-1A9E-EDC3-EDEF-49A90EB4474A}"/>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4162197037"/>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„Dopasowywanie to nauka, a tworzenie par to sztuka. Zaczyna się od poznania uczniów – ich zainteresowań, mocnych stron i stylów uczenia się – a kończy na obserwacji tego, jak wchodzą w interakcje w pierwszych minutach zajęć. Dopasowywanie oznacza dobieranie uczniów, których umiejętności lub wiedza wzajemnie się uzupełniają. Tworzenie par to sztuka takiego rozmieszczenia uczniów, aby skutecznie współpracowali i pozostawali zaangażowani”.</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575474217"/>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„Nie dobieraj uczestników wyłącznie na podstawie umiejętności technicznych. Weź pod uwagę ich uzupełniające się mocne strony, pochodzenie kulturowe, wspólne zainteresowania oraz potrzeby społeczno-emocjonalne. Dobieranie uczestników pod kątem „chemii” jest bardzo skuteczne – jeśli dwoje uczestników łączy wspólna pasja, na przykład lokalna piłka nożna, w naturalny sposób znajdą sposoby na wspólne wykonywanie zadań, ponieważ są podekscytowani tematem”.</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Pierwsze 15 minut to okres próbny. Przejdź się po sali. Jeśli któraś z par milczy, może potrzebować czegoś na przełamanie lodów lub szybkiej zmiany. Jeśli nie ma między nimi chemii, można już na początku zamienić pary!</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„Zwróć uwagę na subtelne wskazówki w ich profilach. Dlaczego „Niecierpliwy Iwan” potrzebuje „Spokojnej Klary”? Na miejsca, gotowi, dobierzcie pary!”</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5DF7C-7D1F-2670-7DFE-995EC7380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FC0A44-B2FA-A2BE-F7CF-7F7FC228D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1AA5E-C344-15B3-A2C4-A4FA7E75669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„Przedstaw swoje rozumowanie. Jeśli twój partner dostrzeże ryzyko, które ci umknęło – na przykład dwie bardzo dominujące osobowości – pomoże nam to przygotować się na rzeczywiste wyzwania związane z prowadzeniem spotkania!”</a:t>
            </a:r>
          </a:p>
          <a:p>
            <a:endParaRPr lang="LID4096" dirty="0"/>
          </a:p>
        </p:txBody>
      </p:sp>
      <p:sp>
        <p:nvSpPr>
          <p:cNvPr id="4" name="Slide Number Placeholder 3">
            <a:extLst>
              <a:ext uri="{FF2B5EF4-FFF2-40B4-BE49-F238E27FC236}">
                <a16:creationId xmlns:a16="http://schemas.microsoft.com/office/drawing/2014/main" id="{C6A75002-3D3D-BCFF-462E-8BF635E8A22D}"/>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524735381"/>
      </p:ext>
    </p:extLst>
  </p:cSld>
  <p:clrMapOvr>
    <a:masterClrMapping/>
  </p:clrMapOvr>
</p:notes>
</file>

<file path=ppt/notesSlides/notesSlide1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„Współtworzenie to proces oparty na współpracy, w którym wszyscy uczestnicy aktywnie kształtują proces uczenia się. Każdy wnosi swoje pomysły, wiedzę i perspektywę – nikt nie jest tylko odbiorcą instrukcji. Jest to proces dialogowy i twórczy: wspólna odpowiedzialność, otwarta komunikacja i zbiorowe rozwiązywanie problemów. W swej istocie współtworzenie odpowiada na pytanie: „Jak możemy wspólnie stworzyć coś, czego nikt z nas nie mógłby stworzyć samodzielnie?”. Twoja rola zmienia się z „nauczyciela” na „gospodarza” tej wspólnej rozmowy”.</a:t>
            </a:r>
          </a:p>
          <a:p>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Najpierw </a:t>
            </a:r>
            <a:r>
              <a:rPr lang="en-GB" sz="1200" b="1" kern="1200" dirty="0">
                <a:solidFill>
                  <a:schemeClr val="tx1"/>
                </a:solidFill>
                <a:effectLst/>
                <a:latin typeface="+mn-lt"/>
                <a:ea typeface="+mn-ea"/>
                <a:cs typeface="+mn-cs"/>
              </a:rPr>
              <a:t>nawiąż </a:t>
            </a:r>
            <a:r>
              <a:rPr lang="en-GB" sz="1200" kern="1200" dirty="0">
                <a:solidFill>
                  <a:schemeClr val="tx1"/>
                </a:solidFill>
                <a:effectLst/>
                <a:latin typeface="+mn-lt"/>
                <a:ea typeface="+mn-ea"/>
                <a:cs typeface="+mn-cs"/>
              </a:rPr>
              <a:t>kontakt</a:t>
            </a:r>
            <a:r>
              <a:rPr lang="en-GB"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witając uczestników i wyznaczając wspólny cel. Następnie </a:t>
            </a:r>
            <a:r>
              <a:rPr lang="en-GB" sz="1200" b="1" kern="1200" dirty="0">
                <a:solidFill>
                  <a:schemeClr val="tx1"/>
                </a:solidFill>
                <a:effectLst/>
                <a:latin typeface="+mn-lt"/>
                <a:ea typeface="+mn-ea"/>
                <a:cs typeface="+mn-cs"/>
              </a:rPr>
              <a:t>odkrywaj i analizuj </a:t>
            </a:r>
            <a:r>
              <a:rPr lang="en-GB" sz="1200" kern="1200" dirty="0">
                <a:solidFill>
                  <a:schemeClr val="tx1"/>
                </a:solidFill>
                <a:effectLst/>
                <a:latin typeface="+mn-lt"/>
                <a:ea typeface="+mn-ea"/>
                <a:cs typeface="+mn-cs"/>
              </a:rPr>
              <a:t>doświadczenia oraz założenia. Potem </a:t>
            </a:r>
            <a:r>
              <a:rPr lang="en-GB" sz="1200" kern="1200" dirty="0">
                <a:solidFill>
                  <a:schemeClr val="tx1"/>
                </a:solidFill>
                <a:effectLst/>
                <a:latin typeface="+mn-lt"/>
                <a:ea typeface="+mn-ea"/>
                <a:cs typeface="+mn-cs"/>
              </a:rPr>
              <a:t>wspólnie </a:t>
            </a:r>
            <a:r>
              <a:rPr lang="en-GB" sz="1200" b="1" kern="1200" dirty="0">
                <a:solidFill>
                  <a:schemeClr val="tx1"/>
                </a:solidFill>
                <a:effectLst/>
                <a:latin typeface="+mn-lt"/>
                <a:ea typeface="+mn-ea"/>
                <a:cs typeface="+mn-cs"/>
              </a:rPr>
              <a:t>uzgadniajcie i twórzcie </a:t>
            </a:r>
            <a:r>
              <a:rPr lang="en-GB" sz="1200" kern="1200" dirty="0">
                <a:solidFill>
                  <a:schemeClr val="tx1"/>
                </a:solidFill>
                <a:effectLst/>
                <a:latin typeface="+mn-lt"/>
                <a:ea typeface="+mn-ea"/>
                <a:cs typeface="+mn-cs"/>
              </a:rPr>
              <a:t>rozwiązania. Na koniec </a:t>
            </a:r>
            <a:r>
              <a:rPr lang="en-GB" sz="1200" b="1" kern="1200" dirty="0">
                <a:solidFill>
                  <a:schemeClr val="tx1"/>
                </a:solidFill>
                <a:effectLst/>
                <a:latin typeface="+mn-lt"/>
                <a:ea typeface="+mn-ea"/>
                <a:cs typeface="+mn-cs"/>
              </a:rPr>
              <a:t>realizujcie </a:t>
            </a:r>
            <a:r>
              <a:rPr lang="en-GB" sz="1200" kern="1200" dirty="0">
                <a:solidFill>
                  <a:schemeClr val="tx1"/>
                </a:solidFill>
                <a:effectLst/>
                <a:latin typeface="+mn-lt"/>
                <a:ea typeface="+mn-ea"/>
                <a:cs typeface="+mn-cs"/>
              </a:rPr>
              <a:t>je</a:t>
            </a:r>
            <a:r>
              <a:rPr lang="en-GB" sz="1200" b="1" kern="1200" dirty="0">
                <a:solidFill>
                  <a:schemeClr val="tx1"/>
                </a:solidFill>
                <a:effectLst/>
                <a:latin typeface="+mn-lt"/>
                <a:ea typeface="+mn-ea"/>
                <a:cs typeface="+mn-cs"/>
              </a:rPr>
              <a:t> i zastanówcie się </a:t>
            </a:r>
            <a:r>
              <a:rPr lang="en-GB" sz="1200" kern="1200" dirty="0">
                <a:solidFill>
                  <a:schemeClr val="tx1"/>
                </a:solidFill>
                <a:effectLst/>
                <a:latin typeface="+mn-lt"/>
                <a:ea typeface="+mn-ea"/>
                <a:cs typeface="+mn-cs"/>
              </a:rPr>
              <a:t>nad wynikami. Chodzi o przejście od »pomocy« do prawdziwej współpracy, w której każdy ma szansę zabrać głos”.</a:t>
            </a:r>
          </a:p>
          <a:p>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Narzędzia cyfrowe mogą sprawić, że współtworzenie stanie się bardziej angażujące i dostępne. </a:t>
            </a:r>
            <a:r>
              <a:rPr lang="en-GB" sz="1200" b="1" kern="1200" dirty="0">
                <a:solidFill>
                  <a:schemeClr val="tx1"/>
                </a:solidFill>
                <a:effectLst/>
                <a:latin typeface="+mn-lt"/>
                <a:ea typeface="+mn-ea"/>
                <a:cs typeface="+mn-cs"/>
              </a:rPr>
              <a:t>Wspólne opowiadanie historii </a:t>
            </a:r>
            <a:r>
              <a:rPr lang="en-GB" sz="1200" kern="1200" dirty="0">
                <a:solidFill>
                  <a:schemeClr val="tx1"/>
                </a:solidFill>
                <a:effectLst/>
                <a:latin typeface="+mn-lt"/>
                <a:ea typeface="+mn-ea"/>
                <a:cs typeface="+mn-cs"/>
              </a:rPr>
              <a:t>pozwala uczestnikom łączyć opowieści i elementy wizualne za pomocą aplikacji takich jak Book Creator czy Canva. </a:t>
            </a:r>
            <a:r>
              <a:rPr lang="en-GB" sz="1200" b="1" kern="1200" dirty="0">
                <a:solidFill>
                  <a:schemeClr val="tx1"/>
                </a:solidFill>
                <a:effectLst/>
                <a:latin typeface="+mn-lt"/>
                <a:ea typeface="+mn-ea"/>
                <a:cs typeface="+mn-cs"/>
              </a:rPr>
              <a:t>Wspólne tworzenie map </a:t>
            </a:r>
            <a:r>
              <a:rPr lang="en-GB" sz="1200" kern="1200" dirty="0">
                <a:solidFill>
                  <a:schemeClr val="tx1"/>
                </a:solidFill>
                <a:effectLst/>
                <a:latin typeface="+mn-lt"/>
                <a:ea typeface="+mn-ea"/>
                <a:cs typeface="+mn-cs"/>
              </a:rPr>
              <a:t>łączy wspomnienia lub doświadczenia z mapami cyfrowymi, dzięki czemu abstrakcyjne idee stają się namacalne. </a:t>
            </a:r>
            <a:r>
              <a:rPr lang="en-GB" sz="1200" kern="1200" dirty="0">
                <a:solidFill>
                  <a:schemeClr val="tx1"/>
                </a:solidFill>
                <a:effectLst/>
                <a:latin typeface="+mn-lt"/>
                <a:ea typeface="+mn-ea"/>
                <a:cs typeface="+mn-cs"/>
              </a:rPr>
              <a:t>Narzędzia </a:t>
            </a:r>
            <a:r>
              <a:rPr lang="en-GB" sz="1200" b="1" kern="1200" dirty="0">
                <a:solidFill>
                  <a:schemeClr val="tx1"/>
                </a:solidFill>
                <a:effectLst/>
                <a:latin typeface="+mn-lt"/>
                <a:ea typeface="+mn-ea"/>
                <a:cs typeface="+mn-cs"/>
              </a:rPr>
              <a:t>do projektowania opartego na współpracy</a:t>
            </a:r>
            <a:r>
              <a:rPr lang="en-GB" sz="1200" kern="1200" dirty="0">
                <a:solidFill>
                  <a:schemeClr val="tx1"/>
                </a:solidFill>
                <a:effectLst/>
                <a:latin typeface="+mn-lt"/>
                <a:ea typeface="+mn-ea"/>
                <a:cs typeface="+mn-cs"/>
              </a:rPr>
              <a:t>, takie jak Padlet czy </a:t>
            </a:r>
            <a:r>
              <a:rPr lang="en-GB" sz="1200" kern="1200" dirty="0" err="1">
                <a:solidFill>
                  <a:schemeClr val="tx1"/>
                </a:solidFill>
                <a:effectLst/>
                <a:latin typeface="+mn-lt"/>
                <a:ea typeface="+mn-ea"/>
                <a:cs typeface="+mn-cs"/>
              </a:rPr>
              <a:t>Mentimeter</a:t>
            </a:r>
            <a:r>
              <a:rPr lang="en-GB" sz="1200" kern="1200" dirty="0">
                <a:solidFill>
                  <a:schemeClr val="tx1"/>
                </a:solidFill>
                <a:effectLst/>
                <a:latin typeface="+mn-lt"/>
                <a:ea typeface="+mn-ea"/>
                <a:cs typeface="+mn-cs"/>
              </a:rPr>
              <a:t>, pomagają grupie głosować nad tematami, dzielić się zasobami i wspólnie podejmować decyzje. Metody te angażują wszystkich i gwarantują, że proces ten ma prawdziwie wspólny charakter”.</a:t>
            </a:r>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1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„To swego rodzaju sprint w zakresie facylitacji. Moderatorzy, waszym zadaniem jest zadbanie o to, by w fazie projektowania każdy mógł zabrać głos”.</a:t>
            </a:r>
          </a:p>
          <a:p>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 pięć filarów stanowi fundament naszej działalności. Zasada wzajemności gwarantuje, że wszyscy odnoszą korzyści. Struktura pozwala nam trzymać się obranego kierunku, a dostępność sprawia, że nasze środowisko edukacyjne jest otwarte dla wszystkich, dając każdemu szansę na aktywny udział. Refleksja pozwala nam przetworzyć zdobyte doświadczenia, a uczestnictwo gwarantuje, że każdy ma prawo głosu”.</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EE57B-0720-B082-E5E8-5F2ABD01D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F31CB-7082-092F-B0D8-F23CCEDAC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B9506A-C234-32C2-EA09-30738F997F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„Na zakończenie spójrzmy w przyszłość. Jaki wpływ będzie miał wasz program IGL? Sformułujcie ten nagłówek. To właśnie dziedzictwo, które tworzycie dzięki Digital Harmony. Świetna robota dzisiaj!”</a:t>
            </a:r>
          </a:p>
          <a:p>
            <a:endParaRPr lang="LID4096" dirty="0"/>
          </a:p>
        </p:txBody>
      </p:sp>
      <p:sp>
        <p:nvSpPr>
          <p:cNvPr id="4" name="Slide Number Placeholder 3">
            <a:extLst>
              <a:ext uri="{FF2B5EF4-FFF2-40B4-BE49-F238E27FC236}">
                <a16:creationId xmlns:a16="http://schemas.microsoft.com/office/drawing/2014/main" id="{E88ADDAE-12E1-1955-1E5D-77E3BB1FBFDA}"/>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676829939"/>
      </p:ext>
    </p:extLst>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Dla Państwa uczniów nauka międzypokoleniowa stanowi doskonałą okazję do rozwoju społecznego i emocjonalnego. Wyjaśniając codzienne czynności związane z technologią cyfrową – na przykład jak wyszukiwać informacje w Internecie lub korzystać z aplikacji – uczniowie ćwiczą cierpliwość, empatię i jasną komunikację. Jednocześnie starsi uczestnicy odczuwają korzyści, czując się mniej odizolowani i nabierając większej pewności siebie w korzystaniu z narzędzi cyfrowych. To, co wyróżnia IGL, to fakt, że obie strony uczą się i rozwijają razem, wnosząc swoje mocne strony.</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„Zacznijmy od waszych własnych doświadczeń. Przypomnijcie sobie sytuację, w której nauczyliście się czegoś </a:t>
            </a:r>
            <a:r>
              <a:rPr lang="en-GB" sz="1200" i="1" kern="1200" dirty="0">
                <a:solidFill>
                  <a:schemeClr val="tx1"/>
                </a:solidFill>
                <a:effectLst/>
                <a:latin typeface="+mn-lt"/>
                <a:ea typeface="+mn-ea"/>
                <a:cs typeface="+mn-cs"/>
              </a:rPr>
              <a:t>od </a:t>
            </a:r>
            <a:r>
              <a:rPr lang="en-GB" sz="1200" kern="1200" dirty="0">
                <a:solidFill>
                  <a:schemeClr val="tx1"/>
                </a:solidFill>
                <a:effectLst/>
                <a:latin typeface="+mn-lt"/>
                <a:ea typeface="+mn-ea"/>
                <a:cs typeface="+mn-cs"/>
              </a:rPr>
              <a:t>osoby z innego pokolenia </a:t>
            </a:r>
            <a:r>
              <a:rPr lang="en-GB" sz="1200" kern="1200" dirty="0">
                <a:solidFill>
                  <a:schemeClr val="tx1"/>
                </a:solidFill>
                <a:effectLst/>
                <a:latin typeface="+mn-lt"/>
                <a:ea typeface="+mn-ea"/>
                <a:cs typeface="+mn-cs"/>
              </a:rPr>
              <a:t>lub </a:t>
            </a:r>
            <a:r>
              <a:rPr lang="en-GB" sz="1200" i="1" kern="1200" dirty="0">
                <a:solidFill>
                  <a:schemeClr val="tx1"/>
                </a:solidFill>
                <a:effectLst/>
                <a:latin typeface="+mn-lt"/>
                <a:ea typeface="+mn-ea"/>
                <a:cs typeface="+mn-cs"/>
              </a:rPr>
              <a:t>wspólnie </a:t>
            </a:r>
            <a:r>
              <a:rPr lang="en-GB" sz="1200" kern="1200" dirty="0">
                <a:solidFill>
                  <a:schemeClr val="tx1"/>
                </a:solidFill>
                <a:effectLst/>
                <a:latin typeface="+mn-lt"/>
                <a:ea typeface="+mn-ea"/>
                <a:cs typeface="+mn-cs"/>
              </a:rPr>
              <a:t>z nią. Może to być jedna sytuacja lub dwie odrębne. Zastanawiając się nad tym, uświadamiamy sobie, że nauka międzypokoleniowa jest naturalną częścią codziennego życia. To ćwiczenie pomaga nam na nowo odkryć poczucie wzajemności – wspólne doświadczenie edukacyjne, które później chcemy stworzyć dla naszych uczniów i starszych słuchaczy”.</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0978-9669-773E-C097-5E3E90FCF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003A0-7DBA-AB03-EB77-D086C03A0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DD3F0-8DCB-6E13-EFB7-5B586D16C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Spróbujmy ująć te zasady w bardziej konkretny sposób. W sali rozwieszono plakaty przedstawiające pięć podstawowych zasad uczenia się międzypokoleniowego. Waszym zadaniem jest rozpoznanie </a:t>
            </a:r>
            <a:r>
              <a:rPr lang="en-GB" sz="1200" i="1" kern="1200" dirty="0">
                <a:solidFill>
                  <a:schemeClr val="tx1"/>
                </a:solidFill>
                <a:effectLst/>
                <a:latin typeface="+mn-lt"/>
                <a:ea typeface="+mn-ea"/>
                <a:cs typeface="+mn-cs"/>
              </a:rPr>
              <a:t>„zielonych” </a:t>
            </a:r>
            <a:r>
              <a:rPr lang="en-GB" sz="1200" kern="1200" dirty="0">
                <a:solidFill>
                  <a:schemeClr val="tx1"/>
                </a:solidFill>
                <a:effectLst/>
                <a:latin typeface="+mn-lt"/>
                <a:ea typeface="+mn-ea"/>
                <a:cs typeface="+mn-cs"/>
              </a:rPr>
              <a:t>i </a:t>
            </a:r>
            <a:r>
              <a:rPr lang="en-GB" sz="1200" i="1" kern="1200" dirty="0">
                <a:solidFill>
                  <a:schemeClr val="tx1"/>
                </a:solidFill>
                <a:effectLst/>
                <a:latin typeface="+mn-lt"/>
                <a:ea typeface="+mn-ea"/>
                <a:cs typeface="+mn-cs"/>
              </a:rPr>
              <a:t>„czerwonych” sygnałów </a:t>
            </a:r>
            <a:r>
              <a:rPr lang="en-GB" sz="1200" kern="1200" dirty="0">
                <a:solidFill>
                  <a:schemeClr val="tx1"/>
                </a:solidFill>
                <a:effectLst/>
                <a:latin typeface="+mn-lt"/>
                <a:ea typeface="+mn-ea"/>
                <a:cs typeface="+mn-cs"/>
              </a:rPr>
              <a:t>– jasnych wskaźników tego, czy dana zasada jest przestrzegana.</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Na przykład, jeśli widzicie seniora i ucznia, którzy razem korzystają z tabletu, rozmawiają i śmieją się, to jest to zielona flaga dla </a:t>
            </a:r>
            <a:r>
              <a:rPr lang="en-GB" sz="1200" i="1" kern="1200" dirty="0">
                <a:solidFill>
                  <a:schemeClr val="tx1"/>
                </a:solidFill>
                <a:effectLst/>
                <a:latin typeface="+mn-lt"/>
                <a:ea typeface="+mn-ea"/>
                <a:cs typeface="+mn-cs"/>
              </a:rPr>
              <a:t>wzajemności</a:t>
            </a:r>
            <a:r>
              <a:rPr lang="en-GB" sz="1200" kern="1200" dirty="0">
                <a:solidFill>
                  <a:schemeClr val="tx1"/>
                </a:solidFill>
                <a:effectLst/>
                <a:latin typeface="+mn-lt"/>
                <a:ea typeface="+mn-ea"/>
                <a:cs typeface="+mn-cs"/>
              </a:rPr>
              <a:t>. Jeśli to uczeń klika, a senior pozostaje bierny, to jest to czerwona flaga. Proszę, dodajcie swoje własne spostrzeżenia do plakatów.</a:t>
            </a:r>
          </a:p>
          <a:p>
            <a:endParaRPr lang="LID4096" dirty="0"/>
          </a:p>
        </p:txBody>
      </p:sp>
      <p:sp>
        <p:nvSpPr>
          <p:cNvPr id="4" name="Slide Number Placeholder 3">
            <a:extLst>
              <a:ext uri="{FF2B5EF4-FFF2-40B4-BE49-F238E27FC236}">
                <a16:creationId xmlns:a16="http://schemas.microsoft.com/office/drawing/2014/main" id="{8FD2A9B7-B20E-53F5-A87D-0D5BE27E8709}"/>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577389482"/>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„Wasi uczniowie żyją w świecie, w którym istnieje przycisk „Cofnij” i gdzie błędy można natychmiast naprawić. Z kolei osoby starsze często postrzegają technologię jako coś kruchego i obawiają się, że ją „zepsują”. Jeśli dodamy do tego różne style komunikacji, stereotypy dotyczące wieku lub kompetencji oraz niejasny podział ról, szybko mogą pojawić się napięcia. Waszą rolą jako moderatorów jest wczesne dostrzeganie tych różnic i aktywne wypełnianie luk – między tempem działania, oczekiwaniami i punktami widzenia”.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„Podczas pracy międzypokoleniowej napięcia często ujawniają się w drobnych sytuacjach. Zwracaj szczególną uwagę na sygnały, takie jak zbyt szybkie tempo pracy uczniów, używanie nieznanego slangu, przejmowanie zadań lub wycofywanie się osób starszych. Zwrot typu </a:t>
            </a:r>
            <a:r>
              <a:rPr lang="en-GB" sz="1200" i="1" kern="1200" dirty="0">
                <a:solidFill>
                  <a:schemeClr val="tx1"/>
                </a:solidFill>
                <a:effectLst/>
                <a:latin typeface="+mn-lt"/>
                <a:ea typeface="+mn-ea"/>
                <a:cs typeface="+mn-cs"/>
              </a:rPr>
              <a:t>„Po prostu to zrobię” </a:t>
            </a:r>
            <a:r>
              <a:rPr lang="en-GB" sz="1200" kern="1200" dirty="0">
                <a:solidFill>
                  <a:schemeClr val="tx1"/>
                </a:solidFill>
                <a:effectLst/>
                <a:latin typeface="+mn-lt"/>
                <a:ea typeface="+mn-ea"/>
                <a:cs typeface="+mn-cs"/>
              </a:rPr>
              <a:t>jest często sygnałem ostrzegawczym – nie złych intencji, ale niedopasowania tempa lub poziomu pewności siebie. To właśnie w takich momentach Twoja rola jako moderatora staje się kluczowa: delikatnie spowolnij tempo, zaproś obie strony do ponownego włączenia się do dyskusji i przywróć wspólne uczestnictwo, zanim dojdzie do wycofania się”.</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„Pomyśl o facylitacji jak o małym zestawie narzędzi, z którego możesz czerpać. Takie narzędzia, jak wstrzymanie zadania, przeformułowanie instrukcji, zmiana perspektywy zadania czy wprowadzenie zasady przemiennego zabierania głosu, mogą szybko przywrócić równowagę. Jedną z pomocnych strategii jest zachęcanie uczniów do fizycznego cofnięcia się – do kierowania rozmową słowami, a nie gestami. Gdy uczniowie klas maturalnych obsługują myszkę lub urządzenie, nauka pozostaje aktywna. Twoja rola polega na tym, by dostrzegać, kiedy należy delikatnie interweniować, a kiedy pozwolić, by interakcja toczyła się własnym biegiem”.</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„Czas na ćwiczenie. W tej scence jedna osoba wciela się w rolę moderatora, druga – w rolę ucznia, a trzecia – w rolę starszego uczestnika. Celem nie jest wykonanie zadania cyfrowego, ale obserwacja interakcji i przećwiczenie technik moderatorskich. Zwróć uwagę na nierównowagę sił, tempo i poziom uczestnictwa. Jako moderator masz za zadanie wkroczyć do akcji w razie potrzeby – spowolnić tempo, zachęcić do ponownego zabrania głosu i wspierać wspólne kierowanie zajęciami”.</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12982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W tym miejscu należy wpisać tytuł slajdu</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Materiały szkoleniowe </a:t>
            </a:r>
            <a:r>
              <a:rPr lang="en-US" sz="2400"/>
              <a:t>dla nauczycieli</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0"/>
            <a:ext cx="7391858" cy="2063171"/>
          </a:xfrm>
        </p:spPr>
        <p:txBody>
          <a:bodyPr>
            <a:normAutofit fontScale="70000" lnSpcReduction="20000"/>
          </a:bodyPr>
          <a:lstStyle/>
          <a:p>
            <a:endParaRPr lang="en-US" sz="5100" dirty="0"/>
          </a:p>
          <a:p>
            <a:r>
              <a:rPr lang="en-US" sz="4000" dirty="0"/>
              <a:t>Moduł 7</a:t>
            </a:r>
          </a:p>
          <a:p>
            <a:r>
              <a:rPr lang="en-US" sz="4000" dirty="0"/>
              <a:t>Wspieranie uczenia się międzypokoleniowego</a:t>
            </a:r>
            <a:br>
              <a:rPr lang="en-US" sz="4500" dirty="0"/>
            </a:br>
            <a:br>
              <a:rPr lang="en-CY" sz="4500" dirty="0">
                <a:latin typeface="+mj-lt"/>
              </a:rPr>
            </a:br>
            <a:endParaRPr lang="en-US" sz="4500" dirty="0">
              <a:latin typeface="+mj-lt"/>
            </a:endParaRPr>
          </a:p>
          <a:p>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en-US" sz="2400" i="1" dirty="0"/>
              <a:t>Moduł 7 (dla nauczycieli): Wspieranie nauki międzypokoleniowej</a:t>
            </a:r>
            <a:endParaRPr lang="el-GR" sz="240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Temat 2: </a:t>
            </a:r>
            <a:r>
              <a:rPr lang="en-GB" b="1" i="1" dirty="0">
                <a:solidFill>
                  <a:schemeClr val="accent6">
                    <a:lumMod val="75000"/>
                  </a:schemeClr>
                </a:solidFill>
              </a:rPr>
              <a:t>Zarządzanie międzypokoleniowym uczeniem się (dynamika i konflikty)</a:t>
            </a:r>
            <a:r>
              <a:rPr lang="en-US" b="1" i="1" dirty="0">
                <a:solidFill>
                  <a:schemeClr val="accent6">
                    <a:lumMod val="75000"/>
                  </a:schemeClr>
                </a:solidFill>
              </a:rPr>
              <a:t> </a:t>
            </a:r>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902028" y="5781481"/>
            <a:ext cx="2016346" cy="925815"/>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1581412" cy="4532651"/>
          </a:xfrm>
          <a:prstGeom prst="rect">
            <a:avLst/>
          </a:prstGeom>
          <a:noFill/>
        </p:spPr>
        <p:txBody>
          <a:bodyPr wrap="square">
            <a:spAutoFit/>
          </a:bodyPr>
          <a:lstStyle/>
          <a:p>
            <a:pPr lvl="0"/>
            <a:r>
              <a:rPr lang="en-GB" sz="2400" b="1" dirty="0"/>
              <a:t>Typowe punkty tarcia</a:t>
            </a:r>
            <a:endParaRPr lang="en-GB" sz="2400" dirty="0"/>
          </a:p>
          <a:p>
            <a:pPr lvl="0" algn="ctr"/>
            <a:r>
              <a:rPr lang="en-GB" sz="2400" dirty="0"/>
              <a:t>Wczesne wykrywanie problemów</a:t>
            </a:r>
          </a:p>
          <a:p>
            <a:pPr lvl="0" algn="ctr"/>
            <a:endParaRPr lang="en-GB" sz="2400" b="1" dirty="0"/>
          </a:p>
          <a:p>
            <a:pPr lvl="0"/>
            <a:r>
              <a:rPr lang="en-GB" sz="2400" dirty="0"/>
              <a:t>Na co należy zwrócić uwagę:</a:t>
            </a:r>
          </a:p>
          <a:p>
            <a:pPr marL="742950" lvl="1" indent="-285750">
              <a:buFont typeface="Wingdings" panose="05000000000000000000" pitchFamily="2" charset="2"/>
              <a:buChar char="q"/>
            </a:pPr>
            <a:r>
              <a:rPr lang="en-GB" sz="2400" b="1" dirty="0"/>
              <a:t>Różnice w tempie nauki: </a:t>
            </a:r>
            <a:r>
              <a:rPr lang="en-GB" sz="2400" dirty="0"/>
              <a:t>uczniowie uczą się zbyt szybko.</a:t>
            </a:r>
          </a:p>
          <a:p>
            <a:pPr marL="742950" lvl="1" indent="-285750">
              <a:buFont typeface="Wingdings" panose="05000000000000000000" pitchFamily="2" charset="2"/>
              <a:buChar char="q"/>
            </a:pPr>
            <a:r>
              <a:rPr lang="en-GB" sz="2400" b="1" dirty="0"/>
              <a:t>Bariera językowa: </a:t>
            </a:r>
            <a:r>
              <a:rPr lang="en-GB" sz="2400" dirty="0"/>
              <a:t>żargon techniczny (np. „chmura”), slang, zbyt formalny język.</a:t>
            </a:r>
          </a:p>
          <a:p>
            <a:pPr marL="742950" lvl="1" indent="-285750">
              <a:buFont typeface="Wingdings" panose="05000000000000000000" pitchFamily="2" charset="2"/>
              <a:buChar char="q"/>
            </a:pPr>
            <a:r>
              <a:rPr lang="en-GB" sz="2400" b="1" dirty="0"/>
              <a:t>Wycofanie się: </a:t>
            </a:r>
            <a:r>
              <a:rPr lang="en-GB" sz="2400" dirty="0"/>
              <a:t>seniorzy czują się „ciężarem”.</a:t>
            </a:r>
          </a:p>
          <a:p>
            <a:pPr marL="742950" lvl="1" indent="-285750">
              <a:buFont typeface="Wingdings" panose="05000000000000000000" pitchFamily="2" charset="2"/>
              <a:buChar char="q"/>
            </a:pPr>
            <a:r>
              <a:rPr lang="en-GB" sz="2400" b="1" dirty="0"/>
              <a:t>Niezrozumienie ról: </a:t>
            </a:r>
            <a:r>
              <a:rPr lang="en-GB" sz="2400" dirty="0"/>
              <a:t>seniorzy mogą przyjąć tradycyjną rolę nauczyciela.</a:t>
            </a:r>
          </a:p>
          <a:p>
            <a:pPr marL="742950" lvl="1" indent="-285750">
              <a:buFont typeface="Wingdings" panose="05000000000000000000" pitchFamily="2" charset="2"/>
              <a:buChar char="q"/>
            </a:pPr>
            <a:r>
              <a:rPr lang="en-GB" sz="2400" b="1" dirty="0"/>
              <a:t>Stereotypy: </a:t>
            </a:r>
            <a:r>
              <a:rPr lang="en-GB" sz="2400" dirty="0"/>
              <a:t>Stereotypy, takie jak „młodsze pokolenia są leniwe”, mogą utrudniać nawiązywanie relacji </a:t>
            </a:r>
          </a:p>
          <a:p>
            <a:pPr marL="342900" lvl="0" indent="-342900">
              <a:buFont typeface="Wingdings" panose="05000000000000000000" pitchFamily="2" charset="2"/>
              <a:buChar char="q"/>
            </a:pP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en-US" sz="2400" i="1" dirty="0"/>
              <a:t>Moduł 7 (dla nauczycieli): Wspieranie nauki międzypokoleniowej</a:t>
            </a:r>
            <a:endParaRPr lang="el-GR" sz="240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Temat 2: </a:t>
            </a:r>
            <a:r>
              <a:rPr lang="en-GB" b="1" i="1" dirty="0">
                <a:solidFill>
                  <a:schemeClr val="accent6">
                    <a:lumMod val="75000"/>
                  </a:schemeClr>
                </a:solidFill>
              </a:rPr>
              <a:t>Zarządzanie międzypokoleniowym uczeniem się (dynamika i konflikty)</a:t>
            </a:r>
            <a:r>
              <a:rPr lang="en-US" b="1" i="1" dirty="0">
                <a:solidFill>
                  <a:schemeClr val="accent6">
                    <a:lumMod val="75000"/>
                  </a:schemeClr>
                </a:solidFill>
              </a:rPr>
              <a:t> </a:t>
            </a:r>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DF68C0B-EEA0-D975-3C9D-109596C4B01F}"/>
              </a:ext>
            </a:extLst>
          </p:cNvPr>
          <p:cNvSpPr txBox="1"/>
          <p:nvPr/>
        </p:nvSpPr>
        <p:spPr>
          <a:xfrm>
            <a:off x="149679" y="1405534"/>
            <a:ext cx="8879030" cy="4976747"/>
          </a:xfrm>
          <a:prstGeom prst="rect">
            <a:avLst/>
          </a:prstGeom>
          <a:noFill/>
        </p:spPr>
        <p:txBody>
          <a:bodyPr wrap="square">
            <a:spAutoFit/>
          </a:bodyPr>
          <a:lstStyle/>
          <a:p>
            <a:pPr marR="0" lvl="0"/>
            <a:r>
              <a:rPr lang="en-GB" sz="2400" b="1" dirty="0">
                <a:solidFill>
                  <a:srgbClr val="080301"/>
                </a:solidFill>
                <a:effectLst/>
                <a:latin typeface="Calibri" panose="020F0502020204030204" pitchFamily="34" charset="0"/>
                <a:ea typeface="Times New Roman" panose="02020603050405020304" pitchFamily="18" charset="0"/>
              </a:rPr>
              <a:t>Zestaw narzędzi facylitatora</a:t>
            </a:r>
          </a:p>
          <a:p>
            <a:pPr marR="0" lvl="0"/>
            <a:endParaRPr lang="en-GB" b="1" dirty="0">
              <a:solidFill>
                <a:srgbClr val="080301"/>
              </a:solidFill>
              <a:latin typeface="Times New Roman" panose="02020603050405020304" pitchFamily="18" charset="0"/>
              <a:ea typeface="Times New Roman" panose="02020603050405020304" pitchFamily="18" charset="0"/>
            </a:endParaRPr>
          </a:p>
          <a:p>
            <a:pPr marR="0" lvl="0" algn="ctr"/>
            <a:r>
              <a:rPr lang="en-GB" sz="2400" dirty="0">
                <a:solidFill>
                  <a:srgbClr val="080301"/>
                </a:solidFill>
                <a:effectLst/>
                <a:latin typeface="Calibri" panose="020F0502020204030204" pitchFamily="34" charset="0"/>
                <a:ea typeface="Times New Roman" panose="02020603050405020304" pitchFamily="18" charset="0"/>
              </a:rPr>
              <a:t>Strategie interwencyjne</a:t>
            </a: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endParaRPr lang="en-GB" dirty="0">
              <a:solidFill>
                <a:srgbClr val="080301"/>
              </a:solidFill>
              <a:effectLst/>
              <a:latin typeface="Times New Roman" panose="02020603050405020304" pitchFamily="18" charset="0"/>
              <a:ea typeface="Times New Roman" panose="02020603050405020304" pitchFamily="18" charset="0"/>
            </a:endParaRPr>
          </a:p>
          <a:p>
            <a:pPr marL="742950" marR="0" lvl="1" indent="-285750">
              <a:lnSpc>
                <a:spcPct val="115000"/>
              </a:lnSpc>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pitchFamily="18" charset="0"/>
              </a:rPr>
              <a:t>Zmiana perspektywy: </a:t>
            </a:r>
            <a:r>
              <a:rPr lang="en-GB" sz="2400" dirty="0">
                <a:solidFill>
                  <a:srgbClr val="080301"/>
                </a:solidFill>
                <a:effectLst/>
                <a:latin typeface="Calibri" panose="020F0502020204030204" pitchFamily="34" charset="0"/>
                <a:ea typeface="Times New Roman" panose="02020603050405020304" pitchFamily="18" charset="0"/>
              </a:rPr>
              <a:t>Umieszczenie czegoś negatywnego w bardziej pozytywnym kontekście, np. „On nie jest powolny; jest precyzyjny”.</a:t>
            </a:r>
            <a:endParaRPr lang="en-GB" sz="2400" dirty="0">
              <a:solidFill>
                <a:srgbClr val="080301"/>
              </a:solidFill>
              <a:effectLst/>
              <a:latin typeface="Times New Roman" panose="02020603050405020304" pitchFamily="18" charset="0"/>
              <a:ea typeface="Times New Roman" panose="02020603050405020304" pitchFamily="18" charset="0"/>
            </a:endParaRPr>
          </a:p>
          <a:p>
            <a:pPr marL="742950" marR="0" lvl="1" indent="-285750">
              <a:lnSpc>
                <a:spcPct val="115000"/>
              </a:lnSpc>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pitchFamily="18" charset="0"/>
              </a:rPr>
              <a:t>Wspieranie komunikacji (zasada „nieingerencji”): </a:t>
            </a:r>
            <a:r>
              <a:rPr lang="en-GB" sz="2400" dirty="0">
                <a:solidFill>
                  <a:srgbClr val="080301"/>
                </a:solidFill>
                <a:effectLst/>
                <a:latin typeface="Calibri" panose="020F0502020204030204" pitchFamily="34" charset="0"/>
                <a:ea typeface="Times New Roman" panose="02020603050405020304" pitchFamily="18" charset="0"/>
              </a:rPr>
              <a:t>Zachęcanie uczniów do udzielania wskazówek słowami i praktykowania aktywnego słuchania.</a:t>
            </a:r>
            <a:endParaRPr lang="en-GB" sz="2400" dirty="0">
              <a:solidFill>
                <a:srgbClr val="080301"/>
              </a:solidFill>
              <a:effectLst/>
              <a:latin typeface="Times New Roman" panose="02020603050405020304" pitchFamily="18" charset="0"/>
              <a:ea typeface="Times New Roman" panose="02020603050405020304" pitchFamily="18" charset="0"/>
            </a:endParaRPr>
          </a:p>
          <a:p>
            <a:pPr marL="742950" marR="0" lvl="1" indent="-285750">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pitchFamily="18" charset="0"/>
              </a:rPr>
              <a:t>Zatrzymaj się, zresetuj i zastanów się: </a:t>
            </a:r>
            <a:r>
              <a:rPr lang="en-GB" sz="2400" dirty="0">
                <a:solidFill>
                  <a:srgbClr val="080301"/>
                </a:solidFill>
                <a:effectLst/>
                <a:latin typeface="Calibri" panose="020F0502020204030204" pitchFamily="34" charset="0"/>
                <a:ea typeface="Times New Roman" panose="02020603050405020304" pitchFamily="18" charset="0"/>
              </a:rPr>
              <a:t>Przerwij pracę par, które wchodzą w konflikt, i pozwól im zrobić przerwę na refleksję</a:t>
            </a: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lnSpc>
                <a:spcPct val="150000"/>
              </a:lnSpc>
            </a:pPr>
            <a:endParaRPr lang="en-GB" b="1" dirty="0">
              <a:solidFill>
                <a:srgbClr val="080301"/>
              </a:solidFill>
              <a:effectLst/>
              <a:latin typeface="Calibri" panose="020F0502020204030204" pitchFamily="34" charset="0"/>
              <a:ea typeface="Times New Roman" panose="02020603050405020304" pitchFamily="18" charset="0"/>
            </a:endParaRPr>
          </a:p>
          <a:p>
            <a:pPr marR="0" lvl="0" algn="ctr"/>
            <a:r>
              <a:rPr lang="en-GB" sz="2400" b="1" dirty="0">
                <a:solidFill>
                  <a:srgbClr val="080301"/>
                </a:solidFill>
                <a:effectLst/>
                <a:latin typeface="Calibri" panose="020F0502020204030204" pitchFamily="34" charset="0"/>
                <a:ea typeface="Times New Roman" panose="02020603050405020304" pitchFamily="18" charset="0"/>
              </a:rPr>
              <a:t>Kluczowe punkty:</a:t>
            </a:r>
            <a:endParaRPr lang="en-GB" sz="2400" b="1" dirty="0">
              <a:solidFill>
                <a:srgbClr val="080301"/>
              </a:solidFill>
              <a:latin typeface="Calibri" panose="020F0502020204030204" pitchFamily="34" charset="0"/>
              <a:ea typeface="Times New Roman" panose="02020603050405020304" pitchFamily="18" charset="0"/>
            </a:endParaRPr>
          </a:p>
          <a:p>
            <a:pPr marR="0" lvl="0" algn="ctr"/>
            <a:r>
              <a:rPr lang="en-GB" sz="2400" dirty="0">
                <a:solidFill>
                  <a:srgbClr val="080301"/>
                </a:solidFill>
                <a:effectLst/>
                <a:latin typeface="Calibri" panose="020F0502020204030204" pitchFamily="34" charset="0"/>
                <a:ea typeface="Times New Roman" panose="02020603050405020304" pitchFamily="18" charset="0"/>
              </a:rPr>
              <a:t>Wzmocnienie poczucia sprawczości zamiast dążenia do ukończenia zadania</a:t>
            </a:r>
            <a:endParaRPr lang="en-GB" sz="240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5155515"/>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p:txBody>
          <a:bodyPr lIns="91440"/>
          <a:lstStyle/>
          <a:p>
            <a:r>
              <a:rPr lang="en-US" sz="2400" i="1" dirty="0"/>
              <a:t>Moduł 7 (Nauczyciele): Wspieranie nauki międzypokoleniowej</a:t>
            </a:r>
            <a:endParaRPr lang="el-GR" sz="240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Temat 2: </a:t>
            </a:r>
            <a:r>
              <a:rPr lang="en-GB" b="1" i="1" dirty="0">
                <a:solidFill>
                  <a:schemeClr val="accent6">
                    <a:lumMod val="75000"/>
                  </a:schemeClr>
                </a:solidFill>
              </a:rPr>
              <a:t>Zarządzanie międzypokoleniowym uczeniem się (dynamika i konflikty)</a:t>
            </a:r>
            <a:r>
              <a:rPr lang="en-US" b="1" i="1" dirty="0">
                <a:solidFill>
                  <a:schemeClr val="accent6">
                    <a:lumMod val="75000"/>
                  </a:schemeClr>
                </a:solidFill>
              </a:rPr>
              <a:t> </a:t>
            </a:r>
            <a:endParaRPr lang="en-GB"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97970" y="1563010"/>
            <a:ext cx="10957957" cy="4163319"/>
          </a:xfrm>
          <a:prstGeom prst="rect">
            <a:avLst/>
          </a:prstGeom>
          <a:noFill/>
        </p:spPr>
        <p:txBody>
          <a:bodyPr wrap="square">
            <a:spAutoFit/>
          </a:bodyPr>
          <a:lstStyle/>
          <a:p>
            <a:pPr algn="ctr"/>
            <a:r>
              <a:rPr lang="en-GB" sz="2400" b="1" dirty="0">
                <a:solidFill>
                  <a:schemeClr val="accent4">
                    <a:lumMod val="75000"/>
                  </a:schemeClr>
                </a:solidFill>
              </a:rPr>
              <a:t>Ćwiczenie: Laboratorium facylitatora (interaktywne)</a:t>
            </a:r>
            <a:endParaRPr lang="en-GB" sz="2400" dirty="0">
              <a:solidFill>
                <a:schemeClr val="accent4">
                  <a:lumMod val="75000"/>
                </a:schemeClr>
              </a:solidFill>
            </a:endParaRPr>
          </a:p>
          <a:p>
            <a:pPr lvl="0" algn="ctr"/>
            <a:endParaRPr lang="en-GB" sz="2400" b="1" dirty="0"/>
          </a:p>
          <a:p>
            <a:pPr lvl="0" algn="ctr"/>
            <a:r>
              <a:rPr lang="en-GB" sz="2400" b="1" dirty="0"/>
              <a:t>Zadanie: </a:t>
            </a:r>
            <a:r>
              <a:rPr lang="en-GB" sz="2400" dirty="0"/>
              <a:t>Odgrywanie ról „Turbo Student”.</a:t>
            </a:r>
          </a:p>
          <a:p>
            <a:pPr lvl="0" algn="ctr"/>
            <a:endParaRPr lang="en-GB" sz="2400" b="1" dirty="0"/>
          </a:p>
          <a:p>
            <a:pPr lvl="0" algn="ctr"/>
            <a:r>
              <a:rPr lang="en-GB" sz="2400" b="1" dirty="0"/>
              <a:t>Interakcja:</a:t>
            </a:r>
            <a:r>
              <a:rPr lang="en-GB" sz="2400" dirty="0"/>
              <a:t> </a:t>
            </a:r>
          </a:p>
          <a:p>
            <a:pPr lvl="0" algn="ctr"/>
            <a:r>
              <a:rPr lang="en-GB" sz="2400" dirty="0"/>
              <a:t>W trójkach: jeden uczeń „Turbo” (niecierpliwy), jeden senior „Wahający się” i jeden Facylitator. </a:t>
            </a:r>
          </a:p>
          <a:p>
            <a:pPr lvl="0" algn="ctr"/>
            <a:r>
              <a:rPr lang="en-GB" sz="2400" dirty="0"/>
              <a:t>Przećwicz 2-minutową interwencję, stosując „zasadę nieingerencji”.</a:t>
            </a:r>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E1495-67B9-C709-94D4-242CC3D0B74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2E85BE8-985A-E07B-FC1E-07922188C33D}"/>
              </a:ext>
            </a:extLst>
          </p:cNvPr>
          <p:cNvSpPr>
            <a:spLocks noGrp="1"/>
          </p:cNvSpPr>
          <p:nvPr>
            <p:ph type="title"/>
          </p:nvPr>
        </p:nvSpPr>
        <p:spPr/>
        <p:txBody>
          <a:bodyPr lIns="91440"/>
          <a:lstStyle/>
          <a:p>
            <a:r>
              <a:rPr lang="en-US" sz="2400" i="1" dirty="0"/>
              <a:t>Moduł 1 (Uczniowie): Czas spędzany przed ekranem i poza nim</a:t>
            </a:r>
            <a:endParaRPr lang="el-GR" sz="2400" dirty="0"/>
          </a:p>
        </p:txBody>
      </p:sp>
      <p:sp>
        <p:nvSpPr>
          <p:cNvPr id="6" name="Text Placeholder 5">
            <a:extLst>
              <a:ext uri="{FF2B5EF4-FFF2-40B4-BE49-F238E27FC236}">
                <a16:creationId xmlns:a16="http://schemas.microsoft.com/office/drawing/2014/main" id="{9B072C13-2600-5194-105E-55DDBEF549EF}"/>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6">
                    <a:lumMod val="75000"/>
                  </a:schemeClr>
                </a:solidFill>
              </a:rPr>
              <a:t>Temat 2: </a:t>
            </a:r>
            <a:r>
              <a:rPr lang="en-GB" b="1" i="1" dirty="0">
                <a:solidFill>
                  <a:schemeClr val="accent6">
                    <a:lumMod val="75000"/>
                  </a:schemeClr>
                </a:solidFill>
              </a:rPr>
              <a:t>Zarządzanie IGL (dynamika i konflikty)</a:t>
            </a:r>
            <a:r>
              <a:rPr lang="en-US" b="1" i="1" dirty="0">
                <a:solidFill>
                  <a:schemeClr val="accent6">
                    <a:lumMod val="75000"/>
                  </a:schemeClr>
                </a:solidFill>
              </a:rPr>
              <a:t> </a:t>
            </a:r>
            <a:endParaRPr lang="en-GB" b="1" i="1" dirty="0">
              <a:solidFill>
                <a:schemeClr val="accent6">
                  <a:lumMod val="75000"/>
                </a:schemeClr>
              </a:solidFill>
            </a:endParaRPr>
          </a:p>
          <a:p>
            <a:endParaRPr lang="en-GB"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8E006259-677A-F5E9-2917-2FBB9520F0F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54C4389-E601-0AA5-3B48-DBA58AE10C9C}"/>
              </a:ext>
            </a:extLst>
          </p:cNvPr>
          <p:cNvSpPr txBox="1"/>
          <p:nvPr/>
        </p:nvSpPr>
        <p:spPr>
          <a:xfrm>
            <a:off x="97970" y="1563010"/>
            <a:ext cx="10957957" cy="4901983"/>
          </a:xfrm>
          <a:prstGeom prst="rect">
            <a:avLst/>
          </a:prstGeom>
          <a:noFill/>
        </p:spPr>
        <p:txBody>
          <a:bodyPr wrap="square">
            <a:spAutoFit/>
          </a:bodyPr>
          <a:lstStyle/>
          <a:p>
            <a:pPr algn="ctr"/>
            <a:r>
              <a:rPr lang="en-GB" sz="2400" b="1" dirty="0">
                <a:solidFill>
                  <a:schemeClr val="accent4">
                    <a:lumMod val="75000"/>
                  </a:schemeClr>
                </a:solidFill>
              </a:rPr>
              <a:t>Ćwiczenie: Podsumowanie scenki (interaktywne)</a:t>
            </a:r>
          </a:p>
          <a:p>
            <a:pPr algn="ctr"/>
            <a:endParaRPr lang="en-GB" sz="2400" dirty="0"/>
          </a:p>
          <a:p>
            <a:pPr lvl="0" algn="ctr"/>
            <a:r>
              <a:rPr lang="en-GB" sz="2400" b="1" dirty="0"/>
              <a:t>Zadanie: </a:t>
            </a:r>
            <a:r>
              <a:rPr lang="en-GB" sz="2400" dirty="0"/>
              <a:t>Sprawdzanie „nastroju”</a:t>
            </a:r>
          </a:p>
          <a:p>
            <a:pPr lvl="0" algn="ctr"/>
            <a:endParaRPr lang="en-GB" sz="2400" b="1" dirty="0"/>
          </a:p>
          <a:p>
            <a:pPr lvl="0" algn="ctr"/>
            <a:r>
              <a:rPr lang="en-GB" sz="2400" b="1" dirty="0"/>
              <a:t>Interakcja:</a:t>
            </a:r>
            <a:r>
              <a:rPr lang="en-GB" sz="2400" dirty="0"/>
              <a:t> </a:t>
            </a:r>
          </a:p>
          <a:p>
            <a:pPr lvl="0" algn="ctr"/>
            <a:endParaRPr lang="en-GB" sz="1200" dirty="0"/>
          </a:p>
          <a:p>
            <a:pPr lvl="0" algn="ctr"/>
            <a:r>
              <a:rPr lang="en-GB" sz="2400" dirty="0"/>
              <a:t>Seniorzy/uczniowie: </a:t>
            </a:r>
            <a:r>
              <a:rPr lang="en-GB" sz="2400" i="1" dirty="0"/>
              <a:t>„Czy prowadzący sprawił, że poczuliście się jak zespół?”</a:t>
            </a:r>
            <a:r>
              <a:rPr lang="en-GB" sz="2400" dirty="0"/>
              <a:t> </a:t>
            </a:r>
          </a:p>
          <a:p>
            <a:pPr lvl="0" algn="ctr"/>
            <a:endParaRPr lang="en-GB" sz="2400" dirty="0"/>
          </a:p>
          <a:p>
            <a:pPr lvl="0" algn="ctr"/>
            <a:r>
              <a:rPr lang="en-GB" sz="2400" dirty="0"/>
              <a:t>Facylitatorzy: </a:t>
            </a:r>
            <a:r>
              <a:rPr lang="en-GB" sz="2400" i="1" dirty="0"/>
              <a:t>„Co było najtrudniejsze w tym, że nie wykonywaliście zadania technicznego samodzielnie?”</a:t>
            </a:r>
            <a:endParaRPr lang="en-GB" sz="2400" dirty="0"/>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4607693"/>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400" b="0" i="1" dirty="0"/>
              <a:t>Moduł 7 (Nauczyciele): </a:t>
            </a:r>
            <a:br>
              <a:rPr lang="en-US" sz="2400" b="0" i="1" dirty="0"/>
            </a:br>
            <a:r>
              <a:rPr lang="en-US" sz="2400" b="0" i="1" dirty="0"/>
              <a:t>Wspieranie uczenia się międzypokoleniowego </a:t>
            </a:r>
            <a:br>
              <a:rPr lang="en-US" sz="24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600" b="1" dirty="0">
                <a:solidFill>
                  <a:schemeClr val="accent6">
                    <a:lumMod val="75000"/>
                  </a:schemeClr>
                </a:solidFill>
              </a:rPr>
              <a:t>Temat 3: Dopasowywanie i tworzenie par</a:t>
            </a: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en-US" sz="2400" i="1" dirty="0"/>
              <a:t>Moduł 7 (dla nauczycieli): Wspieranie nauki międzypokoleniowej</a:t>
            </a:r>
            <a:endParaRPr lang="el-GR" sz="240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r>
              <a:rPr lang="en-US" b="1" i="1" dirty="0">
                <a:solidFill>
                  <a:schemeClr val="accent6">
                    <a:lumMod val="75000"/>
                  </a:schemeClr>
                </a:solidFill>
              </a:rPr>
              <a:t>Temat 3: Dopasowywanie i tworzenie par</a:t>
            </a:r>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10098709" y="5741145"/>
            <a:ext cx="1943612" cy="892419"/>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102422" y="1405534"/>
            <a:ext cx="10267705" cy="4347985"/>
          </a:xfrm>
          <a:prstGeom prst="rect">
            <a:avLst/>
          </a:prstGeom>
          <a:noFill/>
        </p:spPr>
        <p:txBody>
          <a:bodyPr wrap="square">
            <a:spAutoFit/>
          </a:bodyPr>
          <a:lstStyle/>
          <a:p>
            <a:pPr lvl="0"/>
            <a:r>
              <a:rPr lang="en-GB" sz="2400" b="1" dirty="0"/>
              <a:t>Sztuka dopasowywania</a:t>
            </a:r>
            <a:endParaRPr lang="en-GB" sz="2400" dirty="0"/>
          </a:p>
          <a:p>
            <a:pPr lvl="0"/>
            <a:endParaRPr lang="en-GB" sz="2400" b="1" dirty="0"/>
          </a:p>
          <a:p>
            <a:pPr lvl="0" algn="ctr"/>
            <a:r>
              <a:rPr lang="en-GB" sz="2400" dirty="0"/>
              <a:t>Projektowanie synergii</a:t>
            </a:r>
          </a:p>
          <a:p>
            <a:pPr lvl="0"/>
            <a:endParaRPr lang="en-GB" sz="2400" b="1" dirty="0"/>
          </a:p>
          <a:p>
            <a:pPr lvl="0"/>
            <a:r>
              <a:rPr lang="en-GB" sz="2400" dirty="0"/>
              <a:t>-Dopasowywanie to strategiczne grupowanie przeprowadzane </a:t>
            </a:r>
            <a:r>
              <a:rPr lang="en-GB" sz="2400" b="1" dirty="0"/>
              <a:t>przed </a:t>
            </a:r>
            <a:r>
              <a:rPr lang="en-GB" sz="2400" dirty="0"/>
              <a:t>sesją; </a:t>
            </a:r>
          </a:p>
          <a:p>
            <a:pPr lvl="0"/>
            <a:r>
              <a:rPr lang="en-GB" sz="2400" dirty="0"/>
              <a:t>-Tworzenie par to rzeczywista interakcja </a:t>
            </a:r>
            <a:r>
              <a:rPr lang="en-GB" sz="2400" b="1" dirty="0"/>
              <a:t>podczas </a:t>
            </a:r>
            <a:r>
              <a:rPr lang="en-GB" sz="2400" dirty="0"/>
              <a:t>sesji. </a:t>
            </a:r>
          </a:p>
          <a:p>
            <a:pPr lvl="0"/>
            <a:r>
              <a:rPr lang="en-GB" sz="2400" dirty="0"/>
              <a:t>-Dopasowywanie i tworzenie par to proces indywidualny i nie musi być zakończony od razu! </a:t>
            </a:r>
          </a:p>
          <a:p>
            <a:pPr lvl="0"/>
            <a:r>
              <a:rPr lang="en-GB" sz="2400" dirty="0"/>
              <a:t>Często konieczne są ponowne dopasowania i nie jest to oznaką złego procesu dopasowywania!</a:t>
            </a:r>
          </a:p>
          <a:p>
            <a:pPr lvl="0"/>
            <a:endParaRPr lang="en-GB" sz="2400" b="1" dirty="0"/>
          </a:p>
          <a:p>
            <a:pPr lvl="0"/>
            <a:endParaRPr lang="en-GB" sz="12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1137347"/>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en-US" sz="2400" i="1" dirty="0"/>
              <a:t>Moduł 7 (dla nauczycieli): Wspieranie nauki międzypokoleniowej</a:t>
            </a:r>
            <a:endParaRPr lang="el-GR" sz="240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r>
              <a:rPr lang="en-US" b="1" i="1" dirty="0">
                <a:solidFill>
                  <a:schemeClr val="accent6">
                    <a:lumMod val="75000"/>
                  </a:schemeClr>
                </a:solidFill>
              </a:rPr>
              <a:t>Temat 3: Dopasowywanie i tworzenie par</a:t>
            </a:r>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9674051" y="5554109"/>
            <a:ext cx="2327333" cy="1068606"/>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149679" y="1405534"/>
            <a:ext cx="11041330" cy="4955203"/>
          </a:xfrm>
          <a:prstGeom prst="rect">
            <a:avLst/>
          </a:prstGeom>
          <a:noFill/>
        </p:spPr>
        <p:txBody>
          <a:bodyPr wrap="square">
            <a:spAutoFit/>
          </a:bodyPr>
          <a:lstStyle/>
          <a:p>
            <a:pPr lvl="0"/>
            <a:r>
              <a:rPr lang="en-GB" sz="2400" b="1" dirty="0"/>
              <a:t>Tworzenie par synergetycznych</a:t>
            </a:r>
          </a:p>
          <a:p>
            <a:pPr lvl="0"/>
            <a:endParaRPr lang="en-GB" sz="2400" dirty="0"/>
          </a:p>
          <a:p>
            <a:pPr lvl="0" algn="ctr"/>
            <a:r>
              <a:rPr lang="en-GB" sz="2400" dirty="0"/>
              <a:t>Więcej niż tylko losowe imiona</a:t>
            </a:r>
          </a:p>
          <a:p>
            <a:pPr lvl="1"/>
            <a:endParaRPr lang="en-GB" sz="800" b="1" dirty="0"/>
          </a:p>
          <a:p>
            <a:pPr lvl="1"/>
            <a:r>
              <a:rPr lang="en-GB" sz="2400" b="1" dirty="0"/>
              <a:t>Kryteria dla par o wysokiej synergii</a:t>
            </a:r>
          </a:p>
          <a:p>
            <a:pPr marL="742950" lvl="1" indent="-285750">
              <a:buFont typeface="Wingdings" panose="05000000000000000000" pitchFamily="2" charset="2"/>
              <a:buChar char="q"/>
            </a:pPr>
            <a:r>
              <a:rPr lang="en-GB" sz="2400" b="1" dirty="0"/>
              <a:t>Komplementarne dopasowanie: </a:t>
            </a:r>
            <a:r>
              <a:rPr lang="en-GB" sz="2400" dirty="0"/>
              <a:t>oparte na uzupełniających się mocnych stronach (specjalista od technologii + ekspert od życia).</a:t>
            </a:r>
          </a:p>
          <a:p>
            <a:pPr marL="742950" lvl="1" indent="-285750">
              <a:buFont typeface="Wingdings" panose="05000000000000000000" pitchFamily="2" charset="2"/>
              <a:buChar char="q"/>
            </a:pPr>
            <a:r>
              <a:rPr lang="en-GB" sz="2400" b="1" dirty="0"/>
              <a:t>Punkty wspólne: </a:t>
            </a:r>
            <a:r>
              <a:rPr lang="en-GB" sz="2400" dirty="0"/>
              <a:t>wspólne hobby (np. ogrodnictwo i spacery).</a:t>
            </a:r>
          </a:p>
          <a:p>
            <a:pPr marL="742950" lvl="1" indent="-285750">
              <a:buFont typeface="Wingdings" panose="05000000000000000000" pitchFamily="2" charset="2"/>
              <a:buChar char="q"/>
            </a:pPr>
            <a:r>
              <a:rPr lang="en-GB" sz="2400" b="1" dirty="0"/>
              <a:t>Aspekty społeczno-emocjonalne: </a:t>
            </a:r>
            <a:r>
              <a:rPr lang="en-GB" sz="2400" dirty="0"/>
              <a:t>łączenie typów osobowości (np. osoba spokojna z osobą niespokojną).</a:t>
            </a:r>
          </a:p>
          <a:p>
            <a:pPr marL="742950" lvl="1" indent="-285750">
              <a:buFont typeface="Wingdings" panose="05000000000000000000" pitchFamily="2" charset="2"/>
              <a:buChar char="q"/>
            </a:pPr>
            <a:r>
              <a:rPr lang="en-GB" sz="2400" b="1" dirty="0"/>
              <a:t>Tło kulturowe: </a:t>
            </a:r>
            <a:r>
              <a:rPr lang="en-GB" sz="2400" dirty="0"/>
              <a:t>dobieranie par w oparciu o wiedzę lub pochodzenie kulturowe.</a:t>
            </a:r>
          </a:p>
          <a:p>
            <a:pPr lvl="1" algn="ctr"/>
            <a:endParaRPr lang="en-GB" sz="2400" b="1" dirty="0"/>
          </a:p>
          <a:p>
            <a:pPr lvl="1" algn="ctr"/>
            <a:r>
              <a:rPr lang="en-GB" sz="2400" b="1" dirty="0"/>
              <a:t>Kluczowe punkty:</a:t>
            </a:r>
            <a:r>
              <a:rPr lang="en-GB" sz="2400" dirty="0"/>
              <a:t> </a:t>
            </a:r>
          </a:p>
          <a:p>
            <a:pPr lvl="1" algn="ctr"/>
            <a:r>
              <a:rPr lang="en-GB" sz="2400" dirty="0"/>
              <a:t>Dopasowanie oparte na danych prowadzi do lepszych wyników</a:t>
            </a:r>
          </a:p>
          <a:p>
            <a:pPr lvl="1"/>
            <a:endParaRPr lang="en-GB" sz="2000" dirty="0"/>
          </a:p>
          <a:p>
            <a:pPr lvl="0"/>
            <a:endParaRPr lang="en-GB" sz="2400" dirty="0"/>
          </a:p>
        </p:txBody>
      </p:sp>
    </p:spTree>
    <p:extLst>
      <p:ext uri="{BB962C8B-B14F-4D97-AF65-F5344CB8AC3E}">
        <p14:creationId xmlns:p14="http://schemas.microsoft.com/office/powerpoint/2010/main" val="3537252275"/>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en-US" sz="2400" i="1" dirty="0"/>
              <a:t>Moduł 7 (dla nauczycieli): Wspieranie nauki międzypokoleniowej</a:t>
            </a:r>
            <a:endParaRPr lang="el-GR" sz="240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r>
              <a:rPr lang="en-US" b="1" i="1" dirty="0">
                <a:solidFill>
                  <a:schemeClr val="accent6">
                    <a:lumMod val="75000"/>
                  </a:schemeClr>
                </a:solidFill>
              </a:rPr>
              <a:t>Temat 3: Dopasowywanie i tworzenie par</a:t>
            </a:r>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97970" y="1643888"/>
            <a:ext cx="9856521" cy="5262979"/>
          </a:xfrm>
          <a:prstGeom prst="rect">
            <a:avLst/>
          </a:prstGeom>
          <a:noFill/>
        </p:spPr>
        <p:txBody>
          <a:bodyPr wrap="square">
            <a:spAutoFit/>
          </a:bodyPr>
          <a:lstStyle/>
          <a:p>
            <a:pPr lvl="0" algn="ctr"/>
            <a:r>
              <a:rPr lang="en-GB" sz="2400" b="1" dirty="0"/>
              <a:t>Pierwsze spotkanie</a:t>
            </a:r>
            <a:endParaRPr lang="en-GB" sz="2400" dirty="0"/>
          </a:p>
          <a:p>
            <a:pPr lvl="0" algn="ctr"/>
            <a:endParaRPr lang="en-GB" sz="2400" dirty="0"/>
          </a:p>
          <a:p>
            <a:pPr lvl="0" algn="ctr"/>
            <a:r>
              <a:rPr lang="en-GB" sz="2400" dirty="0"/>
              <a:t>Przełamanie lodów</a:t>
            </a:r>
          </a:p>
          <a:p>
            <a:pPr lvl="0" algn="ctr"/>
            <a:endParaRPr lang="en-GB" sz="2400" dirty="0"/>
          </a:p>
          <a:p>
            <a:pPr lvl="0" algn="ctr"/>
            <a:r>
              <a:rPr lang="en-GB" sz="2400" dirty="0"/>
              <a:t>Pierwsze 15 minut wspólnego działania to „okres próbny”. </a:t>
            </a:r>
          </a:p>
          <a:p>
            <a:pPr lvl="0" algn="ctr"/>
            <a:endParaRPr lang="en-GB" sz="2400" dirty="0"/>
          </a:p>
          <a:p>
            <a:pPr lvl="0" algn="ctr"/>
            <a:r>
              <a:rPr lang="en-GB" sz="2400" dirty="0"/>
              <a:t>Jako moderator obserwuj mowę ciała i płynność wypowiedzi, aby sprawdzić, </a:t>
            </a:r>
          </a:p>
          <a:p>
            <a:pPr lvl="0" algn="ctr"/>
            <a:r>
              <a:rPr lang="en-GB" sz="2400" dirty="0"/>
              <a:t>czy pary wymagają zmian.</a:t>
            </a:r>
          </a:p>
          <a:p>
            <a:pPr lvl="0" algn="ctr"/>
            <a:endParaRPr lang="en-GB" sz="2400" b="1" dirty="0"/>
          </a:p>
          <a:p>
            <a:pPr lvl="0" algn="ctr"/>
            <a:r>
              <a:rPr lang="en-GB" sz="2400" b="1" dirty="0"/>
              <a:t>Kluczowe punkty:</a:t>
            </a:r>
            <a:r>
              <a:rPr lang="en-GB" sz="2400" dirty="0"/>
              <a:t> </a:t>
            </a:r>
          </a:p>
          <a:p>
            <a:pPr lvl="0" algn="ctr"/>
            <a:r>
              <a:rPr lang="en-GB" sz="2400" dirty="0"/>
              <a:t>Obserwacja, „faza randkowa” i interwencja</a:t>
            </a:r>
          </a:p>
          <a:p>
            <a:pPr lvl="0"/>
            <a:endParaRPr lang="en-GB" sz="2400" dirty="0"/>
          </a:p>
          <a:p>
            <a:pPr lvl="0" algn="ctr"/>
            <a:endParaRPr lang="en-GB" sz="2400" dirty="0"/>
          </a:p>
          <a:p>
            <a:pPr lvl="0"/>
            <a:endParaRPr lang="en-GB" sz="2400" dirty="0"/>
          </a:p>
        </p:txBody>
      </p:sp>
    </p:spTree>
    <p:extLst>
      <p:ext uri="{BB962C8B-B14F-4D97-AF65-F5344CB8AC3E}">
        <p14:creationId xmlns:p14="http://schemas.microsoft.com/office/powerpoint/2010/main" val="4138415489"/>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en-US" sz="2400" i="1" dirty="0"/>
              <a:t>Moduł 7 (dla nauczycieli): Wspieranie nauki międzypokoleniowej</a:t>
            </a:r>
            <a:endParaRPr lang="el-GR" sz="240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6">
                    <a:lumMod val="75000"/>
                  </a:schemeClr>
                </a:solidFill>
              </a:rPr>
              <a:t>Temat 3: Dopasowywanie i tworzenie par</a:t>
            </a:r>
          </a:p>
          <a:p>
            <a:endParaRPr lang="en-CY" i="1" dirty="0"/>
          </a:p>
          <a:p>
            <a:endParaRPr lang="en-CY" i="1"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176644" y="1693718"/>
            <a:ext cx="10453255" cy="3046988"/>
          </a:xfrm>
          <a:prstGeom prst="rect">
            <a:avLst/>
          </a:prstGeom>
          <a:noFill/>
        </p:spPr>
        <p:txBody>
          <a:bodyPr wrap="square">
            <a:spAutoFit/>
          </a:bodyPr>
          <a:lstStyle/>
          <a:p>
            <a:pPr lvl="0" algn="ctr"/>
            <a:r>
              <a:rPr lang="en-GB" sz="2400" b="1" dirty="0">
                <a:solidFill>
                  <a:schemeClr val="accent4">
                    <a:lumMod val="75000"/>
                  </a:schemeClr>
                </a:solidFill>
              </a:rPr>
              <a:t>Ćwiczenie: Wyzwanie swata (interaktywne)</a:t>
            </a:r>
            <a:endParaRPr lang="en-GB" sz="2400" dirty="0">
              <a:solidFill>
                <a:schemeClr val="accent4">
                  <a:lumMod val="75000"/>
                </a:schemeClr>
              </a:solidFill>
            </a:endParaRPr>
          </a:p>
          <a:p>
            <a:pPr lvl="0" algn="ctr"/>
            <a:endParaRPr lang="en-GB" sz="2400" b="1" dirty="0"/>
          </a:p>
          <a:p>
            <a:pPr lvl="0" algn="ctr"/>
            <a:r>
              <a:rPr lang="en-GB" sz="2400" b="1" dirty="0"/>
              <a:t>Zadanie: </a:t>
            </a:r>
            <a:r>
              <a:rPr lang="en-GB" sz="2400" dirty="0"/>
              <a:t>Szybkie tworzenie par</a:t>
            </a:r>
          </a:p>
          <a:p>
            <a:pPr lvl="0" algn="ctr"/>
            <a:endParaRPr lang="en-GB" sz="2400" b="1" dirty="0"/>
          </a:p>
          <a:p>
            <a:pPr lvl="0" algn="ctr"/>
            <a:r>
              <a:rPr lang="en-GB" sz="2400" b="1" dirty="0"/>
              <a:t>Interakcja:</a:t>
            </a:r>
            <a:r>
              <a:rPr lang="en-GB" sz="2400" dirty="0"/>
              <a:t> </a:t>
            </a:r>
          </a:p>
          <a:p>
            <a:pPr lvl="0" algn="ctr"/>
            <a:r>
              <a:rPr lang="en-GB" sz="2400" dirty="0"/>
              <a:t>Korzystając z 6 kart postaci (3 uczniów, 3 seniorów), stwórz 3 pary w ciągu 5 minut. </a:t>
            </a:r>
          </a:p>
          <a:p>
            <a:pPr lvl="0" algn="ctr"/>
            <a:r>
              <a:rPr lang="en-GB" sz="2400" dirty="0"/>
              <a:t>Musisz mieć jednozdaniowe uzasadnienie dla każdej z nich.</a:t>
            </a:r>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09E13-0A2C-4A25-DAD6-D92ECD78FDF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299FB69-135D-54F9-D840-0AF031687865}"/>
              </a:ext>
            </a:extLst>
          </p:cNvPr>
          <p:cNvSpPr>
            <a:spLocks noGrp="1"/>
          </p:cNvSpPr>
          <p:nvPr>
            <p:ph type="title"/>
          </p:nvPr>
        </p:nvSpPr>
        <p:spPr/>
        <p:txBody>
          <a:bodyPr lIns="91440"/>
          <a:lstStyle/>
          <a:p>
            <a:r>
              <a:rPr lang="en-US" sz="2400" i="1" dirty="0"/>
              <a:t>Moduł 7 (dla nauczycieli): Wspieranie nauki międzypokoleniowej</a:t>
            </a:r>
            <a:endParaRPr lang="el-GR" sz="2400" dirty="0"/>
          </a:p>
        </p:txBody>
      </p:sp>
      <p:sp>
        <p:nvSpPr>
          <p:cNvPr id="6" name="Text Placeholder 5">
            <a:extLst>
              <a:ext uri="{FF2B5EF4-FFF2-40B4-BE49-F238E27FC236}">
                <a16:creationId xmlns:a16="http://schemas.microsoft.com/office/drawing/2014/main" id="{3474CD6E-AD40-753C-8A0A-4C057BBB1D09}"/>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6">
                    <a:lumMod val="75000"/>
                  </a:schemeClr>
                </a:solidFill>
              </a:rPr>
              <a:t>Temat 3: Dopasowywanie i tworzenie par</a:t>
            </a:r>
          </a:p>
          <a:p>
            <a:endParaRPr lang="en-CY" i="1" dirty="0"/>
          </a:p>
          <a:p>
            <a:endParaRPr lang="en-CY" i="1" dirty="0"/>
          </a:p>
        </p:txBody>
      </p:sp>
      <p:pic>
        <p:nvPicPr>
          <p:cNvPr id="2" name="Content Placeholder 1">
            <a:extLst>
              <a:ext uri="{FF2B5EF4-FFF2-40B4-BE49-F238E27FC236}">
                <a16:creationId xmlns:a16="http://schemas.microsoft.com/office/drawing/2014/main" id="{EF716242-9A0F-0329-F909-B2B6514136DA}"/>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BA8287B8-161F-3697-3630-738BB8C40738}"/>
              </a:ext>
            </a:extLst>
          </p:cNvPr>
          <p:cNvSpPr txBox="1"/>
          <p:nvPr/>
        </p:nvSpPr>
        <p:spPr>
          <a:xfrm>
            <a:off x="176644" y="1693718"/>
            <a:ext cx="10453255" cy="3046988"/>
          </a:xfrm>
          <a:prstGeom prst="rect">
            <a:avLst/>
          </a:prstGeom>
          <a:noFill/>
        </p:spPr>
        <p:txBody>
          <a:bodyPr wrap="square">
            <a:spAutoFit/>
          </a:bodyPr>
          <a:lstStyle/>
          <a:p>
            <a:pPr lvl="0" algn="ctr"/>
            <a:r>
              <a:rPr lang="en-GB" sz="2400" b="1" dirty="0">
                <a:solidFill>
                  <a:schemeClr val="accent4">
                    <a:lumMod val="75000"/>
                  </a:schemeClr>
                </a:solidFill>
              </a:rPr>
              <a:t>Ćwiczenie: „Prezentacja” (interaktywne)</a:t>
            </a:r>
            <a:endParaRPr lang="en-GB" sz="2400" dirty="0">
              <a:solidFill>
                <a:schemeClr val="accent4">
                  <a:lumMod val="75000"/>
                </a:schemeClr>
              </a:solidFill>
            </a:endParaRPr>
          </a:p>
          <a:p>
            <a:pPr lvl="0" algn="ctr"/>
            <a:endParaRPr lang="en-GB" sz="2400" b="1" dirty="0"/>
          </a:p>
          <a:p>
            <a:pPr lvl="0" algn="ctr"/>
            <a:r>
              <a:rPr lang="en-GB" sz="2400" b="1" dirty="0"/>
              <a:t>Zadanie: </a:t>
            </a:r>
            <a:r>
              <a:rPr lang="en-GB" sz="2400" dirty="0"/>
              <a:t>Obrona dopasowania</a:t>
            </a:r>
          </a:p>
          <a:p>
            <a:pPr lvl="0" algn="ctr"/>
            <a:endParaRPr lang="en-GB" sz="2400" b="1" dirty="0"/>
          </a:p>
          <a:p>
            <a:pPr lvl="0" algn="ctr"/>
            <a:r>
              <a:rPr lang="en-GB" sz="2400" b="1" dirty="0"/>
              <a:t>Interakcja:</a:t>
            </a:r>
            <a:r>
              <a:rPr lang="en-GB" sz="2400" dirty="0"/>
              <a:t> </a:t>
            </a:r>
          </a:p>
          <a:p>
            <a:pPr lvl="0" algn="ctr"/>
            <a:r>
              <a:rPr lang="en-GB" sz="2400" dirty="0"/>
              <a:t>„Zaprezentuj” swoje pary partnerowi. </a:t>
            </a:r>
          </a:p>
          <a:p>
            <a:pPr lvl="0" algn="ctr"/>
            <a:r>
              <a:rPr lang="en-GB" sz="2400" dirty="0"/>
              <a:t>Partner musi wcielić się w rolę „adwokata diabła” i znaleźć jeden potencjalny konflikt w Twojej parze.</a:t>
            </a:r>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5796448"/>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en-US" sz="2800" b="0" i="1" dirty="0">
                <a:latin typeface="+mj-lt"/>
              </a:rPr>
            </a:br>
            <a:r>
              <a:rPr lang="en-US" sz="2700" b="0" i="1" dirty="0"/>
              <a:t>Moduł 7 (Nauczyciele)</a:t>
            </a:r>
            <a:br>
              <a:rPr lang="el-GR" sz="2700" b="0" i="1" dirty="0"/>
            </a:br>
            <a:r>
              <a:rPr lang="en-US" sz="2700" b="0" i="1" dirty="0"/>
              <a:t>Wspieranie uczenia się międzypokoleniowego</a:t>
            </a:r>
            <a:br>
              <a:rPr lang="en-US" sz="2700" b="0" i="1" dirty="0"/>
            </a:b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Temat 1: </a:t>
            </a:r>
            <a:r>
              <a:rPr lang="en-GB" sz="2400" b="1" dirty="0">
                <a:solidFill>
                  <a:schemeClr val="accent1">
                    <a:lumMod val="75000"/>
                  </a:schemeClr>
                </a:solidFill>
              </a:rPr>
              <a:t>Podstawy </a:t>
            </a:r>
            <a:r>
              <a:rPr lang="en-GB" sz="2400" b="1" dirty="0">
                <a:solidFill>
                  <a:schemeClr val="accent1">
                    <a:lumMod val="75000"/>
                  </a:schemeClr>
                </a:solidFill>
              </a:rPr>
              <a:t>uczenia się</a:t>
            </a:r>
            <a:r>
              <a:rPr lang="en-GB" sz="2400" b="1" dirty="0">
                <a:solidFill>
                  <a:schemeClr val="accent1">
                    <a:lumMod val="75000"/>
                  </a:schemeClr>
                </a:solidFill>
              </a:rPr>
              <a:t> </a:t>
            </a:r>
            <a:r>
              <a:rPr lang="en-GB" sz="2400" b="1" dirty="0" err="1">
                <a:solidFill>
                  <a:schemeClr val="accent1">
                    <a:lumMod val="75000"/>
                  </a:schemeClr>
                </a:solidFill>
              </a:rPr>
              <a:t>międzypokoleniowego </a:t>
            </a:r>
            <a:r>
              <a:rPr lang="en-GB" sz="2400" b="1" dirty="0">
                <a:solidFill>
                  <a:schemeClr val="accent1">
                    <a:lumMod val="75000"/>
                  </a:schemeClr>
                </a:solidFill>
              </a:rPr>
              <a:t>i główne zasady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p:txBody>
          <a:bodyPr>
            <a:normAutofit fontScale="90000"/>
          </a:bodyPr>
          <a:lstStyle/>
          <a:p>
            <a:r>
              <a:rPr lang="en-US" sz="2700" b="0" i="1" dirty="0"/>
              <a:t>Moduł 7 (Nauczyciele): </a:t>
            </a:r>
            <a:br>
              <a:rPr lang="en-US" sz="2700" b="0" i="1" dirty="0"/>
            </a:br>
            <a:r>
              <a:rPr lang="en-US" sz="2700" b="0" i="1" dirty="0"/>
              <a:t>Wspieranie uczenia się międzypokoleniowego</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755739"/>
            <a:ext cx="7391858" cy="1292830"/>
          </a:xfrm>
        </p:spPr>
        <p:txBody>
          <a:bodyPr>
            <a:normAutofit fontScale="92500" lnSpcReduction="2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3400" b="1" dirty="0">
                <a:solidFill>
                  <a:schemeClr val="accent6">
                    <a:lumMod val="75000"/>
                  </a:schemeClr>
                </a:solidFill>
              </a:rPr>
              <a:t>Temat 4: Współtworzenie</a:t>
            </a:r>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617344578"/>
      </p:ext>
    </p:extLst>
  </p:cSld>
  <p:clrMapOvr>
    <a:masterClrMapping/>
  </p:clrMapOvr>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en-US" sz="2400" i="1" dirty="0"/>
              <a:t>Moduł 7 (Nauczyciele): Wspieranie nauki międzypokoleniowej</a:t>
            </a:r>
            <a:endParaRPr lang="el-GR" sz="240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rgbClr val="00B0F0"/>
                </a:solidFill>
              </a:rPr>
              <a:t>Temat 4: Współtworzenie</a:t>
            </a:r>
            <a:endParaRPr lang="en-GB" b="1" i="1" dirty="0">
              <a:solidFill>
                <a:srgbClr val="00B0F0"/>
              </a:solidFill>
            </a:endParaRPr>
          </a:p>
          <a:p>
            <a:endParaRPr lang="en-CY" i="1"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528449" y="1462685"/>
            <a:ext cx="10428021" cy="4185761"/>
          </a:xfrm>
          <a:prstGeom prst="rect">
            <a:avLst/>
          </a:prstGeom>
          <a:noFill/>
        </p:spPr>
        <p:txBody>
          <a:bodyPr wrap="square">
            <a:spAutoFit/>
          </a:bodyPr>
          <a:lstStyle/>
          <a:p>
            <a:pPr lvl="0" algn="ctr"/>
            <a:r>
              <a:rPr lang="en-GB" sz="2400" b="1" dirty="0"/>
              <a:t>„Siła wspólnego działania”</a:t>
            </a:r>
            <a:endParaRPr lang="en-GB" sz="2400" dirty="0"/>
          </a:p>
          <a:p>
            <a:pPr lvl="0" algn="ctr"/>
            <a:endParaRPr lang="en-GB" sz="2400" b="1" dirty="0"/>
          </a:p>
          <a:p>
            <a:pPr lvl="0" algn="ctr"/>
            <a:r>
              <a:rPr lang="en-GB" sz="2400" dirty="0"/>
              <a:t>Kierowanie „wraz z”, a nie „do”.</a:t>
            </a:r>
          </a:p>
          <a:p>
            <a:pPr lvl="0" algn="ctr"/>
            <a:endParaRPr lang="en-GB" sz="2400" b="1" dirty="0"/>
          </a:p>
          <a:p>
            <a:pPr lvl="0" algn="ctr"/>
            <a:r>
              <a:rPr lang="en-GB" sz="2400" dirty="0"/>
              <a:t>Współtworzenie oznacza, że cel projektu jest ustalany wspólnie. </a:t>
            </a:r>
          </a:p>
          <a:p>
            <a:pPr lvl="0" algn="ctr"/>
            <a:endParaRPr lang="en-GB" sz="2400" dirty="0"/>
          </a:p>
          <a:p>
            <a:pPr lvl="0" algn="ctr"/>
            <a:r>
              <a:rPr lang="en-GB" sz="2400" dirty="0"/>
              <a:t>Nauczyciel zapewnia </a:t>
            </a:r>
            <a:r>
              <a:rPr lang="en-GB" sz="2400" b="1" dirty="0"/>
              <a:t>ramy</a:t>
            </a:r>
            <a:r>
              <a:rPr lang="en-GB" sz="2400" dirty="0"/>
              <a:t>, ale to uczestnicy </a:t>
            </a:r>
            <a:r>
              <a:rPr lang="en-GB" sz="2400" dirty="0"/>
              <a:t>dostarczają </a:t>
            </a:r>
            <a:r>
              <a:rPr lang="en-GB" sz="2400" b="1" dirty="0"/>
              <a:t>treści. </a:t>
            </a:r>
          </a:p>
          <a:p>
            <a:pPr lvl="0" algn="ctr"/>
            <a:endParaRPr lang="en-GB" sz="2400" b="1" dirty="0"/>
          </a:p>
          <a:p>
            <a:pPr lvl="0" algn="ctr"/>
            <a:r>
              <a:rPr lang="en-GB" sz="2400" dirty="0"/>
              <a:t>W procesie tym uwzględnieni są</a:t>
            </a:r>
            <a:r>
              <a:rPr lang="en-GB" sz="2400" b="1" dirty="0"/>
              <a:t> wszyscy</a:t>
            </a:r>
            <a:r>
              <a:rPr lang="en-GB" sz="2400" dirty="0"/>
              <a:t>.</a:t>
            </a:r>
          </a:p>
          <a:p>
            <a:endParaRPr lang="en-GB" sz="800" dirty="0"/>
          </a:p>
          <a:p>
            <a:r>
              <a:rPr lang="en-GB" dirty="0"/>
              <a:t> </a:t>
            </a:r>
          </a:p>
          <a:p>
            <a:pPr lvl="0"/>
            <a:endParaRPr lang="en-GB" sz="2400" dirty="0"/>
          </a:p>
        </p:txBody>
      </p:sp>
    </p:spTree>
    <p:extLst>
      <p:ext uri="{BB962C8B-B14F-4D97-AF65-F5344CB8AC3E}">
        <p14:creationId xmlns:p14="http://schemas.microsoft.com/office/powerpoint/2010/main" val="3576132548"/>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en-US" sz="2400" i="1" dirty="0"/>
              <a:t>Moduł 7 (Nauczyciele): Wspieranie nauki międzypokoleniowej</a:t>
            </a:r>
            <a:endParaRPr lang="el-GR" sz="240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rgbClr val="00B0F0"/>
                </a:solidFill>
              </a:rPr>
              <a:t>Temat 4: Współtworzenie</a:t>
            </a:r>
            <a:endParaRPr lang="en-GB" b="1" i="1" dirty="0">
              <a:solidFill>
                <a:srgbClr val="00B0F0"/>
              </a:solidFill>
            </a:endParaRPr>
          </a:p>
          <a:p>
            <a:r>
              <a:rPr lang="en-US" b="1" i="1" dirty="0">
                <a:solidFill>
                  <a:schemeClr val="accent1">
                    <a:lumMod val="75000"/>
                  </a:schemeClr>
                </a:solidFill>
              </a:rPr>
              <a:t> </a:t>
            </a:r>
            <a:endParaRPr lang="en-CY" i="1"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9902769" y="5798262"/>
            <a:ext cx="2005214" cy="920704"/>
          </a:xfrm>
          <a:prstGeom prst="rect">
            <a:avLst/>
          </a:prstGeom>
        </p:spPr>
      </p:pic>
      <p:sp>
        <p:nvSpPr>
          <p:cNvPr id="5" name="TextBox 4">
            <a:extLst>
              <a:ext uri="{FF2B5EF4-FFF2-40B4-BE49-F238E27FC236}">
                <a16:creationId xmlns:a16="http://schemas.microsoft.com/office/drawing/2014/main" id="{33D64D85-AE60-C06F-9785-9329A4B26A31}"/>
              </a:ext>
            </a:extLst>
          </p:cNvPr>
          <p:cNvSpPr txBox="1"/>
          <p:nvPr/>
        </p:nvSpPr>
        <p:spPr>
          <a:xfrm>
            <a:off x="1096240" y="1603605"/>
            <a:ext cx="9149195" cy="3954929"/>
          </a:xfrm>
          <a:prstGeom prst="rect">
            <a:avLst/>
          </a:prstGeom>
          <a:noFill/>
        </p:spPr>
        <p:txBody>
          <a:bodyPr wrap="square">
            <a:spAutoFit/>
          </a:bodyPr>
          <a:lstStyle/>
          <a:p>
            <a:pPr lvl="0"/>
            <a:r>
              <a:rPr lang="en-GB" sz="2400" b="1" dirty="0"/>
              <a:t>Proces współtworzenia</a:t>
            </a:r>
          </a:p>
          <a:p>
            <a:pPr lvl="0"/>
            <a:endParaRPr lang="en-GB" sz="2400" dirty="0"/>
          </a:p>
          <a:p>
            <a:pPr lvl="0" algn="ctr"/>
            <a:r>
              <a:rPr lang="en-GB" sz="2400" dirty="0"/>
              <a:t>Kroki prowadzące do wspólnego projektu</a:t>
            </a:r>
          </a:p>
          <a:p>
            <a:pPr lvl="0"/>
            <a:endParaRPr lang="en-GB" sz="2400" dirty="0"/>
          </a:p>
          <a:p>
            <a:pPr marL="742950" lvl="1" indent="-285750">
              <a:buFont typeface="Wingdings" panose="05000000000000000000" pitchFamily="2" charset="2"/>
              <a:buChar char="q"/>
            </a:pPr>
            <a:r>
              <a:rPr lang="en-GB" sz="2400" b="1" dirty="0"/>
              <a:t>Generowanie pomysłów: </a:t>
            </a:r>
            <a:r>
              <a:rPr lang="en-GB" sz="2400" dirty="0"/>
              <a:t>Obie grupy wiekowe proponują tematy.</a:t>
            </a:r>
          </a:p>
          <a:p>
            <a:pPr marL="742950" lvl="1" indent="-285750">
              <a:buFont typeface="Wingdings" panose="05000000000000000000" pitchFamily="2" charset="2"/>
              <a:buChar char="q"/>
            </a:pPr>
            <a:r>
              <a:rPr lang="en-GB" sz="2400" b="1" dirty="0"/>
              <a:t>Synteza: </a:t>
            </a:r>
            <a:r>
              <a:rPr lang="en-GB" sz="2400" dirty="0"/>
              <a:t>Łączenie pomysłów w jeden cel.</a:t>
            </a:r>
          </a:p>
          <a:p>
            <a:pPr marL="742950" lvl="1" indent="-285750">
              <a:buFont typeface="Wingdings" panose="05000000000000000000" pitchFamily="2" charset="2"/>
              <a:buChar char="q"/>
            </a:pPr>
            <a:r>
              <a:rPr lang="en-GB" sz="2400" b="1" dirty="0"/>
              <a:t>Konsensus: </a:t>
            </a:r>
            <a:r>
              <a:rPr lang="en-GB" sz="2400" dirty="0"/>
              <a:t>Upewnienie się, że obie grupy czują się reprezentowane.</a:t>
            </a:r>
          </a:p>
          <a:p>
            <a:pPr lvl="0"/>
            <a:endParaRPr lang="en-GB" sz="2400" b="1" dirty="0"/>
          </a:p>
          <a:p>
            <a:pPr lvl="0" algn="ctr"/>
            <a:r>
              <a:rPr lang="en-GB" sz="2400" b="1" dirty="0"/>
              <a:t>Kluczowe punkty:</a:t>
            </a:r>
          </a:p>
          <a:p>
            <a:pPr lvl="0" algn="ctr"/>
            <a:r>
              <a:rPr lang="en-GB" sz="2400" dirty="0"/>
              <a:t>Przejście od „pomocy” do „współpracy”.</a:t>
            </a:r>
          </a:p>
          <a:p>
            <a:pPr marR="0" lvl="0"/>
            <a:r>
              <a:rPr lang="en-GB" sz="1100" dirty="0">
                <a:solidFill>
                  <a:srgbClr val="080301"/>
                </a:solidFill>
                <a:effectLst/>
                <a:latin typeface="Calibri" panose="020F0502020204030204" pitchFamily="34" charset="0"/>
                <a:ea typeface="Times New Roman" panose="02020603050405020304" pitchFamily="18" charset="0"/>
              </a:rPr>
              <a:t>.</a:t>
            </a:r>
            <a:endParaRPr lang="en-GB" sz="120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40525930"/>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en-US" sz="2400" i="1" dirty="0"/>
              <a:t>Moduł 7 (Nauczyciele): Wspieranie nauki międzypokoleniowej</a:t>
            </a:r>
            <a:endParaRPr lang="el-GR" sz="240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rgbClr val="00B0F0"/>
                </a:solidFill>
              </a:rPr>
              <a:t>Temat 4: Współtworzenie</a:t>
            </a:r>
            <a:endParaRPr lang="en-GB" b="1" i="1" dirty="0">
              <a:solidFill>
                <a:srgbClr val="00B0F0"/>
              </a:solidFill>
            </a:endParaRPr>
          </a:p>
          <a:p>
            <a:endParaRPr lang="en-GB" b="1" i="1" dirty="0">
              <a:solidFill>
                <a:schemeClr val="accent1">
                  <a:lumMod val="75000"/>
                </a:schemeClr>
              </a:solidFill>
            </a:endParaRPr>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5" name="TextBox 4">
            <a:extLst>
              <a:ext uri="{FF2B5EF4-FFF2-40B4-BE49-F238E27FC236}">
                <a16:creationId xmlns:a16="http://schemas.microsoft.com/office/drawing/2014/main" id="{02060E6B-CB4E-BA1F-EB4F-68B7A90F6CE7}"/>
              </a:ext>
            </a:extLst>
          </p:cNvPr>
          <p:cNvSpPr txBox="1"/>
          <p:nvPr/>
        </p:nvSpPr>
        <p:spPr>
          <a:xfrm>
            <a:off x="97970" y="1462685"/>
            <a:ext cx="11799621" cy="3416320"/>
          </a:xfrm>
          <a:prstGeom prst="rect">
            <a:avLst/>
          </a:prstGeom>
          <a:noFill/>
        </p:spPr>
        <p:txBody>
          <a:bodyPr wrap="square">
            <a:spAutoFit/>
          </a:bodyPr>
          <a:lstStyle/>
          <a:p>
            <a:pPr marL="0" marR="0">
              <a:buNone/>
            </a:pPr>
            <a:r>
              <a:rPr lang="en-GB" sz="2400" b="1" dirty="0">
                <a:solidFill>
                  <a:srgbClr val="080301"/>
                </a:solidFill>
                <a:effectLst/>
                <a:latin typeface="Calibri" panose="020F0502020204030204" pitchFamily="34" charset="0"/>
                <a:ea typeface="Times New Roman" panose="02020603050405020304" pitchFamily="18" charset="0"/>
              </a:rPr>
              <a:t>Metody cyfrowej współtworzenia</a:t>
            </a:r>
            <a:endParaRPr lang="el-GR" sz="2400" b="1" dirty="0">
              <a:solidFill>
                <a:srgbClr val="080301"/>
              </a:solidFill>
              <a:effectLst/>
              <a:latin typeface="Calibri" panose="020F0502020204030204" pitchFamily="34" charset="0"/>
              <a:ea typeface="Times New Roman" panose="02020603050405020304" pitchFamily="18" charset="0"/>
            </a:endParaRPr>
          </a:p>
          <a:p>
            <a:pPr marL="0" marR="0">
              <a:buNone/>
            </a:pP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lgn="ctr"/>
            <a:r>
              <a:rPr lang="en-GB" sz="2400" dirty="0">
                <a:solidFill>
                  <a:srgbClr val="080301"/>
                </a:solidFill>
                <a:effectLst/>
                <a:latin typeface="Calibri" panose="020F0502020204030204" pitchFamily="34" charset="0"/>
                <a:ea typeface="Times New Roman" panose="02020603050405020304" pitchFamily="18" charset="0"/>
              </a:rPr>
              <a:t>Ramy „Współpracy”</a:t>
            </a: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endParaRPr lang="en-GB" sz="2400" dirty="0">
              <a:solidFill>
                <a:srgbClr val="080301"/>
              </a:solidFill>
              <a:effectLst/>
              <a:latin typeface="Times New Roman" panose="02020603050405020304" pitchFamily="18" charset="0"/>
              <a:ea typeface="Times New Roman" panose="02020603050405020304" pitchFamily="18" charset="0"/>
            </a:endParaRPr>
          </a:p>
          <a:p>
            <a:pPr marL="742950" marR="0" lvl="1" indent="-285750">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pitchFamily="18" charset="0"/>
              </a:rPr>
              <a:t>Wspólne opowiadanie historii: </a:t>
            </a:r>
            <a:r>
              <a:rPr lang="en-GB" sz="2400" dirty="0">
                <a:solidFill>
                  <a:srgbClr val="080301"/>
                </a:solidFill>
                <a:effectLst/>
                <a:latin typeface="Calibri" panose="020F0502020204030204" pitchFamily="34" charset="0"/>
                <a:ea typeface="Times New Roman" panose="02020603050405020304" pitchFamily="18" charset="0"/>
              </a:rPr>
              <a:t>Wykorzystanie narzędzi takich jak Book </a:t>
            </a:r>
            <a:r>
              <a:rPr lang="en-GB" sz="2400" dirty="0">
                <a:solidFill>
                  <a:srgbClr val="080301"/>
                </a:solidFill>
                <a:effectLst/>
                <a:latin typeface="Calibri" panose="020F0502020204030204" pitchFamily="34" charset="0"/>
                <a:ea typeface="Times New Roman" panose="02020603050405020304" pitchFamily="18" charset="0"/>
              </a:rPr>
              <a:t>Creator lub Canva do połączenia historii mówionej z projektowaniem cyfrowym.</a:t>
            </a:r>
            <a:endParaRPr lang="en-GB" sz="2400" dirty="0">
              <a:solidFill>
                <a:srgbClr val="080301"/>
              </a:solidFill>
              <a:effectLst/>
              <a:latin typeface="Times New Roman" panose="02020603050405020304" pitchFamily="18" charset="0"/>
              <a:ea typeface="Times New Roman" panose="02020603050405020304" pitchFamily="18" charset="0"/>
            </a:endParaRPr>
          </a:p>
          <a:p>
            <a:pPr marL="742950" marR="0" lvl="1" indent="-285750">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pitchFamily="18" charset="0"/>
              </a:rPr>
              <a:t>Wspólne tworzenie map: </a:t>
            </a:r>
            <a:r>
              <a:rPr lang="en-GB" sz="2400" dirty="0">
                <a:solidFill>
                  <a:srgbClr val="080301"/>
                </a:solidFill>
                <a:effectLst/>
                <a:latin typeface="Calibri" panose="020F0502020204030204" pitchFamily="34" charset="0"/>
                <a:ea typeface="Times New Roman" panose="02020603050405020304" pitchFamily="18" charset="0"/>
              </a:rPr>
              <a:t>Tworzenie </a:t>
            </a:r>
            <a:r>
              <a:rPr lang="en-GB" sz="2400" dirty="0" err="1">
                <a:solidFill>
                  <a:srgbClr val="080301"/>
                </a:solidFill>
                <a:effectLst/>
                <a:latin typeface="Calibri" panose="020F0502020204030204" pitchFamily="34" charset="0"/>
                <a:ea typeface="Times New Roman" panose="02020603050405020304" pitchFamily="18" charset="0"/>
              </a:rPr>
              <a:t>Mapstories </a:t>
            </a:r>
            <a:r>
              <a:rPr lang="en-GB" sz="2400" dirty="0">
                <a:solidFill>
                  <a:srgbClr val="080301"/>
                </a:solidFill>
                <a:effectLst/>
                <a:latin typeface="Calibri" panose="020F0502020204030204" pitchFamily="34" charset="0"/>
                <a:ea typeface="Times New Roman" panose="02020603050405020304" pitchFamily="18" charset="0"/>
              </a:rPr>
              <a:t>w celu połączenia wspomnień z umiejętnościami technicznymi uczniów.</a:t>
            </a:r>
            <a:endParaRPr lang="en-GB" sz="2400" dirty="0">
              <a:solidFill>
                <a:srgbClr val="080301"/>
              </a:solidFill>
              <a:effectLst/>
              <a:latin typeface="Times New Roman" panose="02020603050405020304" pitchFamily="18" charset="0"/>
              <a:ea typeface="Times New Roman" panose="02020603050405020304" pitchFamily="18" charset="0"/>
            </a:endParaRPr>
          </a:p>
          <a:p>
            <a:pPr marL="742950" marR="0" lvl="1" indent="-285750">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pitchFamily="18" charset="0"/>
              </a:rPr>
              <a:t>Projektowanie oparte na współpracy: </a:t>
            </a:r>
            <a:r>
              <a:rPr lang="en-GB" sz="2400" dirty="0">
                <a:solidFill>
                  <a:srgbClr val="080301"/>
                </a:solidFill>
                <a:effectLst/>
                <a:latin typeface="Calibri" panose="020F0502020204030204" pitchFamily="34" charset="0"/>
                <a:ea typeface="Times New Roman" panose="02020603050405020304" pitchFamily="18" charset="0"/>
              </a:rPr>
              <a:t>Wykorzystanie Padlet lub </a:t>
            </a:r>
            <a:r>
              <a:rPr lang="en-GB" sz="2400" dirty="0" err="1">
                <a:solidFill>
                  <a:srgbClr val="080301"/>
                </a:solidFill>
                <a:effectLst/>
                <a:latin typeface="Calibri" panose="020F0502020204030204" pitchFamily="34" charset="0"/>
                <a:ea typeface="Times New Roman" panose="02020603050405020304" pitchFamily="18" charset="0"/>
              </a:rPr>
              <a:t>Mentimeter </a:t>
            </a:r>
            <a:r>
              <a:rPr lang="en-GB" sz="2400" dirty="0">
                <a:solidFill>
                  <a:srgbClr val="080301"/>
                </a:solidFill>
                <a:effectLst/>
                <a:latin typeface="Calibri" panose="020F0502020204030204" pitchFamily="34" charset="0"/>
                <a:ea typeface="Times New Roman" panose="02020603050405020304" pitchFamily="18" charset="0"/>
              </a:rPr>
              <a:t>do głosowania nad tematami i gromadzenia wspólnych zasobów.</a:t>
            </a:r>
            <a:endParaRPr lang="en-GB" sz="240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9420414"/>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en-US" sz="2400" i="1" dirty="0"/>
              <a:t>Moduł 7 (Nauczyciele): Wspieranie nauki międzypokoleniowej</a:t>
            </a:r>
            <a:endParaRPr lang="el-GR" sz="240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rgbClr val="00B0F0"/>
                </a:solidFill>
              </a:rPr>
              <a:t>Temat 4: Współtworzenie</a:t>
            </a:r>
            <a:endParaRPr lang="en-GB" b="1" i="1" dirty="0">
              <a:solidFill>
                <a:srgbClr val="00B0F0"/>
              </a:solidFill>
            </a:endParaRPr>
          </a:p>
          <a:p>
            <a:r>
              <a:rPr lang="en-US" b="1" i="1" dirty="0">
                <a:solidFill>
                  <a:schemeClr val="accent1">
                    <a:lumMod val="75000"/>
                  </a:schemeClr>
                </a:solidFill>
              </a:rPr>
              <a:t> </a:t>
            </a:r>
            <a:endParaRPr lang="en-GB" b="1" i="1" dirty="0">
              <a:solidFill>
                <a:schemeClr val="accent1">
                  <a:lumMod val="75000"/>
                </a:schemeClr>
              </a:solidFill>
            </a:endParaRPr>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467590" y="1304387"/>
            <a:ext cx="10453255" cy="4563429"/>
          </a:xfrm>
          <a:prstGeom prst="rect">
            <a:avLst/>
          </a:prstGeom>
          <a:noFill/>
        </p:spPr>
        <p:txBody>
          <a:bodyPr wrap="square">
            <a:spAutoFit/>
          </a:bodyPr>
          <a:lstStyle/>
          <a:p>
            <a:pPr lvl="0" algn="ctr"/>
            <a:r>
              <a:rPr lang="en-GB" sz="2400" b="1" dirty="0">
                <a:solidFill>
                  <a:schemeClr val="accent4">
                    <a:lumMod val="75000"/>
                  </a:schemeClr>
                </a:solidFill>
              </a:rPr>
              <a:t>Ćwiczenie: Sprint współtworzenia (interaktywne)</a:t>
            </a:r>
            <a:endParaRPr lang="en-GB" sz="2400" dirty="0">
              <a:solidFill>
                <a:schemeClr val="accent4">
                  <a:lumMod val="75000"/>
                </a:schemeClr>
              </a:solidFill>
            </a:endParaRPr>
          </a:p>
          <a:p>
            <a:pPr lvl="0"/>
            <a:endParaRPr lang="el-GR" sz="2400" b="1" dirty="0"/>
          </a:p>
          <a:p>
            <a:pPr lvl="0" algn="ctr"/>
            <a:r>
              <a:rPr lang="en-GB" sz="2400" b="1" dirty="0"/>
              <a:t>Zadanie: </a:t>
            </a:r>
            <a:r>
              <a:rPr lang="en-GB" sz="2400" dirty="0"/>
              <a:t>Opracowanie wspólnego zadania</a:t>
            </a:r>
          </a:p>
          <a:p>
            <a:pPr lvl="0" algn="ctr"/>
            <a:endParaRPr lang="el-GR" sz="2400" b="1" dirty="0"/>
          </a:p>
          <a:p>
            <a:pPr lvl="0" algn="ctr"/>
            <a:r>
              <a:rPr lang="en-GB" sz="2400" b="1" dirty="0"/>
              <a:t>Interakcja:</a:t>
            </a:r>
            <a:r>
              <a:rPr lang="en-GB" sz="2400" dirty="0"/>
              <a:t> </a:t>
            </a:r>
            <a:endParaRPr lang="el-GR" sz="2400" dirty="0"/>
          </a:p>
          <a:p>
            <a:pPr lvl="0" algn="ctr"/>
            <a:r>
              <a:rPr lang="en-GB" sz="2400" dirty="0"/>
              <a:t>W grupach nauczycieli opracujcie pomysł na projekt w jednym zdaniu. </a:t>
            </a:r>
            <a:endParaRPr lang="el-GR" sz="2400" dirty="0"/>
          </a:p>
          <a:p>
            <a:pPr lvl="0" algn="ctr"/>
            <a:r>
              <a:rPr lang="en-GB" sz="2400" dirty="0"/>
              <a:t>Co 3 minuty zmieniajcie się w roli „moderatora” </a:t>
            </a:r>
            <a:endParaRPr lang="el-GR" sz="2400" dirty="0"/>
          </a:p>
          <a:p>
            <a:pPr lvl="0" algn="ctr"/>
            <a:r>
              <a:rPr lang="en-GB" sz="2400" dirty="0"/>
              <a:t>(Burza mózgów &gt; Synteza &gt; Konsensus)</a:t>
            </a:r>
          </a:p>
          <a:p>
            <a:pPr lvl="0"/>
            <a:endParaRPr lang="en-GB" sz="2200" dirty="0"/>
          </a:p>
          <a:p>
            <a:pPr lvl="0"/>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BF2AE-0CDA-98CD-F9C9-32DE5137B6D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C41EF681-6696-42CF-5F15-ADE38AB2382C}"/>
              </a:ext>
            </a:extLst>
          </p:cNvPr>
          <p:cNvSpPr>
            <a:spLocks noGrp="1"/>
          </p:cNvSpPr>
          <p:nvPr>
            <p:ph type="title"/>
          </p:nvPr>
        </p:nvSpPr>
        <p:spPr/>
        <p:txBody>
          <a:bodyPr lIns="91440"/>
          <a:lstStyle/>
          <a:p>
            <a:r>
              <a:rPr lang="en-US" sz="2400" i="1" dirty="0"/>
              <a:t>Moduł 7 (Nauczyciele): Wspieranie nauki międzypokoleniowej</a:t>
            </a:r>
            <a:endParaRPr lang="el-GR" sz="2400" dirty="0"/>
          </a:p>
        </p:txBody>
      </p:sp>
      <p:sp>
        <p:nvSpPr>
          <p:cNvPr id="6" name="Text Placeholder 5">
            <a:extLst>
              <a:ext uri="{FF2B5EF4-FFF2-40B4-BE49-F238E27FC236}">
                <a16:creationId xmlns:a16="http://schemas.microsoft.com/office/drawing/2014/main" id="{825EAA67-1CF3-52A1-7FD5-B91A6EFE6D46}"/>
              </a:ext>
            </a:extLst>
          </p:cNvPr>
          <p:cNvSpPr>
            <a:spLocks noGrp="1"/>
          </p:cNvSpPr>
          <p:nvPr>
            <p:ph type="body" sz="quarter" idx="10"/>
          </p:nvPr>
        </p:nvSpPr>
        <p:spPr/>
        <p:txBody>
          <a:bodyPr/>
          <a:lstStyle/>
          <a:p>
            <a:r>
              <a:rPr lang="en-US" b="1" i="1" dirty="0">
                <a:solidFill>
                  <a:srgbClr val="00B0F0"/>
                </a:solidFill>
              </a:rPr>
              <a:t>Temat 4: Współtworzenie</a:t>
            </a:r>
            <a:r>
              <a:rPr lang="en-US" b="1" i="1" dirty="0">
                <a:solidFill>
                  <a:schemeClr val="accent1">
                    <a:lumMod val="75000"/>
                  </a:schemeClr>
                </a:solidFill>
              </a:rPr>
              <a:t> </a:t>
            </a:r>
            <a:endParaRPr lang="en-GB" b="1" i="1" dirty="0">
              <a:solidFill>
                <a:schemeClr val="accent1">
                  <a:lumMod val="75000"/>
                </a:schemeClr>
              </a:solidFill>
            </a:endParaRPr>
          </a:p>
        </p:txBody>
      </p:sp>
      <p:pic>
        <p:nvPicPr>
          <p:cNvPr id="2" name="Content Placeholder 1">
            <a:extLst>
              <a:ext uri="{FF2B5EF4-FFF2-40B4-BE49-F238E27FC236}">
                <a16:creationId xmlns:a16="http://schemas.microsoft.com/office/drawing/2014/main" id="{04556973-67E5-21FA-11B6-56890182BE68}"/>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79297A61-C2A5-247E-5BE5-F8CA51F16886}"/>
              </a:ext>
            </a:extLst>
          </p:cNvPr>
          <p:cNvSpPr txBox="1"/>
          <p:nvPr/>
        </p:nvSpPr>
        <p:spPr>
          <a:xfrm>
            <a:off x="467590" y="1304387"/>
            <a:ext cx="10453255" cy="4224875"/>
          </a:xfrm>
          <a:prstGeom prst="rect">
            <a:avLst/>
          </a:prstGeom>
          <a:noFill/>
        </p:spPr>
        <p:txBody>
          <a:bodyPr wrap="square">
            <a:spAutoFit/>
          </a:bodyPr>
          <a:lstStyle/>
          <a:p>
            <a:pPr lvl="0" algn="ctr"/>
            <a:r>
              <a:rPr lang="en-GB" sz="2400" b="1" dirty="0">
                <a:solidFill>
                  <a:schemeClr val="accent4">
                    <a:lumMod val="75000"/>
                  </a:schemeClr>
                </a:solidFill>
              </a:rPr>
              <a:t>Ćwiczenie: Nagłówek z 2030 r. (interaktywne)</a:t>
            </a:r>
            <a:endParaRPr lang="en-GB" sz="2400" dirty="0">
              <a:solidFill>
                <a:schemeClr val="accent4">
                  <a:lumMod val="75000"/>
                </a:schemeClr>
              </a:solidFill>
            </a:endParaRPr>
          </a:p>
          <a:p>
            <a:pPr lvl="0" algn="ctr"/>
            <a:endParaRPr lang="el-GR" sz="2400" b="1" dirty="0"/>
          </a:p>
          <a:p>
            <a:pPr lvl="0" algn="ctr"/>
            <a:r>
              <a:rPr lang="en-GB" sz="2400" b="1" dirty="0"/>
              <a:t>Zadanie: </a:t>
            </a:r>
            <a:r>
              <a:rPr lang="en-GB" sz="2400" dirty="0"/>
              <a:t>Przyszłość cyfrowej harmonii</a:t>
            </a:r>
          </a:p>
          <a:p>
            <a:pPr lvl="0" algn="ctr"/>
            <a:endParaRPr lang="el-GR" sz="2400" b="1" dirty="0"/>
          </a:p>
          <a:p>
            <a:pPr lvl="0" algn="ctr"/>
            <a:r>
              <a:rPr lang="en-GB" sz="2400" b="1" dirty="0"/>
              <a:t>Interakcja:</a:t>
            </a:r>
            <a:r>
              <a:rPr lang="en-GB" sz="2400" dirty="0"/>
              <a:t> </a:t>
            </a:r>
            <a:endParaRPr lang="el-GR" sz="2400" dirty="0"/>
          </a:p>
          <a:p>
            <a:pPr lvl="0" algn="ctr"/>
            <a:r>
              <a:rPr lang="en-GB" sz="2400" dirty="0"/>
              <a:t>Wyobraź sobie, że jest rok 2030. </a:t>
            </a:r>
            <a:endParaRPr lang="el-GR" sz="2400" dirty="0"/>
          </a:p>
          <a:p>
            <a:pPr lvl="0" algn="ctr"/>
            <a:r>
              <a:rPr lang="en-GB" sz="2400" dirty="0"/>
              <a:t>Jaki nagłówek pojawi się w lokalnej gazecie na temat programu IGL? </a:t>
            </a:r>
            <a:endParaRPr lang="el-GR" sz="2400" dirty="0"/>
          </a:p>
          <a:p>
            <a:pPr lvl="0" algn="ctr"/>
            <a:r>
              <a:rPr lang="en-GB" sz="2400" dirty="0"/>
              <a:t>(np. „Seniorzy odkrywają technologię, uczniowie odkrywają historię”).</a:t>
            </a:r>
          </a:p>
          <a:p>
            <a:pPr lvl="0" algn="ctr"/>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785114"/>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Zakończenie modułu 7 (dla nauczycieli): </a:t>
            </a:r>
            <a:br>
              <a:rPr lang="en-US" b="0" i="1" dirty="0"/>
            </a:br>
            <a:r>
              <a:rPr lang="en-US" b="0" i="1" dirty="0"/>
              <a:t>Wspieranie uczenia się międzypokoleniowego</a:t>
            </a:r>
            <a:endParaRPr lang="LID4096"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Moduł 7 (dla nauczycieli): Wspieranie uczenia się międzypokoleniowego</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en-US" b="1" i="1" dirty="0">
                <a:solidFill>
                  <a:schemeClr val="accent1">
                    <a:lumMod val="75000"/>
                  </a:schemeClr>
                </a:solidFill>
              </a:rPr>
              <a:t>Temat 1: </a:t>
            </a:r>
            <a:r>
              <a:rPr lang="en-GB" b="1" i="1" dirty="0">
                <a:solidFill>
                  <a:schemeClr val="accent1">
                    <a:lumMod val="75000"/>
                  </a:schemeClr>
                </a:solidFill>
              </a:rPr>
              <a:t>Podstawy </a:t>
            </a:r>
            <a:r>
              <a:rPr lang="en-GB" b="1" i="1" dirty="0">
                <a:solidFill>
                  <a:schemeClr val="accent1">
                    <a:lumMod val="75000"/>
                  </a:schemeClr>
                </a:solidFill>
              </a:rPr>
              <a:t>uczenia się</a:t>
            </a:r>
            <a:r>
              <a:rPr lang="en-GB" b="1" i="1" dirty="0">
                <a:solidFill>
                  <a:schemeClr val="accent1">
                    <a:lumMod val="75000"/>
                  </a:schemeClr>
                </a:solidFill>
              </a:rPr>
              <a:t> </a:t>
            </a:r>
            <a:r>
              <a:rPr lang="en-GB" b="1" i="1" dirty="0" err="1">
                <a:solidFill>
                  <a:schemeClr val="accent1">
                    <a:lumMod val="75000"/>
                  </a:schemeClr>
                </a:solidFill>
              </a:rPr>
              <a:t>międzypokoleniowego </a:t>
            </a:r>
            <a:r>
              <a:rPr lang="en-GB" b="1" i="1" dirty="0">
                <a:solidFill>
                  <a:schemeClr val="accent1">
                    <a:lumMod val="75000"/>
                  </a:schemeClr>
                </a:solidFill>
              </a:rPr>
              <a:t>i główne zasady </a:t>
            </a:r>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6644" y="1631373"/>
            <a:ext cx="11336483" cy="4440318"/>
          </a:xfrm>
          <a:prstGeom prst="rect">
            <a:avLst/>
          </a:prstGeom>
          <a:noFill/>
        </p:spPr>
        <p:txBody>
          <a:bodyPr wrap="square">
            <a:spAutoFit/>
          </a:bodyPr>
          <a:lstStyle/>
          <a:p>
            <a:pPr lvl="0"/>
            <a:r>
              <a:rPr lang="en-GB" sz="2400" b="1" dirty="0"/>
              <a:t>Czym jest nauka międzypokoleniowa (IGL)?</a:t>
            </a:r>
            <a:endParaRPr lang="en-GB" sz="2400" dirty="0"/>
          </a:p>
          <a:p>
            <a:pPr lvl="0"/>
            <a:endParaRPr lang="en-GB" sz="2400" b="1" dirty="0"/>
          </a:p>
          <a:p>
            <a:pPr lvl="0" algn="ctr"/>
            <a:r>
              <a:rPr lang="en-GB" sz="2400" dirty="0"/>
              <a:t>Nowe spojrzenie na hierarchię w klasie.</a:t>
            </a:r>
          </a:p>
          <a:p>
            <a:pPr lvl="0"/>
            <a:endParaRPr lang="en-GB" sz="2400" dirty="0"/>
          </a:p>
          <a:p>
            <a:pPr lvl="0" algn="ctr"/>
            <a:r>
              <a:rPr lang="en-GB" sz="2400" dirty="0"/>
              <a:t>IGL to coś więcej niż tylko zbliżanie do siebie pokoleń; </a:t>
            </a:r>
          </a:p>
          <a:p>
            <a:pPr lvl="0" algn="ctr"/>
            <a:r>
              <a:rPr lang="en-GB" sz="2400" dirty="0"/>
              <a:t>jest to </a:t>
            </a:r>
            <a:r>
              <a:rPr lang="en-GB" sz="2400" b="1" i="1" dirty="0"/>
              <a:t>wzajemna wymiana, </a:t>
            </a:r>
            <a:r>
              <a:rPr lang="en-GB" sz="2400" dirty="0"/>
              <a:t>w której obie grupy wiekowe </a:t>
            </a:r>
          </a:p>
          <a:p>
            <a:pPr lvl="0" algn="ctr"/>
            <a:r>
              <a:rPr lang="en-GB" sz="2400" dirty="0"/>
              <a:t>są jednocześnie nauczycielami i uczniami.</a:t>
            </a:r>
          </a:p>
          <a:p>
            <a:pPr lvl="0" algn="ctr"/>
            <a:endParaRPr lang="en-GB" sz="2400" b="1" dirty="0"/>
          </a:p>
          <a:p>
            <a:pPr lvl="0" algn="ctr"/>
            <a:r>
              <a:rPr lang="en-GB" sz="2400" dirty="0"/>
              <a:t>Kluczowe punkty: wzajemność, przełamywanie hierarchii i wspólne odkrywanie świata cyfrowego.</a:t>
            </a:r>
          </a:p>
          <a:p>
            <a:pPr lvl="0"/>
            <a:endParaRPr lang="en-GB" sz="2400"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Moduł 7 (dla nauczycieli): Wspieranie uczenia się międzypokoleniowego </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Temat</a:t>
            </a:r>
            <a:r>
              <a:rPr lang="el-GR" b="1" i="1" dirty="0">
                <a:solidFill>
                  <a:schemeClr val="accent6">
                    <a:lumMod val="75000"/>
                  </a:schemeClr>
                </a:solidFill>
              </a:rPr>
              <a:t> 1</a:t>
            </a:r>
            <a:r>
              <a:rPr lang="en-US" b="1" i="1" dirty="0">
                <a:solidFill>
                  <a:schemeClr val="accent6">
                    <a:lumMod val="75000"/>
                  </a:schemeClr>
                </a:solidFill>
              </a:rPr>
              <a:t>: </a:t>
            </a:r>
            <a:r>
              <a:rPr lang="en-GB" b="1" i="1" dirty="0">
                <a:solidFill>
                  <a:schemeClr val="accent1">
                    <a:lumMod val="75000"/>
                  </a:schemeClr>
                </a:solidFill>
              </a:rPr>
              <a:t>Podstawy </a:t>
            </a:r>
            <a:r>
              <a:rPr lang="en-GB" b="1" i="1" dirty="0">
                <a:solidFill>
                  <a:schemeClr val="accent1">
                    <a:lumMod val="75000"/>
                  </a:schemeClr>
                </a:solidFill>
              </a:rPr>
              <a:t>uczenia się</a:t>
            </a:r>
            <a:r>
              <a:rPr lang="en-GB" b="1" i="1" dirty="0">
                <a:solidFill>
                  <a:schemeClr val="accent1">
                    <a:lumMod val="75000"/>
                  </a:schemeClr>
                </a:solidFill>
              </a:rPr>
              <a:t> </a:t>
            </a:r>
            <a:r>
              <a:rPr lang="en-GB" b="1" i="1" dirty="0" err="1">
                <a:solidFill>
                  <a:schemeClr val="accent1">
                    <a:lumMod val="75000"/>
                  </a:schemeClr>
                </a:solidFill>
              </a:rPr>
              <a:t>międzypokoleniowego </a:t>
            </a:r>
            <a:r>
              <a:rPr lang="en-GB" b="1" i="1" dirty="0">
                <a:solidFill>
                  <a:schemeClr val="accent1">
                    <a:lumMod val="75000"/>
                  </a:schemeClr>
                </a:solidFill>
              </a:rPr>
              <a:t>i główne zasady </a:t>
            </a:r>
            <a:endParaRPr lang="en-US"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a:extLst>
              <a:ext uri="{FF2B5EF4-FFF2-40B4-BE49-F238E27FC236}">
                <a16:creationId xmlns:a16="http://schemas.microsoft.com/office/drawing/2014/main" id="{4FC9AA94-0D9D-0993-916F-AC7F1D11265F}"/>
              </a:ext>
            </a:extLst>
          </p:cNvPr>
          <p:cNvSpPr txBox="1"/>
          <p:nvPr/>
        </p:nvSpPr>
        <p:spPr>
          <a:xfrm>
            <a:off x="232178" y="1462685"/>
            <a:ext cx="10948440" cy="4532651"/>
          </a:xfrm>
          <a:prstGeom prst="rect">
            <a:avLst/>
          </a:prstGeom>
          <a:noFill/>
        </p:spPr>
        <p:txBody>
          <a:bodyPr wrap="square">
            <a:spAutoFit/>
          </a:bodyPr>
          <a:lstStyle/>
          <a:p>
            <a:pPr lvl="0"/>
            <a:r>
              <a:rPr lang="en-GB" sz="2400" b="1" dirty="0"/>
              <a:t>5 filarów dydaktycznych</a:t>
            </a:r>
            <a:endParaRPr lang="en-GB" sz="2400" dirty="0"/>
          </a:p>
          <a:p>
            <a:pPr lvl="0"/>
            <a:endParaRPr lang="en-GB" sz="2400" dirty="0"/>
          </a:p>
          <a:p>
            <a:pPr lvl="0" algn="ctr"/>
            <a:r>
              <a:rPr lang="en-GB" sz="2400" dirty="0"/>
              <a:t>Podstawa dydaktyczna każdego działania.</a:t>
            </a:r>
          </a:p>
          <a:p>
            <a:pPr lvl="0"/>
            <a:endParaRPr lang="en-GB" sz="2400" dirty="0"/>
          </a:p>
          <a:p>
            <a:pPr lvl="0"/>
            <a:r>
              <a:rPr lang="en-GB" sz="2400" dirty="0"/>
              <a:t>Skuteczna nauka międzypokoleniowa opiera się na:</a:t>
            </a:r>
          </a:p>
          <a:p>
            <a:pPr marL="742950" lvl="1" indent="-285750">
              <a:buFont typeface="Wingdings" panose="05000000000000000000" pitchFamily="2" charset="2"/>
              <a:buChar char="q"/>
            </a:pPr>
            <a:r>
              <a:rPr lang="en-GB" sz="2400" b="1" dirty="0"/>
              <a:t>Wzajemności: </a:t>
            </a:r>
            <a:r>
              <a:rPr lang="en-GB" sz="2400" dirty="0"/>
              <a:t>każdy coś daje i coś otrzymuje.</a:t>
            </a:r>
          </a:p>
          <a:p>
            <a:pPr marL="742950" lvl="1" indent="-285750">
              <a:buFont typeface="Wingdings" panose="05000000000000000000" pitchFamily="2" charset="2"/>
              <a:buChar char="q"/>
            </a:pPr>
            <a:r>
              <a:rPr lang="en-GB" sz="2400" b="1" dirty="0"/>
              <a:t>Ustrukturyzowanej interakcji: </a:t>
            </a:r>
            <a:r>
              <a:rPr lang="en-GB" sz="2400" dirty="0"/>
              <a:t>jasnych, uporządkowanych zadań i zasad.</a:t>
            </a:r>
          </a:p>
          <a:p>
            <a:pPr marL="742950" lvl="1" indent="-285750">
              <a:buFont typeface="Wingdings" panose="05000000000000000000" pitchFamily="2" charset="2"/>
              <a:buChar char="q"/>
            </a:pPr>
            <a:r>
              <a:rPr lang="en-GB" sz="2400" b="1" dirty="0"/>
              <a:t>Dostępności: </a:t>
            </a:r>
            <a:r>
              <a:rPr lang="en-GB" sz="2400" dirty="0"/>
              <a:t>Usuwaniu barier fizycznych, emocjonalnych i cyfrowych.</a:t>
            </a:r>
          </a:p>
          <a:p>
            <a:pPr marL="742950" lvl="1" indent="-285750">
              <a:buFont typeface="Wingdings" panose="05000000000000000000" pitchFamily="2" charset="2"/>
              <a:buChar char="q"/>
            </a:pPr>
            <a:r>
              <a:rPr lang="en-GB" sz="2400" b="1" dirty="0"/>
              <a:t>Refleksji: </a:t>
            </a:r>
            <a:r>
              <a:rPr lang="en-GB" sz="2400" dirty="0"/>
              <a:t>myśleniu o „my” i tym samym nauce wzajemnego doceniania się.</a:t>
            </a:r>
          </a:p>
          <a:p>
            <a:pPr marL="742950" lvl="1" indent="-285750">
              <a:buFont typeface="Wingdings" panose="05000000000000000000" pitchFamily="2" charset="2"/>
              <a:buChar char="q"/>
            </a:pPr>
            <a:r>
              <a:rPr lang="en-GB" sz="2400" b="1" dirty="0"/>
              <a:t>Uczestnictwo: </a:t>
            </a:r>
            <a:r>
              <a:rPr lang="en-GB" sz="2400" dirty="0"/>
              <a:t>Aktywne zaangażowanie każdego uczestnika.</a:t>
            </a:r>
          </a:p>
          <a:p>
            <a:r>
              <a:rPr lang="en-GB" sz="2400"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Moduł 7 (dla nauczycieli): Wspieranie uczenia się międzypokoleniowego</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Temat 1: </a:t>
            </a:r>
            <a:r>
              <a:rPr lang="en-GB" b="1" i="1" dirty="0">
                <a:solidFill>
                  <a:schemeClr val="accent1">
                    <a:lumMod val="75000"/>
                  </a:schemeClr>
                </a:solidFill>
              </a:rPr>
              <a:t>Podstawy </a:t>
            </a:r>
            <a:r>
              <a:rPr lang="en-GB" b="1" i="1" dirty="0">
                <a:solidFill>
                  <a:schemeClr val="accent1">
                    <a:lumMod val="75000"/>
                  </a:schemeClr>
                </a:solidFill>
              </a:rPr>
              <a:t>uczenia się</a:t>
            </a:r>
            <a:r>
              <a:rPr lang="en-GB" b="1" i="1" dirty="0">
                <a:solidFill>
                  <a:schemeClr val="accent1">
                    <a:lumMod val="75000"/>
                  </a:schemeClr>
                </a:solidFill>
              </a:rPr>
              <a:t> </a:t>
            </a:r>
            <a:r>
              <a:rPr lang="en-GB" b="1" i="1" dirty="0" err="1">
                <a:solidFill>
                  <a:schemeClr val="accent1">
                    <a:lumMod val="75000"/>
                  </a:schemeClr>
                </a:solidFill>
              </a:rPr>
              <a:t>międzypokoleniowego </a:t>
            </a:r>
            <a:r>
              <a:rPr lang="en-GB" b="1" i="1" dirty="0">
                <a:solidFill>
                  <a:schemeClr val="accent1">
                    <a:lumMod val="75000"/>
                  </a:schemeClr>
                </a:solidFill>
              </a:rPr>
              <a:t>i główne zasady </a:t>
            </a:r>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87714A5A-59C0-8F2E-7E1D-E5889A20F7F6}"/>
              </a:ext>
            </a:extLst>
          </p:cNvPr>
          <p:cNvSpPr txBox="1"/>
          <p:nvPr/>
        </p:nvSpPr>
        <p:spPr>
          <a:xfrm>
            <a:off x="123204" y="1751062"/>
            <a:ext cx="10001995" cy="3551037"/>
          </a:xfrm>
          <a:prstGeom prst="rect">
            <a:avLst/>
          </a:prstGeom>
          <a:noFill/>
        </p:spPr>
        <p:txBody>
          <a:bodyPr wrap="square">
            <a:spAutoFit/>
          </a:bodyPr>
          <a:lstStyle/>
          <a:p>
            <a:pPr marR="0" lvl="0"/>
            <a:r>
              <a:rPr lang="en-US" sz="2400" b="1" dirty="0">
                <a:solidFill>
                  <a:srgbClr val="080301"/>
                </a:solidFill>
                <a:latin typeface="Calibri" panose="020F0502020204030204" pitchFamily="34" charset="0"/>
                <a:ea typeface="Times New Roman" panose="02020603050405020304" pitchFamily="18" charset="0"/>
              </a:rPr>
              <a:t>Wpływ na nauczycieli i uczniów</a:t>
            </a: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a:p>
            <a:pPr marR="0" lvl="0" algn="ctr">
              <a:lnSpc>
                <a:spcPct val="150000"/>
              </a:lnSpc>
              <a:buSzPts val="1000"/>
              <a:tabLst>
                <a:tab pos="678180" algn="l"/>
              </a:tabLst>
            </a:pPr>
            <a:r>
              <a:rPr lang="en-GB" sz="2400" dirty="0">
                <a:solidFill>
                  <a:srgbClr val="080301"/>
                </a:solidFill>
                <a:effectLst/>
                <a:latin typeface="Calibri" panose="020F0502020204030204" pitchFamily="34" charset="0"/>
                <a:ea typeface="Times New Roman" panose="02020603050405020304" pitchFamily="18" charset="0"/>
              </a:rPr>
              <a:t>Budowanie więzi poprzez komunikację.</a:t>
            </a: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lnSpc>
                <a:spcPct val="115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a:p>
            <a:pPr marR="0" lvl="0" algn="ctr">
              <a:lnSpc>
                <a:spcPct val="115000"/>
              </a:lnSpc>
              <a:buSzPts val="1000"/>
              <a:tabLst>
                <a:tab pos="678180" algn="l"/>
              </a:tabLst>
            </a:pPr>
            <a:r>
              <a:rPr lang="en-GB" sz="2400" dirty="0">
                <a:solidFill>
                  <a:srgbClr val="080301"/>
                </a:solidFill>
                <a:effectLst/>
                <a:latin typeface="Calibri" panose="020F0502020204030204" pitchFamily="34" charset="0"/>
                <a:ea typeface="Times New Roman" panose="02020603050405020304" pitchFamily="18" charset="0"/>
              </a:rPr>
              <a:t>Nauczyciele pełnią rolę </a:t>
            </a:r>
            <a:r>
              <a:rPr lang="en-GB" sz="2400" b="1" dirty="0">
                <a:solidFill>
                  <a:srgbClr val="080301"/>
                </a:solidFill>
                <a:effectLst/>
                <a:latin typeface="Calibri" panose="020F0502020204030204" pitchFamily="34" charset="0"/>
                <a:ea typeface="Times New Roman" panose="02020603050405020304" pitchFamily="18" charset="0"/>
              </a:rPr>
              <a:t>mediatorów </a:t>
            </a:r>
            <a:r>
              <a:rPr lang="en-GB" sz="2400" dirty="0">
                <a:solidFill>
                  <a:srgbClr val="080301"/>
                </a:solidFill>
                <a:effectLst/>
                <a:latin typeface="Calibri" panose="020F0502020204030204" pitchFamily="34" charset="0"/>
                <a:ea typeface="Times New Roman" panose="02020603050405020304" pitchFamily="18" charset="0"/>
              </a:rPr>
              <a:t>między różnymi środowiskami społecznymi. </a:t>
            </a:r>
          </a:p>
          <a:p>
            <a:pPr marR="0" lvl="0" algn="ctr">
              <a:lnSpc>
                <a:spcPct val="115000"/>
              </a:lnSpc>
              <a:buSzPts val="1000"/>
              <a:tabLst>
                <a:tab pos="678180" algn="l"/>
              </a:tabLst>
            </a:pPr>
            <a:r>
              <a:rPr lang="en-GB" sz="2400" dirty="0">
                <a:solidFill>
                  <a:srgbClr val="080301"/>
                </a:solidFill>
                <a:effectLst/>
                <a:latin typeface="Calibri" panose="020F0502020204030204" pitchFamily="34" charset="0"/>
                <a:ea typeface="Times New Roman" panose="02020603050405020304" pitchFamily="18" charset="0"/>
              </a:rPr>
              <a:t>Uczenie się międzypokoleniowe (IGL) pomaga uczniom rozwijać cierpliwość, pewność siebie i umiejętności komunikacyjne </a:t>
            </a:r>
          </a:p>
          <a:p>
            <a:pPr marR="0" lvl="0" algn="ctr">
              <a:lnSpc>
                <a:spcPct val="115000"/>
              </a:lnSpc>
              <a:buSzPts val="1000"/>
              <a:tabLst>
                <a:tab pos="678180" algn="l"/>
              </a:tabLst>
            </a:pPr>
            <a:r>
              <a:rPr lang="en-GB" sz="2400" dirty="0">
                <a:solidFill>
                  <a:srgbClr val="080301"/>
                </a:solidFill>
                <a:effectLst/>
                <a:latin typeface="Calibri" panose="020F0502020204030204" pitchFamily="34" charset="0"/>
                <a:ea typeface="Times New Roman" panose="02020603050405020304" pitchFamily="18" charset="0"/>
              </a:rPr>
              <a:t>, a seniorom pomaga przezwyciężyć lęk przed technologią i zapewnia im integrację społeczną.</a:t>
            </a: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lgn="ctr">
              <a:lnSpc>
                <a:spcPct val="150000"/>
              </a:lnSpc>
              <a:buSzPts val="1000"/>
              <a:tabLst>
                <a:tab pos="678180" algn="l"/>
              </a:tabLst>
            </a:pPr>
            <a:endParaRPr lang="en-GB" sz="1200" b="1" dirty="0">
              <a:solidFill>
                <a:srgbClr val="080301"/>
              </a:solidFill>
              <a:effectLst/>
              <a:latin typeface="Calibri" panose="020F0502020204030204" pitchFamily="34" charset="0"/>
              <a:ea typeface="Times New Roman" panose="02020603050405020304" pitchFamily="18" charset="0"/>
            </a:endParaRPr>
          </a:p>
          <a:p>
            <a:pPr marR="0" lvl="0" algn="ctr">
              <a:lnSpc>
                <a:spcPct val="150000"/>
              </a:lnSpc>
              <a:buSzPts val="1000"/>
              <a:tabLst>
                <a:tab pos="678180" algn="l"/>
              </a:tabLst>
            </a:pPr>
            <a:r>
              <a:rPr lang="en-GB" sz="2400" b="1" dirty="0">
                <a:solidFill>
                  <a:srgbClr val="080301"/>
                </a:solidFill>
                <a:effectLst/>
                <a:latin typeface="Calibri" panose="020F0502020204030204" pitchFamily="34" charset="0"/>
                <a:ea typeface="Times New Roman" panose="02020603050405020304" pitchFamily="18" charset="0"/>
              </a:rPr>
              <a:t>Kluczowe punkty: </a:t>
            </a:r>
            <a:r>
              <a:rPr lang="en-GB" sz="2400" dirty="0">
                <a:solidFill>
                  <a:srgbClr val="080301"/>
                </a:solidFill>
                <a:effectLst/>
                <a:latin typeface="Calibri" panose="020F0502020204030204" pitchFamily="34" charset="0"/>
                <a:ea typeface="Times New Roman" panose="02020603050405020304" pitchFamily="18" charset="0"/>
              </a:rPr>
              <a:t>zaangażowanie obywatelskie, umiejętności komunikacyjne i integracja cyfrowa.</a:t>
            </a:r>
            <a:endParaRPr lang="en-GB" sz="240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Moduł 7 (dla nauczycieli): Wspieranie uczenia się międzypokoleniowego</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Temat</a:t>
            </a:r>
            <a:r>
              <a:rPr lang="el-GR" b="1" i="1" dirty="0">
                <a:solidFill>
                  <a:schemeClr val="accent6">
                    <a:lumMod val="75000"/>
                  </a:schemeClr>
                </a:solidFill>
              </a:rPr>
              <a:t> 1</a:t>
            </a:r>
            <a:r>
              <a:rPr lang="en-US" b="1" i="1" dirty="0">
                <a:solidFill>
                  <a:schemeClr val="accent6">
                    <a:lumMod val="75000"/>
                  </a:schemeClr>
                </a:solidFill>
              </a:rPr>
              <a:t>: </a:t>
            </a:r>
            <a:r>
              <a:rPr lang="en-GB" b="1" i="1" dirty="0">
                <a:solidFill>
                  <a:schemeClr val="accent1">
                    <a:lumMod val="75000"/>
                  </a:schemeClr>
                </a:solidFill>
              </a:rPr>
              <a:t>Podstawy </a:t>
            </a:r>
            <a:r>
              <a:rPr lang="en-GB" b="1" i="1" dirty="0">
                <a:solidFill>
                  <a:schemeClr val="accent1">
                    <a:lumMod val="75000"/>
                  </a:schemeClr>
                </a:solidFill>
              </a:rPr>
              <a:t>uczenia się</a:t>
            </a:r>
            <a:r>
              <a:rPr lang="en-GB" b="1" i="1" dirty="0">
                <a:solidFill>
                  <a:schemeClr val="accent1">
                    <a:lumMod val="75000"/>
                  </a:schemeClr>
                </a:solidFill>
              </a:rPr>
              <a:t> </a:t>
            </a:r>
            <a:r>
              <a:rPr lang="en-GB" b="1" i="1" dirty="0" err="1">
                <a:solidFill>
                  <a:schemeClr val="accent1">
                    <a:lumMod val="75000"/>
                  </a:schemeClr>
                </a:solidFill>
              </a:rPr>
              <a:t>międzypokoleniowego </a:t>
            </a:r>
            <a:r>
              <a:rPr lang="en-GB" b="1" i="1" dirty="0">
                <a:solidFill>
                  <a:schemeClr val="accent1">
                    <a:lumMod val="75000"/>
                  </a:schemeClr>
                </a:solidFill>
              </a:rPr>
              <a:t>i główne zasady </a:t>
            </a:r>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6656309"/>
          </a:xfrm>
          <a:prstGeom prst="rect">
            <a:avLst/>
          </a:prstGeom>
          <a:noFill/>
        </p:spPr>
        <p:txBody>
          <a:bodyPr wrap="square">
            <a:spAutoFit/>
          </a:bodyPr>
          <a:lstStyle/>
          <a:p>
            <a:pPr algn="ctr"/>
            <a:r>
              <a:rPr lang="en-GB" sz="2400" b="1" dirty="0">
                <a:solidFill>
                  <a:schemeClr val="accent4">
                    <a:lumMod val="75000"/>
                  </a:schemeClr>
                </a:solidFill>
              </a:rPr>
              <a:t>Ćwiczenie: Moment olśnienia (interaktywne)</a:t>
            </a:r>
            <a:endParaRPr lang="en-GB" sz="2400" dirty="0">
              <a:solidFill>
                <a:schemeClr val="accent4">
                  <a:lumMod val="75000"/>
                </a:schemeClr>
              </a:solidFill>
            </a:endParaRPr>
          </a:p>
          <a:p>
            <a:pPr lvl="0"/>
            <a:endParaRPr lang="en-GB" b="1" dirty="0"/>
          </a:p>
          <a:p>
            <a:pPr lvl="0" algn="ctr"/>
            <a:r>
              <a:rPr lang="en-GB" sz="2400" b="1" dirty="0"/>
              <a:t>Zadanie: </a:t>
            </a:r>
            <a:r>
              <a:rPr lang="en-GB" sz="2400" dirty="0"/>
              <a:t>Wykorzystanie osobistych doświadczeń związanych z międzypokoleniowym uczeniem się</a:t>
            </a:r>
          </a:p>
          <a:p>
            <a:pPr lvl="0"/>
            <a:endParaRPr lang="en-GB" sz="2400" b="1" dirty="0"/>
          </a:p>
          <a:p>
            <a:pPr lvl="0" algn="ctr"/>
            <a:r>
              <a:rPr lang="en-GB" sz="2400" b="1" dirty="0"/>
              <a:t>Interakcja:</a:t>
            </a:r>
            <a:r>
              <a:rPr lang="en-GB" sz="2400" dirty="0"/>
              <a:t> </a:t>
            </a:r>
          </a:p>
          <a:p>
            <a:pPr lvl="0" algn="ctr"/>
            <a:r>
              <a:rPr lang="en-GB" sz="2400" dirty="0"/>
              <a:t>Nauczyciele zastanawiają się nad sytuacją, w której nauczyli się czegoś od </a:t>
            </a:r>
          </a:p>
          <a:p>
            <a:pPr lvl="0" algn="ctr"/>
            <a:r>
              <a:rPr lang="en-GB" sz="2400" dirty="0"/>
              <a:t>od kogoś znacznie starszego lub młodszego. </a:t>
            </a:r>
          </a:p>
          <a:p>
            <a:pPr lvl="0" algn="ctr"/>
            <a:r>
              <a:rPr lang="en-GB" sz="2400" dirty="0"/>
              <a:t>Mogą to być dwa różne scenariusze lub jeden.</a:t>
            </a:r>
          </a:p>
          <a:p>
            <a:pPr lvl="0" algn="ctr"/>
            <a:endParaRPr lang="en-GB" sz="2400" dirty="0"/>
          </a:p>
          <a:p>
            <a:pPr lvl="0" algn="ctr"/>
            <a:r>
              <a:rPr lang="en-GB" sz="2400" b="1" dirty="0"/>
              <a:t>Zielona karteczka samoprzylepna: </a:t>
            </a:r>
            <a:r>
              <a:rPr lang="en-GB" sz="2400" dirty="0"/>
              <a:t>Zapisz, czego się nauczyłeś.</a:t>
            </a:r>
          </a:p>
          <a:p>
            <a:pPr lvl="0" algn="ctr"/>
            <a:endParaRPr lang="en-GB" sz="2400" b="1" dirty="0"/>
          </a:p>
          <a:p>
            <a:pPr lvl="0" algn="ctr"/>
            <a:r>
              <a:rPr lang="en-GB" sz="2400" b="1" dirty="0"/>
              <a:t>Żółta karteczka samoprzylepna: </a:t>
            </a:r>
            <a:r>
              <a:rPr lang="en-GB" sz="2400" dirty="0"/>
              <a:t>Zapisz, jakie to było uczucie.</a:t>
            </a:r>
          </a:p>
          <a:p>
            <a:pPr lvl="0" algn="ctr"/>
            <a:endParaRPr lang="en-GB" sz="2400" b="1" dirty="0"/>
          </a:p>
          <a:p>
            <a:pPr lvl="0" algn="ctr"/>
            <a:r>
              <a:rPr lang="en-GB" sz="2400" b="1" dirty="0"/>
              <a:t>Uwaga: </a:t>
            </a:r>
            <a:r>
              <a:rPr lang="en-GB" sz="2400" dirty="0"/>
              <a:t>ćwiczenie to można również przedstawić na tablicy cyfrowej</a:t>
            </a:r>
          </a:p>
          <a:p>
            <a:pPr lvl="0" algn="ctr"/>
            <a:r>
              <a:rPr lang="en-GB" sz="2400" dirty="0"/>
              <a:t>.</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3F4E-63E5-5162-85AB-399C6015744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36CAC0B-3437-AFFB-E691-AEA69D619D0A}"/>
              </a:ext>
            </a:extLst>
          </p:cNvPr>
          <p:cNvSpPr>
            <a:spLocks noGrp="1"/>
          </p:cNvSpPr>
          <p:nvPr>
            <p:ph type="title"/>
          </p:nvPr>
        </p:nvSpPr>
        <p:spPr/>
        <p:txBody>
          <a:bodyPr lIns="91440"/>
          <a:lstStyle/>
          <a:p>
            <a:r>
              <a:rPr lang="en-US" sz="2400" i="1" dirty="0"/>
              <a:t>Moduł 7 (dla nauczycieli): Wspieranie uczenia się międzypokoleniowego</a:t>
            </a:r>
            <a:endParaRPr lang="el-GR" sz="2400" dirty="0"/>
          </a:p>
        </p:txBody>
      </p:sp>
      <p:sp>
        <p:nvSpPr>
          <p:cNvPr id="6" name="Text Placeholder 5">
            <a:extLst>
              <a:ext uri="{FF2B5EF4-FFF2-40B4-BE49-F238E27FC236}">
                <a16:creationId xmlns:a16="http://schemas.microsoft.com/office/drawing/2014/main" id="{9A9E19AC-CBCD-189E-A8DB-5DA0013AACBB}"/>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Temat</a:t>
            </a:r>
            <a:r>
              <a:rPr lang="el-GR" b="1" i="1" dirty="0">
                <a:solidFill>
                  <a:schemeClr val="accent6">
                    <a:lumMod val="75000"/>
                  </a:schemeClr>
                </a:solidFill>
              </a:rPr>
              <a:t> 1</a:t>
            </a:r>
            <a:r>
              <a:rPr lang="en-US" b="1" i="1" dirty="0">
                <a:solidFill>
                  <a:schemeClr val="accent6">
                    <a:lumMod val="75000"/>
                  </a:schemeClr>
                </a:solidFill>
              </a:rPr>
              <a:t>: </a:t>
            </a:r>
            <a:r>
              <a:rPr lang="en-GB" b="1" i="1" dirty="0">
                <a:solidFill>
                  <a:schemeClr val="accent1">
                    <a:lumMod val="75000"/>
                  </a:schemeClr>
                </a:solidFill>
              </a:rPr>
              <a:t>Podstawy </a:t>
            </a:r>
            <a:r>
              <a:rPr lang="en-GB" b="1" i="1" dirty="0">
                <a:solidFill>
                  <a:schemeClr val="accent1">
                    <a:lumMod val="75000"/>
                  </a:schemeClr>
                </a:solidFill>
              </a:rPr>
              <a:t>uczenia się</a:t>
            </a:r>
            <a:r>
              <a:rPr lang="en-GB" b="1" i="1" dirty="0">
                <a:solidFill>
                  <a:schemeClr val="accent1">
                    <a:lumMod val="75000"/>
                  </a:schemeClr>
                </a:solidFill>
              </a:rPr>
              <a:t> </a:t>
            </a:r>
            <a:r>
              <a:rPr lang="en-GB" b="1" i="1" dirty="0" err="1">
                <a:solidFill>
                  <a:schemeClr val="accent1">
                    <a:lumMod val="75000"/>
                  </a:schemeClr>
                </a:solidFill>
              </a:rPr>
              <a:t>międzypokoleniowego </a:t>
            </a:r>
            <a:r>
              <a:rPr lang="en-GB" b="1" i="1" dirty="0">
                <a:solidFill>
                  <a:schemeClr val="accent1">
                    <a:lumMod val="75000"/>
                  </a:schemeClr>
                </a:solidFill>
              </a:rPr>
              <a:t>i główne zasady </a:t>
            </a:r>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A7A31B78-5570-C16E-4C10-C7C62E6FE270}"/>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DF1C2C97-05ED-C18B-8588-65E987233BE1}"/>
              </a:ext>
            </a:extLst>
          </p:cNvPr>
          <p:cNvSpPr txBox="1"/>
          <p:nvPr/>
        </p:nvSpPr>
        <p:spPr>
          <a:xfrm>
            <a:off x="97970" y="1563010"/>
            <a:ext cx="10957957" cy="4901983"/>
          </a:xfrm>
          <a:prstGeom prst="rect">
            <a:avLst/>
          </a:prstGeom>
          <a:noFill/>
        </p:spPr>
        <p:txBody>
          <a:bodyPr wrap="square">
            <a:spAutoFit/>
          </a:bodyPr>
          <a:lstStyle/>
          <a:p>
            <a:pPr algn="ctr"/>
            <a:r>
              <a:rPr lang="en-GB" sz="2400" b="1" dirty="0">
                <a:solidFill>
                  <a:schemeClr val="accent4">
                    <a:lumMod val="75000"/>
                  </a:schemeClr>
                </a:solidFill>
              </a:rPr>
              <a:t>Ćwiczenie: Galeria zasad (interaktywne)</a:t>
            </a:r>
            <a:endParaRPr lang="en-GB" sz="2400" dirty="0">
              <a:solidFill>
                <a:schemeClr val="accent4">
                  <a:lumMod val="75000"/>
                </a:schemeClr>
              </a:solidFill>
            </a:endParaRPr>
          </a:p>
          <a:p>
            <a:pPr lvl="0"/>
            <a:endParaRPr lang="en-GB" sz="2400" b="1" dirty="0">
              <a:solidFill>
                <a:schemeClr val="accent4">
                  <a:lumMod val="75000"/>
                </a:schemeClr>
              </a:solidFill>
            </a:endParaRPr>
          </a:p>
          <a:p>
            <a:pPr lvl="0" algn="ctr"/>
            <a:r>
              <a:rPr lang="en-GB" sz="2400" b="1" dirty="0"/>
              <a:t>Zadanie: </a:t>
            </a:r>
            <a:r>
              <a:rPr lang="en-GB" sz="2400" dirty="0"/>
              <a:t>Przekładanie abstrakcyjnych filarów na rzeczywistość w klasie.</a:t>
            </a:r>
          </a:p>
          <a:p>
            <a:pPr lvl="0" algn="ctr"/>
            <a:endParaRPr lang="en-GB" sz="2400" b="1" dirty="0"/>
          </a:p>
          <a:p>
            <a:pPr lvl="0" algn="ctr"/>
            <a:r>
              <a:rPr lang="en-GB" sz="2400" b="1" dirty="0"/>
              <a:t>Interakcja: </a:t>
            </a:r>
            <a:r>
              <a:rPr lang="en-GB" sz="2400" dirty="0"/>
              <a:t>Zapoznaj się z 5 plakatami (po jednym dla każdego filaru).</a:t>
            </a:r>
          </a:p>
          <a:p>
            <a:pPr lvl="0" algn="ctr"/>
            <a:endParaRPr lang="en-GB" sz="2400" b="1" dirty="0"/>
          </a:p>
          <a:p>
            <a:pPr lvl="0" algn="ctr"/>
            <a:r>
              <a:rPr lang="en-GB" sz="2400" b="1" dirty="0"/>
              <a:t>Zielona flaga: </a:t>
            </a:r>
            <a:r>
              <a:rPr lang="en-GB" sz="2400" dirty="0"/>
              <a:t>Napisz na kartce, że zasada działa.</a:t>
            </a:r>
            <a:endParaRPr lang="en-GB" sz="2400" b="1" dirty="0"/>
          </a:p>
          <a:p>
            <a:pPr lvl="0" algn="ctr"/>
            <a:endParaRPr lang="en-GB" sz="2400" b="1" dirty="0"/>
          </a:p>
          <a:p>
            <a:pPr lvl="0" algn="ctr"/>
            <a:r>
              <a:rPr lang="en-GB" sz="2400" b="1" dirty="0"/>
              <a:t>Czerwona flaga: </a:t>
            </a:r>
            <a:r>
              <a:rPr lang="en-GB" sz="2400" dirty="0"/>
              <a:t>Napisz, w jaki sposób brakuje tej zasady</a:t>
            </a:r>
          </a:p>
          <a:p>
            <a:pPr algn="ctr"/>
            <a:r>
              <a:rPr lang="en-GB" sz="2400" dirty="0"/>
              <a:t>.</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661055"/>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en-US" sz="2700" b="0" i="1" dirty="0"/>
              <a:t>Moduł 7 (Nauczyciele)</a:t>
            </a:r>
            <a:br>
              <a:rPr lang="en-US" sz="2700" b="0" i="1" dirty="0"/>
            </a:br>
            <a:r>
              <a:rPr lang="en-US" sz="2700" b="0" i="1" dirty="0"/>
              <a:t>Wspieranie uczenia się międzypokoleniowego</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Temat 2: </a:t>
            </a:r>
            <a:r>
              <a:rPr lang="en-GB" sz="2400" b="1" dirty="0">
                <a:solidFill>
                  <a:schemeClr val="accent6">
                    <a:lumMod val="75000"/>
                  </a:schemeClr>
                </a:solidFill>
              </a:rPr>
              <a:t>Zarządzanie międzypokoleniowym uczeniem się (dynamika i konflikty)</a:t>
            </a:r>
            <a:r>
              <a:rPr lang="en-US" sz="2400" b="1" dirty="0">
                <a:solidFill>
                  <a:schemeClr val="accent6">
                    <a:lumMod val="75000"/>
                  </a:schemeClr>
                </a:solidFill>
              </a:rPr>
              <a:t> </a:t>
            </a:r>
            <a:endParaRPr lang="en-GB" sz="24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Moduł 7 (dla nauczycieli): Wspieranie nauki międzypokoleniowej</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Temat 2: </a:t>
            </a:r>
            <a:r>
              <a:rPr lang="en-GB" b="1" i="1" dirty="0">
                <a:solidFill>
                  <a:schemeClr val="accent6">
                    <a:lumMod val="75000"/>
                  </a:schemeClr>
                </a:solidFill>
              </a:rPr>
              <a:t>Zarządzanie międzypokoleniowym uczeniem się (dynamika i konflikty)</a:t>
            </a:r>
            <a:r>
              <a:rPr lang="en-US" b="1" i="1" dirty="0">
                <a:solidFill>
                  <a:schemeClr val="accent6">
                    <a:lumMod val="75000"/>
                  </a:schemeClr>
                </a:solidFill>
              </a:rPr>
              <a:t> </a:t>
            </a:r>
            <a:endParaRPr lang="en-GB"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4532651"/>
          </a:xfrm>
          <a:prstGeom prst="rect">
            <a:avLst/>
          </a:prstGeom>
          <a:noFill/>
        </p:spPr>
        <p:txBody>
          <a:bodyPr wrap="square">
            <a:spAutoFit/>
          </a:bodyPr>
          <a:lstStyle/>
          <a:p>
            <a:pPr lvl="0"/>
            <a:r>
              <a:rPr lang="en-GB" sz="2400" b="1" dirty="0"/>
              <a:t>Radzenie sobie z różnicą wieku</a:t>
            </a:r>
          </a:p>
          <a:p>
            <a:pPr lvl="0"/>
            <a:endParaRPr lang="en-GB" sz="2400" dirty="0"/>
          </a:p>
          <a:p>
            <a:pPr lvl="0" algn="ctr"/>
            <a:r>
              <a:rPr lang="en-GB" sz="2400" dirty="0"/>
              <a:t>Różne światy, różne tempo</a:t>
            </a:r>
          </a:p>
          <a:p>
            <a:pPr lvl="0" algn="ctr"/>
            <a:endParaRPr lang="en-GB" sz="2400" dirty="0"/>
          </a:p>
          <a:p>
            <a:pPr lvl="0" algn="ctr"/>
            <a:r>
              <a:rPr lang="en-GB" sz="2400" dirty="0"/>
              <a:t>Seniorzy mogą obawiać się „zepsucia” technologii, podczas gdy uczniowie cenią sobie szybkość „metody prób i błędów”.</a:t>
            </a:r>
          </a:p>
          <a:p>
            <a:pPr lvl="0" algn="ctr"/>
            <a:r>
              <a:rPr lang="en-GB" sz="2400" dirty="0"/>
              <a:t>Twoja rola polega na pogodzeniu tych stylów socjalizacji.</a:t>
            </a:r>
          </a:p>
          <a:p>
            <a:pPr lvl="0" algn="ctr"/>
            <a:endParaRPr lang="en-GB" sz="2400" b="1" dirty="0"/>
          </a:p>
          <a:p>
            <a:pPr lvl="0" algn="ctr"/>
            <a:r>
              <a:rPr lang="en-GB" sz="2400" b="1" dirty="0"/>
              <a:t>Kluczowe punkty:</a:t>
            </a:r>
            <a:r>
              <a:rPr lang="en-GB" sz="2400" dirty="0"/>
              <a:t> </a:t>
            </a:r>
          </a:p>
          <a:p>
            <a:pPr lvl="0" algn="ctr"/>
            <a:r>
              <a:rPr lang="en-GB" sz="2400" dirty="0"/>
              <a:t>Zrozumienie strachu kontra biegłość oraz radzenie sobie z oczekiwaniami</a:t>
            </a:r>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3723</TotalTime>
  <Words>2826</Words>
  <Application>Microsoft Office PowerPoint</Application>
  <PresentationFormat>Widescreen</PresentationFormat>
  <Paragraphs>320</Paragraphs>
  <Slides>26</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Open Sans</vt:lpstr>
      <vt:lpstr>Times New Roman</vt:lpstr>
      <vt:lpstr>Wingdings</vt:lpstr>
      <vt:lpstr>CARDET Course template</vt:lpstr>
      <vt:lpstr>CARDET Course template - Cover page</vt:lpstr>
      <vt:lpstr>WP3 – Training Material for Teachers   </vt:lpstr>
      <vt:lpstr> Module 7 (Teachers) Facilitating Intergenerational Learning      </vt:lpstr>
      <vt:lpstr>Module 7 (Teachers): Facilitating Intergenerational Learning</vt:lpstr>
      <vt:lpstr>Module 7 (Teachers): Facilitating Intergenerational Learning </vt:lpstr>
      <vt:lpstr>Module 7 (Teachers): Facilitating Intergenerational Learning</vt:lpstr>
      <vt:lpstr>Module 7 (Teachers): Facilitating Intergenerational Learning</vt:lpstr>
      <vt:lpstr>Module 7 (Teachers): Facilitating Intergenerational Learning</vt:lpstr>
      <vt:lpstr>Module 7 (Teachers) Facilitating Intergenerational Learning    </vt:lpstr>
      <vt:lpstr>Module 7 (Teachers): Facilitating Intergenerational Learning</vt:lpstr>
      <vt:lpstr>Module 7 (Teachers): Facilitating Intergenerational Learning</vt:lpstr>
      <vt:lpstr>Module 7 (Teachers): Facilitating Intergenerational Learning</vt:lpstr>
      <vt:lpstr>Module 7 (Teachers): Facilitating Intergenerational Learning</vt:lpstr>
      <vt:lpstr>Module 1 (Students): Screen On and Screen Off Time</vt:lpstr>
      <vt:lpstr>Module 7 (Teachers):  Facilitating Intergenerational Learning      </vt:lpstr>
      <vt:lpstr>Module 7 (Teachers): Facilitating Intergenerational Learning</vt:lpstr>
      <vt:lpstr>Module 7 (Teachers): Facilitating Intergenerational Learning</vt:lpstr>
      <vt:lpstr>Module 7 (Teachers): Facilitating Intergenerational Learning</vt:lpstr>
      <vt:lpstr>Module 7 (Teachers): Facilitating Intergenerational Learning</vt:lpstr>
      <vt:lpstr>Module 7 (Teachers): Facilitating Intergenerational Learning</vt:lpstr>
      <vt:lpstr>Module 7 (Teachers):  Facilitating Intergenerational Learning    </vt:lpstr>
      <vt:lpstr>Module 7 (Teachers): Facilitating Intergenerational Learning</vt:lpstr>
      <vt:lpstr>Module 7 (Teachers): Facilitating Intergenerational Learning</vt:lpstr>
      <vt:lpstr>Module 7 (Teachers): Facilitating Intergenerational Learning</vt:lpstr>
      <vt:lpstr>Module 7 (Teachers): Facilitating Intergenerational Learning</vt:lpstr>
      <vt:lpstr>Module 7 (Teachers): Facilitating Intergenerational Learning</vt:lpstr>
      <vt:lpstr>End Module 7 (Teachers):  Facilitating Intergenerational Learning</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2Fast4u</dc:creator>
  <lastModifiedBy>Elena Xeni</lastModifiedBy>
  <revision>194</revision>
  <lastPrinted>2018-07-25T11:23:29.0000000Z</lastPrinted>
  <dcterms:created xsi:type="dcterms:W3CDTF">2014-07-11T09:12:14.0000000Z</dcterms:created>
  <dcterms:modified xsi:type="dcterms:W3CDTF">2026-05-12T07:55:02.0000000Z</dcterms:modified>
  <keywords>, docId:A6BD2AE154CFC31871BBFD2DDBC860EE</keywords>
</coreProperties>
</file>