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«Καλώς ήρθατε όλοι! Σήμερα θα ασχοληθούμε με το θέμα της διαγενεακής μάθησης. Πρόκειται για μια διαδικασία στην οποία και οι δύο γενιές συνεισφέρουν και μαθαίνουν η μία από την άλλη, η μία με την άλλη και η μία για την άλλη. Μπορεί να θεωρηθεί ως ένας κύκλος αμοιβαίας ανταλλαγής και όχι ως η παραδοσιακή ιεραρχία από πάνω προς τα κάτω, όπου κάποιος μεγαλύτερος διδάσκει κάποιον νεότερο.»</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αναστοχασμός αποτελεί βασικό πυλώνα. Ρωτήστε τον εαυτό σας: ο συντονιστής έφτιαξε μια γέφυρα ή απλώς έλυσε ένα πρόβλημα; Θέλουμε να χτίσουμε εμπιστοσύνη και σχέσεις, όχι μόνο ψηφιακά αποτελέσματα.»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a:solidFill>
                  <a:schemeClr val="tx1"/>
                </a:solidFill>
                <a:effectLst/>
                <a:latin typeface="+mn-lt"/>
                <a:ea typeface="+mn-ea"/>
                <a:cs typeface="+mn-cs"/>
              </a:rPr>
              <a:t>«Η αντιστοίχιση είναι επιστήμη· ο συνδυασμός είναι τέχνη. Ξεκινά με τη γνώση των μαθητών σας —των ενδιαφερόντων, των δυνατών σημείων και του τρόπου μάθησής τους— και ολοκληρώνεται με την παρατήρηση του τρόπου με τον οποίο αλληλεπιδρούν κατά τα πρώτα λεπτά της συνεδρίας. Αντιστοίχιση σημαίνει επιλογή μαθητών των οποίων οι δεξιότητες ή οι γνώσεις αλληλοσυμπληρώνονται. Ο συνδυασμός είναι η τέχνη της οργάνωσής τους, ώστε να συνεργάζονται αποτελεσματικά και να παραμένουν ενεργοί.»</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«Μην ταιριάζετε τους συμμετέχοντες μόνο με βάση τις τεχνικές τους δεξιότητες. Λάβετε υπόψη τα αλληλοσυμπληρούμενα δυνατά τους σημεία, το πολιτισμικό τους υπόβαθρο, τα κοινά τους ενδιαφέροντα και τις κοινωνικο-συναισθηματικές τους ανάγκες. Η αντιστοίχιση με βάση την «χημεία» είναι πολύ αποτελεσματική — αν δύο συμμετέχοντες μοιράζονται ένα πάθος, όπως το τοπικό ποδόσφαιρο, θα βρουν φυσικά τρόπους να συνεργαστούν στις εργασίες, επειδή τους ενθουσιάζει το θέμα.»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Τα πρώτα 15 λεπτά είναι μια δοκιμαστική περίοδος. Κάντε μια βόλτα στην αίθουσα. Αν ένα ζευγάρι παραμένει σιωπηλό, ίσως χρειαστεί κάτι για να σπάσει ο πάγος ή μια γρήγορη προσαρμογή. Δεν υπάρχει πρόβλημα να αλλάξετε τα ζευγάρια νωρίς αν δεν υπάρχει χημεία!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«Ψάξτε για τις διακριτικές ενδείξεις στα προφίλ τους. Γιατί ο «Ανυπόμονος Ιβάν» χρειάζεται την «Ήρεμη Κλάρα»; Έτοιμοι, πάμε, ταιριάξτε!»</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«Παρουσιάστε τη λογική σας. Αν ο συνεργάτης σας εντοπίσει έναν κίνδυνο που σας διέφυγε —όπως δύο πολύ ισχυρές προσωπικότητες— αυτό μας βοηθά να προετοιμαστούμε για τις πραγματικές προκλήσεις της συντονιστικής διαδικασίας!»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συν-δημιουργία είναι μια συνεργατική διαδικασία στην οποία όλοι οι συμμετέχοντες διαμορφώνουν ενεργά τη μαθησιακή εμπειρία. Όλοι συνεισφέρουν ιδέες, εμπειρογνωμοσύνη και προοπτικές — κανείς δεν λαμβάνει απλώς οδηγίες. Είναι διαλογική και δημιουργική: κοινή ευθύνη, ανοιχτή επικοινωνία και συλλογική επίλυση προβλημάτων. Στην ουσία της, η συν-δημιουργία απαντά στο ερώτημα: «Πώς μπορούμε να δημιουργήσουμε μαζί κάτι που κανένας από εμάς δεν θα μπορούσε να δημιουργήσει μόνος του;» Ο ρόλος σας μετατρέπεται από «Δάσκαλος» σε «Οικοδεσπότης» αυτής της συνεργατικής συζήτησης.»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«Πρώτα, </a:t>
            </a:r>
            <a:r>
              <a:rPr lang="en-GB" sz="1200" b="1" kern="1200" dirty="0">
                <a:solidFill>
                  <a:schemeClr val="tx1"/>
                </a:solidFill>
                <a:effectLst/>
                <a:latin typeface="+mn-lt"/>
                <a:ea typeface="+mn-ea"/>
                <a:cs typeface="+mn-cs"/>
              </a:rPr>
              <a:t>δημιουργήστε δεσμούς </a:t>
            </a:r>
            <a:r>
              <a:rPr lang="en-GB" sz="1200" kern="1200" dirty="0">
                <a:solidFill>
                  <a:schemeClr val="tx1"/>
                </a:solidFill>
                <a:effectLst/>
                <a:latin typeface="+mn-lt"/>
                <a:ea typeface="+mn-ea"/>
                <a:cs typeface="+mn-cs"/>
              </a:rPr>
              <a:t>καλωσορίζοντας τους συμμετέχοντες και καθορίζοντας έναν κοινό στόχο. Στη συνέχεια, </a:t>
            </a:r>
            <a:r>
              <a:rPr lang="en-GB" sz="1200" b="1" kern="1200" dirty="0">
                <a:solidFill>
                  <a:schemeClr val="tx1"/>
                </a:solidFill>
                <a:effectLst/>
                <a:latin typeface="+mn-lt"/>
                <a:ea typeface="+mn-ea"/>
                <a:cs typeface="+mn-cs"/>
              </a:rPr>
              <a:t>ανακαλύψτε και εξερευνήστε </a:t>
            </a:r>
            <a:r>
              <a:rPr lang="en-GB" sz="1200" kern="1200" dirty="0">
                <a:solidFill>
                  <a:schemeClr val="tx1"/>
                </a:solidFill>
                <a:effectLst/>
                <a:latin typeface="+mn-lt"/>
                <a:ea typeface="+mn-ea"/>
                <a:cs typeface="+mn-cs"/>
              </a:rPr>
              <a:t>εμπειρίες και παραδοχές. Έπειτα, </a:t>
            </a:r>
            <a:r>
              <a:rPr lang="en-GB" sz="1200" b="1" kern="1200" dirty="0">
                <a:solidFill>
                  <a:schemeClr val="tx1"/>
                </a:solidFill>
                <a:effectLst/>
                <a:latin typeface="+mn-lt"/>
                <a:ea typeface="+mn-ea"/>
                <a:cs typeface="+mn-cs"/>
              </a:rPr>
              <a:t>συμφωνήστε και δημιουργήστε </a:t>
            </a:r>
            <a:r>
              <a:rPr lang="en-GB" sz="1200" kern="1200" dirty="0">
                <a:solidFill>
                  <a:schemeClr val="tx1"/>
                </a:solidFill>
                <a:effectLst/>
                <a:latin typeface="+mn-lt"/>
                <a:ea typeface="+mn-ea"/>
                <a:cs typeface="+mn-cs"/>
              </a:rPr>
              <a:t>λύσεις από κοινού. Τέλος</a:t>
            </a:r>
            <a:r>
              <a:rPr lang="en-GB" sz="1200" b="1" kern="1200" dirty="0">
                <a:solidFill>
                  <a:schemeClr val="tx1"/>
                </a:solidFill>
                <a:effectLst/>
                <a:latin typeface="+mn-lt"/>
                <a:ea typeface="+mn-ea"/>
                <a:cs typeface="+mn-cs"/>
              </a:rPr>
              <a:t>, εφαρμόστε τις και αναλογιστείτε </a:t>
            </a:r>
            <a:r>
              <a:rPr lang="en-GB" sz="1200" kern="1200" dirty="0">
                <a:solidFill>
                  <a:schemeClr val="tx1"/>
                </a:solidFill>
                <a:effectLst/>
                <a:latin typeface="+mn-lt"/>
                <a:ea typeface="+mn-ea"/>
                <a:cs typeface="+mn-cs"/>
              </a:rPr>
              <a:t>τα αποτελέσματα. Η έμφαση μετατοπίζεται από την «βοήθεια» στην πραγματική συνεργασία, όπου όλες οι φωνές ακούγονται.»</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«Τα ψηφιακά εργαλεία μπορούν να κάνουν τη συν-δημιουργία πιο ελκυστική και προσιτή. </a:t>
            </a:r>
            <a:r>
              <a:rPr lang="en-GB" sz="1200" b="1" kern="1200" dirty="0">
                <a:solidFill>
                  <a:schemeClr val="tx1"/>
                </a:solidFill>
                <a:effectLst/>
                <a:latin typeface="+mn-lt"/>
                <a:ea typeface="+mn-ea"/>
                <a:cs typeface="+mn-cs"/>
              </a:rPr>
              <a:t>Η «κοινή αφήγηση» </a:t>
            </a:r>
            <a:r>
              <a:rPr lang="en-GB" sz="1200" kern="1200" dirty="0">
                <a:solidFill>
                  <a:schemeClr val="tx1"/>
                </a:solidFill>
                <a:effectLst/>
                <a:latin typeface="+mn-lt"/>
                <a:ea typeface="+mn-ea"/>
                <a:cs typeface="+mn-cs"/>
              </a:rPr>
              <a:t>επιτρέπει στους συμμετέχοντες να συνδυάζουν ιστορίες και οπτικό υλικό χρησιμοποιώντας εφαρμογές όπως το Book Creator ή το Canva. </a:t>
            </a:r>
            <a:r>
              <a:rPr lang="en-GB" sz="1200" b="1" kern="1200" dirty="0">
                <a:solidFill>
                  <a:schemeClr val="tx1"/>
                </a:solidFill>
                <a:effectLst/>
                <a:latin typeface="+mn-lt"/>
                <a:ea typeface="+mn-ea"/>
                <a:cs typeface="+mn-cs"/>
              </a:rPr>
              <a:t>Η «κοινή χαρτογράφηση» </a:t>
            </a:r>
            <a:r>
              <a:rPr lang="en-GB" sz="1200" kern="1200" dirty="0">
                <a:solidFill>
                  <a:schemeClr val="tx1"/>
                </a:solidFill>
                <a:effectLst/>
                <a:latin typeface="+mn-lt"/>
                <a:ea typeface="+mn-ea"/>
                <a:cs typeface="+mn-cs"/>
              </a:rPr>
              <a:t>συνδέει αναμνήσεις ή εμπειρίες με ψηφιακούς χάρτες, καθιστώντας τις αφηρημένες ιδέες απτές. Τα εργαλεία </a:t>
            </a:r>
            <a:r>
              <a:rPr lang="en-GB" sz="1200" b="1" kern="1200" dirty="0">
                <a:solidFill>
                  <a:schemeClr val="tx1"/>
                </a:solidFill>
                <a:effectLst/>
                <a:latin typeface="+mn-lt"/>
                <a:ea typeface="+mn-ea"/>
                <a:cs typeface="+mn-cs"/>
              </a:rPr>
              <a:t>«συνεργατικού σχεδιασμού</a:t>
            </a:r>
            <a:r>
              <a:rPr lang="en-GB" sz="1200" kern="1200" dirty="0">
                <a:solidFill>
                  <a:schemeClr val="tx1"/>
                </a:solidFill>
                <a:effectLst/>
                <a:latin typeface="+mn-lt"/>
                <a:ea typeface="+mn-ea"/>
                <a:cs typeface="+mn-cs"/>
              </a:rPr>
              <a:t>», όπως το Padlet ή </a:t>
            </a:r>
            <a:r>
              <a:rPr lang="en-GB" sz="1200" kern="1200" dirty="0" err="1">
                <a:solidFill>
                  <a:schemeClr val="tx1"/>
                </a:solidFill>
                <a:effectLst/>
                <a:latin typeface="+mn-lt"/>
                <a:ea typeface="+mn-ea"/>
                <a:cs typeface="+mn-cs"/>
              </a:rPr>
              <a:t>το Mentimeter</a:t>
            </a:r>
            <a:r>
              <a:rPr lang="en-GB" sz="1200" kern="1200" dirty="0">
                <a:solidFill>
                  <a:schemeClr val="tx1"/>
                </a:solidFill>
                <a:effectLst/>
                <a:latin typeface="+mn-lt"/>
                <a:ea typeface="+mn-ea"/>
                <a:cs typeface="+mn-cs"/>
              </a:rPr>
              <a:t>, βοηθούν την ομάδα να ψηφίζει για θέματα, να μοιράζεται πόρους και να λαμβάνει αποφάσεις από κοινού. Αυτές οι μέθοδοι διατηρούν όλους τους συμμετέχοντες ενεργά εμπλεκόμενους και διασφαλίζουν ότι η διαδικασία είναι πραγματικά συνεργατική.»</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23</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«Αυτή είναι μια γρήγορη άσκηση στη διευκόλυνση. Συντονιστές, στόχος σας είναι να διασφαλίσετε ότι κάθε φωνή θα ακουστεί κατά τη φάση του σχεδιασμού.»</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24</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«Αυτοί οι πέντε πυλώνες αποτελούν τα θεμέλιά μας. Η αμοιβαιότητα διασφαλίζει ότι όλοι επωφελούνται. Η δομή μας κρατά στον σωστό δρόμο, η προσβασιμότητα καθιστά το μαθησιακό μας περιβάλλον χωρίς αποκλεισμούς, δίνοντας έτσι σε όλους την ευκαιρία να συμμετέχουν ενεργά. Ο αναστοχασμός μας επιτρέπει να επεξεργαστούμε την εμπειρία, ενώ η συμμετοχή διασφαλίζει ότι όλοι έχουν φωνή.»</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«Καθώς πλησιάζουμε στο τέλος, στρέψτε το βλέμμα σας στο μέλλον. Τι αντίκτυπο θα έχει το πρόγραμμα IGL σας; Σκεφτείτε τον τίτλο. Αυτή είναι η κληρονομιά που χτίζετε μέσω του Digital Harmony. Συγχαρητήρια για τη σημερινή σας δουλειά!»</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«Για τους μαθητές σας, η διαγενεακή μάθηση αποτελεί μια ισχυρή άσκηση κοινωνικής και συναισθηματικής μάθησης. Όταν εξηγούν καθημερινές ψηφιακές πρακτικές —όπως το πώς να κάνουν αναζήτηση στο διαδίκτυο ή να χρησιμοποιούν μια εφαρμογή— ασκούν την υπομονή, την ενσυναίσθηση και την σαφή επικοινωνία. Ταυτόχρονα, οι ηλικιωμένοι συμμετέχοντες ωφελούνται, καθώς αισθάνονται λιγότερο απομονωμένοι και πιο σίγουροι για τη χρήση των ψηφιακών εργαλείων. Αυτό που κάνει την IGL ξεχωριστή είναι ότι και οι δύο πλευρές μαθαίνουν και εξελίσσονται μαζί, συμβάλλοντας η καθεμία με τα δικά της πλεονεκτήματα.»</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ξεκινήσουμε με τη δική σας εμπειρία. Σκεφτείτε μια στιγμή που μάθατε κάτι </a:t>
            </a:r>
            <a:r>
              <a:rPr lang="en-GB" sz="1200" i="1" kern="1200" dirty="0">
                <a:solidFill>
                  <a:schemeClr val="tx1"/>
                </a:solidFill>
                <a:effectLst/>
                <a:latin typeface="+mn-lt"/>
                <a:ea typeface="+mn-ea"/>
                <a:cs typeface="+mn-cs"/>
              </a:rPr>
              <a:t>από </a:t>
            </a:r>
            <a:r>
              <a:rPr lang="en-GB" sz="1200" kern="1200" dirty="0">
                <a:solidFill>
                  <a:schemeClr val="tx1"/>
                </a:solidFill>
                <a:effectLst/>
                <a:latin typeface="+mn-lt"/>
                <a:ea typeface="+mn-ea"/>
                <a:cs typeface="+mn-cs"/>
              </a:rPr>
              <a:t>ή </a:t>
            </a:r>
            <a:r>
              <a:rPr lang="en-GB" sz="1200" i="1" kern="1200" dirty="0">
                <a:solidFill>
                  <a:schemeClr val="tx1"/>
                </a:solidFill>
                <a:effectLst/>
                <a:latin typeface="+mn-lt"/>
                <a:ea typeface="+mn-ea"/>
                <a:cs typeface="+mn-cs"/>
              </a:rPr>
              <a:t>μαζί με </a:t>
            </a:r>
            <a:r>
              <a:rPr lang="en-GB" sz="1200" kern="1200" dirty="0">
                <a:solidFill>
                  <a:schemeClr val="tx1"/>
                </a:solidFill>
                <a:effectLst/>
                <a:latin typeface="+mn-lt"/>
                <a:ea typeface="+mn-ea"/>
                <a:cs typeface="+mn-cs"/>
              </a:rPr>
              <a:t>κάποιον από διαφορετική γενιά. Μπορεί να είναι μία περίπτωση ή δύο ξεχωριστές. Αναλογιζόμενοι αυτό, υπενθυμίζουμε στον εαυτό μας ότι η διαγενεακή μάθηση αποτελεί φυσικό μέρος της καθημερινής ζωής. Αυτή η δραστηριότητα μας βοηθά να επανασυνδεθούμε με το αίσθημα της αμοιβαιότητας — την κοινή μαθησιακή εμπειρία που θέλουμε στη συνέχεια να δημιουργήσουμε για τους μαθητές μας και τους ηλικιωμένους μαθητές.»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κάνουμε τις αρχές πιο συγκεκριμένες. Σε όλο το δωμάτιο θα βρείτε αφίσες με τις πέντε βασικές αρχές της διαγενεακής μάθησης. Ο στόχος σας είναι να σκεφτείτε με όρους </a:t>
            </a:r>
            <a:r>
              <a:rPr lang="en-GB" sz="1200" i="1" kern="1200" dirty="0">
                <a:solidFill>
                  <a:schemeClr val="tx1"/>
                </a:solidFill>
                <a:effectLst/>
                <a:latin typeface="+mn-lt"/>
                <a:ea typeface="+mn-ea"/>
                <a:cs typeface="+mn-cs"/>
              </a:rPr>
              <a:t>«πράσινων σημάτων» </a:t>
            </a:r>
            <a:r>
              <a:rPr lang="en-GB" sz="1200" kern="1200" dirty="0">
                <a:solidFill>
                  <a:schemeClr val="tx1"/>
                </a:solidFill>
                <a:effectLst/>
                <a:latin typeface="+mn-lt"/>
                <a:ea typeface="+mn-ea"/>
                <a:cs typeface="+mn-cs"/>
              </a:rPr>
              <a:t>και </a:t>
            </a:r>
            <a:r>
              <a:rPr lang="en-GB" sz="1200" i="1" kern="1200" dirty="0">
                <a:solidFill>
                  <a:schemeClr val="tx1"/>
                </a:solidFill>
                <a:effectLst/>
                <a:latin typeface="+mn-lt"/>
                <a:ea typeface="+mn-ea"/>
                <a:cs typeface="+mn-cs"/>
              </a:rPr>
              <a:t>«κόκκινων σημάτων</a:t>
            </a:r>
            <a:r>
              <a:rPr lang="en-GB" sz="1200" kern="1200" dirty="0">
                <a:solidFill>
                  <a:schemeClr val="tx1"/>
                </a:solidFill>
                <a:effectLst/>
                <a:latin typeface="+mn-lt"/>
                <a:ea typeface="+mn-ea"/>
                <a:cs typeface="+mn-cs"/>
              </a:rPr>
              <a:t>» — σαφείς δείκτες για το αν μια αρχή τηρείται.</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Για παράδειγμα, αν δείτε έναν ηλικιωμένο και έναν μαθητή να ασχολούνται και οι δύο με το tablet, να μιλάνε και να γελάνε μαζί, αυτό είναι πράσινη σημαία για </a:t>
            </a:r>
            <a:r>
              <a:rPr lang="en-GB" sz="1200" i="1" kern="1200" dirty="0">
                <a:solidFill>
                  <a:schemeClr val="tx1"/>
                </a:solidFill>
                <a:effectLst/>
                <a:latin typeface="+mn-lt"/>
                <a:ea typeface="+mn-ea"/>
                <a:cs typeface="+mn-cs"/>
              </a:rPr>
              <a:t>την αμοιβαιότητα</a:t>
            </a:r>
            <a:r>
              <a:rPr lang="en-GB" sz="1200" kern="1200" dirty="0">
                <a:solidFill>
                  <a:schemeClr val="tx1"/>
                </a:solidFill>
                <a:effectLst/>
                <a:latin typeface="+mn-lt"/>
                <a:ea typeface="+mn-ea"/>
                <a:cs typeface="+mn-cs"/>
              </a:rPr>
              <a:t>. Αν ο μαθητής κάνει όλα τα κλικ ενώ ο ηλικιωμένος παραμένει παθητικός, αυτό είναι κόκκινη σημαία. Παρακαλώ προσθέστε τις δικές σας παρατηρήσεις στις αφίσες.»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«Οι μαθητές σας ζουν σε έναν κόσμο του “Undo”, όπου τα λάθη μπορούν να διορθωθούν αμέσως. Οι ηλικιωμένοι, από την άλλη πλευρά, συχνά αντιλαμβάνονται την τεχνολογία ως κάτι εύθραυστο και ανησυχούν μήπως την “σπάσουν”. Αν προσθέσουμε σε αυτό τους διαφορετικούς τρόπους επικοινωνίας, τα στερεότυπα σχετικά με την ηλικία ή τις ικανότητες, καθώς και τους ασαφείς ρόλους, τότε οι εντάσεις μπορούν να ανακύψουν γρήγορα. Ο ρόλος σας ως διαμεσολαβητή είναι να αναγνωρίζετε έγκαιρα αυτές τις διαφορές και να γεφυρώνετε ενεργά αυτά τα χάσματα — μεταξύ ρυθμών, προσδοκιών και οπτικών γωνιών.»</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«Όταν συνεργάζεστε με άτομα διαφορετικών ηλικιών, οι τριβές συχνά γίνονται εμφανείς σε μικρές στιγμές. Δώστε ιδιαίτερη προσοχή σε σημάδια όπως μαθητές που προχωρούν πολύ γρήγορα, χρησιμοποιούν ακατανόητη αργκό, αναλαμβάνουν τις εργασίες ή ηλικιωμένοι που αρχίζουν να αποσύρονται. Μια φράση όπως </a:t>
            </a:r>
            <a:r>
              <a:rPr lang="en-GB" sz="1200" i="1" kern="1200" dirty="0">
                <a:solidFill>
                  <a:schemeClr val="tx1"/>
                </a:solidFill>
                <a:effectLst/>
                <a:latin typeface="+mn-lt"/>
                <a:ea typeface="+mn-ea"/>
                <a:cs typeface="+mn-cs"/>
              </a:rPr>
              <a:t>«Θα το κάνω εγώ» </a:t>
            </a:r>
            <a:r>
              <a:rPr lang="en-GB" sz="1200" kern="1200" dirty="0">
                <a:solidFill>
                  <a:schemeClr val="tx1"/>
                </a:solidFill>
                <a:effectLst/>
                <a:latin typeface="+mn-lt"/>
                <a:ea typeface="+mn-ea"/>
                <a:cs typeface="+mn-cs"/>
              </a:rPr>
              <a:t>είναι συχνά ένα προειδοποιητικό σημάδι — όχι κακών προθέσεων, αλλά ασυμφωνίας στο ρυθμό ή στην αυτοπεποίθηση. Αυτές είναι οι στιγμές όπου ο ρόλος σας ως συντονιστή γίνεται κρίσιμος: επιβραδύνετε απαλά τα πράγματα, προσκαλέστε και τις δύο φωνές να συμμετάσχουν ξανά και αποκαταστήστε την κοινή συμμετοχή πριν εγκατασταθεί η αποσύνδεση.»</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«Σκεφτείτε τη διευκόλυνση της μάθησης σαν μια μικρή ζώνη εργαλείων από την οποία μπορείτε να αντλήσετε. Εργαλεία όπως η παύση της δραστηριότητας, η αναδιατύπωση των οδηγιών, η αναδιαμόρφωση μιας εργασίας ή η εισαγωγή της εναλλαγής ρόλων μπορούν να αποκαταστήσουν γρήγορα την ισορροπία. Μια χρήσιμη στρατηγική είναι να ενθαρρύνετε τους μαθητές να κάνουν ένα βήμα πίσω φυσικά — να καθοδηγούν με τα λόγια τους και όχι με τα χέρια τους. Όταν οι μαθητές της τελευταίας τάξης χειρίζονται το ποντίκι ή τη συσκευή, η μάθηση παραμένει ενεργητική. Ο ρόλος σας είναι να παρατηρείτε πότε πρέπει να παρεμβαίνετε διακριτικά και πότε να αφήνετε την αλληλεπίδραση να εξελιχθεί.»</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«Τώρα ήρθε η ώρα να εξασκηθούμε. Σε αυτό το παιχνίδι ρόλων, ένας συμμετέχων αναλαμβάνει τον ρόλο του συντονιστή, ένας άλλος παίζει τον ρόλο του μαθητή και ένας τρίτος τον ρόλο του μαθητή μεγαλύτερης ηλικίας. Ο στόχος δεν είναι η ολοκλήρωση της ψηφιακής εργασίας, αλλά η παρατήρηση της αλληλεπίδρασης και η εξάσκηση τεχνικών συντονισμού. Δώστε προσοχή στις ανισορροπίες εξουσίας, στο ρυθμό και στη συμμετοχή. Ως συντονιστής, ο ρόλος σας είναι να παρεμβαίνετε όταν χρειάζεται — επιβραδύνοντας το ρυθμό, προσκαλώντας τους συμμετέχοντες να εκφράσουν ξανά τις απόψεις τους και υποστηρίζοντας τον κοινό έλεγχο της δραστηριότητας.»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9177" y="2528712"/>
            <a:ext cx="6992505" cy="1334135"/>
          </a:xfrm>
        </p:spPr>
        <p:txBody>
          <a:bodyPr>
            <a:normAutofit/>
          </a:bodyPr>
          <a:lstStyle/>
          <a:p>
            <a:r>
              <a:rPr lang="en-US" sz="2400" dirty="0"/>
              <a:t>WP3 – Εκπαιδευτικό υλικό για εκπαιδευτικούς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0"/>
            <a:ext cx="7391858" cy="2063171"/>
          </a:xfrm>
        </p:spPr>
        <p:txBody>
          <a:bodyPr>
            <a:normAutofit fontScale="70000" lnSpcReduction="20000"/>
          </a:bodyPr>
          <a:lstStyle/>
          <a:p>
            <a:endParaRPr lang="en-US" sz="5100" dirty="0"/>
          </a:p>
          <a:p>
            <a:r>
              <a:rPr lang="en-US" sz="4000" dirty="0"/>
              <a:t>Ενότητα 7</a:t>
            </a:r>
          </a:p>
          <a:p>
            <a:r>
              <a:rPr lang="en-US" sz="4000" dirty="0"/>
              <a:t>Διευκόλυνση της διαγενεακής μάθησης</a:t>
            </a:r>
            <a:br>
              <a:rPr lang="en-US" sz="4500" dirty="0"/>
            </a:br>
            <a:br>
              <a:rPr lang="en-US" sz="4500" dirty="0">
                <a:latin typeface="+mj-lt"/>
              </a:rPr>
            </a:br>
            <a:endParaRPr lang="en-US" sz="4500" dirty="0">
              <a:latin typeface="+mj-lt"/>
            </a:endParaRPr>
          </a:p>
          <a:p>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Διαχείριση της Διαγενεακής Μάθησης (Δυναμική &amp; </a:t>
            </a:r>
            <a:r>
              <a:rPr lang="el-GR" b="1" i="1" dirty="0">
                <a:solidFill>
                  <a:schemeClr val="accent6">
                    <a:lumMod val="75000"/>
                  </a:schemeClr>
                </a:solidFill>
              </a:rPr>
              <a:t>συ</a:t>
            </a:r>
            <a:r>
              <a:rPr lang="en-GB" b="1" i="1" dirty="0" err="1">
                <a:solidFill>
                  <a:schemeClr val="accent6">
                    <a:lumMod val="75000"/>
                  </a:schemeClr>
                </a:solidFill>
              </a:rPr>
              <a:t>γκρο</a:t>
            </a:r>
            <a:r>
              <a:rPr lang="el-GR" b="1" i="1" dirty="0">
                <a:solidFill>
                  <a:schemeClr val="accent6">
                    <a:lumMod val="75000"/>
                  </a:schemeClr>
                </a:solidFill>
              </a:rPr>
              <a:t>ύσεις</a:t>
            </a:r>
            <a:r>
              <a:rPr lang="en-GB" b="1" i="1" dirty="0">
                <a:solidFill>
                  <a:schemeClr val="accent6">
                    <a:lumMod val="75000"/>
                  </a:schemeClr>
                </a:solidFill>
              </a:rPr>
              <a:t>)</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10359228" y="6003328"/>
            <a:ext cx="1548754" cy="711118"/>
          </a:xfrm>
          <a:prstGeom prst="rect">
            <a:avLst/>
          </a:prstGeom>
        </p:spPr>
      </p:pic>
      <p:sp>
        <p:nvSpPr>
          <p:cNvPr id="4" name="TextBox 3"/>
          <p:cNvSpPr txBox="1"/>
          <p:nvPr/>
        </p:nvSpPr>
        <p:spPr>
          <a:xfrm>
            <a:off x="97970" y="1558636"/>
            <a:ext cx="12094030" cy="5209760"/>
          </a:xfrm>
          <a:prstGeom prst="rect">
            <a:avLst/>
          </a:prstGeom>
          <a:noFill/>
        </p:spPr>
        <p:txBody>
          <a:bodyPr wrap="square">
            <a:spAutoFit/>
          </a:bodyPr>
          <a:lstStyle/>
          <a:p>
            <a:pPr lvl="0"/>
            <a:r>
              <a:rPr lang="en-GB" sz="2400" b="1" dirty="0"/>
              <a:t>Συνηθισμένα σημεία τριβής</a:t>
            </a:r>
            <a:endParaRPr lang="en-GB" sz="2400" dirty="0"/>
          </a:p>
          <a:p>
            <a:pPr lvl="0" algn="ctr"/>
            <a:endParaRPr lang="el-GR" sz="1000" dirty="0"/>
          </a:p>
          <a:p>
            <a:pPr lvl="0" algn="ctr"/>
            <a:r>
              <a:rPr lang="en-GB" sz="2400" dirty="0" err="1"/>
              <a:t>Εντο</a:t>
            </a:r>
            <a:r>
              <a:rPr lang="en-GB" sz="2400" dirty="0"/>
              <a:t>πισμός προβλημάτων νωρίς</a:t>
            </a:r>
          </a:p>
          <a:p>
            <a:pPr lvl="0" algn="ctr"/>
            <a:endParaRPr lang="en-GB" sz="1000" b="1" dirty="0"/>
          </a:p>
          <a:p>
            <a:pPr lvl="0"/>
            <a:r>
              <a:rPr lang="en-GB" sz="2400" dirty="0"/>
              <a:t>Προσέξτε:</a:t>
            </a:r>
          </a:p>
          <a:p>
            <a:pPr marL="742950" lvl="1" indent="-285750">
              <a:buFont typeface="Wingdings" panose="05000000000000000000" pitchFamily="2" charset="2"/>
              <a:buChar char="q"/>
            </a:pPr>
            <a:r>
              <a:rPr lang="en-GB" sz="2400" b="1" dirty="0"/>
              <a:t>Το χάσμα στο ρυθμό: </a:t>
            </a:r>
            <a:r>
              <a:rPr lang="en-GB" sz="2400" dirty="0"/>
              <a:t>Οι μαθητές προχωρούν πολύ γρήγορα.</a:t>
            </a:r>
          </a:p>
          <a:p>
            <a:pPr marL="742950" lvl="1" indent="-285750">
              <a:buFont typeface="Wingdings" panose="05000000000000000000" pitchFamily="2" charset="2"/>
              <a:buChar char="q"/>
            </a:pPr>
            <a:r>
              <a:rPr lang="en-GB" sz="2400" b="1" dirty="0"/>
              <a:t>Το γλωσσικό εμπόδιο: </a:t>
            </a:r>
            <a:r>
              <a:rPr lang="en-GB" sz="2400" dirty="0"/>
              <a:t>Τεχνολογική ορολογία (π.χ. «το Cloud»), αργκό, υπερβολικά επίσημη γλώσσα.</a:t>
            </a:r>
          </a:p>
          <a:p>
            <a:pPr marL="742950" lvl="1" indent="-285750">
              <a:buFont typeface="Wingdings" panose="05000000000000000000" pitchFamily="2" charset="2"/>
              <a:buChar char="q"/>
            </a:pPr>
            <a:r>
              <a:rPr lang="en-GB" sz="2400" b="1" dirty="0"/>
              <a:t>Απομόνωση: </a:t>
            </a:r>
            <a:r>
              <a:rPr lang="en-GB" sz="2400" dirty="0"/>
              <a:t>Οι τελειόφοιτοι αισθάνονται ότι είναι «εμπόδιο».</a:t>
            </a:r>
          </a:p>
          <a:p>
            <a:pPr marL="742950" lvl="1" indent="-285750">
              <a:buFont typeface="Wingdings" panose="05000000000000000000" pitchFamily="2" charset="2"/>
              <a:buChar char="q"/>
            </a:pPr>
            <a:r>
              <a:rPr lang="en-GB" sz="2400" b="1" dirty="0"/>
              <a:t>Παρανόηση ρόλων: </a:t>
            </a:r>
            <a:r>
              <a:rPr lang="en-GB" sz="2400" dirty="0"/>
              <a:t>Οι ηλικιωμένοι μπορεί να αναλάβουν τον παραδοσιακό ρόλο του δασκάλου.</a:t>
            </a:r>
          </a:p>
          <a:p>
            <a:pPr marL="742950" lvl="1" indent="-285750">
              <a:buFont typeface="Wingdings" panose="05000000000000000000" pitchFamily="2" charset="2"/>
              <a:buChar char="q"/>
            </a:pPr>
            <a:r>
              <a:rPr lang="en-GB" sz="2400" b="1" dirty="0"/>
              <a:t>Στερεότυπα: </a:t>
            </a:r>
            <a:r>
              <a:rPr lang="en-GB" sz="2400" dirty="0"/>
              <a:t>Στερεότυπα όπως «οι νεότερες γενιές είναι τεμπέληδες» μπορούν να εμποδίσουν τη δημιουργία σχέσεων </a:t>
            </a:r>
          </a:p>
          <a:p>
            <a:pPr marL="342900" lvl="0" indent="-342900">
              <a:buFont typeface="Wingdings" panose="05000000000000000000" pitchFamily="2" charset="2"/>
              <a:buChar char="q"/>
            </a:pP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Διαχείριση της Διαγενεακής Μάθησης (Δυναμική &amp; </a:t>
            </a:r>
            <a:r>
              <a:rPr lang="el-GR" b="1" i="1" dirty="0">
                <a:solidFill>
                  <a:schemeClr val="accent6">
                    <a:lumMod val="75000"/>
                  </a:schemeClr>
                </a:solidFill>
              </a:rPr>
              <a:t>συ</a:t>
            </a:r>
            <a:r>
              <a:rPr lang="en-GB" b="1" i="1" dirty="0" err="1">
                <a:solidFill>
                  <a:schemeClr val="accent6">
                    <a:lumMod val="75000"/>
                  </a:schemeClr>
                </a:solidFill>
              </a:rPr>
              <a:t>γκρο</a:t>
            </a:r>
            <a:r>
              <a:rPr lang="el-GR" b="1" i="1" dirty="0">
                <a:solidFill>
                  <a:schemeClr val="accent6">
                    <a:lumMod val="75000"/>
                  </a:schemeClr>
                </a:solidFill>
              </a:rPr>
              <a:t>ύσεις)</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10155895" y="5898432"/>
            <a:ext cx="1813855" cy="832840"/>
          </a:xfrm>
          <a:prstGeom prst="rect">
            <a:avLst/>
          </a:prstGeom>
        </p:spPr>
      </p:pic>
      <p:sp>
        <p:nvSpPr>
          <p:cNvPr id="4" name="TextBox 3"/>
          <p:cNvSpPr txBox="1"/>
          <p:nvPr/>
        </p:nvSpPr>
        <p:spPr>
          <a:xfrm>
            <a:off x="222250" y="1376641"/>
            <a:ext cx="11747500" cy="4930581"/>
          </a:xfrm>
          <a:prstGeom prst="rect">
            <a:avLst/>
          </a:prstGeom>
          <a:noFill/>
        </p:spPr>
        <p:txBody>
          <a:bodyPr wrap="square">
            <a:spAutoFit/>
          </a:bodyPr>
          <a:lstStyle/>
          <a:p>
            <a:pPr marR="0" lvl="0"/>
            <a:r>
              <a:rPr lang="en-GB" sz="2400" b="1" dirty="0">
                <a:solidFill>
                  <a:srgbClr val="080301"/>
                </a:solidFill>
                <a:effectLst/>
                <a:latin typeface="Calibri" panose="020F0502020204030204" pitchFamily="34" charset="0"/>
                <a:ea typeface="Times New Roman" panose="02020603050405020304" charset="0"/>
              </a:rPr>
              <a:t>Τα εργαλεία του συντονιστή</a:t>
            </a:r>
          </a:p>
          <a:p>
            <a:pPr marR="0" lvl="0"/>
            <a:endParaRPr lang="en-GB" b="1" dirty="0">
              <a:solidFill>
                <a:srgbClr val="080301"/>
              </a:solidFill>
              <a:latin typeface="Times New Roman" panose="02020603050405020304" charset="0"/>
              <a:ea typeface="Times New Roman" panose="02020603050405020304" charset="0"/>
            </a:endParaRPr>
          </a:p>
          <a:p>
            <a:pPr marR="0" lvl="0" algn="ctr"/>
            <a:r>
              <a:rPr lang="en-GB" sz="2400" dirty="0">
                <a:solidFill>
                  <a:srgbClr val="080301"/>
                </a:solidFill>
                <a:effectLst/>
                <a:latin typeface="Calibri" panose="020F0502020204030204" pitchFamily="34" charset="0"/>
                <a:ea typeface="Times New Roman" panose="02020603050405020304" charset="0"/>
              </a:rPr>
              <a:t>Στρατηγικές παρέμβασης</a:t>
            </a:r>
            <a:endParaRPr lang="en-GB" sz="2400" dirty="0">
              <a:solidFill>
                <a:srgbClr val="080301"/>
              </a:solidFill>
              <a:effectLst/>
              <a:latin typeface="Times New Roman" panose="02020603050405020304" charset="0"/>
              <a:ea typeface="Times New Roman" panose="02020603050405020304" charset="0"/>
            </a:endParaRPr>
          </a:p>
          <a:p>
            <a:pPr marR="0" lvl="0"/>
            <a:endParaRPr lang="en-GB" dirty="0">
              <a:solidFill>
                <a:srgbClr val="080301"/>
              </a:solidFill>
              <a:effectLst/>
              <a:latin typeface="Times New Roman" panose="02020603050405020304" charset="0"/>
              <a:ea typeface="Times New Roman" panose="02020603050405020304" charset="0"/>
            </a:endParaRPr>
          </a:p>
          <a:p>
            <a:pPr marL="742950" marR="0" lvl="1" indent="-285750">
              <a:lnSpc>
                <a:spcPct val="115000"/>
              </a:lnSpc>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charset="0"/>
              </a:rPr>
              <a:t>Αναδιατύπωση: </a:t>
            </a:r>
            <a:r>
              <a:rPr lang="en-GB" sz="2400" dirty="0">
                <a:solidFill>
                  <a:srgbClr val="080301"/>
                </a:solidFill>
                <a:effectLst/>
                <a:latin typeface="Calibri" panose="020F0502020204030204" pitchFamily="34" charset="0"/>
                <a:ea typeface="Times New Roman" panose="02020603050405020304" charset="0"/>
              </a:rPr>
              <a:t>Τοποθέτηση κάτι αρνητικού σε ένα πιο θετικό πλαίσιο, όπως «Δεν είναι αργός, είναι ακριβής».</a:t>
            </a:r>
            <a:endParaRPr lang="en-GB" sz="2400" dirty="0">
              <a:solidFill>
                <a:srgbClr val="080301"/>
              </a:solidFill>
              <a:effectLst/>
              <a:latin typeface="Times New Roman" panose="02020603050405020304" charset="0"/>
              <a:ea typeface="Times New Roman" panose="02020603050405020304" charset="0"/>
            </a:endParaRPr>
          </a:p>
          <a:p>
            <a:pPr marL="742950" marR="0" lvl="1" indent="-285750">
              <a:lnSpc>
                <a:spcPct val="115000"/>
              </a:lnSpc>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charset="0"/>
              </a:rPr>
              <a:t>Υποστήριξη της επικοινωνίας (Ο κανόνας της μη παρέμβασης): </a:t>
            </a:r>
            <a:r>
              <a:rPr lang="en-GB" sz="2400" dirty="0">
                <a:solidFill>
                  <a:srgbClr val="080301"/>
                </a:solidFill>
                <a:effectLst/>
                <a:latin typeface="Calibri" panose="020F0502020204030204" pitchFamily="34" charset="0"/>
                <a:ea typeface="Times New Roman" panose="02020603050405020304" charset="0"/>
              </a:rPr>
              <a:t>Βοηθήστε τους μαθητές να καθοδηγούν με λόγια και να ασκούν την ενεργητική ακρόαση.</a:t>
            </a:r>
            <a:endParaRPr lang="en-GB" sz="2400" dirty="0">
              <a:solidFill>
                <a:srgbClr val="080301"/>
              </a:solidFill>
              <a:effectLst/>
              <a:latin typeface="Times New Roman" panose="02020603050405020304" charset="0"/>
              <a:ea typeface="Times New Roman" panose="02020603050405020304"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charset="0"/>
              </a:rPr>
              <a:t>Παύση, επαναφορά και αναστοχασμός: </a:t>
            </a:r>
            <a:r>
              <a:rPr lang="en-GB" sz="2400" dirty="0">
                <a:solidFill>
                  <a:srgbClr val="080301"/>
                </a:solidFill>
                <a:effectLst/>
                <a:latin typeface="Calibri" panose="020F0502020204030204" pitchFamily="34" charset="0"/>
                <a:ea typeface="Times New Roman" panose="02020603050405020304" charset="0"/>
              </a:rPr>
              <a:t>Να σταματάτε τα ζευγάρια που εισέρχονται σε σύγκρουση και να τους επιτρέπετε να κάνουν ένα διάλειμμα για να αναστοχαστούν</a:t>
            </a:r>
            <a:endParaRPr lang="en-GB" sz="2400" dirty="0">
              <a:solidFill>
                <a:srgbClr val="080301"/>
              </a:solidFill>
              <a:effectLst/>
              <a:latin typeface="Times New Roman" panose="02020603050405020304" charset="0"/>
              <a:ea typeface="Times New Roman" panose="02020603050405020304" charset="0"/>
            </a:endParaRPr>
          </a:p>
          <a:p>
            <a:pPr marR="0" lvl="0" algn="ctr"/>
            <a:endParaRPr lang="el-GR" sz="2400" b="1" dirty="0">
              <a:solidFill>
                <a:srgbClr val="080301"/>
              </a:solidFill>
              <a:effectLst/>
              <a:latin typeface="Calibri" panose="020F0502020204030204" pitchFamily="34" charset="0"/>
              <a:ea typeface="Times New Roman" panose="02020603050405020304" charset="0"/>
            </a:endParaRPr>
          </a:p>
          <a:p>
            <a:pPr marR="0" lvl="0" algn="ctr"/>
            <a:r>
              <a:rPr lang="en-GB" sz="2400" b="1" dirty="0">
                <a:solidFill>
                  <a:srgbClr val="080301"/>
                </a:solidFill>
                <a:effectLst/>
                <a:latin typeface="Calibri" panose="020F0502020204030204" pitchFamily="34" charset="0"/>
                <a:ea typeface="Times New Roman" panose="02020603050405020304" charset="0"/>
              </a:rPr>
              <a:t>Βα</a:t>
            </a:r>
            <a:r>
              <a:rPr lang="en-GB" sz="2400" b="1" dirty="0" err="1">
                <a:solidFill>
                  <a:srgbClr val="080301"/>
                </a:solidFill>
                <a:effectLst/>
                <a:latin typeface="Calibri" panose="020F0502020204030204" pitchFamily="34" charset="0"/>
                <a:ea typeface="Times New Roman" panose="02020603050405020304" charset="0"/>
              </a:rPr>
              <a:t>σικά</a:t>
            </a:r>
            <a:r>
              <a:rPr lang="en-GB" sz="2400" b="1" dirty="0">
                <a:solidFill>
                  <a:srgbClr val="080301"/>
                </a:solidFill>
                <a:effectLst/>
                <a:latin typeface="Calibri" panose="020F0502020204030204" pitchFamily="34" charset="0"/>
                <a:ea typeface="Times New Roman" panose="02020603050405020304" charset="0"/>
              </a:rPr>
              <a:t> σημεία:</a:t>
            </a:r>
            <a:endParaRPr lang="en-GB" sz="2400" b="1" dirty="0">
              <a:solidFill>
                <a:srgbClr val="080301"/>
              </a:solidFill>
              <a:latin typeface="Calibri" panose="020F0502020204030204" pitchFamily="34" charset="0"/>
              <a:ea typeface="Times New Roman" panose="02020603050405020304" charset="0"/>
            </a:endParaRPr>
          </a:p>
          <a:p>
            <a:pPr marR="0" lvl="0" algn="ctr"/>
            <a:r>
              <a:rPr lang="en-GB" sz="2400" dirty="0">
                <a:solidFill>
                  <a:srgbClr val="080301"/>
                </a:solidFill>
                <a:effectLst/>
                <a:latin typeface="Calibri" panose="020F0502020204030204" pitchFamily="34" charset="0"/>
                <a:ea typeface="Times New Roman" panose="02020603050405020304" charset="0"/>
              </a:rPr>
              <a:t>Ενδυνάμωση αντί για ολοκλήρωση</a:t>
            </a:r>
            <a:endParaRPr lang="en-GB" sz="2400" dirty="0">
              <a:solidFill>
                <a:srgbClr val="080301"/>
              </a:solidFill>
              <a:effectLst/>
              <a:latin typeface="Times New Roman" panose="02020603050405020304" charset="0"/>
              <a:ea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Διαχείριση της Διαγενεακής Μάθησης (Δυναμική &amp; </a:t>
            </a:r>
            <a:r>
              <a:rPr lang="el-GR" b="1" i="1" dirty="0">
                <a:solidFill>
                  <a:schemeClr val="accent6">
                    <a:lumMod val="75000"/>
                  </a:schemeClr>
                </a:solidFill>
              </a:rPr>
              <a:t>συ</a:t>
            </a:r>
            <a:r>
              <a:rPr lang="en-GB" b="1" i="1" dirty="0" err="1">
                <a:solidFill>
                  <a:schemeClr val="accent6">
                    <a:lumMod val="75000"/>
                  </a:schemeClr>
                </a:solidFill>
              </a:rPr>
              <a:t>γκρο</a:t>
            </a:r>
            <a:r>
              <a:rPr lang="el-GR" b="1" i="1" dirty="0">
                <a:solidFill>
                  <a:schemeClr val="accent6">
                    <a:lumMod val="75000"/>
                  </a:schemeClr>
                </a:solidFill>
              </a:rPr>
              <a:t>ύσεις</a:t>
            </a:r>
            <a:r>
              <a:rPr lang="en-GB" b="1" i="1" dirty="0">
                <a:solidFill>
                  <a:schemeClr val="accent6">
                    <a:lumMod val="75000"/>
                  </a:schemeClr>
                </a:solidFill>
              </a:rPr>
              <a:t>)</a:t>
            </a:r>
            <a:r>
              <a:rPr lang="en-US" b="1" i="1" dirty="0">
                <a:solidFill>
                  <a:schemeClr val="accent6">
                    <a:lumMod val="75000"/>
                  </a:schemeClr>
                </a:solidFill>
              </a:rPr>
              <a:t> </a:t>
            </a:r>
            <a:endParaRPr lang="en-GB"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790" y="1562735"/>
            <a:ext cx="12399010" cy="5271315"/>
          </a:xfrm>
          <a:prstGeom prst="rect">
            <a:avLst/>
          </a:prstGeom>
          <a:noFill/>
        </p:spPr>
        <p:txBody>
          <a:bodyPr wrap="square">
            <a:spAutoFit/>
          </a:bodyPr>
          <a:lstStyle/>
          <a:p>
            <a:pPr algn="ctr"/>
            <a:r>
              <a:rPr lang="en-GB" sz="2400" b="1" dirty="0">
                <a:solidFill>
                  <a:schemeClr val="accent4">
                    <a:lumMod val="75000"/>
                  </a:schemeClr>
                </a:solidFill>
              </a:rPr>
              <a:t>Δραστηριότητα: Το εργαστήριο του συντονιστή (διαδραστικό)</a:t>
            </a:r>
            <a:endParaRPr lang="en-GB" sz="2400" dirty="0">
              <a:solidFill>
                <a:schemeClr val="accent4">
                  <a:lumMod val="75000"/>
                </a:schemeClr>
              </a:solidFill>
            </a:endParaRPr>
          </a:p>
          <a:p>
            <a:pPr lvl="0" algn="ctr"/>
            <a:endParaRPr lang="en-GB" sz="2400" b="1" dirty="0"/>
          </a:p>
          <a:p>
            <a:pPr lvl="0" algn="ctr"/>
            <a:r>
              <a:rPr lang="en-GB" sz="2400" dirty="0" err="1"/>
              <a:t>Το</a:t>
            </a:r>
            <a:r>
              <a:rPr lang="en-GB" sz="2400" dirty="0"/>
              <a:t> παιχνίδι ρόλων «Turbo Student»</a:t>
            </a:r>
          </a:p>
          <a:p>
            <a:pPr lvl="0" algn="ctr"/>
            <a:endParaRPr lang="en-GB" sz="2400" b="1" dirty="0"/>
          </a:p>
          <a:p>
            <a:pPr lvl="0" algn="ctr"/>
            <a:r>
              <a:rPr lang="en-GB" sz="2400" b="1" dirty="0"/>
              <a:t>Αλληλεπίδραση:</a:t>
            </a:r>
            <a:r>
              <a:rPr lang="en-GB" sz="2400" dirty="0"/>
              <a:t> </a:t>
            </a:r>
          </a:p>
          <a:p>
            <a:pPr lvl="0" algn="ctr"/>
            <a:r>
              <a:rPr lang="en-GB" sz="2400" dirty="0"/>
              <a:t>Σε τρίο: Ένας «Turbo» μαθητής (ανυπόμονος), </a:t>
            </a:r>
            <a:endParaRPr lang="el-GR" sz="2400" dirty="0"/>
          </a:p>
          <a:p>
            <a:pPr lvl="0" algn="ctr"/>
            <a:r>
              <a:rPr lang="en-GB" sz="2400" dirty="0" err="1"/>
              <a:t>έν</a:t>
            </a:r>
            <a:r>
              <a:rPr lang="en-GB" sz="2400" dirty="0"/>
              <a:t>ας «Διστακτικός» ηλικιωμένος και ένας Διευκολυντής. </a:t>
            </a:r>
            <a:endParaRPr lang="el-GR" sz="2400" dirty="0"/>
          </a:p>
          <a:p>
            <a:pPr lvl="0" algn="ctr"/>
            <a:endParaRPr lang="en-GB" sz="2400" dirty="0"/>
          </a:p>
          <a:p>
            <a:pPr lvl="0" algn="ctr"/>
            <a:r>
              <a:rPr lang="en-GB" sz="2400" dirty="0"/>
              <a:t>Εξασκηθείτε σε μια παρέμβαση 2 λεπτών </a:t>
            </a:r>
            <a:endParaRPr lang="el-GR" sz="2400" dirty="0"/>
          </a:p>
          <a:p>
            <a:pPr lvl="0" algn="ctr"/>
            <a:r>
              <a:rPr lang="en-GB" sz="2400" dirty="0" err="1"/>
              <a:t>χρησιμο</a:t>
            </a:r>
            <a:r>
              <a:rPr lang="en-GB" sz="2400" dirty="0"/>
              <a:t>ποιώντας τον «κανόνα της μη παρέμβασης».</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97970" y="1011873"/>
            <a:ext cx="11944351" cy="550862"/>
          </a:xfrm>
        </p:spPr>
        <p:txBody>
          <a:bodyPr/>
          <a:lstStyle/>
          <a:p>
            <a:r>
              <a:rPr lang="en-US" i="1" dirty="0" err="1"/>
              <a:t>Ενότητ</a:t>
            </a:r>
            <a:r>
              <a:rPr lang="en-US" i="1" dirty="0"/>
              <a:t>α 7 (Εκπαιδευτικοί): Διευκόλυνση της διαγενεακής μάθησης</a:t>
            </a:r>
            <a:endParaRPr lang="el-GR" b="1" i="1" dirty="0">
              <a:solidFill>
                <a:schemeClr val="accent6">
                  <a:lumMod val="75000"/>
                </a:schemeClr>
              </a:solidFill>
            </a:endParaRPr>
          </a:p>
          <a:p>
            <a:endParaRPr lang="el-GR" b="1" i="1" dirty="0">
              <a:solidFill>
                <a:schemeClr val="accent6">
                  <a:lumMod val="75000"/>
                </a:schemeClr>
              </a:solidFill>
            </a:endParaRPr>
          </a:p>
          <a:p>
            <a:r>
              <a:rPr lang="en-US" b="1" i="1" dirty="0" err="1">
                <a:solidFill>
                  <a:schemeClr val="accent6">
                    <a:lumMod val="75000"/>
                  </a:schemeClr>
                </a:solidFill>
              </a:rPr>
              <a:t>Θέμ</a:t>
            </a:r>
            <a:r>
              <a:rPr lang="en-US" b="1" i="1" dirty="0">
                <a:solidFill>
                  <a:schemeClr val="accent6">
                    <a:lumMod val="75000"/>
                  </a:schemeClr>
                </a:solidFill>
              </a:rPr>
              <a:t>α 2: </a:t>
            </a:r>
            <a:r>
              <a:rPr lang="en-GB" b="1" i="1" dirty="0">
                <a:solidFill>
                  <a:schemeClr val="accent6">
                    <a:lumMod val="75000"/>
                  </a:schemeClr>
                </a:solidFill>
              </a:rPr>
              <a:t>Διαχείριση της IGL (Δυναμική &amp; </a:t>
            </a:r>
            <a:r>
              <a:rPr lang="el-GR" b="1" i="1" dirty="0">
                <a:solidFill>
                  <a:schemeClr val="accent6">
                    <a:lumMod val="75000"/>
                  </a:schemeClr>
                </a:solidFill>
              </a:rPr>
              <a:t>συ</a:t>
            </a:r>
            <a:r>
              <a:rPr lang="en-GB" b="1" i="1" dirty="0" err="1">
                <a:solidFill>
                  <a:schemeClr val="accent6">
                    <a:lumMod val="75000"/>
                  </a:schemeClr>
                </a:solidFill>
              </a:rPr>
              <a:t>γκρο</a:t>
            </a:r>
            <a:r>
              <a:rPr lang="el-GR" b="1" i="1" dirty="0">
                <a:solidFill>
                  <a:schemeClr val="accent6">
                    <a:lumMod val="75000"/>
                  </a:schemeClr>
                </a:solidFill>
              </a:rPr>
              <a:t>ύσεις)</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790" y="1562735"/>
            <a:ext cx="12018645" cy="5102860"/>
          </a:xfrm>
          <a:prstGeom prst="rect">
            <a:avLst/>
          </a:prstGeom>
          <a:noFill/>
        </p:spPr>
        <p:txBody>
          <a:bodyPr wrap="square">
            <a:spAutoFit/>
          </a:bodyPr>
          <a:lstStyle/>
          <a:p>
            <a:pPr algn="ctr"/>
            <a:r>
              <a:rPr lang="en-GB" sz="2400" b="1" dirty="0">
                <a:solidFill>
                  <a:schemeClr val="accent4">
                    <a:lumMod val="75000"/>
                  </a:schemeClr>
                </a:solidFill>
              </a:rPr>
              <a:t>Δραστηριότητα: Ανασκόπηση παιχνιδιού ρόλων (διαδραστική)</a:t>
            </a:r>
          </a:p>
          <a:p>
            <a:pPr algn="ctr"/>
            <a:endParaRPr lang="en-GB" sz="2400" dirty="0"/>
          </a:p>
          <a:p>
            <a:pPr lvl="0" algn="ctr"/>
            <a:r>
              <a:rPr lang="en-GB" sz="2400" dirty="0"/>
              <a:t>Ο έλεγχος των «συναισθημάτων»</a:t>
            </a:r>
          </a:p>
          <a:p>
            <a:pPr lvl="0" algn="ctr"/>
            <a:endParaRPr lang="en-GB" sz="2400" b="1" dirty="0"/>
          </a:p>
          <a:p>
            <a:pPr lvl="0" algn="ctr"/>
            <a:r>
              <a:rPr lang="en-GB" sz="2400" b="1" dirty="0"/>
              <a:t>Αλληλεπίδραση:</a:t>
            </a:r>
            <a:r>
              <a:rPr lang="en-GB" sz="2400" dirty="0"/>
              <a:t> </a:t>
            </a:r>
          </a:p>
          <a:p>
            <a:pPr lvl="0" algn="ctr"/>
            <a:endParaRPr lang="en-GB" sz="1200" dirty="0"/>
          </a:p>
          <a:p>
            <a:pPr lvl="0" algn="ctr"/>
            <a:r>
              <a:rPr lang="en-GB" sz="2400" dirty="0"/>
              <a:t>Μα</a:t>
            </a:r>
            <a:r>
              <a:rPr lang="en-GB" sz="2400" dirty="0" err="1"/>
              <a:t>θητ</a:t>
            </a:r>
            <a:r>
              <a:rPr lang="el-GR" sz="2400" dirty="0"/>
              <a:t>ής</a:t>
            </a:r>
            <a:r>
              <a:rPr lang="en-GB" sz="2400" dirty="0"/>
              <a:t>: </a:t>
            </a:r>
            <a:r>
              <a:rPr lang="en-GB" sz="2400" i="1" dirty="0"/>
              <a:t>«Σας έκανε ο συντονιστής να νιώσετε σαν ομάδα;»</a:t>
            </a:r>
            <a:r>
              <a:rPr lang="en-GB" sz="2400" dirty="0"/>
              <a:t> </a:t>
            </a:r>
          </a:p>
          <a:p>
            <a:pPr lvl="0" algn="ctr"/>
            <a:endParaRPr lang="en-GB" sz="2400" dirty="0"/>
          </a:p>
          <a:p>
            <a:pPr lvl="0" algn="ctr"/>
            <a:r>
              <a:rPr lang="en-GB" sz="2400" dirty="0" err="1"/>
              <a:t>Δι</a:t>
            </a:r>
            <a:r>
              <a:rPr lang="en-GB" sz="2400" dirty="0"/>
              <a:t>αμεσολαβητ</a:t>
            </a:r>
            <a:r>
              <a:rPr lang="el-GR" sz="2400" dirty="0"/>
              <a:t>ή</a:t>
            </a:r>
            <a:r>
              <a:rPr lang="en-GB" sz="2400" dirty="0"/>
              <a:t>ς: </a:t>
            </a:r>
            <a:r>
              <a:rPr lang="en-GB" sz="2400" i="1" dirty="0"/>
              <a:t>«Ποιο ήταν το πιο δύσκολο μέρος του να μην</a:t>
            </a:r>
          </a:p>
          <a:p>
            <a:pPr lvl="0" algn="ctr"/>
            <a:r>
              <a:rPr lang="en-GB" sz="2400" i="1" dirty="0"/>
              <a:t> κάνετε εσείς οι ίδιοι </a:t>
            </a:r>
            <a:r>
              <a:rPr lang="en-GB" sz="2400" i="1" dirty="0" err="1"/>
              <a:t>την</a:t>
            </a:r>
            <a:r>
              <a:rPr lang="en-GB" sz="2400" i="1" dirty="0"/>
              <a:t> </a:t>
            </a:r>
            <a:r>
              <a:rPr lang="en-GB" sz="2400" i="1" dirty="0" err="1"/>
              <a:t>εργ</a:t>
            </a:r>
            <a:r>
              <a:rPr lang="en-GB" sz="2400" i="1" dirty="0"/>
              <a:t>ασία;»</a:t>
            </a: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400" b="0" i="1" dirty="0"/>
              <a:t>Ενότητα 7 (Εκπαιδευτικοί): </a:t>
            </a:r>
            <a:br>
              <a:rPr lang="en-US" sz="2400" b="0" i="1" dirty="0"/>
            </a:br>
            <a:r>
              <a:rPr lang="en-US" sz="2400" b="0" i="1" dirty="0"/>
              <a:t>Διευκόλυνση της διαγενεακής μάθησης </a:t>
            </a:r>
            <a:br>
              <a:rPr lang="en-US" sz="24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600" b="1" dirty="0">
                <a:solidFill>
                  <a:schemeClr val="accent6">
                    <a:lumMod val="75000"/>
                  </a:schemeClr>
                </a:solidFill>
              </a:rPr>
              <a:t>Θέμα 3: Αντιστοίχιση και ζευγάρωμα</a:t>
            </a:r>
          </a:p>
          <a:p>
            <a:endParaRPr lang="en-US" sz="2800" b="1" dirty="0">
              <a:solidFill>
                <a:schemeClr val="accent6">
                  <a:lumMod val="75000"/>
                </a:schemeClr>
              </a:solidFill>
            </a:endParaRPr>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Αντιστοίχιση και ζευγάρωμα</a:t>
            </a:r>
          </a:p>
        </p:txBody>
      </p:sp>
      <p:pic>
        <p:nvPicPr>
          <p:cNvPr id="2" name="Content Placeholder 1"/>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p:cNvSpPr txBox="1"/>
          <p:nvPr/>
        </p:nvSpPr>
        <p:spPr>
          <a:xfrm>
            <a:off x="102422" y="1405534"/>
            <a:ext cx="12089578" cy="5086649"/>
          </a:xfrm>
          <a:prstGeom prst="rect">
            <a:avLst/>
          </a:prstGeom>
          <a:noFill/>
        </p:spPr>
        <p:txBody>
          <a:bodyPr wrap="square">
            <a:spAutoFit/>
          </a:bodyPr>
          <a:lstStyle/>
          <a:p>
            <a:pPr lvl="0"/>
            <a:r>
              <a:rPr lang="en-GB" sz="2400" b="1" dirty="0"/>
              <a:t>Η τέχνη της αντιστοίχισης</a:t>
            </a:r>
            <a:endParaRPr lang="en-GB" sz="2400" dirty="0"/>
          </a:p>
          <a:p>
            <a:pPr lvl="0"/>
            <a:endParaRPr lang="en-GB" sz="2400" b="1" dirty="0"/>
          </a:p>
          <a:p>
            <a:pPr lvl="0" algn="ctr"/>
            <a:r>
              <a:rPr lang="en-GB" sz="2400" dirty="0"/>
              <a:t>Σχεδιασμός συνέργειας</a:t>
            </a:r>
          </a:p>
          <a:p>
            <a:pPr lvl="0"/>
            <a:endParaRPr lang="en-GB" sz="2400" b="1" dirty="0"/>
          </a:p>
          <a:p>
            <a:pPr lvl="0"/>
            <a:r>
              <a:rPr lang="en-GB" sz="2400" dirty="0"/>
              <a:t>-Η αντιστοίχιση είναι η στρατηγική ομαδοποίηση που γίνεται </a:t>
            </a:r>
            <a:r>
              <a:rPr lang="en-GB" sz="2400" b="1" dirty="0"/>
              <a:t>πριν από </a:t>
            </a:r>
            <a:r>
              <a:rPr lang="en-GB" sz="2400" dirty="0"/>
              <a:t>τη συνεδρία. </a:t>
            </a:r>
          </a:p>
          <a:p>
            <a:pPr lvl="0"/>
            <a:r>
              <a:rPr lang="en-GB" sz="2400" dirty="0"/>
              <a:t>-Ο συνδυασμός είναι η ζωντανή αλληλεπίδραση </a:t>
            </a:r>
            <a:r>
              <a:rPr lang="en-GB" sz="2400" b="1" dirty="0"/>
              <a:t>κατά τη διάρκεια </a:t>
            </a:r>
            <a:r>
              <a:rPr lang="en-GB" sz="2400" dirty="0"/>
              <a:t>της συνεδρίας. </a:t>
            </a:r>
          </a:p>
          <a:p>
            <a:pPr lvl="0"/>
            <a:r>
              <a:rPr lang="en-GB" sz="2400" dirty="0"/>
              <a:t>-Η αντιστοίχιση και η σύζευξη είναι μια ατομική διαδικασία και δεν χρειάζεται να οριστικοποιηθεί αμέσως! </a:t>
            </a:r>
            <a:endParaRPr lang="el-GR" sz="2400" dirty="0"/>
          </a:p>
          <a:p>
            <a:pPr lvl="0"/>
            <a:endParaRPr lang="en-GB" sz="2400" dirty="0"/>
          </a:p>
          <a:p>
            <a:pPr lvl="0" algn="ctr"/>
            <a:r>
              <a:rPr lang="en-GB" sz="2400" dirty="0"/>
              <a:t>Οι επανασυνδυασμοί είναι συχνά απαραίτητοι </a:t>
            </a:r>
            <a:endParaRPr lang="el-GR" sz="2400" dirty="0"/>
          </a:p>
          <a:p>
            <a:pPr lvl="0" algn="ctr"/>
            <a:r>
              <a:rPr lang="en-GB" sz="2400" dirty="0"/>
              <a:t>και δεν αποτελούν ένδειξη κακής διαδικασίας αντιστοίχισης!</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Αντιστοίχιση και ζευγάρωμα</a:t>
            </a:r>
          </a:p>
        </p:txBody>
      </p:sp>
      <p:pic>
        <p:nvPicPr>
          <p:cNvPr id="2" name="Content Placeholder 1"/>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p:cNvSpPr txBox="1"/>
          <p:nvPr/>
        </p:nvSpPr>
        <p:spPr>
          <a:xfrm>
            <a:off x="149678" y="1405534"/>
            <a:ext cx="11944351" cy="4832092"/>
          </a:xfrm>
          <a:prstGeom prst="rect">
            <a:avLst/>
          </a:prstGeom>
          <a:noFill/>
        </p:spPr>
        <p:txBody>
          <a:bodyPr wrap="square">
            <a:spAutoFit/>
          </a:bodyPr>
          <a:lstStyle/>
          <a:p>
            <a:pPr lvl="0"/>
            <a:r>
              <a:rPr lang="en-GB" sz="2200" b="1" dirty="0"/>
              <a:t>Δημιουργία ζευγαριών συνέργειας</a:t>
            </a:r>
            <a:endParaRPr lang="en-GB" sz="2200" dirty="0"/>
          </a:p>
          <a:p>
            <a:pPr lvl="0" algn="ctr"/>
            <a:r>
              <a:rPr lang="en-GB" sz="2200" dirty="0"/>
              <a:t>Περισσότερο από απλά τυχαία ονόματα</a:t>
            </a:r>
          </a:p>
          <a:p>
            <a:pPr lvl="1"/>
            <a:endParaRPr lang="en-GB" sz="2200" b="1" dirty="0"/>
          </a:p>
          <a:p>
            <a:pPr lvl="1"/>
            <a:r>
              <a:rPr lang="en-GB" sz="2200" b="1" dirty="0"/>
              <a:t>Κριτήρια για ζεύγη υψηλής συνέργειας</a:t>
            </a:r>
          </a:p>
          <a:p>
            <a:pPr marL="742950" lvl="1" indent="-285750">
              <a:buFont typeface="Wingdings" panose="05000000000000000000" pitchFamily="2" charset="2"/>
              <a:buChar char="q"/>
            </a:pPr>
            <a:r>
              <a:rPr lang="en-GB" sz="2200" b="1" dirty="0"/>
              <a:t>Συμπληρωματική συμβατότητα: </a:t>
            </a:r>
            <a:r>
              <a:rPr lang="en-GB" sz="2200" dirty="0"/>
              <a:t>Με βάση συμπληρωματικά πλεονεκτήματα (ειδικός στην τεχνολογία + ειδικός στη ζωή).</a:t>
            </a:r>
          </a:p>
          <a:p>
            <a:pPr marL="742950" lvl="1" indent="-285750">
              <a:buFont typeface="Wingdings" panose="05000000000000000000" pitchFamily="2" charset="2"/>
              <a:buChar char="q"/>
            </a:pPr>
            <a:r>
              <a:rPr lang="en-GB" sz="2200" b="1" dirty="0"/>
              <a:t>Κοινά σημεία: </a:t>
            </a:r>
            <a:r>
              <a:rPr lang="en-GB" sz="2200" dirty="0"/>
              <a:t>Κοινά χόμπι (π.χ. κηπουρική και περίπατοι).</a:t>
            </a:r>
          </a:p>
          <a:p>
            <a:pPr marL="742950" lvl="1" indent="-285750">
              <a:buFont typeface="Wingdings" panose="05000000000000000000" pitchFamily="2" charset="2"/>
              <a:buChar char="q"/>
            </a:pPr>
            <a:r>
              <a:rPr lang="en-GB" sz="2200" b="1" dirty="0"/>
              <a:t>Κοινωνικο-συναισθηματικά: </a:t>
            </a:r>
            <a:r>
              <a:rPr lang="en-GB" sz="2200" dirty="0"/>
              <a:t>Συνδυασμός τύπων προσωπικότητας (π.χ., ήρεμος με ανήσυχο).</a:t>
            </a:r>
          </a:p>
          <a:p>
            <a:pPr marL="742950" lvl="1" indent="-285750">
              <a:buFont typeface="Wingdings" panose="05000000000000000000" pitchFamily="2" charset="2"/>
              <a:buChar char="q"/>
            </a:pPr>
            <a:r>
              <a:rPr lang="en-GB" sz="2200" b="1" dirty="0"/>
              <a:t>Πολιτισμικό υπόβαθρο: </a:t>
            </a:r>
            <a:r>
              <a:rPr lang="en-GB" sz="2200" dirty="0"/>
              <a:t>Συνδυασμός με βάση τις πολιτισμικές γνώσεις ή το υπόβαθρο.</a:t>
            </a:r>
            <a:endParaRPr lang="en-GB" sz="2200" b="1" dirty="0"/>
          </a:p>
          <a:p>
            <a:pPr lvl="1" algn="ctr"/>
            <a:endParaRPr lang="en-GB" sz="2200" b="1" dirty="0"/>
          </a:p>
          <a:p>
            <a:pPr lvl="1" algn="ctr"/>
            <a:r>
              <a:rPr lang="en-GB" sz="2200" b="1" dirty="0"/>
              <a:t>Βα</a:t>
            </a:r>
            <a:r>
              <a:rPr lang="en-GB" sz="2200" b="1" dirty="0" err="1"/>
              <a:t>σικ</a:t>
            </a:r>
            <a:r>
              <a:rPr lang="el-GR" sz="2200" b="1" dirty="0"/>
              <a:t>ό</a:t>
            </a:r>
            <a:r>
              <a:rPr lang="en-GB" sz="2200" b="1" dirty="0"/>
              <a:t> </a:t>
            </a:r>
            <a:r>
              <a:rPr lang="en-GB" sz="2200" b="1" dirty="0" err="1"/>
              <a:t>σημεί</a:t>
            </a:r>
            <a:r>
              <a:rPr lang="el-GR" sz="2200" b="1" dirty="0"/>
              <a:t>ο</a:t>
            </a:r>
            <a:r>
              <a:rPr lang="en-GB" sz="2200" b="1" dirty="0"/>
              <a:t>:</a:t>
            </a:r>
            <a:r>
              <a:rPr lang="en-GB" sz="2200" dirty="0"/>
              <a:t> </a:t>
            </a:r>
          </a:p>
          <a:p>
            <a:pPr lvl="1" algn="ctr"/>
            <a:r>
              <a:rPr lang="en-GB" sz="2200" dirty="0"/>
              <a:t>Ο συνδυασμός με βάση τα δεδομένα οδηγεί σε καλύτερα αποτελέσματα</a:t>
            </a:r>
          </a:p>
          <a:p>
            <a:pPr lvl="1"/>
            <a:endParaRPr lang="en-GB" sz="2000" dirty="0"/>
          </a:p>
          <a:p>
            <a:pPr lvl="0"/>
            <a:endParaRPr lang="en-GB"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Αντιστοίχιση και ζευγάρωμα</a:t>
            </a:r>
          </a:p>
        </p:txBody>
      </p:sp>
      <p:pic>
        <p:nvPicPr>
          <p:cNvPr id="2" name="Content Placeholder 1"/>
          <p:cNvPicPr>
            <a:picLocks noGrp="1" noChangeAspect="1"/>
          </p:cNvPicPr>
          <p:nvPr>
            <p:ph sz="quarter" idx="12"/>
          </p:nvPr>
        </p:nvPicPr>
        <p:blipFill>
          <a:blip r:embed="rId3"/>
          <a:stretch>
            <a:fillRect/>
          </a:stretch>
        </p:blipFill>
        <p:spPr>
          <a:xfrm>
            <a:off x="9766697" y="5789394"/>
            <a:ext cx="2327333" cy="1068606"/>
          </a:xfrm>
          <a:prstGeom prst="rect">
            <a:avLst/>
          </a:prstGeom>
        </p:spPr>
      </p:pic>
      <p:sp>
        <p:nvSpPr>
          <p:cNvPr id="4" name="TextBox 3"/>
          <p:cNvSpPr txBox="1"/>
          <p:nvPr/>
        </p:nvSpPr>
        <p:spPr>
          <a:xfrm>
            <a:off x="97970" y="1643888"/>
            <a:ext cx="11404766" cy="5016758"/>
          </a:xfrm>
          <a:prstGeom prst="rect">
            <a:avLst/>
          </a:prstGeom>
          <a:noFill/>
        </p:spPr>
        <p:txBody>
          <a:bodyPr wrap="square">
            <a:spAutoFit/>
          </a:bodyPr>
          <a:lstStyle/>
          <a:p>
            <a:pPr lvl="0"/>
            <a:r>
              <a:rPr lang="en-GB" sz="2400" b="1" dirty="0"/>
              <a:t>Η πρώτη συνάντηση</a:t>
            </a:r>
            <a:endParaRPr lang="en-GB" sz="2400" dirty="0"/>
          </a:p>
          <a:p>
            <a:pPr lvl="0" algn="ctr"/>
            <a:endParaRPr lang="en-GB" sz="800" dirty="0"/>
          </a:p>
          <a:p>
            <a:pPr lvl="0" algn="ctr"/>
            <a:r>
              <a:rPr lang="en-GB" sz="2400" dirty="0"/>
              <a:t>Σπάζοντας τον πάγο</a:t>
            </a:r>
          </a:p>
          <a:p>
            <a:pPr lvl="0" algn="ctr"/>
            <a:endParaRPr lang="en-GB" sz="2400" dirty="0"/>
          </a:p>
          <a:p>
            <a:pPr lvl="0" algn="ctr"/>
            <a:r>
              <a:rPr lang="en-GB" sz="2400" dirty="0"/>
              <a:t>Τα πρώτα 15 λεπτά μιας κοινής δραστηριότητας αποτελούν μια «Δοκιμαστική Περίοδο». </a:t>
            </a:r>
          </a:p>
          <a:p>
            <a:pPr lvl="0" algn="ctr"/>
            <a:endParaRPr lang="en-GB" sz="2400" dirty="0"/>
          </a:p>
          <a:p>
            <a:pPr lvl="0" algn="ctr"/>
            <a:r>
              <a:rPr lang="en-GB" sz="2400" dirty="0"/>
              <a:t>Ως συντονιστής, παρατηρήστε τη γλώσσα του σώματος και τη ροή του λόγου</a:t>
            </a:r>
            <a:endParaRPr lang="el-GR" sz="2400" dirty="0"/>
          </a:p>
          <a:p>
            <a:pPr lvl="0" algn="ctr"/>
            <a:r>
              <a:rPr lang="en-GB" sz="2400" dirty="0" err="1"/>
              <a:t>γι</a:t>
            </a:r>
            <a:r>
              <a:rPr lang="en-GB" sz="2400" dirty="0"/>
              <a:t>α να δείτε αν οι ζευγάρια χρειάζονται προσαρμογή.</a:t>
            </a:r>
          </a:p>
          <a:p>
            <a:pPr lvl="0" algn="ctr"/>
            <a:endParaRPr lang="en-GB" sz="2400" b="1" dirty="0"/>
          </a:p>
          <a:p>
            <a:pPr lvl="0" algn="ctr"/>
            <a:r>
              <a:rPr lang="en-GB" sz="2400" b="1" dirty="0"/>
              <a:t>Βασικά σημεία:</a:t>
            </a:r>
            <a:r>
              <a:rPr lang="en-GB" sz="2400" dirty="0"/>
              <a:t> </a:t>
            </a:r>
          </a:p>
          <a:p>
            <a:pPr lvl="0" algn="ctr"/>
            <a:r>
              <a:rPr lang="en-GB" sz="2400" dirty="0"/>
              <a:t>Παρατήρηση, «φάση γνωριμίας» και παρέμβαση</a:t>
            </a:r>
          </a:p>
          <a:p>
            <a:pPr lvl="0"/>
            <a:endParaRPr lang="en-GB" sz="2400" dirty="0"/>
          </a:p>
          <a:p>
            <a:pPr lvl="0" algn="ctr"/>
            <a:endParaRPr lang="en-GB" sz="2400" dirty="0"/>
          </a:p>
          <a:p>
            <a:pPr lvl="0"/>
            <a:endParaRPr lang="en-GB"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Θέμα 3: Αντιστοίχιση και ζευγάρωμα</a:t>
            </a:r>
          </a:p>
          <a:p>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585282"/>
            <a:ext cx="2327333" cy="1068606"/>
          </a:xfrm>
          <a:prstGeom prst="rect">
            <a:avLst/>
          </a:prstGeom>
        </p:spPr>
      </p:pic>
      <p:sp>
        <p:nvSpPr>
          <p:cNvPr id="3" name="TextBox 2"/>
          <p:cNvSpPr txBox="1"/>
          <p:nvPr/>
        </p:nvSpPr>
        <p:spPr>
          <a:xfrm>
            <a:off x="176644" y="1693718"/>
            <a:ext cx="11513129" cy="3785652"/>
          </a:xfrm>
          <a:prstGeom prst="rect">
            <a:avLst/>
          </a:prstGeom>
          <a:noFill/>
        </p:spPr>
        <p:txBody>
          <a:bodyPr wrap="square">
            <a:spAutoFit/>
          </a:bodyPr>
          <a:lstStyle/>
          <a:p>
            <a:pPr lvl="0" algn="ctr"/>
            <a:r>
              <a:rPr lang="en-GB" sz="2400" b="1" dirty="0">
                <a:solidFill>
                  <a:schemeClr val="accent4">
                    <a:lumMod val="75000"/>
                  </a:schemeClr>
                </a:solidFill>
              </a:rPr>
              <a:t>Δραστηριότητα: Η πρόκληση του προξενητή (Διαδραστική)</a:t>
            </a:r>
            <a:endParaRPr lang="en-GB" sz="2400" dirty="0">
              <a:solidFill>
                <a:schemeClr val="accent4">
                  <a:lumMod val="75000"/>
                </a:schemeClr>
              </a:solidFill>
            </a:endParaRPr>
          </a:p>
          <a:p>
            <a:pPr lvl="0" algn="ctr"/>
            <a:endParaRPr lang="en-GB" sz="2400" b="1" dirty="0"/>
          </a:p>
          <a:p>
            <a:pPr lvl="0" algn="ctr"/>
            <a:r>
              <a:rPr lang="en-GB" sz="2400" b="1" dirty="0"/>
              <a:t>Εργασία: </a:t>
            </a:r>
            <a:r>
              <a:rPr lang="en-GB" sz="2400" dirty="0"/>
              <a:t>Γρήγορος σχηματισμός ζευγαριών</a:t>
            </a:r>
          </a:p>
          <a:p>
            <a:pPr lvl="0" algn="ctr"/>
            <a:endParaRPr lang="en-GB" sz="2400" b="1" dirty="0"/>
          </a:p>
          <a:p>
            <a:pPr lvl="0" algn="ctr"/>
            <a:r>
              <a:rPr lang="en-GB" sz="2400" b="1" dirty="0"/>
              <a:t>Αλληλεπίδραση:</a:t>
            </a:r>
            <a:r>
              <a:rPr lang="en-GB" sz="2400" dirty="0"/>
              <a:t> </a:t>
            </a:r>
          </a:p>
          <a:p>
            <a:pPr lvl="0" algn="ctr"/>
            <a:r>
              <a:rPr lang="en-GB" sz="2400" dirty="0"/>
              <a:t>Χρησιμοποιώντας 6 κάρτες προσωπικοτήτων (3 μαθητές, 3 ηλικιωμένοι), </a:t>
            </a:r>
            <a:endParaRPr lang="el-GR" sz="2400" dirty="0"/>
          </a:p>
          <a:p>
            <a:pPr lvl="0" algn="ctr"/>
            <a:r>
              <a:rPr lang="en-GB" sz="2400" dirty="0" err="1"/>
              <a:t>δημιουργήστε</a:t>
            </a:r>
            <a:r>
              <a:rPr lang="en-GB" sz="2400" dirty="0"/>
              <a:t> 3 ζευγάρια σε 5 λεπτά. </a:t>
            </a:r>
            <a:endParaRPr lang="el-GR" sz="2400" dirty="0"/>
          </a:p>
          <a:p>
            <a:pPr lvl="0" algn="ctr"/>
            <a:endParaRPr lang="en-GB" sz="2400" dirty="0"/>
          </a:p>
          <a:p>
            <a:pPr lvl="0" algn="ctr"/>
            <a:r>
              <a:rPr lang="en-GB" sz="2400" dirty="0"/>
              <a:t>Πρέπει να έχετε μια αιτιολόγηση μιας πρότασης για κάθε ζεύγος.</a:t>
            </a:r>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Θέμα 3: Αντιστοίχιση και ζευγάρωμα</a:t>
            </a:r>
          </a:p>
          <a:p>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176644" y="1693718"/>
            <a:ext cx="11565083" cy="3785652"/>
          </a:xfrm>
          <a:prstGeom prst="rect">
            <a:avLst/>
          </a:prstGeom>
          <a:noFill/>
        </p:spPr>
        <p:txBody>
          <a:bodyPr wrap="square">
            <a:spAutoFit/>
          </a:bodyPr>
          <a:lstStyle/>
          <a:p>
            <a:pPr lvl="0" algn="ctr"/>
            <a:r>
              <a:rPr lang="en-GB" sz="2400" b="1" dirty="0">
                <a:solidFill>
                  <a:schemeClr val="accent4">
                    <a:lumMod val="75000"/>
                  </a:schemeClr>
                </a:solidFill>
              </a:rPr>
              <a:t>Δραστηριότητα: Το «Pitch» (Διαδραστικό)</a:t>
            </a:r>
            <a:endParaRPr lang="en-GB" sz="2400" dirty="0">
              <a:solidFill>
                <a:schemeClr val="accent4">
                  <a:lumMod val="75000"/>
                </a:schemeClr>
              </a:solidFill>
            </a:endParaRPr>
          </a:p>
          <a:p>
            <a:pPr lvl="0" algn="ctr"/>
            <a:endParaRPr lang="en-GB" sz="2400" b="1" dirty="0"/>
          </a:p>
          <a:p>
            <a:pPr lvl="0" algn="ctr"/>
            <a:r>
              <a:rPr lang="en-GB" sz="2400" b="1" dirty="0"/>
              <a:t>Εργασία: </a:t>
            </a:r>
            <a:r>
              <a:rPr lang="en-GB" sz="2400" dirty="0"/>
              <a:t>Υπεράσπιση του ζευγαρώματος</a:t>
            </a:r>
          </a:p>
          <a:p>
            <a:pPr lvl="0" algn="ctr"/>
            <a:endParaRPr lang="en-GB" sz="2400" b="1" dirty="0"/>
          </a:p>
          <a:p>
            <a:pPr lvl="0" algn="ctr"/>
            <a:r>
              <a:rPr lang="en-GB" sz="2400" b="1" dirty="0"/>
              <a:t>Αλληλεπίδραση:</a:t>
            </a:r>
            <a:r>
              <a:rPr lang="en-GB" sz="2400" dirty="0"/>
              <a:t> </a:t>
            </a:r>
          </a:p>
          <a:p>
            <a:pPr lvl="0" algn="ctr"/>
            <a:r>
              <a:rPr lang="en-GB" sz="2400" dirty="0"/>
              <a:t>«Παρουσιάστε» τους συνδυασμούς σας σε έναν συνεργάτη. </a:t>
            </a:r>
            <a:endParaRPr lang="el-GR" sz="2400" dirty="0"/>
          </a:p>
          <a:p>
            <a:pPr lvl="0" algn="ctr"/>
            <a:endParaRPr lang="en-GB" sz="2400" dirty="0"/>
          </a:p>
          <a:p>
            <a:pPr lvl="0" algn="ctr"/>
            <a:r>
              <a:rPr lang="en-GB" sz="2400" dirty="0"/>
              <a:t>Αυτός πρέπει να παίξει τον ρόλο του «δικηγόρου του διαβόλου» </a:t>
            </a:r>
            <a:endParaRPr lang="el-GR" sz="2400" dirty="0"/>
          </a:p>
          <a:p>
            <a:pPr lvl="0" algn="ctr"/>
            <a:r>
              <a:rPr lang="en-GB" sz="2400" dirty="0"/>
              <a:t>και να βρει ένα πιθανό σημείο σύγκρουσης στο ζευγάρι σας.</a:t>
            </a:r>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7 (Εκπαιδευτικοί)</a:t>
            </a:r>
            <a:br>
              <a:rPr lang="el-GR" sz="2700" b="0" i="1" dirty="0"/>
            </a:br>
            <a:r>
              <a:rPr lang="en-US" sz="2700" b="0" i="1" dirty="0"/>
              <a:t>Διευκόλυνση της διαγενεακής μάθησης</a:t>
            </a:r>
            <a:br>
              <a:rPr lang="en-US" sz="2700" b="0" i="1" dirty="0"/>
            </a:b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Θέμα 1: </a:t>
            </a:r>
            <a:r>
              <a:rPr lang="en-GB" sz="2400" b="1" dirty="0">
                <a:solidFill>
                  <a:schemeClr val="accent1">
                    <a:lumMod val="75000"/>
                  </a:schemeClr>
                </a:solidFill>
              </a:rPr>
              <a:t>Θεμέλια της </a:t>
            </a:r>
            <a:r>
              <a:rPr lang="en-GB" sz="2400" b="1" dirty="0" err="1">
                <a:solidFill>
                  <a:schemeClr val="accent1">
                    <a:lumMod val="75000"/>
                  </a:schemeClr>
                </a:solidFill>
              </a:rPr>
              <a:t>διαγενεακής </a:t>
            </a:r>
            <a:r>
              <a:rPr lang="en-GB" sz="2400" b="1" dirty="0">
                <a:solidFill>
                  <a:schemeClr val="accent1">
                    <a:lumMod val="75000"/>
                  </a:schemeClr>
                </a:solidFill>
              </a:rPr>
              <a:t>μάθησης και βασικές αρχές </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700" b="0" i="1" dirty="0"/>
              <a:t>Ενότητα 7 (Εκπαιδευτικοί): </a:t>
            </a:r>
            <a:br>
              <a:rPr lang="en-US" sz="2700" b="0" i="1" dirty="0"/>
            </a:br>
            <a:r>
              <a:rPr lang="en-US" sz="2700" b="0" i="1" dirty="0"/>
              <a:t>Διευκόλυνση της διαγενεακής μάθησης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755739"/>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Θέμα 4: Συν-δημιουργία</a:t>
            </a:r>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Θέμα 4: Συν-δημιουργία</a:t>
            </a:r>
            <a:endParaRPr lang="en-GB" b="1" i="1" dirty="0">
              <a:solidFill>
                <a:srgbClr val="00B0F0"/>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528449" y="1462685"/>
            <a:ext cx="10428021" cy="4185761"/>
          </a:xfrm>
          <a:prstGeom prst="rect">
            <a:avLst/>
          </a:prstGeom>
          <a:noFill/>
        </p:spPr>
        <p:txBody>
          <a:bodyPr wrap="square">
            <a:spAutoFit/>
          </a:bodyPr>
          <a:lstStyle/>
          <a:p>
            <a:pPr lvl="0" algn="ctr"/>
            <a:r>
              <a:rPr lang="en-GB" sz="2400" b="1" dirty="0"/>
              <a:t>Η «δύναμη του μαζί»</a:t>
            </a:r>
            <a:endParaRPr lang="en-GB" sz="2400" dirty="0"/>
          </a:p>
          <a:p>
            <a:pPr lvl="0" algn="ctr"/>
            <a:endParaRPr lang="en-GB" sz="2400" b="1" dirty="0"/>
          </a:p>
          <a:p>
            <a:pPr lvl="0" algn="ctr"/>
            <a:r>
              <a:rPr lang="en-GB" sz="2400" dirty="0"/>
              <a:t>Ηγεσία «μαζί», όχι «προς».</a:t>
            </a:r>
          </a:p>
          <a:p>
            <a:pPr lvl="0" algn="ctr"/>
            <a:endParaRPr lang="en-GB" sz="2400" b="1" dirty="0"/>
          </a:p>
          <a:p>
            <a:pPr lvl="0" algn="ctr"/>
            <a:r>
              <a:rPr lang="en-GB" sz="2400" dirty="0"/>
              <a:t>Συν-δημιουργία σημαίνει ότι ο στόχος του έργου αποφασίζεται από κοινού. </a:t>
            </a:r>
          </a:p>
          <a:p>
            <a:pPr lvl="0" algn="ctr"/>
            <a:endParaRPr lang="en-GB" sz="2400" dirty="0"/>
          </a:p>
          <a:p>
            <a:pPr lvl="0" algn="ctr"/>
            <a:r>
              <a:rPr lang="en-GB" sz="2400" dirty="0"/>
              <a:t>Ο εκπαιδευτικός παρέχει το </a:t>
            </a:r>
            <a:r>
              <a:rPr lang="en-GB" sz="2400" b="1" dirty="0"/>
              <a:t>πλαίσιο</a:t>
            </a:r>
            <a:r>
              <a:rPr lang="en-GB" sz="2400" dirty="0"/>
              <a:t>, αλλά οι συμμετέχοντες το </a:t>
            </a:r>
            <a:r>
              <a:rPr lang="en-GB" sz="2400" b="1" dirty="0"/>
              <a:t>περιεχόμενο. </a:t>
            </a:r>
          </a:p>
          <a:p>
            <a:pPr lvl="0" algn="ctr"/>
            <a:endParaRPr lang="en-GB" sz="2400" b="1" dirty="0"/>
          </a:p>
          <a:p>
            <a:pPr lvl="0" algn="ctr"/>
            <a:r>
              <a:rPr lang="en-GB" sz="2400" b="1" dirty="0"/>
              <a:t>Όλοι </a:t>
            </a:r>
            <a:r>
              <a:rPr lang="en-GB" sz="2400" dirty="0"/>
              <a:t>συμμετέχουν σε αυτή τη διαδικασία.</a:t>
            </a:r>
          </a:p>
          <a:p>
            <a:endParaRPr lang="en-GB" sz="800" dirty="0"/>
          </a:p>
          <a:p>
            <a:r>
              <a:rPr lang="en-GB" dirty="0"/>
              <a:t> </a:t>
            </a:r>
          </a:p>
          <a:p>
            <a:pPr lvl="0"/>
            <a:endParaRPr lang="en-GB"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Θέμα 4: Συν-δημιουργία</a:t>
            </a:r>
            <a:endParaRPr lang="en-GB" b="1" i="1" dirty="0">
              <a:solidFill>
                <a:srgbClr val="00B0F0"/>
              </a:solidFill>
            </a:endParaRPr>
          </a:p>
          <a:p>
            <a:r>
              <a:rPr lang="en-US" b="1" i="1" dirty="0">
                <a:solidFill>
                  <a:schemeClr val="accent1">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5" name="TextBox 4"/>
          <p:cNvSpPr txBox="1"/>
          <p:nvPr/>
        </p:nvSpPr>
        <p:spPr>
          <a:xfrm>
            <a:off x="1096240" y="1603605"/>
            <a:ext cx="10448060" cy="4324261"/>
          </a:xfrm>
          <a:prstGeom prst="rect">
            <a:avLst/>
          </a:prstGeom>
          <a:noFill/>
        </p:spPr>
        <p:txBody>
          <a:bodyPr wrap="square">
            <a:spAutoFit/>
          </a:bodyPr>
          <a:lstStyle/>
          <a:p>
            <a:pPr lvl="0"/>
            <a:r>
              <a:rPr lang="en-GB" sz="2400" b="1" dirty="0"/>
              <a:t>Η διαδικασία της συν-δημιουργίας</a:t>
            </a:r>
          </a:p>
          <a:p>
            <a:pPr lvl="0"/>
            <a:endParaRPr lang="en-GB" sz="2400" dirty="0"/>
          </a:p>
          <a:p>
            <a:pPr lvl="0" algn="ctr"/>
            <a:r>
              <a:rPr lang="en-GB" sz="2400" dirty="0"/>
              <a:t>Βήματα για ένα κοινό έργο</a:t>
            </a:r>
          </a:p>
          <a:p>
            <a:pPr lvl="0"/>
            <a:endParaRPr lang="en-GB" sz="2400" dirty="0"/>
          </a:p>
          <a:p>
            <a:pPr marL="742950" lvl="1" indent="-285750">
              <a:buFont typeface="Wingdings" panose="05000000000000000000" pitchFamily="2" charset="2"/>
              <a:buChar char="q"/>
            </a:pPr>
            <a:r>
              <a:rPr lang="en-GB" sz="2400" b="1" dirty="0"/>
              <a:t>Ιδεοποίηση: </a:t>
            </a:r>
            <a:r>
              <a:rPr lang="en-GB" sz="2400" dirty="0"/>
              <a:t>Και οι δύο ηλικιακές ομάδες προτείνουν θέματα.</a:t>
            </a:r>
          </a:p>
          <a:p>
            <a:pPr marL="742950" lvl="1" indent="-285750">
              <a:buFont typeface="Wingdings" panose="05000000000000000000" pitchFamily="2" charset="2"/>
              <a:buChar char="q"/>
            </a:pPr>
            <a:r>
              <a:rPr lang="en-GB" sz="2400" b="1" dirty="0"/>
              <a:t>Σύνθεση: </a:t>
            </a:r>
            <a:r>
              <a:rPr lang="en-GB" sz="2400" dirty="0"/>
              <a:t>Συνένωση ιδεών σε έναν κοινό στόχο.</a:t>
            </a:r>
          </a:p>
          <a:p>
            <a:pPr marL="742950" lvl="1" indent="-285750">
              <a:buFont typeface="Wingdings" panose="05000000000000000000" pitchFamily="2" charset="2"/>
              <a:buChar char="q"/>
            </a:pPr>
            <a:r>
              <a:rPr lang="en-GB" sz="2400" b="1" dirty="0"/>
              <a:t>Συνεννόηση: </a:t>
            </a:r>
            <a:r>
              <a:rPr lang="en-GB" sz="2400" dirty="0"/>
              <a:t>Διασφάλιση ότι και οι δύο ομάδες αισθάνονται ότι εκπροσωπούνται.</a:t>
            </a:r>
          </a:p>
          <a:p>
            <a:pPr lvl="0"/>
            <a:endParaRPr lang="en-GB" sz="2400" b="1" dirty="0"/>
          </a:p>
          <a:p>
            <a:pPr lvl="0" algn="ctr"/>
            <a:r>
              <a:rPr lang="en-GB" sz="2400" b="1" dirty="0"/>
              <a:t>Βα</a:t>
            </a:r>
            <a:r>
              <a:rPr lang="en-GB" sz="2400" b="1" dirty="0" err="1"/>
              <a:t>σικ</a:t>
            </a:r>
            <a:r>
              <a:rPr lang="el-GR" sz="2400" b="1" dirty="0"/>
              <a:t>ό</a:t>
            </a:r>
            <a:r>
              <a:rPr lang="en-GB" sz="2400" b="1" dirty="0"/>
              <a:t> </a:t>
            </a:r>
            <a:r>
              <a:rPr lang="en-GB" sz="2400" b="1" dirty="0" err="1"/>
              <a:t>σημεί</a:t>
            </a:r>
            <a:r>
              <a:rPr lang="el-GR" sz="2400" b="1" dirty="0"/>
              <a:t>ο</a:t>
            </a:r>
            <a:r>
              <a:rPr lang="en-GB" sz="2400" b="1" dirty="0"/>
              <a:t>:</a:t>
            </a:r>
          </a:p>
          <a:p>
            <a:pPr lvl="0" algn="ctr"/>
            <a:r>
              <a:rPr lang="en-GB" sz="2400" dirty="0"/>
              <a:t>Μετάβαση από τη «βοήθεια» στη «συνεργασία».</a:t>
            </a:r>
          </a:p>
          <a:p>
            <a:pPr marR="0" lvl="0"/>
            <a:r>
              <a:rPr lang="en-GB" sz="1100" dirty="0">
                <a:solidFill>
                  <a:srgbClr val="080301"/>
                </a:solidFill>
                <a:effectLst/>
                <a:latin typeface="Calibri" panose="020F0502020204030204" pitchFamily="34" charset="0"/>
                <a:ea typeface="Times New Roman" panose="02020603050405020304" charset="0"/>
              </a:rPr>
              <a:t>.</a:t>
            </a:r>
            <a:endParaRPr lang="en-GB" sz="1200" dirty="0">
              <a:solidFill>
                <a:srgbClr val="080301"/>
              </a:solidFill>
              <a:effectLst/>
              <a:latin typeface="Times New Roman" panose="02020603050405020304" charset="0"/>
              <a:ea typeface="Times New Roman" panose="0202060305040502030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rgbClr val="00B0F0"/>
                </a:solidFill>
              </a:rPr>
              <a:t>Θέμα 4: Συν-δημιουργία</a:t>
            </a:r>
            <a:endParaRPr lang="en-GB" b="1" i="1" dirty="0">
              <a:solidFill>
                <a:srgbClr val="00B0F0"/>
              </a:solidFill>
            </a:endParaRPr>
          </a:p>
          <a:p>
            <a:endParaRPr lang="en-GB" b="1" i="1" dirty="0">
              <a:solidFill>
                <a:schemeClr val="accent1">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p:cNvSpPr txBox="1"/>
          <p:nvPr/>
        </p:nvSpPr>
        <p:spPr>
          <a:xfrm>
            <a:off x="97970" y="1462685"/>
            <a:ext cx="11799621" cy="3416320"/>
          </a:xfrm>
          <a:prstGeom prst="rect">
            <a:avLst/>
          </a:prstGeom>
          <a:noFill/>
        </p:spPr>
        <p:txBody>
          <a:bodyPr wrap="square">
            <a:spAutoFit/>
          </a:bodyPr>
          <a:lstStyle/>
          <a:p>
            <a:pPr marL="0" marR="0">
              <a:buNone/>
            </a:pPr>
            <a:r>
              <a:rPr lang="en-GB" sz="2400" b="1" dirty="0">
                <a:solidFill>
                  <a:srgbClr val="080301"/>
                </a:solidFill>
                <a:effectLst/>
                <a:latin typeface="Calibri" panose="020F0502020204030204" pitchFamily="34" charset="0"/>
                <a:ea typeface="Times New Roman" panose="02020603050405020304" charset="0"/>
              </a:rPr>
              <a:t>Μέθοδοι ψηφιακής συν-δημιουργίας</a:t>
            </a:r>
            <a:endParaRPr lang="el-GR" sz="2400" b="1" dirty="0">
              <a:solidFill>
                <a:srgbClr val="080301"/>
              </a:solidFill>
              <a:effectLst/>
              <a:latin typeface="Calibri" panose="020F0502020204030204" pitchFamily="34" charset="0"/>
              <a:ea typeface="Times New Roman" panose="02020603050405020304" charset="0"/>
            </a:endParaRPr>
          </a:p>
          <a:p>
            <a:pPr marL="0" marR="0">
              <a:buNone/>
            </a:pPr>
            <a:endParaRPr lang="en-GB" sz="2400" dirty="0">
              <a:solidFill>
                <a:srgbClr val="080301"/>
              </a:solidFill>
              <a:effectLst/>
              <a:latin typeface="Times New Roman" panose="02020603050405020304" charset="0"/>
              <a:ea typeface="Times New Roman" panose="02020603050405020304" charset="0"/>
            </a:endParaRPr>
          </a:p>
          <a:p>
            <a:pPr marR="0" lvl="0" algn="ctr"/>
            <a:r>
              <a:rPr lang="en-GB" sz="2400" dirty="0">
                <a:solidFill>
                  <a:srgbClr val="080301"/>
                </a:solidFill>
                <a:effectLst/>
                <a:latin typeface="Calibri" panose="020F0502020204030204" pitchFamily="34" charset="0"/>
                <a:ea typeface="Times New Roman" panose="02020603050405020304" charset="0"/>
              </a:rPr>
              <a:t>Το πλαίσιο «Συνεργασία»</a:t>
            </a:r>
            <a:endParaRPr lang="en-GB" sz="2400" dirty="0">
              <a:solidFill>
                <a:srgbClr val="080301"/>
              </a:solidFill>
              <a:effectLst/>
              <a:latin typeface="Times New Roman" panose="02020603050405020304" charset="0"/>
              <a:ea typeface="Times New Roman" panose="02020603050405020304" charset="0"/>
            </a:endParaRPr>
          </a:p>
          <a:p>
            <a:pPr marR="0" lvl="0"/>
            <a:endParaRPr lang="en-GB" sz="2400" dirty="0">
              <a:solidFill>
                <a:srgbClr val="080301"/>
              </a:solidFill>
              <a:effectLst/>
              <a:latin typeface="Times New Roman" panose="02020603050405020304" charset="0"/>
              <a:ea typeface="Times New Roman" panose="02020603050405020304"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charset="0"/>
              </a:rPr>
              <a:t>Κοινή αφήγηση: </a:t>
            </a:r>
            <a:r>
              <a:rPr lang="en-GB" sz="2400" dirty="0">
                <a:solidFill>
                  <a:srgbClr val="080301"/>
                </a:solidFill>
                <a:effectLst/>
                <a:latin typeface="Calibri" panose="020F0502020204030204" pitchFamily="34" charset="0"/>
                <a:ea typeface="Times New Roman" panose="02020603050405020304" charset="0"/>
              </a:rPr>
              <a:t>Χρήση εργαλείων όπως το Book Creator ή το Canva για τη συγχώνευση της προφορικής ιστορίας με τον ψηφιακό σχεδιασμό.</a:t>
            </a:r>
            <a:endParaRPr lang="en-GB" sz="2400" dirty="0">
              <a:solidFill>
                <a:srgbClr val="080301"/>
              </a:solidFill>
              <a:effectLst/>
              <a:latin typeface="Times New Roman" panose="02020603050405020304" charset="0"/>
              <a:ea typeface="Times New Roman" panose="02020603050405020304"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charset="0"/>
              </a:rPr>
              <a:t>Κοινή χαρτογράφηση: </a:t>
            </a:r>
            <a:r>
              <a:rPr lang="en-GB" sz="2400" dirty="0">
                <a:solidFill>
                  <a:srgbClr val="080301"/>
                </a:solidFill>
                <a:effectLst/>
                <a:latin typeface="Calibri" panose="020F0502020204030204" pitchFamily="34" charset="0"/>
                <a:ea typeface="Times New Roman" panose="02020603050405020304" charset="0"/>
              </a:rPr>
              <a:t>Δημιουργία </a:t>
            </a:r>
            <a:r>
              <a:rPr lang="en-GB" sz="2400" dirty="0" err="1">
                <a:solidFill>
                  <a:srgbClr val="080301"/>
                </a:solidFill>
                <a:effectLst/>
                <a:latin typeface="Calibri" panose="020F0502020204030204" pitchFamily="34" charset="0"/>
                <a:ea typeface="Times New Roman" panose="02020603050405020304" charset="0"/>
              </a:rPr>
              <a:t>Mapstories </a:t>
            </a:r>
            <a:r>
              <a:rPr lang="en-GB" sz="2400" dirty="0">
                <a:solidFill>
                  <a:srgbClr val="080301"/>
                </a:solidFill>
                <a:effectLst/>
                <a:latin typeface="Calibri" panose="020F0502020204030204" pitchFamily="34" charset="0"/>
                <a:ea typeface="Times New Roman" panose="02020603050405020304" charset="0"/>
              </a:rPr>
              <a:t>για τη σύνδεση αναμνήσεων με τις τεχνολογικές δεξιότητες των μαθητών.</a:t>
            </a:r>
            <a:endParaRPr lang="en-GB" sz="2400" dirty="0">
              <a:solidFill>
                <a:srgbClr val="080301"/>
              </a:solidFill>
              <a:effectLst/>
              <a:latin typeface="Times New Roman" panose="02020603050405020304" charset="0"/>
              <a:ea typeface="Times New Roman" panose="02020603050405020304"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charset="0"/>
              </a:rPr>
              <a:t>Συνεργατικός σχεδιασμός: </a:t>
            </a:r>
            <a:r>
              <a:rPr lang="en-GB" sz="2400" dirty="0">
                <a:solidFill>
                  <a:srgbClr val="080301"/>
                </a:solidFill>
                <a:effectLst/>
                <a:latin typeface="Calibri" panose="020F0502020204030204" pitchFamily="34" charset="0"/>
                <a:ea typeface="Times New Roman" panose="02020603050405020304" charset="0"/>
              </a:rPr>
              <a:t>Χρήση του Padlet ή </a:t>
            </a:r>
            <a:r>
              <a:rPr lang="en-GB" sz="2400" dirty="0" err="1">
                <a:solidFill>
                  <a:srgbClr val="080301"/>
                </a:solidFill>
                <a:effectLst/>
                <a:latin typeface="Calibri" panose="020F0502020204030204" pitchFamily="34" charset="0"/>
                <a:ea typeface="Times New Roman" panose="02020603050405020304" charset="0"/>
              </a:rPr>
              <a:t>του Mentimeter </a:t>
            </a:r>
            <a:r>
              <a:rPr lang="en-GB" sz="2400" dirty="0">
                <a:solidFill>
                  <a:srgbClr val="080301"/>
                </a:solidFill>
                <a:effectLst/>
                <a:latin typeface="Calibri" panose="020F0502020204030204" pitchFamily="34" charset="0"/>
                <a:ea typeface="Times New Roman" panose="02020603050405020304" charset="0"/>
              </a:rPr>
              <a:t>για ψηφοφορία σχετικά με θέματα και συλλογή κοινών πόρων.</a:t>
            </a:r>
            <a:endParaRPr lang="en-GB" sz="2400" dirty="0">
              <a:solidFill>
                <a:srgbClr val="080301"/>
              </a:solidFill>
              <a:effectLst/>
              <a:latin typeface="Times New Roman" panose="02020603050405020304" charset="0"/>
              <a:ea typeface="Times New Roman" panose="0202060305040502030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rgbClr val="00B0F0"/>
                </a:solidFill>
              </a:rPr>
              <a:t>Θέμα 4: Συν-δημιουργία</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p:cNvSpPr txBox="1"/>
          <p:nvPr/>
        </p:nvSpPr>
        <p:spPr>
          <a:xfrm>
            <a:off x="467590" y="1304387"/>
            <a:ext cx="10453255" cy="5671424"/>
          </a:xfrm>
          <a:prstGeom prst="rect">
            <a:avLst/>
          </a:prstGeom>
          <a:noFill/>
        </p:spPr>
        <p:txBody>
          <a:bodyPr wrap="square">
            <a:spAutoFit/>
          </a:bodyPr>
          <a:lstStyle/>
          <a:p>
            <a:pPr lvl="0" algn="ctr"/>
            <a:endParaRPr lang="el-GR" sz="2400" b="1" dirty="0">
              <a:solidFill>
                <a:schemeClr val="accent4">
                  <a:lumMod val="75000"/>
                </a:schemeClr>
              </a:solidFill>
            </a:endParaRPr>
          </a:p>
          <a:p>
            <a:pPr lvl="0" algn="ctr"/>
            <a:r>
              <a:rPr lang="en-GB" sz="2400" b="1" dirty="0" err="1">
                <a:solidFill>
                  <a:schemeClr val="accent4">
                    <a:lumMod val="75000"/>
                  </a:schemeClr>
                </a:solidFill>
              </a:rPr>
              <a:t>Δρ</a:t>
            </a:r>
            <a:r>
              <a:rPr lang="en-GB" sz="2400" b="1" dirty="0">
                <a:solidFill>
                  <a:schemeClr val="accent4">
                    <a:lumMod val="75000"/>
                  </a:schemeClr>
                </a:solidFill>
              </a:rPr>
              <a:t>αστηριότητα: Ο σπριντ της συν-δημιουργίας (διαδραστική)</a:t>
            </a:r>
            <a:endParaRPr lang="en-GB" sz="2400" dirty="0">
              <a:solidFill>
                <a:schemeClr val="accent4">
                  <a:lumMod val="75000"/>
                </a:schemeClr>
              </a:solidFill>
            </a:endParaRPr>
          </a:p>
          <a:p>
            <a:pPr lvl="0"/>
            <a:endParaRPr lang="el-GR" sz="2400" b="1" dirty="0"/>
          </a:p>
          <a:p>
            <a:pPr lvl="0" algn="ctr"/>
            <a:r>
              <a:rPr lang="en-GB" sz="2400" b="1" dirty="0"/>
              <a:t>Εργασία: </a:t>
            </a:r>
            <a:r>
              <a:rPr lang="en-GB" sz="2400" dirty="0"/>
              <a:t>Σχεδιασμός μιας κοινής εργασίας</a:t>
            </a:r>
          </a:p>
          <a:p>
            <a:pPr lvl="0" algn="ctr"/>
            <a:endParaRPr lang="el-GR" sz="2400" b="1" dirty="0"/>
          </a:p>
          <a:p>
            <a:pPr lvl="0" algn="ctr"/>
            <a:r>
              <a:rPr lang="en-GB" sz="2400" b="1" dirty="0"/>
              <a:t>Αλληλεπίδραση:</a:t>
            </a:r>
            <a:r>
              <a:rPr lang="en-GB" sz="2400" dirty="0"/>
              <a:t> </a:t>
            </a:r>
            <a:endParaRPr lang="el-GR" sz="2400" dirty="0"/>
          </a:p>
          <a:p>
            <a:pPr lvl="0" algn="ctr"/>
            <a:r>
              <a:rPr lang="en-GB" sz="2400" dirty="0"/>
              <a:t>Σε ομάδες, οι εκπαιδευτικοί σχεδιάζουν μια ιδέα έργου σε μία πρόταση.</a:t>
            </a:r>
            <a:endParaRPr lang="el-GR" sz="2400" dirty="0"/>
          </a:p>
          <a:p>
            <a:pPr lvl="0" algn="ctr"/>
            <a:r>
              <a:rPr lang="en-GB" sz="2400" dirty="0"/>
              <a:t> </a:t>
            </a:r>
            <a:endParaRPr lang="el-GR" sz="2400" dirty="0"/>
          </a:p>
          <a:p>
            <a:pPr lvl="0" algn="ctr"/>
            <a:r>
              <a:rPr lang="en-GB" sz="2400" dirty="0"/>
              <a:t>Αλλάξτε τον ρόλο του «Συντονιστή» κάθε 3 </a:t>
            </a:r>
            <a:r>
              <a:rPr lang="en-GB" sz="2400" dirty="0" err="1"/>
              <a:t>λε</a:t>
            </a:r>
            <a:r>
              <a:rPr lang="en-GB" sz="2400" dirty="0"/>
              <a:t>πτά </a:t>
            </a:r>
            <a:endParaRPr lang="el-GR" sz="2400" dirty="0"/>
          </a:p>
          <a:p>
            <a:pPr lvl="0" algn="ctr"/>
            <a:endParaRPr lang="el-GR" sz="2400" dirty="0"/>
          </a:p>
          <a:p>
            <a:pPr lvl="0" algn="ctr"/>
            <a:r>
              <a:rPr lang="en-GB" sz="2400" dirty="0"/>
              <a:t>(Brainstorming &gt; Σύνθεση &gt; Συναίνεση)</a:t>
            </a:r>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r>
              <a:rPr lang="en-US" b="1" i="1" dirty="0">
                <a:solidFill>
                  <a:srgbClr val="00B0F0"/>
                </a:solidFill>
              </a:rPr>
              <a:t>Θέμα 4: Συν-δημιουργία</a:t>
            </a:r>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p:cNvSpPr txBox="1"/>
          <p:nvPr/>
        </p:nvSpPr>
        <p:spPr>
          <a:xfrm>
            <a:off x="467590" y="1304387"/>
            <a:ext cx="10453255" cy="4224875"/>
          </a:xfrm>
          <a:prstGeom prst="rect">
            <a:avLst/>
          </a:prstGeom>
          <a:noFill/>
        </p:spPr>
        <p:txBody>
          <a:bodyPr wrap="square">
            <a:spAutoFit/>
          </a:bodyPr>
          <a:lstStyle/>
          <a:p>
            <a:pPr lvl="0" algn="ctr"/>
            <a:r>
              <a:rPr lang="en-GB" sz="2400" b="1" dirty="0">
                <a:solidFill>
                  <a:schemeClr val="accent4">
                    <a:lumMod val="75000"/>
                  </a:schemeClr>
                </a:solidFill>
              </a:rPr>
              <a:t>Δραστηριότητα: Ο τίτλος του 2030 (Διαδραστικό)</a:t>
            </a:r>
            <a:endParaRPr lang="en-GB" sz="2400" dirty="0">
              <a:solidFill>
                <a:schemeClr val="accent4">
                  <a:lumMod val="75000"/>
                </a:schemeClr>
              </a:solidFill>
            </a:endParaRPr>
          </a:p>
          <a:p>
            <a:pPr lvl="0" algn="ctr"/>
            <a:endParaRPr lang="el-GR" sz="2400" b="1" dirty="0"/>
          </a:p>
          <a:p>
            <a:pPr lvl="0" algn="ctr"/>
            <a:r>
              <a:rPr lang="en-GB" sz="2400" b="1" dirty="0"/>
              <a:t>Εργασία: </a:t>
            </a:r>
            <a:r>
              <a:rPr lang="en-GB" sz="2400" dirty="0"/>
              <a:t>Το μέλλον της ψηφιακής αρμονίας</a:t>
            </a:r>
          </a:p>
          <a:p>
            <a:pPr lvl="0" algn="ctr"/>
            <a:endParaRPr lang="el-GR" sz="2400" b="1" dirty="0"/>
          </a:p>
          <a:p>
            <a:pPr lvl="0" algn="ctr"/>
            <a:r>
              <a:rPr lang="en-GB" sz="2400" b="1" dirty="0"/>
              <a:t>Αλληλεπίδραση:</a:t>
            </a:r>
            <a:r>
              <a:rPr lang="en-GB" sz="2400" dirty="0"/>
              <a:t> </a:t>
            </a:r>
            <a:endParaRPr lang="el-GR" sz="2400" dirty="0"/>
          </a:p>
          <a:p>
            <a:pPr lvl="0" algn="ctr"/>
            <a:r>
              <a:rPr lang="en-GB" sz="2400" dirty="0"/>
              <a:t>Φανταστείτε ότι είναι το 2030. </a:t>
            </a:r>
            <a:endParaRPr lang="el-GR" sz="2400" dirty="0"/>
          </a:p>
          <a:p>
            <a:pPr lvl="0" algn="ctr"/>
            <a:r>
              <a:rPr lang="en-GB" sz="2400" dirty="0"/>
              <a:t>Ποιος είναι ο τίτλος της τοπικής εφημερίδας σχετικά με το πρόγραμμα IGL; </a:t>
            </a:r>
            <a:endParaRPr lang="el-GR" sz="2400" dirty="0"/>
          </a:p>
          <a:p>
            <a:pPr lvl="0" algn="ctr"/>
            <a:r>
              <a:rPr lang="en-GB" sz="2400" dirty="0"/>
              <a:t>(π.χ., «Οι ηλικιωμένοι ανακαλύπτουν την τεχνολογία, οι μαθητές ανακαλύπτουν την ιστορία»).</a:t>
            </a: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en-US" b="0" i="1" dirty="0"/>
              <a:t>Τέλος Ενότητας 7 (Εκπαιδευτικοί): </a:t>
            </a:r>
            <a:br>
              <a:rPr lang="en-US" b="0" i="1" dirty="0"/>
            </a:br>
            <a:r>
              <a:rPr lang="en-US" b="0" i="1" dirty="0"/>
              <a:t>Διευκόλυνση της διαγενεακής μάθησης</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1">
                    <a:lumMod val="75000"/>
                  </a:schemeClr>
                </a:solidFill>
              </a:rPr>
              <a:t>Θέμα 1: </a:t>
            </a:r>
            <a:r>
              <a:rPr lang="en-GB" b="1" i="1" dirty="0">
                <a:solidFill>
                  <a:schemeClr val="accent1">
                    <a:lumMod val="75000"/>
                  </a:schemeClr>
                </a:solidFill>
              </a:rPr>
              <a:t>Θεμέλια της </a:t>
            </a:r>
            <a:r>
              <a:rPr lang="en-GB" b="1" i="1" dirty="0" err="1">
                <a:solidFill>
                  <a:schemeClr val="accent1">
                    <a:lumMod val="75000"/>
                  </a:schemeClr>
                </a:solidFill>
              </a:rPr>
              <a:t>διαγενεακής </a:t>
            </a:r>
            <a:r>
              <a:rPr lang="en-GB" b="1" i="1" dirty="0">
                <a:solidFill>
                  <a:schemeClr val="accent1">
                    <a:lumMod val="75000"/>
                  </a:schemeClr>
                </a:solidFill>
              </a:rPr>
              <a:t>μάθησης και βασικές αρχές </a:t>
            </a:r>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76644" y="1631373"/>
            <a:ext cx="11749336" cy="4809650"/>
          </a:xfrm>
          <a:prstGeom prst="rect">
            <a:avLst/>
          </a:prstGeom>
          <a:noFill/>
        </p:spPr>
        <p:txBody>
          <a:bodyPr wrap="square">
            <a:spAutoFit/>
          </a:bodyPr>
          <a:lstStyle/>
          <a:p>
            <a:pPr lvl="0"/>
            <a:r>
              <a:rPr lang="en-GB" sz="2400" b="1" dirty="0"/>
              <a:t>Τι είναι η διαγενεακή μάθηση (</a:t>
            </a:r>
            <a:r>
              <a:rPr lang="el-GR" sz="2400" b="1" dirty="0"/>
              <a:t>ΔΜ</a:t>
            </a:r>
            <a:r>
              <a:rPr lang="en-GB" sz="2400" b="1" dirty="0"/>
              <a:t>);</a:t>
            </a:r>
            <a:endParaRPr lang="en-GB" sz="2400" dirty="0"/>
          </a:p>
          <a:p>
            <a:pPr lvl="0"/>
            <a:endParaRPr lang="en-GB" sz="2400" b="1" dirty="0"/>
          </a:p>
          <a:p>
            <a:pPr lvl="0" algn="ctr"/>
            <a:r>
              <a:rPr lang="en-GB" sz="2400" dirty="0"/>
              <a:t>Επαναπροσδιορισμός της ιεραρχίας στην τάξη.</a:t>
            </a:r>
          </a:p>
          <a:p>
            <a:pPr lvl="0"/>
            <a:endParaRPr lang="en-GB" sz="2400" dirty="0"/>
          </a:p>
          <a:p>
            <a:pPr lvl="0" algn="ctr"/>
            <a:r>
              <a:rPr lang="en-GB" sz="2400" dirty="0"/>
              <a:t>Η </a:t>
            </a:r>
            <a:r>
              <a:rPr lang="el-GR" sz="2400" dirty="0"/>
              <a:t>ΔΜ</a:t>
            </a:r>
            <a:r>
              <a:rPr lang="en-GB" sz="2400" dirty="0"/>
              <a:t> είναι κάτι περισσότερο από την απλή συνάντηση των γενεών</a:t>
            </a:r>
            <a:r>
              <a:rPr lang="el-GR" sz="2400" dirty="0"/>
              <a:t>.</a:t>
            </a:r>
            <a:r>
              <a:rPr lang="en-GB" sz="2400" dirty="0"/>
              <a:t> </a:t>
            </a:r>
          </a:p>
          <a:p>
            <a:pPr lvl="0" algn="ctr"/>
            <a:r>
              <a:rPr lang="el-GR" sz="2400" dirty="0"/>
              <a:t>Ε</a:t>
            </a:r>
            <a:r>
              <a:rPr lang="en-GB" sz="2400" dirty="0" err="1"/>
              <a:t>ίν</a:t>
            </a:r>
            <a:r>
              <a:rPr lang="en-GB" sz="2400" dirty="0"/>
              <a:t>αι μια </a:t>
            </a:r>
            <a:r>
              <a:rPr lang="en-GB" sz="2400" b="1" i="1" dirty="0"/>
              <a:t>αμοιβαία ανταλλαγή </a:t>
            </a:r>
            <a:r>
              <a:rPr lang="en-GB" sz="2400" dirty="0"/>
              <a:t>όπου και οι δύο ηλικιακές ομάδες </a:t>
            </a:r>
          </a:p>
          <a:p>
            <a:pPr lvl="0" algn="ctr"/>
            <a:r>
              <a:rPr lang="en-GB" sz="2400" dirty="0"/>
              <a:t>είναι ταυτόχρονα δάσκαλοι και μαθητές.</a:t>
            </a:r>
          </a:p>
          <a:p>
            <a:pPr lvl="0" algn="ctr"/>
            <a:endParaRPr lang="en-GB" sz="2400" b="1" dirty="0"/>
          </a:p>
          <a:p>
            <a:pPr lvl="0" algn="ctr"/>
            <a:r>
              <a:rPr lang="el-GR" sz="2400" dirty="0"/>
              <a:t>Κύρια</a:t>
            </a:r>
            <a:r>
              <a:rPr lang="en-GB" sz="2400" dirty="0"/>
              <a:t> σημεία: </a:t>
            </a:r>
            <a:endParaRPr lang="el-GR" sz="2400" dirty="0"/>
          </a:p>
          <a:p>
            <a:pPr lvl="0" algn="ctr"/>
            <a:r>
              <a:rPr lang="en-GB" sz="2400" dirty="0" err="1"/>
              <a:t>Αμοι</a:t>
            </a:r>
            <a:r>
              <a:rPr lang="en-GB" sz="2400" dirty="0"/>
              <a:t>βαιότητα, κατάρριψη ιεραρχιών και κοινή ψηφιακή ανακάλυψη.</a:t>
            </a:r>
          </a:p>
          <a:p>
            <a:pPr lvl="0"/>
            <a:endParaRPr lang="en-GB" sz="2400"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 </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Θεμέλια της </a:t>
            </a:r>
            <a:r>
              <a:rPr lang="en-GB" b="1" i="1" dirty="0" err="1">
                <a:solidFill>
                  <a:schemeClr val="accent1">
                    <a:lumMod val="75000"/>
                  </a:schemeClr>
                </a:solidFill>
              </a:rPr>
              <a:t>διαγενεακής </a:t>
            </a:r>
            <a:r>
              <a:rPr lang="en-GB" b="1" i="1" dirty="0">
                <a:solidFill>
                  <a:schemeClr val="accent1">
                    <a:lumMod val="75000"/>
                  </a:schemeClr>
                </a:solidFill>
              </a:rPr>
              <a:t>μάθησης και βασικές αρχές </a:t>
            </a:r>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p:cNvSpPr txBox="1"/>
          <p:nvPr/>
        </p:nvSpPr>
        <p:spPr>
          <a:xfrm>
            <a:off x="249382" y="1462685"/>
            <a:ext cx="11792938" cy="4901983"/>
          </a:xfrm>
          <a:prstGeom prst="rect">
            <a:avLst/>
          </a:prstGeom>
          <a:noFill/>
        </p:spPr>
        <p:txBody>
          <a:bodyPr wrap="square">
            <a:spAutoFit/>
          </a:bodyPr>
          <a:lstStyle/>
          <a:p>
            <a:pPr lvl="0"/>
            <a:r>
              <a:rPr lang="en-GB" sz="2400" b="1" dirty="0"/>
              <a:t>Οι 5 διδακτικοί πυλώνες</a:t>
            </a:r>
            <a:endParaRPr lang="en-GB" sz="2400" dirty="0"/>
          </a:p>
          <a:p>
            <a:pPr lvl="0"/>
            <a:endParaRPr lang="en-GB" sz="2400" dirty="0"/>
          </a:p>
          <a:p>
            <a:pPr lvl="0" algn="ctr"/>
            <a:r>
              <a:rPr lang="en-GB" sz="2400" dirty="0"/>
              <a:t>Τα διδακτικά θεμέλια κάθε δραστηριότητας.</a:t>
            </a:r>
          </a:p>
          <a:p>
            <a:pPr lvl="0"/>
            <a:endParaRPr lang="en-GB" sz="2400" dirty="0"/>
          </a:p>
          <a:p>
            <a:pPr lvl="0"/>
            <a:r>
              <a:rPr lang="en-GB" sz="2400" dirty="0"/>
              <a:t>Η επιτυχημένη διαγενεακή μάθηση βασίζεται σε:</a:t>
            </a:r>
          </a:p>
          <a:p>
            <a:pPr marL="742950" lvl="1" indent="-285750">
              <a:buFont typeface="Wingdings" panose="05000000000000000000" pitchFamily="2" charset="2"/>
              <a:buChar char="q"/>
            </a:pPr>
            <a:r>
              <a:rPr lang="en-GB" sz="2400" b="1" dirty="0"/>
              <a:t>Αμοιβαιότητα:</a:t>
            </a:r>
            <a:r>
              <a:rPr lang="en-GB" sz="2400" dirty="0"/>
              <a:t> Όλοι δίνουν και λαμβάνουν.</a:t>
            </a:r>
          </a:p>
          <a:p>
            <a:pPr marL="742950" lvl="1" indent="-285750">
              <a:buFont typeface="Wingdings" panose="05000000000000000000" pitchFamily="2" charset="2"/>
              <a:buChar char="q"/>
            </a:pPr>
            <a:r>
              <a:rPr lang="en-GB" sz="2400" b="1" dirty="0"/>
              <a:t>Δομημένη αλληλεπίδραση: </a:t>
            </a:r>
            <a:r>
              <a:rPr lang="en-GB" sz="2400" dirty="0"/>
              <a:t>Σαφείς, οργανωμένες εργασίες και κανόνες.</a:t>
            </a:r>
          </a:p>
          <a:p>
            <a:pPr marL="742950" lvl="1" indent="-285750">
              <a:buFont typeface="Wingdings" panose="05000000000000000000" pitchFamily="2" charset="2"/>
              <a:buChar char="q"/>
            </a:pPr>
            <a:r>
              <a:rPr lang="en-GB" sz="2400" b="1" dirty="0"/>
              <a:t>Προσβασιμότητα: </a:t>
            </a:r>
            <a:r>
              <a:rPr lang="en-GB" sz="2400" dirty="0"/>
              <a:t>Αφαίρεση φυσικών, συναισθηματικών και ψηφιακών φραγμών.</a:t>
            </a:r>
          </a:p>
          <a:p>
            <a:pPr marL="742950" lvl="1" indent="-285750">
              <a:buFont typeface="Wingdings" panose="05000000000000000000" pitchFamily="2" charset="2"/>
              <a:buChar char="q"/>
            </a:pPr>
            <a:r>
              <a:rPr lang="en-GB" sz="2400" b="1" dirty="0"/>
              <a:t>Στοχασμός: </a:t>
            </a:r>
            <a:r>
              <a:rPr lang="en-GB" sz="2400" dirty="0"/>
              <a:t>Σκέψη για το «εμείς» και, ως εκ τούτου, εκμάθηση της αμοιβαίας εκτίμησης.</a:t>
            </a:r>
          </a:p>
          <a:p>
            <a:pPr marL="742950" lvl="1" indent="-285750">
              <a:buFont typeface="Wingdings" panose="05000000000000000000" pitchFamily="2" charset="2"/>
              <a:buChar char="q"/>
            </a:pPr>
            <a:r>
              <a:rPr lang="en-GB" sz="2400" b="1" dirty="0"/>
              <a:t>Συμμετοχή: </a:t>
            </a:r>
            <a:r>
              <a:rPr lang="en-GB" sz="2400" dirty="0"/>
              <a:t>Ενεργή συμμετοχή κάθε συμμετέχοντα.</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a:xfrm>
            <a:off x="247830" y="628612"/>
            <a:ext cx="11944351" cy="550862"/>
          </a:xfrm>
        </p:spPr>
        <p:txBody>
          <a:bodyPr/>
          <a:lstStyle/>
          <a:p>
            <a:endParaRPr lang="en-US" b="1" i="1" dirty="0">
              <a:solidFill>
                <a:schemeClr val="accent6">
                  <a:lumMod val="75000"/>
                </a:schemeClr>
              </a:solidFill>
            </a:endParaRPr>
          </a:p>
          <a:p>
            <a:r>
              <a:rPr lang="en-US" b="1" i="1" dirty="0">
                <a:solidFill>
                  <a:schemeClr val="accent6">
                    <a:lumMod val="75000"/>
                  </a:schemeClr>
                </a:solidFill>
              </a:rPr>
              <a:t>Θέμα 1: </a:t>
            </a:r>
            <a:r>
              <a:rPr lang="en-GB" b="1" i="1" dirty="0">
                <a:solidFill>
                  <a:schemeClr val="accent1">
                    <a:lumMod val="75000"/>
                  </a:schemeClr>
                </a:solidFill>
              </a:rPr>
              <a:t>Θεμέλια της </a:t>
            </a:r>
            <a:r>
              <a:rPr lang="en-GB" b="1" i="1" dirty="0" err="1">
                <a:solidFill>
                  <a:schemeClr val="accent1">
                    <a:lumMod val="75000"/>
                  </a:schemeClr>
                </a:solidFill>
              </a:rPr>
              <a:t>διαγενεακής </a:t>
            </a:r>
            <a:r>
              <a:rPr lang="en-GB" b="1" i="1" dirty="0">
                <a:solidFill>
                  <a:schemeClr val="accent1">
                    <a:lumMod val="75000"/>
                  </a:schemeClr>
                </a:solidFill>
              </a:rPr>
              <a:t>μάθησης και βασικές αρχές </a:t>
            </a:r>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039889" y="5938573"/>
            <a:ext cx="2002432" cy="919427"/>
          </a:xfrm>
          <a:prstGeom prst="rect">
            <a:avLst/>
          </a:prstGeom>
        </p:spPr>
      </p:pic>
      <p:sp>
        <p:nvSpPr>
          <p:cNvPr id="5" name="TextBox 4"/>
          <p:cNvSpPr txBox="1"/>
          <p:nvPr/>
        </p:nvSpPr>
        <p:spPr>
          <a:xfrm>
            <a:off x="97970" y="1334707"/>
            <a:ext cx="11602194" cy="4312920"/>
          </a:xfrm>
          <a:prstGeom prst="rect">
            <a:avLst/>
          </a:prstGeom>
          <a:noFill/>
        </p:spPr>
        <p:txBody>
          <a:bodyPr wrap="square">
            <a:noAutofit/>
          </a:bodyPr>
          <a:lstStyle/>
          <a:p>
            <a:pPr marR="0" lvl="0"/>
            <a:r>
              <a:rPr lang="en-US" sz="2400" b="1" dirty="0">
                <a:solidFill>
                  <a:srgbClr val="080301"/>
                </a:solidFill>
                <a:latin typeface="Calibri" panose="020F0502020204030204" pitchFamily="34" charset="0"/>
                <a:ea typeface="Times New Roman" panose="02020603050405020304" charset="0"/>
              </a:rPr>
              <a:t>Επίδραση σε εκπαιδευτικούς και μαθητές</a:t>
            </a:r>
            <a:endParaRPr lang="en-GB" sz="2400" dirty="0">
              <a:solidFill>
                <a:srgbClr val="080301"/>
              </a:solidFill>
              <a:effectLst/>
              <a:latin typeface="Times New Roman" panose="02020603050405020304" charset="0"/>
              <a:ea typeface="Times New Roman" panose="02020603050405020304" charset="0"/>
            </a:endParaRP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a:p>
            <a:pPr marR="0" lvl="0" algn="ctr">
              <a:lnSpc>
                <a:spcPct val="150000"/>
              </a:lnSpc>
              <a:buSzPts val="1000"/>
              <a:tabLst>
                <a:tab pos="678180" algn="l"/>
              </a:tabLst>
            </a:pPr>
            <a:r>
              <a:rPr lang="en-GB" sz="2200" dirty="0">
                <a:solidFill>
                  <a:srgbClr val="080301"/>
                </a:solidFill>
                <a:effectLst/>
                <a:latin typeface="Calibri" panose="020F0502020204030204" pitchFamily="34" charset="0"/>
                <a:ea typeface="Times New Roman" panose="02020603050405020304" charset="0"/>
              </a:rPr>
              <a:t>Καλλιέργεια σχέσεων μέσω της επικοινωνίας.</a:t>
            </a:r>
            <a:endParaRPr lang="en-GB" sz="2200" dirty="0">
              <a:solidFill>
                <a:srgbClr val="080301"/>
              </a:solidFill>
              <a:effectLst/>
              <a:latin typeface="Times New Roman" panose="02020603050405020304" charset="0"/>
              <a:ea typeface="Times New Roman" panose="02020603050405020304" charset="0"/>
            </a:endParaRPr>
          </a:p>
          <a:p>
            <a:pPr marR="0" lvl="0">
              <a:lnSpc>
                <a:spcPct val="115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a:p>
            <a:pPr marR="0" lvl="0" algn="ctr">
              <a:lnSpc>
                <a:spcPct val="115000"/>
              </a:lnSpc>
              <a:buSzPts val="1000"/>
              <a:tabLst>
                <a:tab pos="678180" algn="l"/>
              </a:tabLst>
            </a:pPr>
            <a:r>
              <a:rPr lang="en-GB" sz="2200" dirty="0">
                <a:solidFill>
                  <a:srgbClr val="080301"/>
                </a:solidFill>
                <a:effectLst/>
                <a:latin typeface="Calibri" panose="020F0502020204030204" pitchFamily="34" charset="0"/>
                <a:ea typeface="Times New Roman" panose="02020603050405020304" charset="0"/>
              </a:rPr>
              <a:t>Οι εκπαιδευτικοί ενεργούν ως </a:t>
            </a:r>
            <a:r>
              <a:rPr lang="en-GB" sz="2200" b="1" dirty="0">
                <a:solidFill>
                  <a:srgbClr val="080301"/>
                </a:solidFill>
                <a:effectLst/>
                <a:latin typeface="Calibri" panose="020F0502020204030204" pitchFamily="34" charset="0"/>
                <a:ea typeface="Times New Roman" panose="02020603050405020304" charset="0"/>
              </a:rPr>
              <a:t>μεσολαβητές </a:t>
            </a:r>
            <a:r>
              <a:rPr lang="en-GB" sz="2200" dirty="0">
                <a:solidFill>
                  <a:srgbClr val="080301"/>
                </a:solidFill>
                <a:effectLst/>
                <a:latin typeface="Calibri" panose="020F0502020204030204" pitchFamily="34" charset="0"/>
                <a:ea typeface="Times New Roman" panose="02020603050405020304" charset="0"/>
              </a:rPr>
              <a:t>μεταξύ διαφορετικών κοινωνικοποιήσεων. </a:t>
            </a:r>
          </a:p>
          <a:p>
            <a:pPr marR="0" lvl="0" algn="ctr">
              <a:lnSpc>
                <a:spcPct val="115000"/>
              </a:lnSpc>
              <a:buSzPts val="1000"/>
              <a:tabLst>
                <a:tab pos="678180" algn="l"/>
              </a:tabLst>
            </a:pPr>
            <a:endParaRPr lang="el-GR" sz="800" dirty="0">
              <a:solidFill>
                <a:srgbClr val="080301"/>
              </a:solidFill>
              <a:effectLst/>
              <a:latin typeface="Calibri" panose="020F0502020204030204" pitchFamily="34" charset="0"/>
              <a:ea typeface="Times New Roman" panose="02020603050405020304" charset="0"/>
            </a:endParaRPr>
          </a:p>
          <a:p>
            <a:pPr marR="0" lvl="0" algn="ctr">
              <a:lnSpc>
                <a:spcPct val="115000"/>
              </a:lnSpc>
              <a:buSzPts val="1000"/>
              <a:tabLst>
                <a:tab pos="678180" algn="l"/>
              </a:tabLst>
            </a:pPr>
            <a:r>
              <a:rPr lang="en-GB" sz="2200" dirty="0">
                <a:solidFill>
                  <a:srgbClr val="080301"/>
                </a:solidFill>
                <a:effectLst/>
                <a:latin typeface="Calibri" panose="020F0502020204030204" pitchFamily="34" charset="0"/>
                <a:ea typeface="Times New Roman" panose="02020603050405020304" charset="0"/>
              </a:rPr>
              <a:t>Η διαγενεακή μάθηση βοηθά τους μαθητές να αναπτύξουν υπομονή, </a:t>
            </a:r>
            <a:endParaRPr lang="el-GR" sz="2200" dirty="0">
              <a:solidFill>
                <a:srgbClr val="080301"/>
              </a:solidFill>
              <a:effectLst/>
              <a:latin typeface="Calibri" panose="020F0502020204030204" pitchFamily="34" charset="0"/>
              <a:ea typeface="Times New Roman" panose="02020603050405020304" charset="0"/>
            </a:endParaRPr>
          </a:p>
          <a:p>
            <a:pPr marR="0" lvl="0" algn="ctr">
              <a:lnSpc>
                <a:spcPct val="115000"/>
              </a:lnSpc>
              <a:buSzPts val="1000"/>
              <a:tabLst>
                <a:tab pos="678180" algn="l"/>
              </a:tabLst>
            </a:pPr>
            <a:r>
              <a:rPr lang="en-GB" sz="2200" dirty="0">
                <a:solidFill>
                  <a:srgbClr val="080301"/>
                </a:solidFill>
                <a:effectLst/>
                <a:latin typeface="Calibri" panose="020F0502020204030204" pitchFamily="34" charset="0"/>
                <a:ea typeface="Times New Roman" panose="02020603050405020304" charset="0"/>
              </a:rPr>
              <a:t>α</a:t>
            </a:r>
            <a:r>
              <a:rPr lang="en-GB" sz="2200" dirty="0" err="1">
                <a:solidFill>
                  <a:srgbClr val="080301"/>
                </a:solidFill>
                <a:effectLst/>
                <a:latin typeface="Calibri" panose="020F0502020204030204" pitchFamily="34" charset="0"/>
                <a:ea typeface="Times New Roman" panose="02020603050405020304" charset="0"/>
              </a:rPr>
              <a:t>υτο</a:t>
            </a:r>
            <a:r>
              <a:rPr lang="en-GB" sz="2200" dirty="0">
                <a:solidFill>
                  <a:srgbClr val="080301"/>
                </a:solidFill>
                <a:effectLst/>
                <a:latin typeface="Calibri" panose="020F0502020204030204" pitchFamily="34" charset="0"/>
                <a:ea typeface="Times New Roman" panose="02020603050405020304" charset="0"/>
              </a:rPr>
              <a:t>πεποίθηση και επικοινωνιακές δεξιότητες </a:t>
            </a:r>
          </a:p>
          <a:p>
            <a:pPr marR="0" lvl="0" algn="ctr">
              <a:lnSpc>
                <a:spcPct val="115000"/>
              </a:lnSpc>
              <a:buSzPts val="1000"/>
              <a:tabLst>
                <a:tab pos="678180" algn="l"/>
              </a:tabLst>
            </a:pPr>
            <a:r>
              <a:rPr lang="en-GB" sz="2200" dirty="0">
                <a:solidFill>
                  <a:srgbClr val="080301"/>
                </a:solidFill>
                <a:effectLst/>
                <a:latin typeface="Calibri" panose="020F0502020204030204" pitchFamily="34" charset="0"/>
                <a:ea typeface="Times New Roman" panose="02020603050405020304" charset="0"/>
              </a:rPr>
              <a:t>και βοηθά τους ηλικιωμένους να ξεπεράσουν το άγχος που τους προκαλεί η τεχνολογία </a:t>
            </a:r>
            <a:endParaRPr lang="el-GR" sz="2200" dirty="0">
              <a:solidFill>
                <a:srgbClr val="080301"/>
              </a:solidFill>
              <a:effectLst/>
              <a:latin typeface="Calibri" panose="020F0502020204030204" pitchFamily="34" charset="0"/>
              <a:ea typeface="Times New Roman" panose="02020603050405020304" charset="0"/>
            </a:endParaRPr>
          </a:p>
          <a:p>
            <a:pPr marR="0" lvl="0" algn="ctr">
              <a:lnSpc>
                <a:spcPct val="115000"/>
              </a:lnSpc>
              <a:buSzPts val="1000"/>
              <a:tabLst>
                <a:tab pos="678180" algn="l"/>
              </a:tabLst>
            </a:pPr>
            <a:r>
              <a:rPr lang="en-GB" sz="2200" dirty="0">
                <a:solidFill>
                  <a:srgbClr val="080301"/>
                </a:solidFill>
                <a:effectLst/>
                <a:latin typeface="Calibri" panose="020F0502020204030204" pitchFamily="34" charset="0"/>
                <a:ea typeface="Times New Roman" panose="02020603050405020304" charset="0"/>
              </a:rPr>
              <a:t>και τους διατηρεί κοινωνικά ενταγμένους.</a:t>
            </a:r>
            <a:endParaRPr lang="en-GB" sz="2200" dirty="0">
              <a:solidFill>
                <a:srgbClr val="080301"/>
              </a:solidFill>
              <a:effectLst/>
              <a:latin typeface="Times New Roman" panose="02020603050405020304" charset="0"/>
              <a:ea typeface="Times New Roman" panose="02020603050405020304" charset="0"/>
            </a:endParaRPr>
          </a:p>
          <a:p>
            <a:pPr marR="0" lvl="0" algn="ctr">
              <a:lnSpc>
                <a:spcPct val="150000"/>
              </a:lnSpc>
              <a:buSzPts val="1000"/>
              <a:tabLst>
                <a:tab pos="678180" algn="l"/>
              </a:tabLst>
            </a:pPr>
            <a:endParaRPr lang="en-GB" sz="800" b="1" dirty="0">
              <a:solidFill>
                <a:srgbClr val="080301"/>
              </a:solidFill>
              <a:effectLst/>
              <a:latin typeface="Calibri" panose="020F0502020204030204" pitchFamily="34" charset="0"/>
              <a:ea typeface="Times New Roman" panose="02020603050405020304" charset="0"/>
            </a:endParaRPr>
          </a:p>
          <a:p>
            <a:pPr marR="0" lvl="0" algn="ctr">
              <a:lnSpc>
                <a:spcPct val="150000"/>
              </a:lnSpc>
              <a:buSzPts val="1000"/>
              <a:tabLst>
                <a:tab pos="678180" algn="l"/>
              </a:tabLst>
            </a:pPr>
            <a:r>
              <a:rPr lang="el-GR" sz="2200" b="1" dirty="0">
                <a:solidFill>
                  <a:srgbClr val="080301"/>
                </a:solidFill>
                <a:latin typeface="Calibri" panose="020F0502020204030204" pitchFamily="34" charset="0"/>
                <a:ea typeface="Times New Roman" panose="02020603050405020304" charset="0"/>
              </a:rPr>
              <a:t>Κύρια</a:t>
            </a:r>
            <a:r>
              <a:rPr lang="en-GB" sz="2200" b="1" dirty="0">
                <a:solidFill>
                  <a:srgbClr val="080301"/>
                </a:solidFill>
                <a:effectLst/>
                <a:latin typeface="Calibri" panose="020F0502020204030204" pitchFamily="34" charset="0"/>
                <a:ea typeface="Times New Roman" panose="02020603050405020304" charset="0"/>
              </a:rPr>
              <a:t> σημεία: </a:t>
            </a:r>
            <a:endParaRPr lang="el-GR" sz="2200" b="1" dirty="0">
              <a:solidFill>
                <a:srgbClr val="080301"/>
              </a:solidFill>
              <a:effectLst/>
              <a:latin typeface="Calibri" panose="020F0502020204030204" pitchFamily="34" charset="0"/>
              <a:ea typeface="Times New Roman" panose="02020603050405020304" charset="0"/>
            </a:endParaRPr>
          </a:p>
          <a:p>
            <a:pPr marR="0" lvl="0" algn="ctr">
              <a:lnSpc>
                <a:spcPct val="150000"/>
              </a:lnSpc>
              <a:buSzPts val="1000"/>
              <a:tabLst>
                <a:tab pos="678180" algn="l"/>
              </a:tabLst>
            </a:pPr>
            <a:r>
              <a:rPr lang="en-GB" sz="2200" dirty="0" err="1">
                <a:solidFill>
                  <a:srgbClr val="080301"/>
                </a:solidFill>
                <a:effectLst/>
                <a:latin typeface="Calibri" panose="020F0502020204030204" pitchFamily="34" charset="0"/>
                <a:ea typeface="Times New Roman" panose="02020603050405020304" charset="0"/>
              </a:rPr>
              <a:t>Κοινωνική</a:t>
            </a:r>
            <a:r>
              <a:rPr lang="en-GB" sz="2200" dirty="0">
                <a:solidFill>
                  <a:srgbClr val="080301"/>
                </a:solidFill>
                <a:effectLst/>
                <a:latin typeface="Calibri" panose="020F0502020204030204" pitchFamily="34" charset="0"/>
                <a:ea typeface="Times New Roman" panose="02020603050405020304" charset="0"/>
              </a:rPr>
              <a:t> συμμετοχή, επικοινωνιακές δεξιότητες και ψηφιακή ένταξη.</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a:xfrm>
            <a:off x="97970" y="807682"/>
            <a:ext cx="11944351" cy="550862"/>
          </a:xfrm>
        </p:spPr>
        <p:txBody>
          <a:bodyPr/>
          <a:lstStyle/>
          <a:p>
            <a:endParaRPr lang="en-US" b="1" dirty="0">
              <a:solidFill>
                <a:schemeClr val="accent6">
                  <a:lumMod val="75000"/>
                </a:schemeClr>
              </a:solidFill>
            </a:endParaRPr>
          </a:p>
          <a:p>
            <a:r>
              <a:rPr lang="en-US" b="1" i="1" dirty="0">
                <a:solidFill>
                  <a:schemeClr val="accent6">
                    <a:lumMod val="75000"/>
                  </a:schemeClr>
                </a:solidFill>
              </a:rPr>
              <a:t>Θέμα</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Θεμέλια της </a:t>
            </a:r>
            <a:r>
              <a:rPr lang="en-GB" b="1" i="1" dirty="0" err="1">
                <a:solidFill>
                  <a:schemeClr val="accent1">
                    <a:lumMod val="75000"/>
                  </a:schemeClr>
                </a:solidFill>
              </a:rPr>
              <a:t>διαγενεακής </a:t>
            </a:r>
            <a:r>
              <a:rPr lang="en-GB" b="1" i="1" dirty="0">
                <a:solidFill>
                  <a:schemeClr val="accent1">
                    <a:lumMod val="75000"/>
                  </a:schemeClr>
                </a:solidFill>
              </a:rPr>
              <a:t>μάθησης και βασικές αρχές </a:t>
            </a:r>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10115293" y="5908359"/>
            <a:ext cx="1881267" cy="863793"/>
          </a:xfrm>
          <a:prstGeom prst="rect">
            <a:avLst/>
          </a:prstGeom>
        </p:spPr>
      </p:pic>
      <p:sp>
        <p:nvSpPr>
          <p:cNvPr id="3" name="TextBox 2"/>
          <p:cNvSpPr txBox="1"/>
          <p:nvPr/>
        </p:nvSpPr>
        <p:spPr>
          <a:xfrm>
            <a:off x="-120239" y="1083113"/>
            <a:ext cx="11820403" cy="6994864"/>
          </a:xfrm>
          <a:prstGeom prst="rect">
            <a:avLst/>
          </a:prstGeom>
          <a:noFill/>
        </p:spPr>
        <p:txBody>
          <a:bodyPr wrap="square">
            <a:spAutoFit/>
          </a:bodyPr>
          <a:lstStyle/>
          <a:p>
            <a:pPr algn="ctr"/>
            <a:endParaRPr lang="el-GR" sz="2200" b="1" dirty="0">
              <a:solidFill>
                <a:schemeClr val="accent4">
                  <a:lumMod val="75000"/>
                </a:schemeClr>
              </a:solidFill>
            </a:endParaRPr>
          </a:p>
          <a:p>
            <a:pPr algn="ctr"/>
            <a:r>
              <a:rPr lang="en-GB" sz="2400" b="1" dirty="0" err="1">
                <a:solidFill>
                  <a:schemeClr val="accent4">
                    <a:lumMod val="75000"/>
                  </a:schemeClr>
                </a:solidFill>
              </a:rPr>
              <a:t>Δρ</a:t>
            </a:r>
            <a:r>
              <a:rPr lang="en-GB" sz="2400" b="1" dirty="0">
                <a:solidFill>
                  <a:schemeClr val="accent4">
                    <a:lumMod val="75000"/>
                  </a:schemeClr>
                </a:solidFill>
              </a:rPr>
              <a:t>αστηριότητα: Η στιγμή της «επιφώτισης» (διαδραστική)</a:t>
            </a:r>
            <a:endParaRPr lang="en-GB" sz="2400" dirty="0">
              <a:solidFill>
                <a:schemeClr val="accent4">
                  <a:lumMod val="75000"/>
                </a:schemeClr>
              </a:solidFill>
            </a:endParaRPr>
          </a:p>
          <a:p>
            <a:pPr lvl="0"/>
            <a:endParaRPr lang="en-GB" sz="2200" b="1" dirty="0"/>
          </a:p>
          <a:p>
            <a:pPr lvl="0" algn="ctr"/>
            <a:r>
              <a:rPr lang="en-GB" sz="2200" b="1" dirty="0"/>
              <a:t>Εργασία: </a:t>
            </a:r>
            <a:r>
              <a:rPr lang="en-GB" sz="2200" dirty="0"/>
              <a:t>Αξιοποίηση προσωπικών εμπειριών με τη ΔΔΜ</a:t>
            </a:r>
            <a:endParaRPr lang="el-GR" sz="2200" dirty="0"/>
          </a:p>
          <a:p>
            <a:pPr lvl="0" algn="ctr"/>
            <a:endParaRPr lang="en-GB" sz="2200" dirty="0"/>
          </a:p>
          <a:p>
            <a:pPr lvl="0" algn="ctr"/>
            <a:r>
              <a:rPr lang="en-GB" sz="2200" b="1" dirty="0"/>
              <a:t>Αλληλεπίδραση:</a:t>
            </a:r>
            <a:r>
              <a:rPr lang="en-GB" sz="2200" dirty="0"/>
              <a:t> </a:t>
            </a:r>
          </a:p>
          <a:p>
            <a:pPr lvl="0" algn="ctr"/>
            <a:r>
              <a:rPr lang="en-GB" sz="2200" dirty="0"/>
              <a:t>Οι εκπαιδευτικοί αναλογίζονται μια στιγμή </a:t>
            </a:r>
            <a:endParaRPr lang="el-GR" sz="2200" dirty="0"/>
          </a:p>
          <a:p>
            <a:pPr lvl="0" algn="ctr"/>
            <a:r>
              <a:rPr lang="en-GB" sz="2200" dirty="0"/>
              <a:t>π</a:t>
            </a:r>
            <a:r>
              <a:rPr lang="en-GB" sz="2200" dirty="0" err="1"/>
              <a:t>ου</a:t>
            </a:r>
            <a:r>
              <a:rPr lang="en-GB" sz="2200" dirty="0"/>
              <a:t> έμαθαν κάτι </a:t>
            </a:r>
            <a:r>
              <a:rPr lang="en-GB" sz="2200" b="1" dirty="0"/>
              <a:t>και </a:t>
            </a:r>
            <a:r>
              <a:rPr lang="en-GB" sz="2200" dirty="0"/>
              <a:t>μαζί με κάποιον πολύ μεγαλύτερο ή μικρότερο σε ηλικία. </a:t>
            </a:r>
          </a:p>
          <a:p>
            <a:pPr lvl="0" algn="ctr"/>
            <a:r>
              <a:rPr lang="en-GB" sz="2200" dirty="0"/>
              <a:t>Μπορεί να είναι δύο διαφορετικά σενάρια ή ένα.</a:t>
            </a:r>
          </a:p>
          <a:p>
            <a:pPr lvl="0" algn="ctr"/>
            <a:endParaRPr lang="en-GB" sz="2200" dirty="0"/>
          </a:p>
          <a:p>
            <a:pPr lvl="0" algn="ctr"/>
            <a:r>
              <a:rPr lang="en-GB" sz="2200" b="1" dirty="0"/>
              <a:t>Πράσινη (αυτοκόλλητη) σημείωση: </a:t>
            </a:r>
            <a:r>
              <a:rPr lang="en-GB" sz="2200" dirty="0"/>
              <a:t>Γράψτε τι μάθατε.</a:t>
            </a:r>
          </a:p>
          <a:p>
            <a:pPr lvl="0" algn="ctr"/>
            <a:endParaRPr lang="en-GB" sz="2200" b="1" dirty="0"/>
          </a:p>
          <a:p>
            <a:pPr lvl="0" algn="ctr"/>
            <a:r>
              <a:rPr lang="en-GB" sz="2200" b="1" dirty="0"/>
              <a:t>Κίτρινο (αυτοκόλλητο) σημείωμα: </a:t>
            </a:r>
            <a:r>
              <a:rPr lang="en-GB" sz="2200" dirty="0"/>
              <a:t>Γράψτε πώς νιώσατε.</a:t>
            </a:r>
          </a:p>
          <a:p>
            <a:pPr lvl="0" algn="ctr"/>
            <a:endParaRPr lang="en-GB" sz="2200" b="1" dirty="0"/>
          </a:p>
          <a:p>
            <a:pPr lvl="0" algn="ctr"/>
            <a:r>
              <a:rPr lang="en-GB" sz="2200" b="1" dirty="0"/>
              <a:t>Σημείωση: </a:t>
            </a:r>
            <a:endParaRPr lang="el-GR" sz="2200" b="1" dirty="0"/>
          </a:p>
          <a:p>
            <a:pPr lvl="0" algn="ctr"/>
            <a:r>
              <a:rPr lang="en-GB" sz="2200" dirty="0" err="1"/>
              <a:t>Αυτή</a:t>
            </a:r>
            <a:r>
              <a:rPr lang="en-GB" sz="2200" dirty="0"/>
              <a:t> η άσκηση μπορεί επίσης να απεικονιστεί σε έναν ψηφιακό πίνακα</a:t>
            </a:r>
          </a:p>
          <a:p>
            <a:pPr lvl="0"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Θεμέλια της </a:t>
            </a:r>
            <a:r>
              <a:rPr lang="en-GB" b="1" i="1" dirty="0" err="1">
                <a:solidFill>
                  <a:schemeClr val="accent1">
                    <a:lumMod val="75000"/>
                  </a:schemeClr>
                </a:solidFill>
              </a:rPr>
              <a:t>διαγενεακής </a:t>
            </a:r>
            <a:r>
              <a:rPr lang="en-GB" b="1" i="1" dirty="0">
                <a:solidFill>
                  <a:schemeClr val="accent1">
                    <a:lumMod val="75000"/>
                  </a:schemeClr>
                </a:solidFill>
              </a:rPr>
              <a:t>μάθησης και βασικές αρχές </a:t>
            </a:r>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Δραστηριότητα: Η γκαλερί των αρχών (διαδραστική)</a:t>
            </a:r>
            <a:endParaRPr lang="en-GB" sz="2400" dirty="0">
              <a:solidFill>
                <a:schemeClr val="accent4">
                  <a:lumMod val="75000"/>
                </a:schemeClr>
              </a:solidFill>
            </a:endParaRPr>
          </a:p>
          <a:p>
            <a:pPr lvl="0"/>
            <a:endParaRPr lang="en-GB" sz="2400" b="1" dirty="0">
              <a:solidFill>
                <a:schemeClr val="accent4">
                  <a:lumMod val="75000"/>
                </a:schemeClr>
              </a:solidFill>
            </a:endParaRPr>
          </a:p>
          <a:p>
            <a:pPr lvl="0" algn="ctr"/>
            <a:r>
              <a:rPr lang="en-GB" sz="2400" dirty="0" err="1"/>
              <a:t>Μετ</a:t>
            </a:r>
            <a:r>
              <a:rPr lang="en-GB" sz="2400" dirty="0"/>
              <a:t>αφορά των αφηρημένων πυλώνων στην πραγματικότητα της τάξης</a:t>
            </a:r>
          </a:p>
          <a:p>
            <a:pPr lvl="0" algn="ctr"/>
            <a:endParaRPr lang="en-GB" sz="2400" b="1" dirty="0"/>
          </a:p>
          <a:p>
            <a:pPr lvl="0" algn="ctr"/>
            <a:r>
              <a:rPr lang="en-GB" sz="2400" b="1" dirty="0"/>
              <a:t>Αλληλεπίδραση: </a:t>
            </a:r>
            <a:r>
              <a:rPr lang="en-GB" sz="2400" dirty="0"/>
              <a:t>Επισκεφθείτε 5 αφίσες (μία για κάθε πυλώνα).</a:t>
            </a:r>
          </a:p>
          <a:p>
            <a:pPr lvl="0" algn="ctr"/>
            <a:endParaRPr lang="en-GB" sz="2400" b="1" dirty="0"/>
          </a:p>
          <a:p>
            <a:pPr lvl="0" algn="ctr"/>
            <a:r>
              <a:rPr lang="en-GB" sz="2400" b="1" dirty="0"/>
              <a:t>Πράσινη σημαία: </a:t>
            </a:r>
            <a:r>
              <a:rPr lang="en-GB" sz="2400" dirty="0"/>
              <a:t>Γράψτε ένα σημείωμα ότι η αρχή λειτουργεί.</a:t>
            </a:r>
            <a:endParaRPr lang="en-GB" sz="2400" b="1" dirty="0"/>
          </a:p>
          <a:p>
            <a:pPr lvl="0" algn="ctr"/>
            <a:endParaRPr lang="en-GB" sz="2400" b="1" dirty="0"/>
          </a:p>
          <a:p>
            <a:pPr lvl="0" algn="ctr"/>
            <a:r>
              <a:rPr lang="en-GB" sz="2400" b="1" dirty="0"/>
              <a:t>Κόκκινη σημαία: </a:t>
            </a:r>
            <a:r>
              <a:rPr lang="en-GB" sz="2400" dirty="0"/>
              <a:t>Γράψτε ένα σημάδι που δείχνει ότι η αρχή λείπει.</a:t>
            </a:r>
          </a:p>
          <a:p>
            <a:pPr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700" b="0" i="1" dirty="0"/>
              <a:t>Ενότητα 7 (Εκπαιδευτικοί)</a:t>
            </a:r>
            <a:br>
              <a:rPr lang="en-US" sz="2700" b="0" i="1" dirty="0"/>
            </a:br>
            <a:r>
              <a:rPr lang="en-US" sz="2700" b="0" i="1" dirty="0"/>
              <a:t>Διευκόλυνση της διαγενεακής μάθησης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Θέμα 2: </a:t>
            </a:r>
            <a:r>
              <a:rPr lang="en-GB" sz="2400" b="1" dirty="0">
                <a:solidFill>
                  <a:schemeClr val="accent6">
                    <a:lumMod val="75000"/>
                  </a:schemeClr>
                </a:solidFill>
              </a:rPr>
              <a:t>Διαχείριση της διαγενεακής μάθησης (Δυναμική και συγκρούσεις)</a:t>
            </a:r>
            <a:r>
              <a:rPr lang="en-US" sz="2400" b="1" dirty="0">
                <a:solidFill>
                  <a:schemeClr val="accent6">
                    <a:lumMod val="75000"/>
                  </a:schemeClr>
                </a:solidFill>
              </a:rPr>
              <a:t> </a:t>
            </a:r>
            <a:endParaRPr lang="en-GB" sz="2400" b="1" dirty="0">
              <a:solidFill>
                <a:schemeClr val="accent6">
                  <a:lumMod val="75000"/>
                </a:schemeClr>
              </a:solidFill>
            </a:endParaRPr>
          </a:p>
          <a:p>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7 (Εκπαιδευτικοί): Διευκόλυνση της διαγενεακής μάθησης</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Διαχείριση της διαγενεακής μάθησης (Δυναμική και συγκρούσεις)</a:t>
            </a:r>
            <a:r>
              <a:rPr lang="en-US" b="1" i="1" dirty="0">
                <a:solidFill>
                  <a:schemeClr val="accent6">
                    <a:lumMod val="75000"/>
                  </a:schemeClr>
                </a:solidFill>
              </a:rPr>
              <a:t> </a:t>
            </a:r>
            <a:endParaRPr lang="en-GB"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642996" y="5571297"/>
            <a:ext cx="2264985" cy="1039979"/>
          </a:xfrm>
          <a:prstGeom prst="rect">
            <a:avLst/>
          </a:prstGeom>
        </p:spPr>
      </p:pic>
      <p:sp>
        <p:nvSpPr>
          <p:cNvPr id="4" name="TextBox 3"/>
          <p:cNvSpPr txBox="1"/>
          <p:nvPr/>
        </p:nvSpPr>
        <p:spPr>
          <a:xfrm>
            <a:off x="97970" y="1558636"/>
            <a:ext cx="11944350" cy="4532651"/>
          </a:xfrm>
          <a:prstGeom prst="rect">
            <a:avLst/>
          </a:prstGeom>
          <a:noFill/>
        </p:spPr>
        <p:txBody>
          <a:bodyPr wrap="square">
            <a:spAutoFit/>
          </a:bodyPr>
          <a:lstStyle/>
          <a:p>
            <a:pPr lvl="0"/>
            <a:r>
              <a:rPr lang="en-GB" sz="2400" b="1" dirty="0"/>
              <a:t>Διαχείριση της διαφοράς ηλικίας</a:t>
            </a:r>
          </a:p>
          <a:p>
            <a:pPr lvl="0"/>
            <a:endParaRPr lang="en-GB" sz="2400" dirty="0"/>
          </a:p>
          <a:p>
            <a:pPr lvl="0" algn="ctr"/>
            <a:r>
              <a:rPr lang="en-GB" sz="2400" dirty="0"/>
              <a:t>Διαφορετικοί κόσμοι, διαφορετικοί ρυθμοί</a:t>
            </a:r>
          </a:p>
          <a:p>
            <a:pPr lvl="0" algn="ctr"/>
            <a:endParaRPr lang="en-GB" sz="2400" dirty="0"/>
          </a:p>
          <a:p>
            <a:pPr lvl="0" algn="ctr"/>
            <a:r>
              <a:rPr lang="en-GB" sz="2400" dirty="0"/>
              <a:t>Οι ηλικιωμένοι μπορεί να φοβούνται να «σπάσουν» την τεχνολογία, </a:t>
            </a:r>
            <a:endParaRPr lang="el-GR" sz="2400" dirty="0"/>
          </a:p>
          <a:p>
            <a:pPr lvl="0" algn="ctr"/>
            <a:r>
              <a:rPr lang="en-GB" sz="2400" dirty="0" err="1"/>
              <a:t>ενώ</a:t>
            </a:r>
            <a:r>
              <a:rPr lang="en-GB" sz="2400" dirty="0"/>
              <a:t> οι μαθητές εκτιμούν την ταχύτητα της «δοκιμής και λάθους».</a:t>
            </a:r>
          </a:p>
          <a:p>
            <a:pPr lvl="0" algn="ctr"/>
            <a:r>
              <a:rPr lang="en-GB" sz="2400" dirty="0"/>
              <a:t>Ο </a:t>
            </a:r>
            <a:r>
              <a:rPr lang="en-GB" sz="2400" dirty="0" err="1"/>
              <a:t>ρόλος</a:t>
            </a:r>
            <a:r>
              <a:rPr lang="en-GB" sz="2400" dirty="0"/>
              <a:t> σας</a:t>
            </a:r>
            <a:r>
              <a:rPr lang="el-GR" sz="2400" dirty="0"/>
              <a:t> ως εκπαιδευτικοί</a:t>
            </a:r>
            <a:r>
              <a:rPr lang="en-GB" sz="2400" dirty="0"/>
              <a:t> είναι να γεφυρώσετε αυτούς τους τρόπους κοινωνικοποίησης.</a:t>
            </a:r>
          </a:p>
          <a:p>
            <a:pPr lvl="0" algn="ctr"/>
            <a:endParaRPr lang="en-GB" sz="2400" b="1" dirty="0"/>
          </a:p>
          <a:p>
            <a:pPr lvl="0" algn="ctr"/>
            <a:r>
              <a:rPr lang="en-GB" sz="2400" b="1" dirty="0"/>
              <a:t>Βασικά σημεία:</a:t>
            </a:r>
            <a:r>
              <a:rPr lang="en-GB" sz="2400" dirty="0"/>
              <a:t> </a:t>
            </a:r>
          </a:p>
          <a:p>
            <a:pPr lvl="0" algn="ctr"/>
            <a:r>
              <a:rPr lang="en-GB" sz="2400" dirty="0"/>
              <a:t>Κατανόηση του φόβου έναντι της ευχέρειας και διαχείριση των προσδοκιών</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3191</Words>
  <Application>Microsoft Office PowerPoint</Application>
  <PresentationFormat>Widescreen</PresentationFormat>
  <Paragraphs>340</Paragraphs>
  <Slides>26</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Open Sans</vt:lpstr>
      <vt:lpstr>Times New Roman</vt:lpstr>
      <vt:lpstr>Wingdings</vt:lpstr>
      <vt:lpstr>CARDET Course template</vt:lpstr>
      <vt:lpstr>CARDET Course template - Cover page</vt:lpstr>
      <vt:lpstr>WP3 – Εκπαιδευτικό υλικό για εκπαιδευτικούς   </vt:lpstr>
      <vt:lpstr> Ενότητα 7 (Εκπαιδευτικοί) Διευκόλυνση της διαγενεακής μάθησης      </vt:lpstr>
      <vt:lpstr>Ενότητα 7 (Εκπαιδευτικοί): Διευκόλυνση της διαγενεακής μάθησης</vt:lpstr>
      <vt:lpstr>Ενότητα 7 (Εκπαιδευτικοί): Διευκόλυνση της διαγενεακής μάθησης </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    </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PowerPoint Presentation</vt:lpstr>
      <vt:lpstr>Ενότητα 7 (Εκπαιδευτικοί):  Διευκόλυνση της διαγενεακής μάθησης      </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    </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Ενότητα 7 (Εκπαιδευτικοί): Διευκόλυνση της διαγενεακής μάθησης</vt:lpstr>
      <vt:lpstr>Τέλος Ενότητας 7 (Εκπαιδευτικοί):  Διευκόλυνση της διαγενεακής μάθησης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docId:A6FBB08CA57F63995AA6172B7F169CC2</cp:keywords>
  <cp:lastModifiedBy>Elena Xeni</cp:lastModifiedBy>
  <cp:revision>198</cp:revision>
  <cp:lastPrinted>2018-07-25T11:23:00Z</cp:lastPrinted>
  <dcterms:created xsi:type="dcterms:W3CDTF">2014-07-11T09:12:00Z</dcterms:created>
  <dcterms:modified xsi:type="dcterms:W3CDTF">2026-05-18T10:03:41Z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DD1C4FADC2DE405C88967AFA2740B01B_12</vt:lpwstr>
  </property>
  <property fmtid="{D5CDD505-2E9C-101B-9397-08002B2CF9AE}" pid="3" name="KSOProductBuildVer">
    <vt:lpwstr>1033-12.1.0.26372</vt:lpwstr>
  </property>
</Properties>
</file>