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jDnICMwJMc9q1+S/EAcAhIfmOT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 name="Google Shape;6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„Bei der generationsübergreifenden Zusammenarbeit zeigen sich Reibungen oft in kleinen Momenten. Achten Sie genau auf Signale wie Schüler, die zu schnell vorangehen, ungewohnte Slangausdrücke verwenden, Aufgaben an sich reißen oder ältere Teilnehmer, die sich zurückziehen. Ein Satz wie ‚Ich mache das einfach‘ ist oft ein Warnsignal – nicht für böse Absichten, sondern für ein Missverhältnis in Bezug auf Tempo oder Selbstvertrauen. Das sind die Momente, in denen Ihre Rolle als Moderator entscheidend wird: Verlangsamen Sie den Ablauf behutsam, laden Sie beide Seiten wieder ein, sich einzubringen, und stellen Sie die gemeinsame Beteiligung wieder her, bevor es zu einer Entfremdung kommt.“</a:t>
            </a:r>
            <a:endParaRPr/>
          </a:p>
        </p:txBody>
      </p:sp>
      <p:sp>
        <p:nvSpPr>
          <p:cNvPr id="136" name="Google Shape;13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„Stellen Sie sich Moderation wie einen kleinen Werkzeugkasten vor, aus dem Sie schöpfen können. Mit Mitteln wie dem Unterbrechen der Aktivität, dem Umformulieren von Anweisungen, dem Umdeuten einer Aufgabe oder dem Einführen von Sprechrunden lässt sich das Gleichgewicht schnell wiederherstellen. Eine hilfreiche Strategie besteht darin, die Schüler dazu zu ermutigen, körperlich einen Schritt zurückzutreten – also eher mit Worten als mit den Händen zu führen. Wenn die Schüler die Maus oder das Gerät selbst bedienen, bleibt das Lernen aktiv. Ihre Aufgabe ist es, zu erkennen, wann Sie behutsam eingreifen und wann Sie die Interaktion sich entfalten lassen sollten.“</a:t>
            </a:r>
            <a:endParaRPr/>
          </a:p>
        </p:txBody>
      </p:sp>
      <p:sp>
        <p:nvSpPr>
          <p:cNvPr id="145" name="Google Shape;14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„Jetzt ist es Zeit zum Üben. In diesem Rollenspiel übernimmt eine Person die Rolle des Moderators, eine andere die eines Teilnehmers und eine weitere die eines älteren Lernenden. Das Ziel besteht nicht darin, die digitale Aufgabe zu erledigen, sondern die Interaktion zu beobachten und Moderationstechniken zu üben. Achten Sie auf Machtungleichgewichte, das Tempo und die Beteiligung. Als Moderator ist es Ihre Aufgabe, bei Bedarf einzugreifen – das Tempo zu drosseln, Teilnehmer wieder einzubeziehen und die gemeinsame Steuerung der Aktivität zu unterstützen.“</a:t>
            </a:r>
            <a:endParaRPr/>
          </a:p>
        </p:txBody>
      </p:sp>
      <p:sp>
        <p:nvSpPr>
          <p:cNvPr id="154" name="Google Shape;15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„Reflexion ist ein zentraler Pfeiler. Fragen Sie sich: Hat der Moderator eine Brücke geschlagen oder lediglich ein Problem gelöst? Wir wollen Vertrauen und Beziehungen aufbauen, nicht nur digitale Ergebnisse erzielen.“</a:t>
            </a:r>
            <a:endParaRPr/>
          </a:p>
        </p:txBody>
      </p:sp>
      <p:sp>
        <p:nvSpPr>
          <p:cNvPr id="163" name="Google Shape;16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„Das Zusammenstellen von Gruppen ist eine Wissenschaft, das Bilden von Paaren eine Kunst. Es beginnt damit, dass man seine Schüler kennt – ihre Interessen, Stärken und Lernstile – und endet damit, dass man beobachtet, wie sie in den ersten Minuten der Stunde miteinander umgehen. Beim Zusammenstellen von Gruppen geht es darum, Schüler auszuwählen, deren Fähigkeiten oder Kenntnisse sich gegenseitig ergänzen. Das Bilden von Paaren ist die Kunst, sie so zusammenzustellen, dass sie effektiv zusammenarbeiten und motiviert bleiben.“</a:t>
            </a:r>
            <a:endParaRPr/>
          </a:p>
        </p:txBody>
      </p:sp>
      <p:sp>
        <p:nvSpPr>
          <p:cNvPr id="178" name="Google Shape;17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„Wählen Sie die Teilnehmer nicht nur nach ihren fachlichen Fähigkeiten aus. Berücksichtigen Sie auch ihre sich ergänzenden Stärken, ihren kulturellen Hintergrund, gemeinsame Interessen und ihre sozial-emotionalen Bedürfnisse. Die Zusammenstellung nach ‚Chemie‘ ist sehr wirkungsvoll – wenn zwei Teilnehmer eine gemeinsame Leidenschaft teilen, wie zum Beispiel den lokalen Fußball, werden sie ganz natürlich Wege finden, Aufgaben gemeinsam zu bewältigen, weil sie von dem Thema begeistert sind.“</a:t>
            </a:r>
            <a:endParaRPr/>
          </a:p>
        </p:txBody>
      </p:sp>
      <p:sp>
        <p:nvSpPr>
          <p:cNvPr id="187" name="Google Shape;18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Die ersten 15 Minuten dienen als Probezeit. Gehen Sie durch den Raum. Wenn ein Paar schweigt, braucht es vielleicht einen Eisbrecher oder eine kurze Umstellung. Es ist in Ordnung, die Paare frühzeitig zu tauschen, wenn die Chemie nicht stimmt!</a:t>
            </a:r>
            <a:endParaRPr/>
          </a:p>
        </p:txBody>
      </p:sp>
      <p:sp>
        <p:nvSpPr>
          <p:cNvPr id="196" name="Google Shape;19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"Look for the subtle clues in their profiles. Why does 'Impatient Ivan' need 'Calm Clara'? Ready, set, match!"</a:t>
            </a:r>
            <a:endParaRPr/>
          </a:p>
        </p:txBody>
      </p:sp>
      <p:sp>
        <p:nvSpPr>
          <p:cNvPr id="205" name="Google Shape;20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„Stellen Sie Ihre Argumentation vor. Wenn Ihr Partner ein Risiko erkennt, das Sie übersehen haben – wie zum Beispiel zwei sehr dominante Persönlichkeiten –, hilft uns das, uns auf die tatsächlichen Herausforderungen bei der Moderation vorzubereiten!“</a:t>
            </a:r>
            <a:endParaRPr/>
          </a:p>
        </p:txBody>
      </p:sp>
      <p:sp>
        <p:nvSpPr>
          <p:cNvPr id="214" name="Google Shape;21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„Ko-Kreation ist ein gemeinschaftlicher Prozess, bei dem alle Beteiligten die Lernerfahrung aktiv mitgestalten. Jeder bringt Ideen, Fachwissen und Perspektiven ein – niemand nimmt nur Anweisungen entgegen. Es ist dialogisch und kreativ: gemeinsame Verantwortung, offene Kommunikation und kollektive Problemlösung. Im Kern beantwortet Ko-Kreation die Frage: ‚Wie können wir gemeinsam etwas schaffen, das keiner von uns allein schaffen könnte?‘ Ihre Rolle wandelt sich von der eines ‚Lehrers‘ zu der eines ‚Moderators‘ dieses gemeinsamen Dialogs.“</a:t>
            </a:r>
            <a:endParaRPr/>
          </a:p>
        </p:txBody>
      </p:sp>
      <p:sp>
        <p:nvSpPr>
          <p:cNvPr id="229" name="Google Shape;22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„Zunächst sollten Sie eine Verbindung herstellen, indem Sie die Teilnehmer willkommen heißen und ein gemeinsames Ziel festlegen. Anschließend sollten Sie Erfahrungen und Annahmen aufdecken und untersuchen. Als Nächstes sollten Sie sich gemeinsam auf Lösungen einigen und diese entwickeln. Schließlich sollten Sie die Ergebnisse umsetzen und reflektieren. Der Fokus verlagert sich dabei vom ‚Helfen‘ hin zu echter Zusammenarbeit, bei der alle Stimmen Gehör finden.“</a:t>
            </a:r>
            <a:endParaRPr/>
          </a:p>
        </p:txBody>
      </p:sp>
      <p:sp>
        <p:nvSpPr>
          <p:cNvPr id="238" name="Google Shape;23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„Digitale Tools können die gemeinsame Gestaltung ansprechender und zugänglicher machen. Beim gemeinsamen Geschichtenerzählen können die Teilnehmer mithilfe von Apps wie Book Creator oder Canva Geschichten und Bildmaterial miteinander verbinden. Beim gemeinsamen Kartografieren werden Erinnerungen oder Erlebnisse mit digitalen Karten verknüpft, wodurch abstrakte Ideen greifbar werden. Tools für kollaboratives Design wie Padlet oder Mentimeter helfen der Gruppe dabei, über Themen abzustimmen, Ressourcen auszutauschen und gemeinsam Entscheidungen zu treffen. Diese Methoden sorgen dafür, dass alle einbezogen werden und der Prozess wirklich gemeinschaftlich gestaltet wird.“</a:t>
            </a:r>
            <a:endParaRPr/>
          </a:p>
        </p:txBody>
      </p:sp>
      <p:sp>
        <p:nvSpPr>
          <p:cNvPr id="247" name="Google Shape;24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„Das ist ein Schnelldurchlauf durch den Moderationsprozess. Moderatoren, euer Ziel ist es, dafür zu sorgen, dass in der Entwurfsphase jede Stimme Gehör findet.“</a:t>
            </a:r>
            <a:endParaRPr/>
          </a:p>
        </p:txBody>
      </p:sp>
      <p:sp>
        <p:nvSpPr>
          <p:cNvPr id="256" name="Google Shape;25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„Zum Abschluss: Richten Sie den Blick auf die Zukunft. Welche Auswirkungen wird Ihr IGL-Programm haben? Formulieren Sie diese Schlagzeile. Das ist das Vermächtnis, das Sie durch Digital Harmony schaffen. Großartige Leistung heute!“</a:t>
            </a:r>
            <a:endParaRPr/>
          </a:p>
        </p:txBody>
      </p:sp>
      <p:sp>
        <p:nvSpPr>
          <p:cNvPr id="265" name="Google Shape;26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„Herzlich willkommen! Heute beschäftigen wir uns mit dem Thema generationsübergreifendes Lernen. Dabei handelt es sich um einen Prozess, bei dem beide Generationen einen Beitrag leisten und voneinander, miteinander und übereinander lernen. Man kann es eher als einen Kreis des gegenseitigen Austauschs betrachten als als die traditionelle Top-down-Hierarchie, bei der Ältere Jüngere unterrichten.“</a:t>
            </a:r>
            <a:endParaRPr/>
          </a:p>
          <a:p>
            <a:pPr indent="0" lvl="0" marL="0" rtl="0" algn="l">
              <a:spcBef>
                <a:spcPts val="0"/>
              </a:spcBef>
              <a:spcAft>
                <a:spcPts val="0"/>
              </a:spcAft>
              <a:buNone/>
            </a:pPr>
            <a:br>
              <a:rPr lang="en-GB"/>
            </a:br>
            <a:endParaRPr/>
          </a:p>
          <a:p>
            <a:pPr indent="0" lvl="0" marL="0" rtl="0" algn="l">
              <a:spcBef>
                <a:spcPts val="0"/>
              </a:spcBef>
              <a:spcAft>
                <a:spcPts val="0"/>
              </a:spcAft>
              <a:buNone/>
            </a:pPr>
            <a:r>
              <a:t/>
            </a:r>
            <a:endParaRPr sz="1200"/>
          </a:p>
        </p:txBody>
      </p:sp>
      <p:sp>
        <p:nvSpPr>
          <p:cNvPr id="76" name="Google Shape;7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„Diese fünf Säulen bilden unser Fundament. Gegenseitigkeit sorgt dafür, dass alle davon profitieren. Struktur hält uns auf Kurs, Barrierefreiheit macht unsere Lernumgebung inklusiv und gibt so jedem die Möglichkeit, sich aktiv einzubringen. Reflexion ermöglicht es uns, die Erfahrungen zu verarbeiten, und Mitbestimmung stellt sicher, dass jeder eine Stimme hat.“</a:t>
            </a:r>
            <a:endParaRPr/>
          </a:p>
          <a:p>
            <a:pPr indent="0" lvl="0" marL="0" rtl="0" algn="l">
              <a:spcBef>
                <a:spcPts val="0"/>
              </a:spcBef>
              <a:spcAft>
                <a:spcPts val="0"/>
              </a:spcAft>
              <a:buNone/>
            </a:pPr>
            <a:br>
              <a:rPr lang="en-GB"/>
            </a:br>
            <a:endParaRPr/>
          </a:p>
          <a:p>
            <a:pPr indent="0" lvl="0" marL="0" rtl="0" algn="l">
              <a:spcBef>
                <a:spcPts val="0"/>
              </a:spcBef>
              <a:spcAft>
                <a:spcPts val="0"/>
              </a:spcAft>
              <a:buNone/>
            </a:pPr>
            <a:r>
              <a:t/>
            </a:r>
            <a:endParaRPr sz="1200"/>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For „Für Ihre Schüler ist generationsübergreifendes Lernen eine wirkungsvolle Übung in sozialer und emotionaler Kompetenz. Wenn sie alltägliche digitale Praktiken erklären – etwa wie man online sucht oder eine App nutzt –, üben sie sich in Geduld, Empathie und klarer Kommunikation. Gleichzeitig profitieren die älteren Teilnehmer davon, dass sie sich weniger isoliert fühlen und mehr Selbstvertrauen im Umgang mit digitalen Tools gewinnen. Das Besondere an IGL ist, dass beide Seiten gemeinsam lernen und wachsen und dabei jeweils ihre eigenen Stärken einbringen.“</a:t>
            </a:r>
            <a:endParaRPr sz="1200"/>
          </a:p>
        </p:txBody>
      </p:sp>
      <p:sp>
        <p:nvSpPr>
          <p:cNvPr id="94" name="Google Shape;9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„Beginnen wir mit Ihrer eigenen Erfahrung. Denken Sie an einen Moment, in dem Sie von oder mit jemandem aus einer anderen Generation etwas gelernt haben. Das kann eine einzelne Situation oder auch zwei verschiedene sein. Indem wir darüber nachdenken, machen wir uns bewusst, dass generationsübergreifendes Lernen ein ganz natürlicher Bestandteil des Alltags ist. Diese Übung hilft uns, wieder ein Gefühl der Gegenseitigkeit zu entwickeln – jene gemeinsame Lernerfahrung, die wir später für unsere Schüler und älteren Lernenden schaffen möchten.“</a:t>
            </a:r>
            <a:endParaRPr/>
          </a:p>
          <a:p>
            <a:pPr indent="0" lvl="0" marL="0" rtl="0" algn="l">
              <a:spcBef>
                <a:spcPts val="0"/>
              </a:spcBef>
              <a:spcAft>
                <a:spcPts val="0"/>
              </a:spcAft>
              <a:buNone/>
            </a:pPr>
            <a:br>
              <a:rPr lang="en-GB"/>
            </a:br>
            <a:endParaRPr/>
          </a:p>
          <a:p>
            <a:pPr indent="0" lvl="0" marL="0" rtl="0" algn="l">
              <a:spcBef>
                <a:spcPts val="0"/>
              </a:spcBef>
              <a:spcAft>
                <a:spcPts val="0"/>
              </a:spcAft>
              <a:buNone/>
            </a:pPr>
            <a:r>
              <a:t/>
            </a:r>
            <a:endParaRPr/>
          </a:p>
        </p:txBody>
      </p:sp>
      <p:sp>
        <p:nvSpPr>
          <p:cNvPr id="103" name="Google Shape;10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Lassen Sie uns die Grundsätze konkretisieren. Im Raum finden Sie Plakate zu den fünf Kernprinzipien des generationsübergreifenden Lernens. Ihre Aufgabe ist es, in „grünen Flaggen“ und „roten Flaggen“ zu denken – also in klaren Indikatoren dafür, ob ein Prinzip erfüllt wird. Wenn Sie zum Beispiel einen Senior und einen Schüler sehen, die beide mit dem Tablet beschäftigt sind, miteinander reden und lachen, ist das eine grüne Flagge für Gegenseitigkeit. Wenn der Schüler alle Klicks ausführt, während der Senior passiv bleibt, ist das eine rote Flagge. Bitte tragen Sie Ihre eigenen Beobachtungen auf die Plakate ein.“</a:t>
            </a:r>
            <a:endParaRPr/>
          </a:p>
        </p:txBody>
      </p:sp>
      <p:sp>
        <p:nvSpPr>
          <p:cNvPr id="112" name="Google Shape;11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„Ihre Schüler leben in einer Welt, in der man Fehler sofort rückgängig machen kann. Ältere Menschen hingegen empfinden Technik oft als empfindlich und haben Angst, sie ‚kaputtzumachen‘. Kommen dann noch unterschiedliche Kommunikationsstile, Vorurteile über Alter oder Kompetenz sowie unklare Rollen hinzu, kann es schnell zu Spannungen kommen. Ihre Aufgabe als Moderator ist es, diese Unterschiede frühzeitig zu erkennen und aktiv Brücken zu schlagen – zwischen unterschiedlichen Geschwindigkeiten, Erwartungen und Perspektiven.“</a:t>
            </a:r>
            <a:endParaRPr/>
          </a:p>
        </p:txBody>
      </p:sp>
      <p:sp>
        <p:nvSpPr>
          <p:cNvPr id="127" name="Google Shape;12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10" name="Shape 10"/>
        <p:cNvGrpSpPr/>
        <p:nvPr/>
      </p:nvGrpSpPr>
      <p:grpSpPr>
        <a:xfrm>
          <a:off x="0" y="0"/>
          <a:ext cx="0" cy="0"/>
          <a:chOff x="0" y="0"/>
          <a:chExt cx="0" cy="0"/>
        </a:xfrm>
      </p:grpSpPr>
      <p:sp>
        <p:nvSpPr>
          <p:cNvPr id="11" name="Google Shape;11;p28"/>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8"/>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b="0" i="0" lang="en-GB" sz="900" u="none" cap="none" strike="noStrike">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b="0" i="0" lang="en-GB" sz="9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13" name="Google Shape;13;p28"/>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8"/>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5" name="Google Shape;15;p28"/>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 name="Google Shape;16;p28"/>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17" name="Google Shape;17;p28"/>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18" name="Google Shape;18;p28"/>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9" name="Shape 19"/>
        <p:cNvGrpSpPr/>
        <p:nvPr/>
      </p:nvGrpSpPr>
      <p:grpSpPr>
        <a:xfrm>
          <a:off x="0" y="0"/>
          <a:ext cx="0" cy="0"/>
          <a:chOff x="0" y="0"/>
          <a:chExt cx="0" cy="0"/>
        </a:xfrm>
      </p:grpSpPr>
      <p:sp>
        <p:nvSpPr>
          <p:cNvPr id="20" name="Google Shape;20;p34"/>
          <p:cNvSpPr/>
          <p:nvPr/>
        </p:nvSpPr>
        <p:spPr>
          <a:xfrm>
            <a:off x="1" y="2184266"/>
            <a:ext cx="310895" cy="133118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34"/>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34"/>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3" name="Google Shape;23;p34"/>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 name="Google Shape;24;p34"/>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25" name="Google Shape;25;p34"/>
          <p:cNvPicPr preferRelativeResize="0"/>
          <p:nvPr/>
        </p:nvPicPr>
        <p:blipFill rotWithShape="1">
          <a:blip r:embed="rId3">
            <a:alphaModFix/>
          </a:blip>
          <a:srcRect b="0" l="0" r="0" t="0"/>
          <a:stretch/>
        </p:blipFill>
        <p:spPr>
          <a:xfrm>
            <a:off x="401324" y="377037"/>
            <a:ext cx="1984435" cy="909936"/>
          </a:xfrm>
          <a:prstGeom prst="rect">
            <a:avLst/>
          </a:prstGeom>
          <a:noFill/>
          <a:ln>
            <a:noFill/>
          </a:ln>
        </p:spPr>
      </p:pic>
      <p:pic>
        <p:nvPicPr>
          <p:cNvPr id="26" name="Google Shape;26;p34"/>
          <p:cNvPicPr preferRelativeResize="0"/>
          <p:nvPr/>
        </p:nvPicPr>
        <p:blipFill rotWithShape="1">
          <a:blip r:embed="rId4">
            <a:alphaModFix/>
          </a:blip>
          <a:srcRect b="0" l="0" r="0" t="0"/>
          <a:stretch/>
        </p:blipFill>
        <p:spPr>
          <a:xfrm>
            <a:off x="6096000" y="3515455"/>
            <a:ext cx="5702300" cy="2362200"/>
          </a:xfrm>
          <a:prstGeom prst="rect">
            <a:avLst/>
          </a:prstGeom>
          <a:noFill/>
          <a:ln>
            <a:noFill/>
          </a:ln>
        </p:spPr>
      </p:pic>
      <p:sp>
        <p:nvSpPr>
          <p:cNvPr id="27" name="Google Shape;27;p34"/>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8" name="Shape 28"/>
        <p:cNvGrpSpPr/>
        <p:nvPr/>
      </p:nvGrpSpPr>
      <p:grpSpPr>
        <a:xfrm>
          <a:off x="0" y="0"/>
          <a:ext cx="0" cy="0"/>
          <a:chOff x="0" y="0"/>
          <a:chExt cx="0" cy="0"/>
        </a:xfrm>
      </p:grpSpPr>
      <p:sp>
        <p:nvSpPr>
          <p:cNvPr id="29" name="Google Shape;29;p35"/>
          <p:cNvSpPr txBox="1"/>
          <p:nvPr>
            <p:ph type="ctrTitle"/>
          </p:nvPr>
        </p:nvSpPr>
        <p:spPr>
          <a:xfrm>
            <a:off x="2179865" y="2937536"/>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accent2"/>
              </a:buClr>
              <a:buSzPts val="2000"/>
              <a:buFont typeface="Arial"/>
              <a:buNone/>
              <a:defRPr b="0" i="0" sz="2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p35"/>
          <p:cNvSpPr/>
          <p:nvPr/>
        </p:nvSpPr>
        <p:spPr>
          <a:xfrm flipH="1">
            <a:off x="2172707" y="2913643"/>
            <a:ext cx="7839428" cy="4571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1" name="Google Shape;31;p35"/>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2" name="Google Shape;32;p35"/>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3" name="Shape 33"/>
        <p:cNvGrpSpPr/>
        <p:nvPr/>
      </p:nvGrpSpPr>
      <p:grpSpPr>
        <a:xfrm>
          <a:off x="0" y="0"/>
          <a:ext cx="0" cy="0"/>
          <a:chOff x="0" y="0"/>
          <a:chExt cx="0" cy="0"/>
        </a:xfrm>
      </p:grpSpPr>
      <p:pic>
        <p:nvPicPr>
          <p:cNvPr id="34" name="Google Shape;34;p36"/>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5" name="Google Shape;35;p36"/>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pic>
        <p:nvPicPr>
          <p:cNvPr id="36" name="Google Shape;36;p36"/>
          <p:cNvPicPr preferRelativeResize="0"/>
          <p:nvPr/>
        </p:nvPicPr>
        <p:blipFill rotWithShape="1">
          <a:blip r:embed="rId3">
            <a:alphaModFix/>
          </a:blip>
          <a:srcRect b="0" l="0" r="0" t="0"/>
          <a:stretch/>
        </p:blipFill>
        <p:spPr>
          <a:xfrm>
            <a:off x="2317750" y="1447800"/>
            <a:ext cx="7556500" cy="3962400"/>
          </a:xfrm>
          <a:prstGeom prst="rect">
            <a:avLst/>
          </a:prstGeom>
          <a:noFill/>
          <a:ln>
            <a:noFill/>
          </a:ln>
        </p:spPr>
      </p:pic>
      <p:sp>
        <p:nvSpPr>
          <p:cNvPr id="37" name="Google Shape;37;p36"/>
          <p:cNvSpPr txBox="1"/>
          <p:nvPr>
            <p:ph idx="1" type="subTitle"/>
          </p:nvPr>
        </p:nvSpPr>
        <p:spPr>
          <a:xfrm>
            <a:off x="401324" y="300159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8" name="Shape 38"/>
        <p:cNvGrpSpPr/>
        <p:nvPr/>
      </p:nvGrpSpPr>
      <p:grpSpPr>
        <a:xfrm>
          <a:off x="0" y="0"/>
          <a:ext cx="0" cy="0"/>
          <a:chOff x="0" y="0"/>
          <a:chExt cx="0" cy="0"/>
        </a:xfrm>
      </p:grpSpPr>
      <p:sp>
        <p:nvSpPr>
          <p:cNvPr id="39" name="Google Shape;39;p37"/>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 name="Google Shape;40;p37"/>
          <p:cNvSpPr txBox="1"/>
          <p:nvPr>
            <p:ph type="ctrTitle"/>
          </p:nvPr>
        </p:nvSpPr>
        <p:spPr>
          <a:xfrm>
            <a:off x="2179865" y="2774849"/>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37"/>
          <p:cNvSpPr/>
          <p:nvPr/>
        </p:nvSpPr>
        <p:spPr>
          <a:xfrm flipH="1">
            <a:off x="2172708" y="2774849"/>
            <a:ext cx="7839428" cy="4571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 2col">
  <p:cSld name="Title Subtitle Content - 2col">
    <p:spTree>
      <p:nvGrpSpPr>
        <p:cNvPr id="45" name="Shape 45"/>
        <p:cNvGrpSpPr/>
        <p:nvPr/>
      </p:nvGrpSpPr>
      <p:grpSpPr>
        <a:xfrm>
          <a:off x="0" y="0"/>
          <a:ext cx="0" cy="0"/>
          <a:chOff x="0" y="0"/>
          <a:chExt cx="0" cy="0"/>
        </a:xfrm>
      </p:grpSpPr>
      <p:sp>
        <p:nvSpPr>
          <p:cNvPr id="46" name="Google Shape;46;p30"/>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30"/>
          <p:cNvSpPr txBox="1"/>
          <p:nvPr>
            <p:ph idx="2" type="body"/>
          </p:nvPr>
        </p:nvSpPr>
        <p:spPr>
          <a:xfrm>
            <a:off x="97971" y="1462685"/>
            <a:ext cx="11944350" cy="528917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 1col">
  <p:cSld name="Title Text - 1col">
    <p:spTree>
      <p:nvGrpSpPr>
        <p:cNvPr id="49" name="Shape 49"/>
        <p:cNvGrpSpPr/>
        <p:nvPr/>
      </p:nvGrpSpPr>
      <p:grpSpPr>
        <a:xfrm>
          <a:off x="0" y="0"/>
          <a:ext cx="0" cy="0"/>
          <a:chOff x="0" y="0"/>
          <a:chExt cx="0" cy="0"/>
        </a:xfrm>
      </p:grpSpPr>
      <p:sp>
        <p:nvSpPr>
          <p:cNvPr id="50" name="Google Shape;50;p31"/>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solidFill>
                  <a:schemeClr val="dk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1"/>
          <p:cNvSpPr txBox="1"/>
          <p:nvPr>
            <p:ph idx="1" type="body"/>
          </p:nvPr>
        </p:nvSpPr>
        <p:spPr>
          <a:xfrm>
            <a:off x="97971" y="881743"/>
            <a:ext cx="11944350" cy="58701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 2col">
  <p:cSld name="Title Content - 2col">
    <p:spTree>
      <p:nvGrpSpPr>
        <p:cNvPr id="52" name="Shape 52"/>
        <p:cNvGrpSpPr/>
        <p:nvPr/>
      </p:nvGrpSpPr>
      <p:grpSpPr>
        <a:xfrm>
          <a:off x="0" y="0"/>
          <a:ext cx="0" cy="0"/>
          <a:chOff x="0" y="0"/>
          <a:chExt cx="0" cy="0"/>
        </a:xfrm>
      </p:grpSpPr>
      <p:sp>
        <p:nvSpPr>
          <p:cNvPr id="53" name="Google Shape;53;p32"/>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32"/>
          <p:cNvSpPr txBox="1"/>
          <p:nvPr>
            <p:ph idx="1" type="body"/>
          </p:nvPr>
        </p:nvSpPr>
        <p:spPr>
          <a:xfrm>
            <a:off x="97971"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p32"/>
          <p:cNvSpPr txBox="1"/>
          <p:nvPr>
            <p:ph idx="2" type="body"/>
          </p:nvPr>
        </p:nvSpPr>
        <p:spPr>
          <a:xfrm>
            <a:off x="6131377"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 1col">
  <p:cSld name="Title Subtitle Text - 1col">
    <p:spTree>
      <p:nvGrpSpPr>
        <p:cNvPr id="56" name="Shape 56"/>
        <p:cNvGrpSpPr/>
        <p:nvPr/>
      </p:nvGrpSpPr>
      <p:grpSpPr>
        <a:xfrm>
          <a:off x="0" y="0"/>
          <a:ext cx="0" cy="0"/>
          <a:chOff x="0" y="0"/>
          <a:chExt cx="0" cy="0"/>
        </a:xfrm>
      </p:grpSpPr>
      <p:sp>
        <p:nvSpPr>
          <p:cNvPr id="57" name="Google Shape;57;p33"/>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33"/>
          <p:cNvSpPr txBox="1"/>
          <p:nvPr>
            <p:ph idx="1" type="body"/>
          </p:nvPr>
        </p:nvSpPr>
        <p:spPr>
          <a:xfrm>
            <a:off x="97971"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33"/>
          <p:cNvSpPr txBox="1"/>
          <p:nvPr>
            <p:ph idx="2" type="body"/>
          </p:nvPr>
        </p:nvSpPr>
        <p:spPr>
          <a:xfrm>
            <a:off x="6131377"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33"/>
          <p:cNvSpPr txBox="1"/>
          <p:nvPr>
            <p:ph idx="3"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alpha val="50196"/>
          </a:srgbClr>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alpha val="0"/>
          </a:schemeClr>
        </a:solidFill>
      </p:bgPr>
    </p:bg>
    <p:spTree>
      <p:nvGrpSpPr>
        <p:cNvPr id="42" name="Shape 42"/>
        <p:cNvGrpSpPr/>
        <p:nvPr/>
      </p:nvGrpSpPr>
      <p:grpSpPr>
        <a:xfrm>
          <a:off x="0" y="0"/>
          <a:ext cx="0" cy="0"/>
          <a:chOff x="0" y="0"/>
          <a:chExt cx="0" cy="0"/>
        </a:xfrm>
      </p:grpSpPr>
      <p:sp>
        <p:nvSpPr>
          <p:cNvPr id="43" name="Google Shape;43;p29"/>
          <p:cNvSpPr/>
          <p:nvPr/>
        </p:nvSpPr>
        <p:spPr>
          <a:xfrm>
            <a:off x="0" y="0"/>
            <a:ext cx="12192000" cy="797521"/>
          </a:xfrm>
          <a:prstGeom prst="rect">
            <a:avLst/>
          </a:prstGeom>
          <a:solidFill>
            <a:schemeClr val="accen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4" name="Google Shape;44;p29"/>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marR="0" rtl="0" algn="l">
              <a:lnSpc>
                <a:spcPct val="90000"/>
              </a:lnSpc>
              <a:spcBef>
                <a:spcPts val="0"/>
              </a:spcBef>
              <a:spcAft>
                <a:spcPts val="0"/>
              </a:spcAft>
              <a:buClr>
                <a:schemeClr val="dk2"/>
              </a:buClr>
              <a:buSzPts val="3800"/>
              <a:buFont typeface="Arial"/>
              <a:buNone/>
              <a:defRPr b="0" i="0" sz="38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 accent1="accent1" accent2="accent2" accent3="accent3" accent4="accent4" accent5="accent5" accent6="accent6" bg1="lt1" bg2="dk2" tx1="dk1" tx2="lt2" folHlink="folHlink" hlink="hlink"/>
  <p:sldLayoutIdLst>
    <p:sldLayoutId id="2147483655" r:id="rId1"/>
    <p:sldLayoutId id="2147483656" r:id="rId2"/>
    <p:sldLayoutId id="2147483657" r:id="rId3"/>
    <p:sldLayoutId id="2147483658"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lang="en-GB" sz="2400"/>
              <a:t>WP3 – Schulungsmaterialien für Lehrkräfte</a:t>
            </a:r>
            <a:br>
              <a:rPr lang="en-GB" sz="1800"/>
            </a:br>
            <a:r>
              <a:rPr lang="en-GB" sz="1800"/>
              <a:t> </a:t>
            </a:r>
            <a:br>
              <a:rPr lang="en-GB" sz="1800"/>
            </a:br>
            <a:endParaRPr sz="1800"/>
          </a:p>
        </p:txBody>
      </p:sp>
      <p:sp>
        <p:nvSpPr>
          <p:cNvPr id="66" name="Google Shape;66;p1"/>
          <p:cNvSpPr txBox="1"/>
          <p:nvPr>
            <p:ph idx="1" type="subTitle"/>
          </p:nvPr>
        </p:nvSpPr>
        <p:spPr>
          <a:xfrm>
            <a:off x="374726" y="3662220"/>
            <a:ext cx="7391858" cy="2063171"/>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l">
              <a:lnSpc>
                <a:spcPct val="90000"/>
              </a:lnSpc>
              <a:spcBef>
                <a:spcPts val="0"/>
              </a:spcBef>
              <a:spcAft>
                <a:spcPts val="0"/>
              </a:spcAft>
              <a:buClr>
                <a:schemeClr val="dk1"/>
              </a:buClr>
              <a:buSzPct val="100000"/>
              <a:buNone/>
            </a:pPr>
            <a:r>
              <a:t/>
            </a:r>
            <a:endParaRPr sz="5100"/>
          </a:p>
          <a:p>
            <a:pPr indent="0" lvl="0" marL="0" rtl="0" algn="l">
              <a:lnSpc>
                <a:spcPct val="90000"/>
              </a:lnSpc>
              <a:spcBef>
                <a:spcPts val="1000"/>
              </a:spcBef>
              <a:spcAft>
                <a:spcPts val="0"/>
              </a:spcAft>
              <a:buClr>
                <a:schemeClr val="dk1"/>
              </a:buClr>
              <a:buSzPct val="100000"/>
              <a:buNone/>
            </a:pPr>
            <a:r>
              <a:rPr lang="en-GB" sz="4000"/>
              <a:t>Modul 7</a:t>
            </a:r>
            <a:endParaRPr/>
          </a:p>
          <a:p>
            <a:pPr indent="0" lvl="0" marL="0" rtl="0" algn="l">
              <a:lnSpc>
                <a:spcPct val="90000"/>
              </a:lnSpc>
              <a:spcBef>
                <a:spcPts val="1000"/>
              </a:spcBef>
              <a:spcAft>
                <a:spcPts val="0"/>
              </a:spcAft>
              <a:buClr>
                <a:schemeClr val="dk1"/>
              </a:buClr>
              <a:buSzPct val="100000"/>
              <a:buNone/>
            </a:pPr>
            <a:r>
              <a:rPr lang="en-GB" sz="4000"/>
              <a:t>Intergenerationelles Lernen fördern</a:t>
            </a:r>
            <a:br>
              <a:rPr lang="en-GB" sz="4500"/>
            </a:br>
            <a:br>
              <a:rPr lang="en-GB" sz="4500">
                <a:latin typeface="Calibri"/>
                <a:ea typeface="Calibri"/>
                <a:cs typeface="Calibri"/>
                <a:sym typeface="Calibri"/>
              </a:rPr>
            </a:br>
            <a:endParaRPr sz="4500">
              <a:latin typeface="Calibri"/>
              <a:ea typeface="Calibri"/>
              <a:cs typeface="Calibri"/>
              <a:sym typeface="Calibri"/>
            </a:endParaRPr>
          </a:p>
          <a:p>
            <a:pPr indent="0" lvl="0" marL="0" rtl="0" algn="l">
              <a:lnSpc>
                <a:spcPct val="90000"/>
              </a:lnSpc>
              <a:spcBef>
                <a:spcPts val="1000"/>
              </a:spcBef>
              <a:spcAft>
                <a:spcPts val="0"/>
              </a:spcAft>
              <a:buClr>
                <a:schemeClr val="dk1"/>
              </a:buClr>
              <a:buSzPct val="100000"/>
              <a:buNone/>
            </a:pPr>
            <a:r>
              <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139" name="Google Shape;139;p1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2: IGL managen (spezifische Dynamiken &amp; Konflikte)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40" name="Google Shape;140;p10"/>
          <p:cNvPicPr preferRelativeResize="0"/>
          <p:nvPr>
            <p:ph idx="2" type="body"/>
          </p:nvPr>
        </p:nvPicPr>
        <p:blipFill rotWithShape="1">
          <a:blip r:embed="rId3">
            <a:alphaModFix/>
          </a:blip>
          <a:srcRect b="0" l="0" r="0" t="0"/>
          <a:stretch/>
        </p:blipFill>
        <p:spPr>
          <a:xfrm>
            <a:off x="9902028" y="5781481"/>
            <a:ext cx="2016346" cy="925815"/>
          </a:xfrm>
          <a:prstGeom prst="rect">
            <a:avLst/>
          </a:prstGeom>
          <a:noFill/>
          <a:ln>
            <a:noFill/>
          </a:ln>
        </p:spPr>
      </p:pic>
      <p:sp>
        <p:nvSpPr>
          <p:cNvPr id="141" name="Google Shape;141;p10"/>
          <p:cNvSpPr txBox="1"/>
          <p:nvPr/>
        </p:nvSpPr>
        <p:spPr>
          <a:xfrm>
            <a:off x="97970" y="1558636"/>
            <a:ext cx="11581412" cy="5271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Häufige Reibungspunkte		</a:t>
            </a:r>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	</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Probleme frühzeitig erkennen</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Achten Sie auf:</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Tempounterschiede: </a:t>
            </a:r>
            <a:r>
              <a:rPr b="0" i="0" lang="en-GB" sz="2400" u="none" cap="none" strike="noStrike">
                <a:solidFill>
                  <a:schemeClr val="dk1"/>
                </a:solidFill>
                <a:latin typeface="Calibri"/>
                <a:ea typeface="Calibri"/>
                <a:cs typeface="Calibri"/>
                <a:sym typeface="Calibri"/>
              </a:rPr>
              <a:t>Die Schüler*innen kommen zu schnell voran.</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Sprachbarriere:</a:t>
            </a:r>
            <a:r>
              <a:rPr b="0" i="0" lang="en-GB" sz="2400" u="none" cap="none" strike="noStrike">
                <a:solidFill>
                  <a:schemeClr val="dk1"/>
                </a:solidFill>
                <a:latin typeface="Calibri"/>
                <a:ea typeface="Calibri"/>
                <a:cs typeface="Calibri"/>
                <a:sym typeface="Calibri"/>
              </a:rPr>
              <a:t> Fachjargon (z. B. „die Cloud“), Umgangssprache, übermäßig formelle Sprache.</a:t>
            </a:r>
            <a:endParaRPr b="0" i="0" sz="2400" u="none" cap="none" strike="noStrike">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Rückzug:</a:t>
            </a:r>
            <a:r>
              <a:rPr b="0" i="0" lang="en-GB" sz="2400" u="none" cap="none" strike="noStrike">
                <a:solidFill>
                  <a:schemeClr val="dk1"/>
                </a:solidFill>
                <a:latin typeface="Calibri"/>
                <a:ea typeface="Calibri"/>
                <a:cs typeface="Calibri"/>
                <a:sym typeface="Calibri"/>
              </a:rPr>
              <a:t> Senior*innen, die das Gefühl haben, eine „Last“ zu sein.</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Rollenverwechslung :</a:t>
            </a:r>
            <a:r>
              <a:rPr b="0" i="0" lang="en-GB" sz="2400" u="none" cap="none" strike="noStrike">
                <a:solidFill>
                  <a:schemeClr val="dk1"/>
                </a:solidFill>
                <a:latin typeface="Calibri"/>
                <a:ea typeface="Calibri"/>
                <a:cs typeface="Calibri"/>
                <a:sym typeface="Calibri"/>
              </a:rPr>
              <a:t> Senior*innen können die traditionelle Rolle der Lehrenden übernehmen.</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Stereotypen:</a:t>
            </a:r>
            <a:r>
              <a:rPr b="0" i="0" lang="en-GB" sz="2400" u="none" cap="none" strike="noStrike">
                <a:solidFill>
                  <a:schemeClr val="dk1"/>
                </a:solidFill>
                <a:latin typeface="Calibri"/>
                <a:ea typeface="Calibri"/>
                <a:cs typeface="Calibri"/>
                <a:sym typeface="Calibri"/>
              </a:rPr>
              <a:t> Stereotypen wie „die jüngeren Generationen sind faul“ können den Aufbau von Beziehungen behindern </a:t>
            </a:r>
            <a:endParaRPr b="0" i="0" sz="2400" u="none" cap="none" strike="noStrike">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Noto Sans Symbols"/>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148" name="Google Shape;148;p1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2: IGL managen (spezifische Dynamiken &amp; Konflikte)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49" name="Google Shape;149;p11"/>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50" name="Google Shape;150;p11"/>
          <p:cNvSpPr txBox="1"/>
          <p:nvPr/>
        </p:nvSpPr>
        <p:spPr>
          <a:xfrm>
            <a:off x="149678" y="1241483"/>
            <a:ext cx="9835149" cy="552151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080301"/>
                </a:solidFill>
                <a:latin typeface="Calibri"/>
                <a:ea typeface="Calibri"/>
                <a:cs typeface="Calibri"/>
                <a:sym typeface="Calibri"/>
              </a:rPr>
              <a:t>Der Werkzeugkasten der Moderatoren</a:t>
            </a:r>
            <a:endParaRPr b="1" sz="2400">
              <a:solidFill>
                <a:srgbClr val="080301"/>
              </a:solidFill>
              <a:latin typeface="Calibri"/>
              <a:ea typeface="Calibri"/>
              <a:cs typeface="Calibri"/>
              <a:sym typeface="Calibri"/>
            </a:endParaRPr>
          </a:p>
          <a:p>
            <a:pPr indent="0" lvl="0" marL="0" marR="0" rtl="0" algn="l">
              <a:spcBef>
                <a:spcPts val="0"/>
              </a:spcBef>
              <a:spcAft>
                <a:spcPts val="0"/>
              </a:spcAft>
              <a:buNone/>
            </a:pPr>
            <a:r>
              <a:t/>
            </a:r>
            <a:endParaRPr b="1" sz="1800">
              <a:solidFill>
                <a:srgbClr val="080301"/>
              </a:solidFill>
              <a:latin typeface="Times New Roman"/>
              <a:ea typeface="Times New Roman"/>
              <a:cs typeface="Times New Roman"/>
              <a:sym typeface="Times New Roman"/>
            </a:endParaRPr>
          </a:p>
          <a:p>
            <a:pPr indent="0" lvl="0" marL="0" marR="0" rtl="0" algn="ctr">
              <a:spcBef>
                <a:spcPts val="0"/>
              </a:spcBef>
              <a:spcAft>
                <a:spcPts val="0"/>
              </a:spcAft>
              <a:buNone/>
            </a:pPr>
            <a:r>
              <a:rPr lang="en-GB" sz="2400">
                <a:solidFill>
                  <a:srgbClr val="080301"/>
                </a:solidFill>
                <a:latin typeface="Calibri"/>
                <a:ea typeface="Calibri"/>
                <a:cs typeface="Calibri"/>
                <a:sym typeface="Calibri"/>
              </a:rPr>
              <a:t>Interventionsstrategien</a:t>
            </a:r>
            <a:endParaRPr sz="2400">
              <a:solidFill>
                <a:srgbClr val="080301"/>
              </a:solidFill>
              <a:latin typeface="Calibri"/>
              <a:ea typeface="Calibri"/>
              <a:cs typeface="Calibri"/>
              <a:sym typeface="Calibri"/>
            </a:endParaRPr>
          </a:p>
          <a:p>
            <a:pPr indent="0" lvl="0" marL="0" marR="0" rtl="0" algn="ctr">
              <a:spcBef>
                <a:spcPts val="0"/>
              </a:spcBef>
              <a:spcAft>
                <a:spcPts val="0"/>
              </a:spcAft>
              <a:buNone/>
            </a:pPr>
            <a:r>
              <a:t/>
            </a:r>
            <a:endParaRPr sz="1800">
              <a:solidFill>
                <a:srgbClr val="080301"/>
              </a:solidFill>
              <a:latin typeface="Times New Roman"/>
              <a:ea typeface="Times New Roman"/>
              <a:cs typeface="Times New Roman"/>
              <a:sym typeface="Times New Roman"/>
            </a:endParaRPr>
          </a:p>
          <a:p>
            <a:pPr indent="-285750" lvl="1" marL="742950" marR="0" rtl="0" algn="l">
              <a:lnSpc>
                <a:spcPct val="115000"/>
              </a:lnSpc>
              <a:spcBef>
                <a:spcPts val="0"/>
              </a:spcBef>
              <a:spcAft>
                <a:spcPts val="0"/>
              </a:spcAft>
              <a:buClr>
                <a:srgbClr val="080301"/>
              </a:buClr>
              <a:buSzPts val="2400"/>
              <a:buFont typeface="Noto Sans Symbols"/>
              <a:buChar char="▪"/>
            </a:pPr>
            <a:r>
              <a:rPr b="1" i="0" lang="en-GB" sz="2400" u="none" cap="none" strike="noStrike">
                <a:solidFill>
                  <a:srgbClr val="080301"/>
                </a:solidFill>
                <a:latin typeface="Calibri"/>
                <a:ea typeface="Calibri"/>
                <a:cs typeface="Calibri"/>
                <a:sym typeface="Calibri"/>
              </a:rPr>
              <a:t>Reframing:</a:t>
            </a:r>
            <a:r>
              <a:rPr b="0" i="0" lang="en-GB" sz="2400" u="none" cap="none" strike="noStrike">
                <a:solidFill>
                  <a:srgbClr val="080301"/>
                </a:solidFill>
                <a:latin typeface="Calibri"/>
                <a:ea typeface="Calibri"/>
                <a:cs typeface="Calibri"/>
                <a:sym typeface="Calibri"/>
              </a:rPr>
              <a:t> Etwas Negatives in einen positiveren Kontext stellen, zum Beispiel: „Er ist nicht langsam, er ist präzise.“ </a:t>
            </a:r>
            <a:endParaRPr/>
          </a:p>
          <a:p>
            <a:pPr indent="-285750" lvl="1" marL="742950" marR="0" rtl="0" algn="l">
              <a:lnSpc>
                <a:spcPct val="115000"/>
              </a:lnSpc>
              <a:spcBef>
                <a:spcPts val="0"/>
              </a:spcBef>
              <a:spcAft>
                <a:spcPts val="0"/>
              </a:spcAft>
              <a:buClr>
                <a:srgbClr val="080301"/>
              </a:buClr>
              <a:buSzPts val="2400"/>
              <a:buFont typeface="Noto Sans Symbols"/>
              <a:buChar char="▪"/>
            </a:pPr>
            <a:r>
              <a:rPr b="1" i="0" lang="en-GB" sz="2400" u="none" cap="none" strike="noStrike">
                <a:solidFill>
                  <a:srgbClr val="080301"/>
                </a:solidFill>
                <a:latin typeface="Calibri"/>
                <a:ea typeface="Calibri"/>
                <a:cs typeface="Calibri"/>
                <a:sym typeface="Calibri"/>
              </a:rPr>
              <a:t>Kommunikation fördern (Die „Hands-Off“-Regel):</a:t>
            </a:r>
            <a:r>
              <a:rPr b="0" i="0" lang="en-GB" sz="2400" u="none" cap="none" strike="noStrike">
                <a:solidFill>
                  <a:srgbClr val="080301"/>
                </a:solidFill>
                <a:latin typeface="Calibri"/>
                <a:ea typeface="Calibri"/>
                <a:cs typeface="Calibri"/>
                <a:sym typeface="Calibri"/>
              </a:rPr>
              <a:t> Lassen Sie die Schüler*innen mit Worten führen und lassen Sie sie aktives Zuhören üben.</a:t>
            </a:r>
            <a:endParaRPr b="0" i="0" sz="2400" u="none" cap="none" strike="noStrike">
              <a:solidFill>
                <a:srgbClr val="080301"/>
              </a:solidFill>
              <a:latin typeface="Times New Roman"/>
              <a:ea typeface="Times New Roman"/>
              <a:cs typeface="Times New Roman"/>
              <a:sym typeface="Times New Roman"/>
            </a:endParaRPr>
          </a:p>
          <a:p>
            <a:pPr indent="-285750" lvl="1" marL="742950" marR="0" rtl="0" algn="l">
              <a:lnSpc>
                <a:spcPct val="115000"/>
              </a:lnSpc>
              <a:spcBef>
                <a:spcPts val="0"/>
              </a:spcBef>
              <a:spcAft>
                <a:spcPts val="0"/>
              </a:spcAft>
              <a:buClr>
                <a:srgbClr val="080301"/>
              </a:buClr>
              <a:buSzPts val="2400"/>
              <a:buFont typeface="Noto Sans Symbols"/>
              <a:buChar char="▪"/>
            </a:pPr>
            <a:r>
              <a:rPr b="1" i="0" lang="en-GB" sz="2400" u="none" cap="none" strike="noStrike">
                <a:solidFill>
                  <a:srgbClr val="080301"/>
                </a:solidFill>
                <a:latin typeface="Calibri"/>
                <a:ea typeface="Calibri"/>
                <a:cs typeface="Calibri"/>
                <a:sym typeface="Calibri"/>
              </a:rPr>
              <a:t>Innehalten, zurücksetzen und nachdenken: </a:t>
            </a:r>
            <a:r>
              <a:rPr b="0" i="0" lang="en-GB" sz="2400" u="none" cap="none" strike="noStrike">
                <a:solidFill>
                  <a:srgbClr val="080301"/>
                </a:solidFill>
                <a:latin typeface="Calibri"/>
                <a:ea typeface="Calibri"/>
                <a:cs typeface="Calibri"/>
                <a:sym typeface="Calibri"/>
              </a:rPr>
              <a:t>Paare, die in einen Konflikt geraten, unterbrechen und ihnen eine Pause zum Nachdenken gewähren</a:t>
            </a:r>
            <a:endParaRPr b="1" i="0" sz="1800" u="none" cap="none" strike="noStrike">
              <a:solidFill>
                <a:srgbClr val="080301"/>
              </a:solidFill>
              <a:latin typeface="Calibri"/>
              <a:ea typeface="Calibri"/>
              <a:cs typeface="Calibri"/>
              <a:sym typeface="Calibri"/>
            </a:endParaRPr>
          </a:p>
          <a:p>
            <a:pPr indent="0" lvl="0" marL="0" marR="0" rtl="0" algn="ctr">
              <a:spcBef>
                <a:spcPts val="0"/>
              </a:spcBef>
              <a:spcAft>
                <a:spcPts val="0"/>
              </a:spcAft>
              <a:buNone/>
            </a:pPr>
            <a:r>
              <a:rPr b="1" lang="en-GB" sz="2400">
                <a:solidFill>
                  <a:srgbClr val="080301"/>
                </a:solidFill>
                <a:latin typeface="Calibri"/>
                <a:ea typeface="Calibri"/>
                <a:cs typeface="Calibri"/>
                <a:sym typeface="Calibri"/>
              </a:rPr>
              <a:t>Kernpunkte:</a:t>
            </a:r>
            <a:endParaRPr b="1" sz="2400">
              <a:solidFill>
                <a:srgbClr val="080301"/>
              </a:solidFill>
              <a:latin typeface="Calibri"/>
              <a:ea typeface="Calibri"/>
              <a:cs typeface="Calibri"/>
              <a:sym typeface="Calibri"/>
            </a:endParaRPr>
          </a:p>
          <a:p>
            <a:pPr indent="0" lvl="0" marL="0" marR="0" rtl="0" algn="ctr">
              <a:spcBef>
                <a:spcPts val="0"/>
              </a:spcBef>
              <a:spcAft>
                <a:spcPts val="0"/>
              </a:spcAft>
              <a:buNone/>
            </a:pPr>
            <a:r>
              <a:rPr lang="en-GB" sz="2400">
                <a:solidFill>
                  <a:srgbClr val="080301"/>
                </a:solidFill>
                <a:latin typeface="Calibri"/>
                <a:ea typeface="Calibri"/>
                <a:cs typeface="Calibri"/>
                <a:sym typeface="Calibri"/>
              </a:rPr>
              <a:t>Selbstbestimmung (Empowerment) statt bloßer Erledigung von Aufgaben</a:t>
            </a:r>
            <a:endParaRPr sz="2400">
              <a:solidFill>
                <a:srgbClr val="080301"/>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157" name="Google Shape;157;p1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2: IGL managen (spezifische Dynamiken &amp; Konflikte)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58" name="Google Shape;158;p12"/>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59" name="Google Shape;159;p12"/>
          <p:cNvSpPr txBox="1"/>
          <p:nvPr/>
        </p:nvSpPr>
        <p:spPr>
          <a:xfrm>
            <a:off x="97970" y="1563010"/>
            <a:ext cx="10957957" cy="453265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Aktivität: Das Moderator*innen-Labor (interaktiv)</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Aufgabe: Das Rollenspiel „Turbo-Schüler*innen“</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Interaktion:</a:t>
            </a:r>
            <a:r>
              <a:rPr lang="en-GB" sz="2400">
                <a:solidFill>
                  <a:schemeClr val="dk1"/>
                </a:solidFill>
                <a:latin typeface="Calibri"/>
                <a:ea typeface="Calibri"/>
                <a:cs typeface="Calibri"/>
                <a:sym typeface="Calibri"/>
              </a:rPr>
              <a:t> </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In Trios: Ein „Turbo“-Schüler/Schülerin (ungeduldig), eine „zögerlichere“ ältere Person und ein Moderator/Moderatorin. Üben Sie eine zweiminütige Intervention unter Anwendung der „Hands-Off-Regel“.</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166" name="Google Shape;166;p1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2: IGL managen (spezifische Dynamiken &amp; Konflikte)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67" name="Google Shape;167;p13"/>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68" name="Google Shape;168;p13"/>
          <p:cNvSpPr txBox="1"/>
          <p:nvPr/>
        </p:nvSpPr>
        <p:spPr>
          <a:xfrm>
            <a:off x="97970" y="1563010"/>
            <a:ext cx="10957957" cy="434798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Aktivität: Nachbesprechung des Rollenspiels (interaktiv)</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Aufgabe:</a:t>
            </a:r>
            <a:r>
              <a:rPr lang="en-GB" sz="2400">
                <a:solidFill>
                  <a:schemeClr val="dk1"/>
                </a:solidFill>
                <a:latin typeface="Calibri"/>
                <a:ea typeface="Calibri"/>
                <a:cs typeface="Calibri"/>
                <a:sym typeface="Calibri"/>
              </a:rPr>
              <a:t> Gefühls-Check</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Interaktion:</a:t>
            </a:r>
            <a:r>
              <a:rPr lang="en-GB" sz="2400">
                <a:solidFill>
                  <a:schemeClr val="dk1"/>
                </a:solidFill>
                <a:latin typeface="Calibri"/>
                <a:ea typeface="Calibri"/>
                <a:cs typeface="Calibri"/>
                <a:sym typeface="Calibri"/>
              </a:rPr>
              <a:t> </a:t>
            </a:r>
            <a:endParaRPr/>
          </a:p>
          <a:p>
            <a:pPr indent="0" lvl="0" marL="0" marR="0" rtl="0" algn="ctr">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Senior*innen/Schüler*innen: „Hat der Moderator/die Moderatorin Ihnen das Gefühl vermittelt, ein Team zu sein?“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Moderator*innen: </a:t>
            </a:r>
            <a:r>
              <a:rPr i="1" lang="en-GB" sz="2400">
                <a:solidFill>
                  <a:schemeClr val="dk1"/>
                </a:solidFill>
                <a:latin typeface="Calibri"/>
                <a:ea typeface="Calibri"/>
                <a:cs typeface="Calibri"/>
                <a:sym typeface="Calibri"/>
              </a:rPr>
              <a:t>„Was war das Schwierigste daran, die technische Aufgabe nicht selbst zu erledigen?“</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4"/>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b="0" i="1" lang="en-GB" sz="2400"/>
              <a:t>Modul 7 (Lehrkräfte): </a:t>
            </a:r>
            <a:br>
              <a:rPr b="0" i="1" lang="en-GB" sz="2400"/>
            </a:br>
            <a:r>
              <a:rPr b="0" i="1" lang="en-GB" sz="2400"/>
              <a:t>Intergenerationelles Lernen fördern</a:t>
            </a:r>
            <a:br>
              <a:rPr b="0" i="1" lang="en-GB" sz="2400"/>
            </a:br>
            <a:br>
              <a:rPr lang="en-GB" sz="1800"/>
            </a:br>
            <a:br>
              <a:rPr lang="en-GB" sz="1800"/>
            </a:br>
            <a:r>
              <a:rPr lang="en-GB" sz="1800"/>
              <a:t> </a:t>
            </a:r>
            <a:br>
              <a:rPr lang="en-GB" sz="1800"/>
            </a:br>
            <a:endParaRPr sz="1800"/>
          </a:p>
        </p:txBody>
      </p:sp>
      <p:sp>
        <p:nvSpPr>
          <p:cNvPr id="174" name="Google Shape;174;p14"/>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b="1" sz="2800">
              <a:solidFill>
                <a:srgbClr val="09CBFD"/>
              </a:solidFill>
            </a:endParaRPr>
          </a:p>
          <a:p>
            <a:pPr indent="0" lvl="0" marL="0" rtl="0" algn="l">
              <a:lnSpc>
                <a:spcPct val="90000"/>
              </a:lnSpc>
              <a:spcBef>
                <a:spcPts val="1000"/>
              </a:spcBef>
              <a:spcAft>
                <a:spcPts val="0"/>
              </a:spcAft>
              <a:buClr>
                <a:srgbClr val="09CBFD"/>
              </a:buClr>
              <a:buSzPts val="2600"/>
              <a:buNone/>
            </a:pPr>
            <a:r>
              <a:rPr b="1" lang="en-GB" sz="2600">
                <a:solidFill>
                  <a:srgbClr val="09CBFD"/>
                </a:solidFill>
              </a:rPr>
              <a:t>Thema 3: Matching und Pairing</a:t>
            </a:r>
            <a:endParaRPr/>
          </a:p>
          <a:p>
            <a:pPr indent="0" lvl="0" marL="0" rtl="0" algn="l">
              <a:lnSpc>
                <a:spcPct val="90000"/>
              </a:lnSpc>
              <a:spcBef>
                <a:spcPts val="1000"/>
              </a:spcBef>
              <a:spcAft>
                <a:spcPts val="0"/>
              </a:spcAft>
              <a:buClr>
                <a:schemeClr val="dk1"/>
              </a:buClr>
              <a:buSzPts val="2800"/>
              <a:buNone/>
            </a:pPr>
            <a:r>
              <a:t/>
            </a:r>
            <a:endParaRPr b="1" sz="28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181" name="Google Shape;181;p1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Thema 3: Matching und Pairing</a:t>
            </a:r>
            <a:endParaRPr/>
          </a:p>
        </p:txBody>
      </p:sp>
      <p:pic>
        <p:nvPicPr>
          <p:cNvPr id="182" name="Google Shape;182;p15"/>
          <p:cNvPicPr preferRelativeResize="0"/>
          <p:nvPr>
            <p:ph idx="2" type="body"/>
          </p:nvPr>
        </p:nvPicPr>
        <p:blipFill rotWithShape="1">
          <a:blip r:embed="rId3">
            <a:alphaModFix/>
          </a:blip>
          <a:srcRect b="0" l="0" r="0" t="0"/>
          <a:stretch/>
        </p:blipFill>
        <p:spPr>
          <a:xfrm>
            <a:off x="10098709" y="5741145"/>
            <a:ext cx="1943612" cy="892419"/>
          </a:xfrm>
          <a:prstGeom prst="rect">
            <a:avLst/>
          </a:prstGeom>
          <a:noFill/>
          <a:ln>
            <a:noFill/>
          </a:ln>
        </p:spPr>
      </p:pic>
      <p:sp>
        <p:nvSpPr>
          <p:cNvPr id="183" name="Google Shape;183;p15"/>
          <p:cNvSpPr txBox="1"/>
          <p:nvPr/>
        </p:nvSpPr>
        <p:spPr>
          <a:xfrm>
            <a:off x="333650" y="1417791"/>
            <a:ext cx="10267705" cy="41633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Die Kunst des Matchens</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Eine Synergie erzeugen</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 </a:t>
            </a:r>
            <a:r>
              <a:rPr lang="en-GB" sz="2400">
                <a:solidFill>
                  <a:schemeClr val="dk1"/>
                </a:solidFill>
                <a:latin typeface="Calibri"/>
                <a:ea typeface="Calibri"/>
                <a:cs typeface="Calibri"/>
                <a:sym typeface="Calibri"/>
              </a:rPr>
              <a:t>Matching ist die strategische Gruppeneinteilung </a:t>
            </a:r>
            <a:r>
              <a:rPr b="1" lang="en-GB" sz="2400">
                <a:solidFill>
                  <a:schemeClr val="dk1"/>
                </a:solidFill>
                <a:latin typeface="Calibri"/>
                <a:ea typeface="Calibri"/>
                <a:cs typeface="Calibri"/>
                <a:sym typeface="Calibri"/>
              </a:rPr>
              <a:t>vor</a:t>
            </a:r>
            <a:r>
              <a:rPr lang="en-GB" sz="2400">
                <a:solidFill>
                  <a:schemeClr val="dk1"/>
                </a:solidFill>
                <a:latin typeface="Calibri"/>
                <a:ea typeface="Calibri"/>
                <a:cs typeface="Calibri"/>
                <a:sym typeface="Calibri"/>
              </a:rPr>
              <a:t> Beginn der Sitzung; </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 Pairing ist die gelebte Interaktion </a:t>
            </a:r>
            <a:r>
              <a:rPr b="1" lang="en-GB" sz="2400">
                <a:solidFill>
                  <a:schemeClr val="dk1"/>
                </a:solidFill>
                <a:latin typeface="Calibri"/>
                <a:ea typeface="Calibri"/>
                <a:cs typeface="Calibri"/>
                <a:sym typeface="Calibri"/>
              </a:rPr>
              <a:t>während</a:t>
            </a:r>
            <a:r>
              <a:rPr lang="en-GB" sz="2400">
                <a:solidFill>
                  <a:schemeClr val="dk1"/>
                </a:solidFill>
                <a:latin typeface="Calibri"/>
                <a:ea typeface="Calibri"/>
                <a:cs typeface="Calibri"/>
                <a:sym typeface="Calibri"/>
              </a:rPr>
              <a:t> der Sitzung. </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 Matching und Pairing sind individuelle Prozesse und müssen nicht sofort abgeschlossen sein!</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Oft müssen Paare gewechselt werden, was keineswegs ein Zeichen für einen schlechten Matching-Prozess ist!</a:t>
            </a:r>
            <a:endParaRPr b="1" sz="12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190" name="Google Shape;190;p1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Thema 3: Matching und Pairing</a:t>
            </a:r>
            <a:endParaRPr/>
          </a:p>
        </p:txBody>
      </p:sp>
      <p:pic>
        <p:nvPicPr>
          <p:cNvPr id="191" name="Google Shape;191;p16"/>
          <p:cNvPicPr preferRelativeResize="0"/>
          <p:nvPr>
            <p:ph idx="2" type="body"/>
          </p:nvPr>
        </p:nvPicPr>
        <p:blipFill rotWithShape="1">
          <a:blip r:embed="rId3">
            <a:alphaModFix/>
          </a:blip>
          <a:srcRect b="0" l="0" r="0" t="0"/>
          <a:stretch/>
        </p:blipFill>
        <p:spPr>
          <a:xfrm>
            <a:off x="9674051" y="5554109"/>
            <a:ext cx="2327333" cy="1068606"/>
          </a:xfrm>
          <a:prstGeom prst="rect">
            <a:avLst/>
          </a:prstGeom>
          <a:noFill/>
          <a:ln>
            <a:noFill/>
          </a:ln>
        </p:spPr>
      </p:pic>
      <p:sp>
        <p:nvSpPr>
          <p:cNvPr id="192" name="Google Shape;192;p16"/>
          <p:cNvSpPr txBox="1"/>
          <p:nvPr/>
        </p:nvSpPr>
        <p:spPr>
          <a:xfrm>
            <a:off x="149679" y="1405534"/>
            <a:ext cx="11041330" cy="56323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Paare mit der richtigen Synergie bilden</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Mehr als nur zufällige Namen</a:t>
            </a:r>
            <a:endParaRPr b="1" sz="800">
              <a:solidFill>
                <a:schemeClr val="dk1"/>
              </a:solidFill>
              <a:latin typeface="Calibri"/>
              <a:ea typeface="Calibri"/>
              <a:cs typeface="Calibri"/>
              <a:sym typeface="Calibri"/>
            </a:endParaRPr>
          </a:p>
          <a:p>
            <a:pPr indent="0" lvl="1" marL="457200" marR="0" rtl="0" algn="l">
              <a:spcBef>
                <a:spcPts val="0"/>
              </a:spcBef>
              <a:spcAft>
                <a:spcPts val="0"/>
              </a:spcAft>
              <a:buNone/>
            </a:pPr>
            <a:r>
              <a:rPr b="1" i="0" lang="en-GB" sz="2400" u="none" cap="none" strike="noStrike">
                <a:solidFill>
                  <a:schemeClr val="dk1"/>
                </a:solidFill>
                <a:latin typeface="Calibri"/>
                <a:ea typeface="Calibri"/>
                <a:cs typeface="Calibri"/>
                <a:sym typeface="Calibri"/>
              </a:rPr>
              <a:t>Kriterien für Paare mit hoher Synergie</a:t>
            </a:r>
            <a:endParaRPr b="1" i="0" sz="2400" u="none" cap="none" strike="noStrike">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Ergänzende Passung:</a:t>
            </a:r>
            <a:r>
              <a:rPr b="0" i="0" lang="en-GB" sz="2400" u="none" cap="none" strike="noStrike">
                <a:solidFill>
                  <a:schemeClr val="dk1"/>
                </a:solidFill>
                <a:latin typeface="Calibri"/>
                <a:ea typeface="Calibri"/>
                <a:cs typeface="Calibri"/>
                <a:sym typeface="Calibri"/>
              </a:rPr>
              <a:t> Auf der Grundlage sich ergänzender Stärken (Technikexperte + Lebensexperte).</a:t>
            </a:r>
            <a:endParaRPr b="0" i="0" sz="2400" u="none" cap="none" strike="noStrike">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Gemeinsamkeit:</a:t>
            </a:r>
            <a:r>
              <a:rPr b="0" i="0" lang="en-GB" sz="2400" u="none" cap="none" strike="noStrike">
                <a:solidFill>
                  <a:schemeClr val="dk1"/>
                </a:solidFill>
                <a:latin typeface="Calibri"/>
                <a:ea typeface="Calibri"/>
                <a:cs typeface="Calibri"/>
                <a:sym typeface="Calibri"/>
              </a:rPr>
              <a:t> Geteilte Hobbies (z. B. Gartenarbeit und Spaziergänge).</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Sozial-emotional:</a:t>
            </a:r>
            <a:r>
              <a:rPr b="0" i="0" lang="en-GB" sz="2400" u="none" cap="none" strike="noStrike">
                <a:solidFill>
                  <a:schemeClr val="dk1"/>
                </a:solidFill>
                <a:latin typeface="Calibri"/>
                <a:ea typeface="Calibri"/>
                <a:cs typeface="Calibri"/>
                <a:sym typeface="Calibri"/>
              </a:rPr>
              <a:t> Kombination von Persönlichkeitstypen (z. B. ruhig mit ängstlich).</a:t>
            </a:r>
            <a:endParaRPr b="0" i="0" sz="2400" u="none" cap="none" strike="noStrike">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Kultureller Hintergrund:</a:t>
            </a:r>
            <a:r>
              <a:rPr b="0" i="0" lang="en-GB" sz="2400" u="none" cap="none" strike="noStrike">
                <a:solidFill>
                  <a:schemeClr val="dk1"/>
                </a:solidFill>
                <a:latin typeface="Calibri"/>
                <a:ea typeface="Calibri"/>
                <a:cs typeface="Calibri"/>
                <a:sym typeface="Calibri"/>
              </a:rPr>
              <a:t> Zuordnung auf der Grundlage kultureller Kenntnisse oder des kulturellen Hintergrunds.</a:t>
            </a:r>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1" i="0" lang="en-GB" sz="2400" u="none" cap="none" strike="noStrike">
                <a:solidFill>
                  <a:schemeClr val="dk1"/>
                </a:solidFill>
                <a:latin typeface="Calibri"/>
                <a:ea typeface="Calibri"/>
                <a:cs typeface="Calibri"/>
                <a:sym typeface="Calibri"/>
              </a:rPr>
              <a:t>Kernpunkte:</a:t>
            </a:r>
            <a:r>
              <a:rPr b="0" i="0" lang="en-GB" sz="2400" u="none" cap="none" strike="noStrike">
                <a:solidFill>
                  <a:schemeClr val="dk1"/>
                </a:solidFill>
                <a:latin typeface="Calibri"/>
                <a:ea typeface="Calibri"/>
                <a:cs typeface="Calibri"/>
                <a:sym typeface="Calibri"/>
              </a:rPr>
              <a:t> </a:t>
            </a:r>
            <a:endParaRPr/>
          </a:p>
          <a:p>
            <a:pPr indent="0" lvl="1" marL="457200" marR="0" rtl="0" algn="ctr">
              <a:spcBef>
                <a:spcPts val="0"/>
              </a:spcBef>
              <a:spcAft>
                <a:spcPts val="0"/>
              </a:spcAft>
              <a:buNone/>
            </a:pPr>
            <a:r>
              <a:rPr b="0" i="0" lang="en-GB" sz="2400" u="none" cap="none" strike="noStrike">
                <a:solidFill>
                  <a:schemeClr val="dk1"/>
                </a:solidFill>
                <a:latin typeface="Calibri"/>
                <a:ea typeface="Calibri"/>
                <a:cs typeface="Calibri"/>
                <a:sym typeface="Calibri"/>
              </a:rPr>
              <a:t>Datengestützte Paarbildung führt zu besseren Ergebnissen</a:t>
            </a:r>
            <a:endParaRPr b="0" i="0" sz="2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199" name="Google Shape;199;p1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Thema 3: Matching und Pairing</a:t>
            </a:r>
            <a:endParaRPr/>
          </a:p>
        </p:txBody>
      </p:sp>
      <p:pic>
        <p:nvPicPr>
          <p:cNvPr id="200" name="Google Shape;200;p17"/>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01" name="Google Shape;201;p17"/>
          <p:cNvSpPr txBox="1"/>
          <p:nvPr/>
        </p:nvSpPr>
        <p:spPr>
          <a:xfrm>
            <a:off x="596849" y="1724327"/>
            <a:ext cx="9856521" cy="452431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dk1"/>
                </a:solidFill>
                <a:latin typeface="Calibri"/>
                <a:ea typeface="Calibri"/>
                <a:cs typeface="Calibri"/>
                <a:sym typeface="Calibri"/>
              </a:rPr>
              <a:t>Das erste Treffen</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Das Eis brechen</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Die ersten 15 Minuten einer gemeinsamen Aktivität gelten als „Probezeit“. </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Achten Sie als Moderator*in auf die Körpersprache und den Gesprächsfluss, um festzustellen, ob die Paarungen angepasst werden müssen.</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Kernpunkte:</a:t>
            </a:r>
            <a:r>
              <a:rPr lang="en-GB" sz="2400">
                <a:solidFill>
                  <a:schemeClr val="dk1"/>
                </a:solidFill>
                <a:latin typeface="Calibri"/>
                <a:ea typeface="Calibri"/>
                <a:cs typeface="Calibri"/>
                <a:sym typeface="Calibri"/>
              </a:rPr>
              <a:t> </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Beobachtung, „Kennenlernphase“ und Intervention</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208" name="Google Shape;208;p1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3: Matching und Pairing</a:t>
            </a:r>
            <a:endParaRPr/>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i="1"/>
          </a:p>
        </p:txBody>
      </p:sp>
      <p:pic>
        <p:nvPicPr>
          <p:cNvPr id="209" name="Google Shape;209;p18"/>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10" name="Google Shape;210;p18"/>
          <p:cNvSpPr txBox="1"/>
          <p:nvPr/>
        </p:nvSpPr>
        <p:spPr>
          <a:xfrm>
            <a:off x="176644" y="1693718"/>
            <a:ext cx="10453255" cy="30469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Aktivität: Die Matchmaker-Challenge (interaktiv)</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Aufgabe: Blitz-Paarung</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Interaktion:</a:t>
            </a:r>
            <a:r>
              <a:rPr lang="en-GB" sz="2400">
                <a:solidFill>
                  <a:schemeClr val="dk1"/>
                </a:solidFill>
                <a:latin typeface="Calibri"/>
                <a:ea typeface="Calibri"/>
                <a:cs typeface="Calibri"/>
                <a:sym typeface="Calibri"/>
              </a:rPr>
              <a:t> </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Bilden Sie innerhalb von 5 Minuten mit den 6 Personen-Karten (3 Schüler*innen, 3 Senior*innen) Paare. Für jedes Paar müssen Sie eine Begründung in einem Satz formulieren.</a:t>
            </a:r>
            <a:endParaRPr sz="2400">
              <a:solidFill>
                <a:srgbClr val="08030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217" name="Google Shape;217;p1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3: Matching und Pairing</a:t>
            </a:r>
            <a:endParaRPr/>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i="1"/>
          </a:p>
        </p:txBody>
      </p:sp>
      <p:pic>
        <p:nvPicPr>
          <p:cNvPr id="218" name="Google Shape;218;p19"/>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19" name="Google Shape;219;p19"/>
          <p:cNvSpPr txBox="1"/>
          <p:nvPr/>
        </p:nvSpPr>
        <p:spPr>
          <a:xfrm>
            <a:off x="176644" y="1693718"/>
            <a:ext cx="10453255" cy="30469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Aktivität: Der „Pitch“ (interaktiv)</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Aufgabe: Das Matching verteidigen</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Interaktion:</a:t>
            </a:r>
            <a:r>
              <a:rPr lang="en-GB" sz="2400">
                <a:solidFill>
                  <a:schemeClr val="dk1"/>
                </a:solidFill>
                <a:latin typeface="Calibri"/>
                <a:ea typeface="Calibri"/>
                <a:cs typeface="Calibri"/>
                <a:sym typeface="Calibri"/>
              </a:rPr>
              <a:t> </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Stellen Sie Ihre Paarungen einem Partner oder einer Partnerin vor. Dieser/diese muss die Rolle des „Anwalts des Teufels“ übernehmen und einen möglichen Konflikt in Ihrer Paarung aufzeigen.</a:t>
            </a:r>
            <a:endParaRPr sz="2400">
              <a:solidFill>
                <a:srgbClr val="08030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b="0" i="1" lang="en-GB" sz="2800">
                <a:latin typeface="Calibri"/>
                <a:ea typeface="Calibri"/>
                <a:cs typeface="Calibri"/>
                <a:sym typeface="Calibri"/>
              </a:rPr>
            </a:br>
            <a:r>
              <a:rPr b="0" i="1" lang="en-GB" sz="2700"/>
              <a:t>Modul 7 (Lehrkräfte)</a:t>
            </a:r>
            <a:br>
              <a:rPr b="0" i="1" lang="en-GB" sz="2700"/>
            </a:br>
            <a:r>
              <a:rPr b="0" i="1" lang="en-GB" sz="2700"/>
              <a:t>Intergenerationelles Lernen fördern</a:t>
            </a:r>
            <a:br>
              <a:rPr b="0" i="1" lang="en-GB" sz="2700"/>
            </a:br>
            <a:br>
              <a:rPr lang="en-GB" sz="1800"/>
            </a:br>
            <a:br>
              <a:rPr lang="en-GB" sz="1800"/>
            </a:br>
            <a:br>
              <a:rPr lang="en-GB" sz="1800"/>
            </a:br>
            <a:r>
              <a:rPr lang="en-GB" sz="1800"/>
              <a:t> </a:t>
            </a:r>
            <a:br>
              <a:rPr lang="en-GB" sz="1800"/>
            </a:br>
            <a:endParaRPr sz="1800"/>
          </a:p>
        </p:txBody>
      </p:sp>
      <p:sp>
        <p:nvSpPr>
          <p:cNvPr id="72" name="Google Shape;72;p2"/>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Thema 1: Grundlagen des intergenerationellen Lernens und Kernprinzipien</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0"/>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b="0" i="1" lang="en-GB" sz="2700"/>
              <a:t>Modul 7 (Lehrkräfte): </a:t>
            </a:r>
            <a:br>
              <a:rPr b="0" i="1" lang="en-GB" sz="2700"/>
            </a:br>
            <a:r>
              <a:rPr b="0" i="1" lang="en-GB" sz="2700"/>
              <a:t>Intergenerationelles Lernen fördern</a:t>
            </a:r>
            <a:br>
              <a:rPr lang="en-GB" sz="1800"/>
            </a:br>
            <a:br>
              <a:rPr lang="en-GB" sz="1800"/>
            </a:br>
            <a:r>
              <a:rPr lang="en-GB" sz="1800"/>
              <a:t> </a:t>
            </a:r>
            <a:br>
              <a:rPr lang="en-GB" sz="1800"/>
            </a:br>
            <a:endParaRPr sz="1800"/>
          </a:p>
        </p:txBody>
      </p:sp>
      <p:sp>
        <p:nvSpPr>
          <p:cNvPr id="225" name="Google Shape;225;p20"/>
          <p:cNvSpPr txBox="1"/>
          <p:nvPr>
            <p:ph idx="1" type="subTitle"/>
          </p:nvPr>
        </p:nvSpPr>
        <p:spPr>
          <a:xfrm>
            <a:off x="374726" y="3755739"/>
            <a:ext cx="7391858" cy="1292830"/>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rgbClr val="09CBFD"/>
              </a:buClr>
              <a:buSzPct val="100000"/>
              <a:buNone/>
            </a:pPr>
            <a:r>
              <a:rPr b="1" lang="en-GB" sz="3400">
                <a:solidFill>
                  <a:srgbClr val="09CBFD"/>
                </a:solidFill>
              </a:rPr>
              <a:t>Thema 4: Ko-Kreation</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sz="2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232" name="Google Shape;232;p2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0B0F0"/>
              </a:buClr>
              <a:buSzPts val="2400"/>
              <a:buNone/>
            </a:pPr>
            <a:r>
              <a:rPr b="1" i="1" lang="en-GB">
                <a:solidFill>
                  <a:srgbClr val="00B0F0"/>
                </a:solidFill>
              </a:rPr>
              <a:t>Thema 4: Ko-Kreation</a:t>
            </a:r>
            <a:endParaRPr b="1" i="1">
              <a:solidFill>
                <a:srgbClr val="00B0F0"/>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33" name="Google Shape;233;p21"/>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34" name="Google Shape;234;p21"/>
          <p:cNvSpPr txBox="1"/>
          <p:nvPr/>
        </p:nvSpPr>
        <p:spPr>
          <a:xfrm>
            <a:off x="528449" y="1462685"/>
            <a:ext cx="10428021" cy="418576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dk1"/>
                </a:solidFill>
                <a:latin typeface="Calibri"/>
                <a:ea typeface="Calibri"/>
                <a:cs typeface="Calibri"/>
                <a:sym typeface="Calibri"/>
              </a:rPr>
              <a:t>Die „Kraft des Miteinanders“</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Führen „mit“, nicht „zu“.</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Ko-Kreation bedeutet, dass das Projektziel gemeinsam festgelegt wird.</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Der Moderator/die Moderatorin gibt den Rahmen vor, die Teilnehmenden liefern den Inhalt.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Jede*r ist in diesen Prozess eingebunden.</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241" name="Google Shape;241;p2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0B0F0"/>
              </a:buClr>
              <a:buSzPts val="2400"/>
              <a:buNone/>
            </a:pPr>
            <a:r>
              <a:rPr b="1" i="1" lang="en-GB">
                <a:solidFill>
                  <a:srgbClr val="00B0F0"/>
                </a:solidFill>
              </a:rPr>
              <a:t>Thema 4: Ko-Kreation</a:t>
            </a:r>
            <a:endParaRPr b="1" i="1">
              <a:solidFill>
                <a:srgbClr val="00B0F0"/>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i="1"/>
          </a:p>
        </p:txBody>
      </p:sp>
      <p:pic>
        <p:nvPicPr>
          <p:cNvPr id="242" name="Google Shape;242;p22"/>
          <p:cNvPicPr preferRelativeResize="0"/>
          <p:nvPr>
            <p:ph idx="2" type="body"/>
          </p:nvPr>
        </p:nvPicPr>
        <p:blipFill rotWithShape="1">
          <a:blip r:embed="rId3">
            <a:alphaModFix/>
          </a:blip>
          <a:srcRect b="0" l="0" r="0" t="0"/>
          <a:stretch/>
        </p:blipFill>
        <p:spPr>
          <a:xfrm>
            <a:off x="9902769" y="5798262"/>
            <a:ext cx="2005214" cy="920704"/>
          </a:xfrm>
          <a:prstGeom prst="rect">
            <a:avLst/>
          </a:prstGeom>
          <a:noFill/>
          <a:ln>
            <a:noFill/>
          </a:ln>
        </p:spPr>
      </p:pic>
      <p:sp>
        <p:nvSpPr>
          <p:cNvPr id="243" name="Google Shape;243;p22"/>
          <p:cNvSpPr txBox="1"/>
          <p:nvPr/>
        </p:nvSpPr>
        <p:spPr>
          <a:xfrm>
            <a:off x="1096240" y="1603605"/>
            <a:ext cx="9149195"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Der Prozess der Ko-Kreation</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Schritte zu einem gemeinsamen Projekt</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Ideensammlung:</a:t>
            </a:r>
            <a:r>
              <a:rPr b="0" i="0" lang="en-GB" sz="2400" u="none" cap="none" strike="noStrike">
                <a:solidFill>
                  <a:schemeClr val="dk1"/>
                </a:solidFill>
                <a:latin typeface="Calibri"/>
                <a:ea typeface="Calibri"/>
                <a:cs typeface="Calibri"/>
                <a:sym typeface="Calibri"/>
              </a:rPr>
              <a:t> Beide Altersgruppen schlagen Themen vor.</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Synthese:</a:t>
            </a:r>
            <a:r>
              <a:rPr b="0" i="0" lang="en-GB" sz="2400" u="none" cap="none" strike="noStrike">
                <a:solidFill>
                  <a:schemeClr val="dk1"/>
                </a:solidFill>
                <a:latin typeface="Calibri"/>
                <a:ea typeface="Calibri"/>
                <a:cs typeface="Calibri"/>
                <a:sym typeface="Calibri"/>
              </a:rPr>
              <a:t> Ideen zu einem gemeinsamen Ziel zusammenführen.</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Konsensfindung:</a:t>
            </a:r>
            <a:r>
              <a:rPr b="0" i="0" lang="en-GB" sz="2400" u="none" cap="none" strike="noStrike">
                <a:solidFill>
                  <a:schemeClr val="dk1"/>
                </a:solidFill>
                <a:latin typeface="Calibri"/>
                <a:ea typeface="Calibri"/>
                <a:cs typeface="Calibri"/>
                <a:sym typeface="Calibri"/>
              </a:rPr>
              <a:t> Sicherstellen, dass sich beide Seiten vertreten fühlen.</a:t>
            </a:r>
            <a:endParaRPr b="1"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Kernpunkte:</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Prozess vom „Helfen“ zum „Zusammenarbeiten“</a:t>
            </a:r>
            <a:r>
              <a:rPr lang="en-GB" sz="1100">
                <a:solidFill>
                  <a:srgbClr val="080301"/>
                </a:solidFill>
                <a:latin typeface="Calibri"/>
                <a:ea typeface="Calibri"/>
                <a:cs typeface="Calibri"/>
                <a:sym typeface="Calibri"/>
              </a:rPr>
              <a:t>.</a:t>
            </a:r>
            <a:endParaRPr sz="1200">
              <a:solidFill>
                <a:srgbClr val="080301"/>
              </a:solidFill>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250" name="Google Shape;250;p2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0B0F0"/>
              </a:buClr>
              <a:buSzPts val="2400"/>
              <a:buNone/>
            </a:pPr>
            <a:r>
              <a:rPr b="1" i="1" lang="en-GB">
                <a:solidFill>
                  <a:srgbClr val="00B0F0"/>
                </a:solidFill>
              </a:rPr>
              <a:t>Thema 4: Ko-Kreation</a:t>
            </a:r>
            <a:endParaRPr b="1" i="1">
              <a:solidFill>
                <a:srgbClr val="00B0F0"/>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51" name="Google Shape;251;p23"/>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52" name="Google Shape;252;p23"/>
          <p:cNvSpPr txBox="1"/>
          <p:nvPr/>
        </p:nvSpPr>
        <p:spPr>
          <a:xfrm>
            <a:off x="97970" y="1462685"/>
            <a:ext cx="11799621"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80301"/>
              </a:buClr>
              <a:buSzPts val="2400"/>
              <a:buFont typeface="Calibri"/>
              <a:buNone/>
            </a:pPr>
            <a:r>
              <a:rPr b="1" lang="en-GB" sz="2400">
                <a:solidFill>
                  <a:srgbClr val="080301"/>
                </a:solidFill>
                <a:latin typeface="Calibri"/>
                <a:ea typeface="Calibri"/>
                <a:cs typeface="Calibri"/>
                <a:sym typeface="Calibri"/>
              </a:rPr>
              <a:t>Methoden der digitalen Ko-Kreation</a:t>
            </a:r>
            <a:endParaRPr b="1" sz="2400">
              <a:solidFill>
                <a:srgbClr val="080301"/>
              </a:solidFill>
              <a:latin typeface="Calibri"/>
              <a:ea typeface="Calibri"/>
              <a:cs typeface="Calibri"/>
              <a:sym typeface="Calibri"/>
            </a:endParaRPr>
          </a:p>
          <a:p>
            <a:pPr indent="0" lvl="0" marL="0" marR="0" rtl="0" algn="l">
              <a:spcBef>
                <a:spcPts val="0"/>
              </a:spcBef>
              <a:spcAft>
                <a:spcPts val="0"/>
              </a:spcAft>
              <a:buClr>
                <a:schemeClr val="dk1"/>
              </a:buClr>
              <a:buSzPts val="2400"/>
              <a:buFont typeface="Calibri"/>
              <a:buNone/>
            </a:pPr>
            <a:r>
              <a:t/>
            </a:r>
            <a:endParaRPr sz="2400">
              <a:solidFill>
                <a:srgbClr val="080301"/>
              </a:solidFill>
              <a:latin typeface="Times New Roman"/>
              <a:ea typeface="Times New Roman"/>
              <a:cs typeface="Times New Roman"/>
              <a:sym typeface="Times New Roman"/>
            </a:endParaRPr>
          </a:p>
          <a:p>
            <a:pPr indent="0" lvl="0" marL="0" marR="0" rtl="0" algn="ctr">
              <a:spcBef>
                <a:spcPts val="0"/>
              </a:spcBef>
              <a:spcAft>
                <a:spcPts val="0"/>
              </a:spcAft>
              <a:buNone/>
            </a:pPr>
            <a:r>
              <a:rPr lang="en-GB" sz="2400">
                <a:solidFill>
                  <a:srgbClr val="080301"/>
                </a:solidFill>
                <a:latin typeface="Calibri"/>
                <a:ea typeface="Calibri"/>
                <a:cs typeface="Calibri"/>
                <a:sym typeface="Calibri"/>
              </a:rPr>
              <a:t>Das Rahmenwerk „Gemeinsam arbeiten“</a:t>
            </a:r>
            <a:endParaRPr/>
          </a:p>
          <a:p>
            <a:pPr indent="0" lvl="0" marL="0" marR="0" rtl="0" algn="ctr">
              <a:spcBef>
                <a:spcPts val="0"/>
              </a:spcBef>
              <a:spcAft>
                <a:spcPts val="0"/>
              </a:spcAft>
              <a:buNone/>
            </a:pPr>
            <a:r>
              <a:t/>
            </a:r>
            <a:endParaRPr sz="2400">
              <a:solidFill>
                <a:srgbClr val="080301"/>
              </a:solidFill>
              <a:latin typeface="Times New Roman"/>
              <a:ea typeface="Times New Roman"/>
              <a:cs typeface="Times New Roman"/>
              <a:sym typeface="Times New Roman"/>
            </a:endParaRPr>
          </a:p>
          <a:p>
            <a:pPr indent="-285750" lvl="1" marL="742950" marR="0" rtl="0" algn="l">
              <a:spcBef>
                <a:spcPts val="0"/>
              </a:spcBef>
              <a:spcAft>
                <a:spcPts val="0"/>
              </a:spcAft>
              <a:buClr>
                <a:srgbClr val="080301"/>
              </a:buClr>
              <a:buSzPts val="2400"/>
              <a:buFont typeface="Noto Sans Symbols"/>
              <a:buChar char="▪"/>
            </a:pPr>
            <a:r>
              <a:rPr b="1" i="0" lang="en-GB" sz="2400" u="none" cap="none" strike="noStrike">
                <a:solidFill>
                  <a:srgbClr val="080301"/>
                </a:solidFill>
                <a:latin typeface="Calibri"/>
                <a:ea typeface="Calibri"/>
                <a:cs typeface="Calibri"/>
                <a:sym typeface="Calibri"/>
              </a:rPr>
              <a:t>Gemeinsames Geschichtenerzählen:</a:t>
            </a:r>
            <a:r>
              <a:rPr b="0" i="0" lang="en-GB" sz="2400" u="none" cap="none" strike="noStrike">
                <a:solidFill>
                  <a:srgbClr val="080301"/>
                </a:solidFill>
                <a:latin typeface="Calibri"/>
                <a:ea typeface="Calibri"/>
                <a:cs typeface="Calibri"/>
                <a:sym typeface="Calibri"/>
              </a:rPr>
              <a:t> Mit Tools wie Book Creator oder Canva werden mündlich überlieferte Geschichte und digitales Design miteinander verbunden.</a:t>
            </a:r>
            <a:endParaRPr b="0" i="0" sz="2400" u="none" cap="none" strike="noStrike">
              <a:solidFill>
                <a:srgbClr val="080301"/>
              </a:solidFill>
              <a:latin typeface="Times New Roman"/>
              <a:ea typeface="Times New Roman"/>
              <a:cs typeface="Times New Roman"/>
              <a:sym typeface="Times New Roman"/>
            </a:endParaRPr>
          </a:p>
          <a:p>
            <a:pPr indent="-285750" lvl="1" marL="742950" marR="0" rtl="0" algn="l">
              <a:spcBef>
                <a:spcPts val="0"/>
              </a:spcBef>
              <a:spcAft>
                <a:spcPts val="0"/>
              </a:spcAft>
              <a:buClr>
                <a:srgbClr val="080301"/>
              </a:buClr>
              <a:buSzPts val="2400"/>
              <a:buFont typeface="Noto Sans Symbols"/>
              <a:buChar char="▪"/>
            </a:pPr>
            <a:r>
              <a:rPr b="1" i="0" lang="en-GB" sz="2400" u="none" cap="none" strike="noStrike">
                <a:solidFill>
                  <a:srgbClr val="080301"/>
                </a:solidFill>
                <a:latin typeface="Calibri"/>
                <a:ea typeface="Calibri"/>
                <a:cs typeface="Calibri"/>
                <a:sym typeface="Calibri"/>
              </a:rPr>
              <a:t>Gemeinsame Kartografie:</a:t>
            </a:r>
            <a:r>
              <a:rPr b="0" i="0" lang="en-GB" sz="2400" u="none" cap="none" strike="noStrike">
                <a:solidFill>
                  <a:srgbClr val="080301"/>
                </a:solidFill>
                <a:latin typeface="Calibri"/>
                <a:ea typeface="Calibri"/>
                <a:cs typeface="Calibri"/>
                <a:sym typeface="Calibri"/>
              </a:rPr>
              <a:t> Mit Mapstories Erinnerungen und die technischen Fähigkeiten der Schüler*innen miteinander verbinden.</a:t>
            </a:r>
            <a:endParaRPr b="0" i="0" sz="2400" u="none" cap="none" strike="noStrike">
              <a:solidFill>
                <a:srgbClr val="080301"/>
              </a:solidFill>
              <a:latin typeface="Times New Roman"/>
              <a:ea typeface="Times New Roman"/>
              <a:cs typeface="Times New Roman"/>
              <a:sym typeface="Times New Roman"/>
            </a:endParaRPr>
          </a:p>
          <a:p>
            <a:pPr indent="-285750" lvl="1" marL="742950" marR="0" rtl="0" algn="l">
              <a:spcBef>
                <a:spcPts val="0"/>
              </a:spcBef>
              <a:spcAft>
                <a:spcPts val="0"/>
              </a:spcAft>
              <a:buClr>
                <a:srgbClr val="080301"/>
              </a:buClr>
              <a:buSzPts val="2400"/>
              <a:buFont typeface="Noto Sans Symbols"/>
              <a:buChar char="▪"/>
            </a:pPr>
            <a:r>
              <a:rPr b="1" i="0" lang="en-GB" sz="2400" u="none" cap="none" strike="noStrike">
                <a:solidFill>
                  <a:srgbClr val="080301"/>
                </a:solidFill>
                <a:latin typeface="Calibri"/>
                <a:ea typeface="Calibri"/>
                <a:cs typeface="Calibri"/>
                <a:sym typeface="Calibri"/>
              </a:rPr>
              <a:t>Kollaboratives Design:</a:t>
            </a:r>
            <a:r>
              <a:rPr b="0" i="0" lang="en-GB" sz="2400" u="none" cap="none" strike="noStrike">
                <a:solidFill>
                  <a:srgbClr val="080301"/>
                </a:solidFill>
                <a:latin typeface="Calibri"/>
                <a:ea typeface="Calibri"/>
                <a:cs typeface="Calibri"/>
                <a:sym typeface="Calibri"/>
              </a:rPr>
              <a:t> Padlet oder Mentimeter nutzen, um über Themen abzustimmen und gemeinsame Ressourcen zu sammeln.</a:t>
            </a:r>
            <a:endParaRPr b="0" i="0" sz="2400" u="none" cap="none" strike="noStrike">
              <a:solidFill>
                <a:srgbClr val="080301"/>
              </a:solidFill>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2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259" name="Google Shape;259;p2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0B0F0"/>
              </a:buClr>
              <a:buSzPts val="2400"/>
              <a:buNone/>
            </a:pPr>
            <a:r>
              <a:rPr b="1" i="1" lang="en-GB">
                <a:solidFill>
                  <a:srgbClr val="00B0F0"/>
                </a:solidFill>
              </a:rPr>
              <a:t>Thema 4: Ko-Kreation</a:t>
            </a:r>
            <a:endParaRPr b="1" i="1">
              <a:solidFill>
                <a:srgbClr val="00B0F0"/>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b="1" i="1">
              <a:solidFill>
                <a:srgbClr val="09CBFD"/>
              </a:solidFill>
            </a:endParaRPr>
          </a:p>
        </p:txBody>
      </p:sp>
      <p:pic>
        <p:nvPicPr>
          <p:cNvPr id="260" name="Google Shape;260;p24"/>
          <p:cNvPicPr preferRelativeResize="0"/>
          <p:nvPr>
            <p:ph idx="2" type="body"/>
          </p:nvPr>
        </p:nvPicPr>
        <p:blipFill rotWithShape="1">
          <a:blip r:embed="rId3">
            <a:alphaModFix/>
          </a:blip>
          <a:srcRect b="0" l="0" r="0" t="0"/>
          <a:stretch/>
        </p:blipFill>
        <p:spPr>
          <a:xfrm>
            <a:off x="9601431" y="5469025"/>
            <a:ext cx="2327333" cy="1068606"/>
          </a:xfrm>
          <a:prstGeom prst="rect">
            <a:avLst/>
          </a:prstGeom>
          <a:noFill/>
          <a:ln>
            <a:noFill/>
          </a:ln>
        </p:spPr>
      </p:pic>
      <p:sp>
        <p:nvSpPr>
          <p:cNvPr id="261" name="Google Shape;261;p24"/>
          <p:cNvSpPr txBox="1"/>
          <p:nvPr/>
        </p:nvSpPr>
        <p:spPr>
          <a:xfrm>
            <a:off x="467590" y="1304387"/>
            <a:ext cx="10453255" cy="459420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Aktivität: Der Ko-Kreation-Sprint (interaktiv)</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Aufgabe:</a:t>
            </a:r>
            <a:r>
              <a:rPr lang="en-GB" sz="2400">
                <a:solidFill>
                  <a:schemeClr val="dk1"/>
                </a:solidFill>
                <a:latin typeface="Calibri"/>
                <a:ea typeface="Calibri"/>
                <a:cs typeface="Calibri"/>
                <a:sym typeface="Calibri"/>
              </a:rPr>
              <a:t> Eine gemeinsame Aufgabe planen</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Interaktion:</a:t>
            </a:r>
            <a:r>
              <a:rPr lang="en-GB" sz="2400">
                <a:solidFill>
                  <a:schemeClr val="dk1"/>
                </a:solidFill>
                <a:latin typeface="Calibri"/>
                <a:ea typeface="Calibri"/>
                <a:cs typeface="Calibri"/>
                <a:sym typeface="Calibri"/>
              </a:rPr>
              <a:t> </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Entwickeln Sie in Gruppen eine Projektidee in einem Satz.</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Wechseln Sie alle 3 Minuten den „Moderator/die Moderatorin“</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(Brainstorming &gt; Zusammenfassung &gt; Konsens)</a:t>
            </a:r>
            <a:endParaRPr sz="2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0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2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268" name="Google Shape;268;p2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0B0F0"/>
              </a:buClr>
              <a:buSzPts val="2400"/>
              <a:buNone/>
            </a:pPr>
            <a:r>
              <a:rPr b="1" i="1" lang="en-GB">
                <a:solidFill>
                  <a:srgbClr val="00B0F0"/>
                </a:solidFill>
              </a:rPr>
              <a:t>Thema 4: Ko-Kreation</a:t>
            </a:r>
            <a:endParaRPr b="1" i="1">
              <a:solidFill>
                <a:srgbClr val="00B0F0"/>
              </a:solidFill>
            </a:endParaRPr>
          </a:p>
        </p:txBody>
      </p:sp>
      <p:pic>
        <p:nvPicPr>
          <p:cNvPr id="269" name="Google Shape;269;p25"/>
          <p:cNvPicPr preferRelativeResize="0"/>
          <p:nvPr>
            <p:ph idx="2" type="body"/>
          </p:nvPr>
        </p:nvPicPr>
        <p:blipFill rotWithShape="1">
          <a:blip r:embed="rId3">
            <a:alphaModFix/>
          </a:blip>
          <a:srcRect b="0" l="0" r="0" t="0"/>
          <a:stretch/>
        </p:blipFill>
        <p:spPr>
          <a:xfrm>
            <a:off x="9601431" y="5469025"/>
            <a:ext cx="2327333" cy="1068606"/>
          </a:xfrm>
          <a:prstGeom prst="rect">
            <a:avLst/>
          </a:prstGeom>
          <a:noFill/>
          <a:ln>
            <a:noFill/>
          </a:ln>
        </p:spPr>
      </p:pic>
      <p:sp>
        <p:nvSpPr>
          <p:cNvPr id="270" name="Google Shape;270;p25"/>
          <p:cNvSpPr txBox="1"/>
          <p:nvPr/>
        </p:nvSpPr>
        <p:spPr>
          <a:xfrm>
            <a:off x="467590" y="1304387"/>
            <a:ext cx="10453255" cy="42248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Aktivität: Die Schlagzeile 2030 (interaktiv)</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Aufgabe:</a:t>
            </a:r>
            <a:r>
              <a:rPr lang="en-GB" sz="2400">
                <a:solidFill>
                  <a:schemeClr val="dk1"/>
                </a:solidFill>
                <a:latin typeface="Calibri"/>
                <a:ea typeface="Calibri"/>
                <a:cs typeface="Calibri"/>
                <a:sym typeface="Calibri"/>
              </a:rPr>
              <a:t> Die Zukunft der digitalen Harmonie</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Interaktion:</a:t>
            </a:r>
            <a:r>
              <a:rPr lang="en-GB"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Stellen Sie sich vor, wir schreiben das Jahr 2030. </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Wie lautet die Schlagzeile in Ihrer Lokalzeitung über Ihr IGL-Programm? (z. B. „Senior*innen entdecken die Technik, Schüler*innen entdecken die Geschichte“).</a:t>
            </a:r>
            <a:endParaRPr b="1" sz="10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26"/>
          <p:cNvSpPr txBox="1"/>
          <p:nvPr>
            <p:ph type="ctrTitle"/>
          </p:nvPr>
        </p:nvSpPr>
        <p:spPr>
          <a:xfrm>
            <a:off x="405246" y="1768632"/>
            <a:ext cx="6821956"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Arial"/>
              <a:buNone/>
            </a:pPr>
            <a:r>
              <a:rPr b="0" i="1" lang="en-GB"/>
              <a:t>Ende Modul 7 (Lehrkräfte): </a:t>
            </a:r>
            <a:br>
              <a:rPr b="0" i="1" lang="en-GB"/>
            </a:br>
            <a:r>
              <a:rPr b="0" i="1" lang="en-GB"/>
              <a:t>Intergenerationelles Lernen fördern</a:t>
            </a:r>
            <a:endParaRPr/>
          </a:p>
        </p:txBody>
      </p:sp>
      <p:pic>
        <p:nvPicPr>
          <p:cNvPr id="276" name="Google Shape;276;p26"/>
          <p:cNvPicPr preferRelativeResize="0"/>
          <p:nvPr/>
        </p:nvPicPr>
        <p:blipFill rotWithShape="1">
          <a:blip r:embed="rId3">
            <a:alphaModFix/>
          </a:blip>
          <a:srcRect b="0" l="0" r="0" t="0"/>
          <a:stretch/>
        </p:blipFill>
        <p:spPr>
          <a:xfrm>
            <a:off x="825461" y="2940275"/>
            <a:ext cx="5270539" cy="27634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79" name="Google Shape;79;p3"/>
          <p:cNvSpPr txBox="1"/>
          <p:nvPr>
            <p:ph idx="1" type="body"/>
          </p:nvPr>
        </p:nvSpPr>
        <p:spPr>
          <a:xfrm>
            <a:off x="97970" y="939016"/>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Thema 1: Grundlagen intergenerationellen Lernens und Kernprinzipien</a:t>
            </a:r>
            <a:endParaRPr b="1" i="1">
              <a:solidFill>
                <a:srgbClr val="09CBFD"/>
              </a:solidFill>
            </a:endParaRPr>
          </a:p>
        </p:txBody>
      </p:sp>
      <p:pic>
        <p:nvPicPr>
          <p:cNvPr id="80" name="Google Shape;80;p3"/>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81" name="Google Shape;81;p3"/>
          <p:cNvSpPr txBox="1"/>
          <p:nvPr/>
        </p:nvSpPr>
        <p:spPr>
          <a:xfrm>
            <a:off x="176644" y="1631373"/>
            <a:ext cx="11336483" cy="44403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Was ist intergenerationelles Lernen (IGL)?</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Die Hierarchie im Klassenzimmer neu definieren.</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IGL bedeutet mehr als nur, Generationen zusammenzubringen; es ist ein gegenseitiger Austausch, bei dem beide Altersgruppen gleichzeitig Lehrende und Lernende sind.</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Kernpunkte</a:t>
            </a:r>
            <a:r>
              <a:rPr lang="en-GB" sz="2400">
                <a:solidFill>
                  <a:schemeClr val="dk1"/>
                </a:solidFill>
                <a:latin typeface="Calibri"/>
                <a:ea typeface="Calibri"/>
                <a:cs typeface="Calibri"/>
                <a:sym typeface="Calibri"/>
              </a:rPr>
              <a:t>: Gegenseitigkeit, Aufbrechen von Hierarchien und gemeinsames Entdecken digitaler Inhalte.</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 </a:t>
            </a:r>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88" name="Google Shape;88;p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1: Grundlagen intergenerationellen Lernens und Kernprinzipien</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89" name="Google Shape;89;p4"/>
          <p:cNvPicPr preferRelativeResize="0"/>
          <p:nvPr>
            <p:ph idx="2" type="body"/>
          </p:nvPr>
        </p:nvPicPr>
        <p:blipFill rotWithShape="1">
          <a:blip r:embed="rId3">
            <a:alphaModFix/>
          </a:blip>
          <a:srcRect b="0" l="0" r="0" t="0"/>
          <a:stretch/>
        </p:blipFill>
        <p:spPr>
          <a:xfrm>
            <a:off x="9861203" y="5367073"/>
            <a:ext cx="1648460" cy="756899"/>
          </a:xfrm>
          <a:prstGeom prst="rect">
            <a:avLst/>
          </a:prstGeom>
          <a:noFill/>
          <a:ln>
            <a:noFill/>
          </a:ln>
        </p:spPr>
      </p:pic>
      <p:sp>
        <p:nvSpPr>
          <p:cNvPr id="90" name="Google Shape;90;p4"/>
          <p:cNvSpPr txBox="1"/>
          <p:nvPr/>
        </p:nvSpPr>
        <p:spPr>
          <a:xfrm>
            <a:off x="232178" y="1462685"/>
            <a:ext cx="10948440" cy="49019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Die 5 didaktischen Säulen</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Die didaktische Grundlage jeder Aktivität.</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Erfolgreiches IGL ist abhängig von:</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Gegenseitigkeit:</a:t>
            </a:r>
            <a:r>
              <a:rPr b="0" i="0" lang="en-GB" sz="2400" u="none" cap="none" strike="noStrike">
                <a:solidFill>
                  <a:schemeClr val="dk1"/>
                </a:solidFill>
                <a:latin typeface="Calibri"/>
                <a:ea typeface="Calibri"/>
                <a:cs typeface="Calibri"/>
                <a:sym typeface="Calibri"/>
              </a:rPr>
              <a:t> Jede*r gibt und erhält.</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Strukturierte Interaktion:</a:t>
            </a:r>
            <a:r>
              <a:rPr b="0" i="0" lang="en-GB" sz="2400" u="none" cap="none" strike="noStrike">
                <a:solidFill>
                  <a:schemeClr val="dk1"/>
                </a:solidFill>
                <a:latin typeface="Calibri"/>
                <a:ea typeface="Calibri"/>
                <a:cs typeface="Calibri"/>
                <a:sym typeface="Calibri"/>
              </a:rPr>
              <a:t> Klare, organisierte Aufgaben und Regeln.</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Barrierefreiheit:</a:t>
            </a:r>
            <a:r>
              <a:rPr b="0" i="0" lang="en-GB" sz="2400" u="none" cap="none" strike="noStrike">
                <a:solidFill>
                  <a:schemeClr val="dk1"/>
                </a:solidFill>
                <a:latin typeface="Calibri"/>
                <a:ea typeface="Calibri"/>
                <a:cs typeface="Calibri"/>
                <a:sym typeface="Calibri"/>
              </a:rPr>
              <a:t> Physische, emotionale und digitale Barrieren beseitigen.</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Reflektion:</a:t>
            </a:r>
            <a:r>
              <a:rPr b="0" i="0" lang="en-GB" sz="2400" u="none" cap="none" strike="noStrike">
                <a:solidFill>
                  <a:schemeClr val="dk1"/>
                </a:solidFill>
                <a:latin typeface="Calibri"/>
                <a:ea typeface="Calibri"/>
                <a:cs typeface="Calibri"/>
                <a:sym typeface="Calibri"/>
              </a:rPr>
              <a:t> An das “wir” denken and dabei lernen sich gegenseitig zu wertschätzen.</a:t>
            </a:r>
            <a:endParaRPr/>
          </a:p>
          <a:p>
            <a:pPr indent="-285750" lvl="1" marL="742950" marR="0" rtl="0" algn="l">
              <a:spcBef>
                <a:spcPts val="0"/>
              </a:spcBef>
              <a:spcAft>
                <a:spcPts val="0"/>
              </a:spcAft>
              <a:buClr>
                <a:schemeClr val="dk1"/>
              </a:buClr>
              <a:buSzPts val="2400"/>
              <a:buFont typeface="Noto Sans Symbols"/>
              <a:buChar char="❑"/>
            </a:pPr>
            <a:r>
              <a:rPr b="1" i="0" lang="en-GB" sz="2400" u="none" cap="none" strike="noStrike">
                <a:solidFill>
                  <a:schemeClr val="dk1"/>
                </a:solidFill>
                <a:latin typeface="Calibri"/>
                <a:ea typeface="Calibri"/>
                <a:cs typeface="Calibri"/>
                <a:sym typeface="Calibri"/>
              </a:rPr>
              <a:t>Partizipation:</a:t>
            </a:r>
            <a:r>
              <a:rPr b="0" i="0" lang="en-GB" sz="2400" u="none" cap="none" strike="noStrike">
                <a:solidFill>
                  <a:schemeClr val="dk1"/>
                </a:solidFill>
                <a:latin typeface="Calibri"/>
                <a:ea typeface="Calibri"/>
                <a:cs typeface="Calibri"/>
                <a:sym typeface="Calibri"/>
              </a:rPr>
              <a:t> Aktive Einbindung der Teilnehmenden.</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 </a:t>
            </a:r>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97" name="Google Shape;97;p5"/>
          <p:cNvSpPr txBox="1"/>
          <p:nvPr>
            <p:ph idx="1" type="body"/>
          </p:nvPr>
        </p:nvSpPr>
        <p:spPr>
          <a:xfrm>
            <a:off x="0" y="941803"/>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1: Grundlagen intergenerationellen Lernens &amp; Kernprinzipien </a:t>
            </a:r>
            <a:endParaRPr b="1" i="1">
              <a:solidFill>
                <a:srgbClr val="09CBFD"/>
              </a:solidFill>
            </a:endParaRPr>
          </a:p>
        </p:txBody>
      </p:sp>
      <p:pic>
        <p:nvPicPr>
          <p:cNvPr id="98" name="Google Shape;98;p5"/>
          <p:cNvPicPr preferRelativeResize="0"/>
          <p:nvPr>
            <p:ph idx="2" type="body"/>
          </p:nvPr>
        </p:nvPicPr>
        <p:blipFill rotWithShape="1">
          <a:blip r:embed="rId3">
            <a:alphaModFix/>
          </a:blip>
          <a:srcRect b="0" l="0" r="0" t="0"/>
          <a:stretch/>
        </p:blipFill>
        <p:spPr>
          <a:xfrm>
            <a:off x="9902767" y="5647627"/>
            <a:ext cx="2002432" cy="919427"/>
          </a:xfrm>
          <a:prstGeom prst="rect">
            <a:avLst/>
          </a:prstGeom>
          <a:noFill/>
          <a:ln>
            <a:noFill/>
          </a:ln>
        </p:spPr>
      </p:pic>
      <p:sp>
        <p:nvSpPr>
          <p:cNvPr id="99" name="Google Shape;99;p5"/>
          <p:cNvSpPr txBox="1"/>
          <p:nvPr/>
        </p:nvSpPr>
        <p:spPr>
          <a:xfrm>
            <a:off x="428004" y="2005062"/>
            <a:ext cx="10001995" cy="39111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080301"/>
                </a:solidFill>
                <a:latin typeface="Calibri"/>
                <a:ea typeface="Calibri"/>
                <a:cs typeface="Calibri"/>
                <a:sym typeface="Calibri"/>
              </a:rPr>
              <a:t>Auswirkungen auf Lehrkräfte und Schüler*innen</a:t>
            </a:r>
            <a:endParaRPr sz="2400">
              <a:solidFill>
                <a:srgbClr val="080301"/>
              </a:solidFill>
              <a:latin typeface="Times New Roman"/>
              <a:ea typeface="Times New Roman"/>
              <a:cs typeface="Times New Roman"/>
              <a:sym typeface="Times New Roman"/>
            </a:endParaRPr>
          </a:p>
          <a:p>
            <a:pPr indent="0" lvl="0" marL="0" marR="0" rtl="0" algn="ctr">
              <a:lnSpc>
                <a:spcPct val="150000"/>
              </a:lnSpc>
              <a:spcBef>
                <a:spcPts val="0"/>
              </a:spcBef>
              <a:spcAft>
                <a:spcPts val="0"/>
              </a:spcAft>
              <a:buNone/>
            </a:pPr>
            <a:r>
              <a:t/>
            </a:r>
            <a:endParaRPr sz="1200">
              <a:solidFill>
                <a:srgbClr val="080301"/>
              </a:solidFill>
              <a:latin typeface="Calibri"/>
              <a:ea typeface="Calibri"/>
              <a:cs typeface="Calibri"/>
              <a:sym typeface="Calibri"/>
            </a:endParaRPr>
          </a:p>
          <a:p>
            <a:pPr indent="0" lvl="0" marL="0" marR="0" rtl="0" algn="ctr">
              <a:spcBef>
                <a:spcPts val="0"/>
              </a:spcBef>
              <a:spcAft>
                <a:spcPts val="0"/>
              </a:spcAft>
              <a:buNone/>
            </a:pPr>
            <a:r>
              <a:rPr lang="en-GB" sz="2400">
                <a:solidFill>
                  <a:srgbClr val="080301"/>
                </a:solidFill>
                <a:latin typeface="Calibri"/>
                <a:ea typeface="Calibri"/>
                <a:cs typeface="Calibri"/>
                <a:sym typeface="Calibri"/>
              </a:rPr>
              <a:t>Verbindungen durch Kommunikation stärken. Lehrkräfte fungieren als Vermittler*innen zwischen verschiedenen sozialen Umfeldern. IGL hilft Schüler*innen dabei, Geduld, Selbstvertrauen und Kommunikationsfähigkeiten zu entwickeln und unterstützt ältere Menschen dabei, ihre Angst vor der Technik zu überwinden und sozial integriert zu bleiben.</a:t>
            </a:r>
            <a:endParaRPr sz="2400">
              <a:solidFill>
                <a:srgbClr val="080301"/>
              </a:solidFill>
              <a:latin typeface="Times New Roman"/>
              <a:ea typeface="Times New Roman"/>
              <a:cs typeface="Times New Roman"/>
              <a:sym typeface="Times New Roman"/>
            </a:endParaRPr>
          </a:p>
          <a:p>
            <a:pPr indent="0" lvl="0" marL="0" marR="0" rtl="0" algn="ctr">
              <a:lnSpc>
                <a:spcPct val="150000"/>
              </a:lnSpc>
              <a:spcBef>
                <a:spcPts val="0"/>
              </a:spcBef>
              <a:spcAft>
                <a:spcPts val="0"/>
              </a:spcAft>
              <a:buNone/>
            </a:pPr>
            <a:r>
              <a:t/>
            </a:r>
            <a:endParaRPr b="1" sz="1200">
              <a:solidFill>
                <a:srgbClr val="080301"/>
              </a:solidFill>
              <a:latin typeface="Calibri"/>
              <a:ea typeface="Calibri"/>
              <a:cs typeface="Calibri"/>
              <a:sym typeface="Calibri"/>
            </a:endParaRPr>
          </a:p>
          <a:p>
            <a:pPr indent="0" lvl="0" marL="0" marR="0" rtl="0" algn="ctr">
              <a:lnSpc>
                <a:spcPct val="150000"/>
              </a:lnSpc>
              <a:spcBef>
                <a:spcPts val="0"/>
              </a:spcBef>
              <a:spcAft>
                <a:spcPts val="0"/>
              </a:spcAft>
              <a:buNone/>
            </a:pPr>
            <a:r>
              <a:rPr b="1" lang="en-GB" sz="2400">
                <a:solidFill>
                  <a:srgbClr val="080301"/>
                </a:solidFill>
                <a:latin typeface="Calibri"/>
                <a:ea typeface="Calibri"/>
                <a:cs typeface="Calibri"/>
                <a:sym typeface="Calibri"/>
              </a:rPr>
              <a:t>Kernpunkte: </a:t>
            </a:r>
            <a:r>
              <a:rPr lang="en-GB" sz="2400">
                <a:solidFill>
                  <a:srgbClr val="080301"/>
                </a:solidFill>
                <a:latin typeface="Calibri"/>
                <a:ea typeface="Calibri"/>
                <a:cs typeface="Calibri"/>
                <a:sym typeface="Calibri"/>
              </a:rPr>
              <a:t>Bürgerliches Engagement, Kommunikationsfähigkeiten und digitale Inklusion.</a:t>
            </a:r>
            <a:endParaRPr sz="2400">
              <a:solidFill>
                <a:srgbClr val="08030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106" name="Google Shape;106;p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1: Grundlagen intergenerationellen Lernens und Kernprinzipien</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07" name="Google Shape;107;p6"/>
          <p:cNvPicPr preferRelativeResize="0"/>
          <p:nvPr>
            <p:ph idx="2" type="body"/>
          </p:nvPr>
        </p:nvPicPr>
        <p:blipFill rotWithShape="1">
          <a:blip r:embed="rId3">
            <a:alphaModFix/>
          </a:blip>
          <a:srcRect b="0" l="0" r="0" t="0"/>
          <a:stretch/>
        </p:blipFill>
        <p:spPr>
          <a:xfrm>
            <a:off x="9937227" y="5571067"/>
            <a:ext cx="2105094" cy="966564"/>
          </a:xfrm>
          <a:prstGeom prst="rect">
            <a:avLst/>
          </a:prstGeom>
          <a:noFill/>
          <a:ln>
            <a:noFill/>
          </a:ln>
        </p:spPr>
      </p:pic>
      <p:sp>
        <p:nvSpPr>
          <p:cNvPr id="108" name="Google Shape;108;p6"/>
          <p:cNvSpPr txBox="1"/>
          <p:nvPr/>
        </p:nvSpPr>
        <p:spPr>
          <a:xfrm>
            <a:off x="97970" y="1563010"/>
            <a:ext cx="10958100" cy="628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Aktivität: Der "Aha!" Moment (Interaktiv)</a:t>
            </a:r>
            <a:endParaRPr sz="2400">
              <a:solidFill>
                <a:srgbClr val="FD8F09"/>
              </a:solidFill>
              <a:latin typeface="Calibri"/>
              <a:ea typeface="Calibri"/>
              <a:cs typeface="Calibri"/>
              <a:sym typeface="Calibri"/>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Aufgabe:</a:t>
            </a:r>
            <a:r>
              <a:rPr lang="en-GB" sz="2400">
                <a:solidFill>
                  <a:schemeClr val="dk1"/>
                </a:solidFill>
                <a:latin typeface="Calibri"/>
                <a:ea typeface="Calibri"/>
                <a:cs typeface="Calibri"/>
                <a:sym typeface="Calibri"/>
              </a:rPr>
              <a:t> Eigene Erfahrungen mit IGL entdecken</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Interaktion:</a:t>
            </a:r>
            <a:r>
              <a:rPr lang="en-GB" sz="2400">
                <a:solidFill>
                  <a:schemeClr val="dk1"/>
                </a:solidFill>
                <a:latin typeface="Calibri"/>
                <a:ea typeface="Calibri"/>
                <a:cs typeface="Calibri"/>
                <a:sym typeface="Calibri"/>
              </a:rPr>
              <a:t> </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Denken Sie an eine Situation, in der Sie etwas von und mit jemandem gelernt haben, der viel älter oder jünger war. Das können zwei verschiedene Situationen sein oder auch nur eine.</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Grüner Haftzettel: </a:t>
            </a:r>
            <a:r>
              <a:rPr lang="en-GB" sz="2400">
                <a:solidFill>
                  <a:schemeClr val="dk1"/>
                </a:solidFill>
                <a:latin typeface="Calibri"/>
                <a:ea typeface="Calibri"/>
                <a:cs typeface="Calibri"/>
                <a:sym typeface="Calibri"/>
              </a:rPr>
              <a:t>Schreiben Sie auf, was Sie dabei gelernt haben.</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Gelber Haftzettel:</a:t>
            </a:r>
            <a:r>
              <a:rPr lang="en-GB" sz="2400">
                <a:solidFill>
                  <a:schemeClr val="dk1"/>
                </a:solidFill>
                <a:latin typeface="Calibri"/>
                <a:ea typeface="Calibri"/>
                <a:cs typeface="Calibri"/>
                <a:sym typeface="Calibri"/>
              </a:rPr>
              <a:t> Schreiben Sie auf wie Sie sich dabei gefühlt haben.</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Anmerkung: </a:t>
            </a:r>
            <a:r>
              <a:rPr lang="en-GB" sz="2400">
                <a:solidFill>
                  <a:schemeClr val="dk1"/>
                </a:solidFill>
                <a:latin typeface="Calibri"/>
                <a:ea typeface="Calibri"/>
                <a:cs typeface="Calibri"/>
                <a:sym typeface="Calibri"/>
              </a:rPr>
              <a:t>Diese Übung kann auch auf einem digitalen Whiteboard </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durchgeführt werden.</a:t>
            </a:r>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115" name="Google Shape;115;p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1: Grundlagen intergenerationellen Lernens und Kernprinzipien</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16" name="Google Shape;116;p7"/>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17" name="Google Shape;117;p7"/>
          <p:cNvSpPr txBox="1"/>
          <p:nvPr/>
        </p:nvSpPr>
        <p:spPr>
          <a:xfrm>
            <a:off x="97970" y="1563010"/>
            <a:ext cx="10957957" cy="49019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Aktivität: Die Prinzipien-Gallerie (Interaktiv)</a:t>
            </a:r>
            <a:endParaRPr sz="2400">
              <a:solidFill>
                <a:srgbClr val="FD8F09"/>
              </a:solidFill>
              <a:latin typeface="Calibri"/>
              <a:ea typeface="Calibri"/>
              <a:cs typeface="Calibri"/>
              <a:sym typeface="Calibri"/>
            </a:endParaRPr>
          </a:p>
          <a:p>
            <a:pPr indent="0" lvl="0" marL="0" marR="0" rtl="0" algn="l">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Aufgabe:</a:t>
            </a:r>
            <a:r>
              <a:rPr lang="en-GB" sz="2400">
                <a:solidFill>
                  <a:schemeClr val="dk1"/>
                </a:solidFill>
                <a:latin typeface="Calibri"/>
                <a:ea typeface="Calibri"/>
                <a:cs typeface="Calibri"/>
                <a:sym typeface="Calibri"/>
              </a:rPr>
              <a:t> Abstrakte Grundsätze in die Unterrichtspraxis umsetzen.</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Interaktion: </a:t>
            </a:r>
            <a:r>
              <a:rPr lang="en-GB" sz="2400">
                <a:solidFill>
                  <a:schemeClr val="dk1"/>
                </a:solidFill>
                <a:latin typeface="Calibri"/>
                <a:ea typeface="Calibri"/>
                <a:cs typeface="Calibri"/>
                <a:sym typeface="Calibri"/>
              </a:rPr>
              <a:t>Suchen Sie alle fünf Poster auf (eine für jedes Grundprinzip).</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Grüne Flagge:</a:t>
            </a:r>
            <a:r>
              <a:rPr lang="en-GB" sz="2400">
                <a:solidFill>
                  <a:schemeClr val="dk1"/>
                </a:solidFill>
                <a:latin typeface="Calibri"/>
                <a:ea typeface="Calibri"/>
                <a:cs typeface="Calibri"/>
                <a:sym typeface="Calibri"/>
              </a:rPr>
              <a:t> Schreiben Sie ein Indiz dafür auf, dass das Prinzip funktioniert.</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Rote Flagge:</a:t>
            </a:r>
            <a:r>
              <a:rPr lang="en-GB" sz="2400">
                <a:solidFill>
                  <a:schemeClr val="dk1"/>
                </a:solidFill>
                <a:latin typeface="Calibri"/>
                <a:ea typeface="Calibri"/>
                <a:cs typeface="Calibri"/>
                <a:sym typeface="Calibri"/>
              </a:rPr>
              <a:t> Schreiben Sie ein Indiz dafür dafür auf, dass das Prinzip nicht oder fälschlich umgesetzt wurde.</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a:t>
            </a:r>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8"/>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b="0" i="1" lang="en-GB" sz="2700"/>
              <a:t>Modul 7 (Lehrkräfte)</a:t>
            </a:r>
            <a:br>
              <a:rPr b="0" i="1" lang="en-GB" sz="2700"/>
            </a:br>
            <a:r>
              <a:rPr b="0" i="1" lang="en-GB" sz="2700"/>
              <a:t>Intergenerationelles Lernen fördern</a:t>
            </a:r>
            <a:br>
              <a:rPr lang="en-GB" sz="1800"/>
            </a:br>
            <a:br>
              <a:rPr lang="en-GB" sz="1800"/>
            </a:br>
            <a:r>
              <a:rPr lang="en-GB" sz="1800"/>
              <a:t> </a:t>
            </a:r>
            <a:br>
              <a:rPr lang="en-GB" sz="1800"/>
            </a:br>
            <a:endParaRPr sz="1800"/>
          </a:p>
        </p:txBody>
      </p:sp>
      <p:sp>
        <p:nvSpPr>
          <p:cNvPr id="123" name="Google Shape;123;p8"/>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Thema 2: IGL managen (spezifische Dynamiken &amp; Konflikte) </a:t>
            </a:r>
            <a:endParaRPr b="1" sz="24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7 (Lehrkräfte): Intergenerationelles Lernen fördern</a:t>
            </a:r>
            <a:endParaRPr sz="2400"/>
          </a:p>
        </p:txBody>
      </p:sp>
      <p:sp>
        <p:nvSpPr>
          <p:cNvPr id="130" name="Google Shape;130;p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Thema 2: IGL managen (spezifische Dynamiken &amp; Konflikte)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31" name="Google Shape;131;p9"/>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32" name="Google Shape;132;p9"/>
          <p:cNvSpPr txBox="1"/>
          <p:nvPr/>
        </p:nvSpPr>
        <p:spPr>
          <a:xfrm>
            <a:off x="97970" y="1558636"/>
            <a:ext cx="10261766" cy="41633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Mit dem Altersunterschied umgehen</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Verschiedene Welten, verschiedene Tempi</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Ältere Menschen haben vielleicht Angst davor, technische Geräte zu „kaputtmachen“, während Schüler*innen die Effizienz des „Ausprobierens“ zu schätzen wisse.</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Ihre Aufgabe ist es, diese Sozialisationsstile miteinander zu verbinden.</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Kernpunkte:</a:t>
            </a:r>
            <a:r>
              <a:rPr lang="en-GB" sz="2400">
                <a:solidFill>
                  <a:schemeClr val="dk1"/>
                </a:solidFill>
                <a:latin typeface="Calibri"/>
                <a:ea typeface="Calibri"/>
                <a:cs typeface="Calibri"/>
                <a:sym typeface="Calibri"/>
              </a:rPr>
              <a:t> </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Angst verstehen vs. Arbeitstempi verstehen und Erwartungen managen</a:t>
            </a:r>
            <a:endParaRPr b="1"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2014-07-11T09:12:14Z</dcterms:created>
  <dc:creator>2Fast4u</dc:creator>
</cp:coreProperties>
</file>