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75061" autoAdjust="0"/>
  </p:normalViewPr>
  <p:slideViewPr>
    <p:cSldViewPr snapToGrid="0">
      <p:cViewPr varScale="1">
        <p:scale>
          <a:sx n="83" d="100"/>
          <a:sy n="83" d="100"/>
        </p:scale>
        <p:origin x="1788" y="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"Bem-vindos a todos! Hoje vamos abordar o tema da aprendizagem intergeracional. Trata-se de um processo em que ambas as gerações contribuem e aprendem umas com as outras, umas das outras e sobre as outras. Pode ser visto como um círculo de intercâmbio mútuo, em vez da tradicional hierarquia de cima para baixo, em que alguém mais velho ensina alguém mais novo."</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ACAE-46E4-C84E-DD9F-13A3CCB27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E4D6E-1EA3-CC1D-F729-BEBEE3013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F5FC5-A496-E9AC-3885-575AE71AF8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reflexão é um pilar fundamental. Pergunte a si mesmo: o facilitador construiu uma ponte ou limitou-se a resolver um problema? Queremos construir confiança e relações, não apenas resultados digitais."</a:t>
            </a:r>
          </a:p>
          <a:p>
            <a:endParaRPr lang="LID4096" dirty="0"/>
          </a:p>
        </p:txBody>
      </p:sp>
      <p:sp>
        <p:nvSpPr>
          <p:cNvPr id="4" name="Slide Number Placeholder 3">
            <a:extLst>
              <a:ext uri="{FF2B5EF4-FFF2-40B4-BE49-F238E27FC236}">
                <a16:creationId xmlns:a16="http://schemas.microsoft.com/office/drawing/2014/main" id="{C69F6D5F-1A9E-EDC3-EDEF-49A90EB4474A}"/>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4162197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a:t>
            </a:r>
            <a:r>
              <a:rPr lang="en-GB" sz="1200" kern="1200" dirty="0" err="1">
                <a:solidFill>
                  <a:schemeClr val="tx1"/>
                </a:solidFill>
                <a:effectLst/>
                <a:latin typeface="+mn-lt"/>
                <a:ea typeface="+mn-ea"/>
                <a:cs typeface="+mn-cs"/>
              </a:rPr>
              <a:t>combinação</a:t>
            </a:r>
            <a:r>
              <a:rPr lang="en-GB" sz="1200" kern="1200" dirty="0">
                <a:solidFill>
                  <a:schemeClr val="tx1"/>
                </a:solidFill>
                <a:effectLst/>
                <a:latin typeface="+mn-lt"/>
                <a:ea typeface="+mn-ea"/>
                <a:cs typeface="+mn-cs"/>
              </a:rPr>
              <a:t> é </a:t>
            </a:r>
            <a:r>
              <a:rPr lang="en-GB" sz="1200" kern="1200" dirty="0" err="1">
                <a:solidFill>
                  <a:schemeClr val="tx1"/>
                </a:solidFill>
                <a:effectLst/>
                <a:latin typeface="+mn-lt"/>
                <a:ea typeface="+mn-ea"/>
                <a:cs typeface="+mn-cs"/>
              </a:rPr>
              <a:t>uma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ciência</a:t>
            </a:r>
            <a:r>
              <a:rPr lang="en-GB" sz="1200" kern="1200" dirty="0">
                <a:solidFill>
                  <a:schemeClr val="tx1"/>
                </a:solidFill>
                <a:effectLst/>
                <a:latin typeface="+mn-lt"/>
                <a:ea typeface="+mn-ea"/>
                <a:cs typeface="+mn-cs"/>
              </a:rPr>
              <a:t>; a </a:t>
            </a:r>
            <a:r>
              <a:rPr lang="en-GB" sz="1200" kern="1200" dirty="0" err="1">
                <a:solidFill>
                  <a:schemeClr val="tx1"/>
                </a:solidFill>
                <a:effectLst/>
                <a:latin typeface="+mn-lt"/>
                <a:ea typeface="+mn-ea"/>
                <a:cs typeface="+mn-cs"/>
              </a:rPr>
              <a:t>formação</a:t>
            </a:r>
            <a:r>
              <a:rPr lang="en-GB" sz="1200" kern="1200" dirty="0">
                <a:solidFill>
                  <a:schemeClr val="tx1"/>
                </a:solidFill>
                <a:effectLst/>
                <a:latin typeface="+mn-lt"/>
                <a:ea typeface="+mn-ea"/>
                <a:cs typeface="+mn-cs"/>
              </a:rPr>
              <a:t> de pares é </a:t>
            </a:r>
            <a:r>
              <a:rPr lang="en-GB" sz="1200" kern="1200" dirty="0" err="1">
                <a:solidFill>
                  <a:schemeClr val="tx1"/>
                </a:solidFill>
                <a:effectLst/>
                <a:latin typeface="+mn-lt"/>
                <a:ea typeface="+mn-ea"/>
                <a:cs typeface="+mn-cs"/>
              </a:rPr>
              <a:t>uma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arte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Comece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conhecer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alunos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seus</a:t>
            </a:r>
            <a:r>
              <a:rPr lang="en-GB" sz="1200" kern="1200" dirty="0">
                <a:solidFill>
                  <a:schemeClr val="tx1"/>
                </a:solidFill>
                <a:effectLst/>
                <a:latin typeface="+mn-lt"/>
                <a:ea typeface="+mn-ea"/>
                <a:cs typeface="+mn-cs"/>
              </a:rPr>
              <a:t> interesses, </a:t>
            </a:r>
            <a:r>
              <a:rPr lang="en-GB" sz="1200" kern="1200" dirty="0" err="1">
                <a:solidFill>
                  <a:schemeClr val="tx1"/>
                </a:solidFill>
                <a:effectLst/>
                <a:latin typeface="+mn-lt"/>
                <a:ea typeface="+mn-ea"/>
                <a:cs typeface="+mn-cs"/>
              </a:rPr>
              <a:t>pontos</a:t>
            </a:r>
            <a:r>
              <a:rPr lang="en-GB" sz="1200" kern="1200" dirty="0">
                <a:solidFill>
                  <a:schemeClr val="tx1"/>
                </a:solidFill>
                <a:effectLst/>
                <a:latin typeface="+mn-lt"/>
                <a:ea typeface="+mn-ea"/>
                <a:cs typeface="+mn-cs"/>
              </a:rPr>
              <a:t> fortes e </a:t>
            </a:r>
            <a:r>
              <a:rPr lang="en-GB" sz="1200" kern="1200" dirty="0" err="1">
                <a:solidFill>
                  <a:schemeClr val="tx1"/>
                </a:solidFill>
                <a:effectLst/>
                <a:latin typeface="+mn-lt"/>
                <a:ea typeface="+mn-ea"/>
                <a:cs typeface="+mn-cs"/>
              </a:rPr>
              <a:t>estilos</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aprendizagem</a:t>
            </a:r>
            <a:r>
              <a:rPr lang="en-GB" sz="1200" kern="1200" dirty="0">
                <a:solidFill>
                  <a:schemeClr val="tx1"/>
                </a:solidFill>
                <a:effectLst/>
                <a:latin typeface="+mn-lt"/>
                <a:ea typeface="+mn-ea"/>
                <a:cs typeface="+mn-cs"/>
              </a:rPr>
              <a:t>) e </a:t>
            </a:r>
            <a:r>
              <a:rPr lang="en-GB" sz="1200" kern="1200" dirty="0" err="1">
                <a:solidFill>
                  <a:schemeClr val="tx1"/>
                </a:solidFill>
                <a:effectLst/>
                <a:latin typeface="+mn-lt"/>
                <a:ea typeface="+mn-ea"/>
                <a:cs typeface="+mn-cs"/>
              </a:rPr>
              <a:t>termine</a:t>
            </a:r>
            <a:r>
              <a:rPr lang="en-GB" sz="1200" kern="1200" dirty="0">
                <a:solidFill>
                  <a:schemeClr val="tx1"/>
                </a:solidFill>
                <a:effectLst/>
                <a:latin typeface="+mn-lt"/>
                <a:ea typeface="+mn-ea"/>
                <a:cs typeface="+mn-cs"/>
              </a:rPr>
              <a:t> com a </a:t>
            </a:r>
            <a:r>
              <a:rPr lang="en-GB" sz="1200" kern="1200" dirty="0" err="1">
                <a:solidFill>
                  <a:schemeClr val="tx1"/>
                </a:solidFill>
                <a:effectLst/>
                <a:latin typeface="+mn-lt"/>
                <a:ea typeface="+mn-ea"/>
                <a:cs typeface="+mn-cs"/>
              </a:rPr>
              <a:t>observação</a:t>
            </a:r>
            <a:r>
              <a:rPr lang="en-GB" sz="1200" kern="1200" dirty="0">
                <a:solidFill>
                  <a:schemeClr val="tx1"/>
                </a:solidFill>
                <a:effectLst/>
                <a:latin typeface="+mn-lt"/>
                <a:ea typeface="+mn-ea"/>
                <a:cs typeface="+mn-cs"/>
              </a:rPr>
              <a:t> da forma </a:t>
            </a:r>
            <a:r>
              <a:rPr lang="en-GB" sz="1200" kern="1200" dirty="0" err="1">
                <a:solidFill>
                  <a:schemeClr val="tx1"/>
                </a:solidFill>
                <a:effectLst/>
                <a:latin typeface="+mn-lt"/>
                <a:ea typeface="+mn-ea"/>
                <a:cs typeface="+mn-cs"/>
              </a:rPr>
              <a:t>como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interagem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primeiros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minutos</a:t>
            </a:r>
            <a:r>
              <a:rPr lang="en-GB" sz="1200" kern="1200" dirty="0">
                <a:solidFill>
                  <a:schemeClr val="tx1"/>
                </a:solidFill>
                <a:effectLst/>
                <a:latin typeface="+mn-lt"/>
                <a:ea typeface="+mn-ea"/>
                <a:cs typeface="+mn-cs"/>
              </a:rPr>
              <a:t> da </a:t>
            </a:r>
            <a:r>
              <a:rPr lang="en-GB" sz="1200" kern="1200" dirty="0" err="1">
                <a:solidFill>
                  <a:schemeClr val="tx1"/>
                </a:solidFill>
                <a:effectLst/>
                <a:latin typeface="+mn-lt"/>
                <a:ea typeface="+mn-ea"/>
                <a:cs typeface="+mn-cs"/>
              </a:rPr>
              <a:t>sessão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Combinar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significa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selecionar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alunos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cujas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competências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conhecimentos</a:t>
            </a:r>
            <a:r>
              <a:rPr lang="en-GB" sz="1200" kern="1200" dirty="0">
                <a:solidFill>
                  <a:schemeClr val="tx1"/>
                </a:solidFill>
                <a:effectLst/>
                <a:latin typeface="+mn-lt"/>
                <a:ea typeface="+mn-ea"/>
                <a:cs typeface="+mn-cs"/>
              </a:rPr>
              <a:t> se </a:t>
            </a:r>
            <a:r>
              <a:rPr lang="en-GB" sz="1200" kern="1200" dirty="0" err="1">
                <a:solidFill>
                  <a:schemeClr val="tx1"/>
                </a:solidFill>
                <a:effectLst/>
                <a:latin typeface="+mn-lt"/>
                <a:ea typeface="+mn-ea"/>
                <a:cs typeface="+mn-cs"/>
              </a:rPr>
              <a:t>complementam</a:t>
            </a:r>
            <a:r>
              <a:rPr lang="en-GB" sz="1200" kern="1200" dirty="0">
                <a:solidFill>
                  <a:schemeClr val="tx1"/>
                </a:solidFill>
                <a:effectLst/>
                <a:latin typeface="+mn-lt"/>
                <a:ea typeface="+mn-ea"/>
                <a:cs typeface="+mn-cs"/>
              </a:rPr>
              <a:t>. Formar pares é a </a:t>
            </a:r>
            <a:r>
              <a:rPr lang="en-GB" sz="1200" kern="1200" dirty="0" err="1">
                <a:solidFill>
                  <a:schemeClr val="tx1"/>
                </a:solidFill>
                <a:effectLst/>
                <a:latin typeface="+mn-lt"/>
                <a:ea typeface="+mn-ea"/>
                <a:cs typeface="+mn-cs"/>
              </a:rPr>
              <a:t>arte</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organizá-los</a:t>
            </a:r>
            <a:r>
              <a:rPr lang="en-GB" sz="1200" kern="1200" dirty="0">
                <a:solidFill>
                  <a:schemeClr val="tx1"/>
                </a:solidFill>
                <a:effectLst/>
                <a:latin typeface="+mn-lt"/>
                <a:ea typeface="+mn-ea"/>
                <a:cs typeface="+mn-cs"/>
              </a:rPr>
              <a:t> de modo a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colaborem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eficazmente</a:t>
            </a:r>
            <a:r>
              <a:rPr lang="en-GB" sz="1200" kern="1200" dirty="0">
                <a:solidFill>
                  <a:schemeClr val="tx1"/>
                </a:solidFill>
                <a:effectLst/>
                <a:latin typeface="+mn-lt"/>
                <a:ea typeface="+mn-ea"/>
                <a:cs typeface="+mn-cs"/>
              </a:rPr>
              <a:t> e se </a:t>
            </a:r>
            <a:r>
              <a:rPr lang="en-GB" sz="1200" kern="1200" dirty="0" err="1">
                <a:solidFill>
                  <a:schemeClr val="tx1"/>
                </a:solidFill>
                <a:effectLst/>
                <a:latin typeface="+mn-lt"/>
                <a:ea typeface="+mn-ea"/>
                <a:cs typeface="+mn-cs"/>
              </a:rPr>
              <a:t>mantenham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envolvidos</a:t>
            </a:r>
            <a:r>
              <a:rPr lang="en-GB" sz="1200" kern="1200" dirty="0">
                <a:solidFill>
                  <a:schemeClr val="tx1"/>
                </a:solidFill>
                <a:effectLst/>
                <a:latin typeface="+mn-lt"/>
                <a:ea typeface="+mn-ea"/>
                <a:cs typeface="+mn-cs"/>
              </a:rPr>
              <a: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"Não se limite a </a:t>
            </a:r>
            <a:r>
              <a:rPr lang="en-GB" sz="1200" kern="1200" dirty="0" err="1">
                <a:solidFill>
                  <a:schemeClr val="tx1"/>
                </a:solidFill>
                <a:effectLst/>
                <a:latin typeface="+mn-lt"/>
                <a:ea typeface="+mn-ea"/>
                <a:cs typeface="+mn-cs"/>
              </a:rPr>
              <a:t>formar</a:t>
            </a:r>
            <a:r>
              <a:rPr lang="en-GB" sz="1200" kern="1200" dirty="0">
                <a:solidFill>
                  <a:schemeClr val="tx1"/>
                </a:solidFill>
                <a:effectLst/>
                <a:latin typeface="+mn-lt"/>
                <a:ea typeface="+mn-ea"/>
                <a:cs typeface="+mn-cs"/>
              </a:rPr>
              <a:t> pares apenas com base nas competências técnicas. Tenha em conta os seus pontos fortes complementares, o contexto cultural, os interesses comuns e as necessidades socioemocionais. A </a:t>
            </a:r>
            <a:r>
              <a:rPr lang="en-GB" sz="1200" kern="1200" dirty="0" err="1">
                <a:solidFill>
                  <a:schemeClr val="tx1"/>
                </a:solidFill>
                <a:effectLst/>
                <a:latin typeface="+mn-lt"/>
                <a:ea typeface="+mn-ea"/>
                <a:cs typeface="+mn-cs"/>
              </a:rPr>
              <a:t>criação</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duplas</a:t>
            </a:r>
            <a:r>
              <a:rPr lang="en-GB" sz="1200" kern="1200" dirty="0">
                <a:solidFill>
                  <a:schemeClr val="tx1"/>
                </a:solidFill>
                <a:effectLst/>
                <a:latin typeface="+mn-lt"/>
                <a:ea typeface="+mn-ea"/>
                <a:cs typeface="+mn-cs"/>
              </a:rPr>
              <a:t> com base na «química» é </a:t>
            </a:r>
            <a:r>
              <a:rPr lang="en-GB" sz="1200" kern="1200" dirty="0" err="1">
                <a:solidFill>
                  <a:schemeClr val="tx1"/>
                </a:solidFill>
                <a:effectLst/>
                <a:latin typeface="+mn-lt"/>
                <a:ea typeface="+mn-ea"/>
                <a:cs typeface="+mn-cs"/>
              </a:rPr>
              <a:t>muito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eficaz</a:t>
            </a:r>
            <a:r>
              <a:rPr lang="en-GB" sz="1200" kern="1200" dirty="0">
                <a:solidFill>
                  <a:schemeClr val="tx1"/>
                </a:solidFill>
                <a:effectLst/>
                <a:latin typeface="+mn-lt"/>
                <a:ea typeface="+mn-ea"/>
                <a:cs typeface="+mn-cs"/>
              </a:rPr>
              <a:t>, se dois participantes partilharem uma paixão, como o futebol local, encontrarão naturalmente formas de realizar tarefas em conjunto, porque estão entusiasmados com o tema."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Os primeiros 15 minutos são um período de teste. Dê uma volta pela sala. Se um par estiver em silêncio, talvez precise de um quebra-gelo ou de um pequeno ajuste. Não há problema em trocar os pares logo no início, se não houver química!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“Procure as pistas subtis nos seus perfis. Porque é que o ‘Ivan Impaciente’ precisa da ‘Clara Calma’? Prontos, preparados, façam os pares!”</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DF7C-7D1F-2670-7DFE-995EC7380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C0A44-B2FA-A2BE-F7CF-7F7FC228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AA5E-C344-15B3-A2C4-A4FA7E7566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"Apresenta a </a:t>
            </a:r>
            <a:r>
              <a:rPr lang="en-GB" sz="1200" kern="1200" dirty="0" err="1">
                <a:solidFill>
                  <a:schemeClr val="tx1"/>
                </a:solidFill>
                <a:effectLst/>
                <a:latin typeface="+mn-lt"/>
                <a:ea typeface="+mn-ea"/>
                <a:cs typeface="+mn-cs"/>
              </a:rPr>
              <a:t>sua</a:t>
            </a:r>
            <a:r>
              <a:rPr lang="en-GB" sz="1200" kern="1200" dirty="0">
                <a:solidFill>
                  <a:schemeClr val="tx1"/>
                </a:solidFill>
                <a:effectLst/>
                <a:latin typeface="+mn-lt"/>
                <a:ea typeface="+mn-ea"/>
                <a:cs typeface="+mn-cs"/>
              </a:rPr>
              <a:t> lógica. Se o </a:t>
            </a:r>
            <a:r>
              <a:rPr lang="en-GB" sz="1200" kern="1200" dirty="0" err="1">
                <a:solidFill>
                  <a:schemeClr val="tx1"/>
                </a:solidFill>
                <a:effectLst/>
                <a:latin typeface="+mn-lt"/>
                <a:ea typeface="+mn-ea"/>
                <a:cs typeface="+mn-cs"/>
              </a:rPr>
              <a:t>seu</a:t>
            </a:r>
            <a:r>
              <a:rPr lang="en-GB" sz="1200" kern="1200" dirty="0">
                <a:solidFill>
                  <a:schemeClr val="tx1"/>
                </a:solidFill>
                <a:effectLst/>
                <a:latin typeface="+mn-lt"/>
                <a:ea typeface="+mn-ea"/>
                <a:cs typeface="+mn-cs"/>
              </a:rPr>
              <a:t> parceiro identificar um risco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lhe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escapou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como</a:t>
            </a:r>
            <a:r>
              <a:rPr lang="en-GB" sz="1200" kern="1200" dirty="0">
                <a:solidFill>
                  <a:schemeClr val="tx1"/>
                </a:solidFill>
                <a:effectLst/>
                <a:latin typeface="+mn-lt"/>
                <a:ea typeface="+mn-ea"/>
                <a:cs typeface="+mn-cs"/>
              </a:rPr>
              <a:t> duas personalidades </a:t>
            </a:r>
            <a:r>
              <a:rPr lang="en-GB" sz="1200" kern="1200" dirty="0" err="1">
                <a:solidFill>
                  <a:schemeClr val="tx1"/>
                </a:solidFill>
                <a:effectLst/>
                <a:latin typeface="+mn-lt"/>
                <a:ea typeface="+mn-ea"/>
                <a:cs typeface="+mn-cs"/>
              </a:rPr>
              <a:t>muito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dominantes</a:t>
            </a:r>
            <a:r>
              <a:rPr lang="en-GB" sz="1200" kern="1200" dirty="0">
                <a:solidFill>
                  <a:schemeClr val="tx1"/>
                </a:solidFill>
                <a:effectLst/>
                <a:latin typeface="+mn-lt"/>
                <a:ea typeface="+mn-ea"/>
                <a:cs typeface="+mn-cs"/>
              </a:rPr>
              <a:t>), isso ajuda-nos a preparar-nos para os desafios reais da facilitação!"</a:t>
            </a:r>
          </a:p>
          <a:p>
            <a:endParaRPr lang="LID4096" dirty="0"/>
          </a:p>
        </p:txBody>
      </p:sp>
      <p:sp>
        <p:nvSpPr>
          <p:cNvPr id="4" name="Slide Number Placeholder 3">
            <a:extLst>
              <a:ext uri="{FF2B5EF4-FFF2-40B4-BE49-F238E27FC236}">
                <a16:creationId xmlns:a16="http://schemas.microsoft.com/office/drawing/2014/main" id="{C6A75002-3D3D-BCFF-462E-8BF635E8A22D}"/>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735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pt-PT" dirty="0"/>
              <a:t>“A cocriação é um processo colaborativo em que todos os participantes moldam ativamente a experiência de aprendizagem. Todos contribuem com ideias, conhecimentos e perspetivas, ninguém se limita a receber instruções. É um processo dialógico e criativo, baseado na responsabilidade partilhada, na comunicação aberta e na resolução coletiva de problemas.</a:t>
            </a:r>
          </a:p>
          <a:p>
            <a:r>
              <a:rPr lang="pt-PT" dirty="0"/>
              <a:t>No seu núcleo, a cocriação responde à pergunta: “Como podemos criar algo em conjunto que nenhum de nós conseguiria criar sozinho?”</a:t>
            </a:r>
          </a:p>
          <a:p>
            <a:r>
              <a:rPr lang="pt-PT" dirty="0"/>
              <a:t>O seu papel deixa de ser o de “professor” e passa a ser o de “anfitrião” desta conversa colaborativa.</a:t>
            </a:r>
          </a:p>
          <a:p>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«Primeiro, </a:t>
            </a:r>
            <a:r>
              <a:rPr lang="en-GB" sz="1200" b="1" kern="1200" dirty="0">
                <a:solidFill>
                  <a:schemeClr val="tx1"/>
                </a:solidFill>
                <a:effectLst/>
                <a:latin typeface="+mn-lt"/>
                <a:ea typeface="+mn-ea"/>
                <a:cs typeface="+mn-cs"/>
              </a:rPr>
              <a:t>crie laços </a:t>
            </a:r>
            <a:r>
              <a:rPr lang="en-GB" sz="1200" kern="1200" dirty="0">
                <a:solidFill>
                  <a:schemeClr val="tx1"/>
                </a:solidFill>
                <a:effectLst/>
                <a:latin typeface="+mn-lt"/>
                <a:ea typeface="+mn-ea"/>
                <a:cs typeface="+mn-cs"/>
              </a:rPr>
              <a:t>dando as boas-vindas aos participantes e definindo um objetivo comum. Depois, </a:t>
            </a:r>
            <a:r>
              <a:rPr lang="en-GB" sz="1200" b="1" kern="1200" dirty="0">
                <a:solidFill>
                  <a:schemeClr val="tx1"/>
                </a:solidFill>
                <a:effectLst/>
                <a:latin typeface="+mn-lt"/>
                <a:ea typeface="+mn-ea"/>
                <a:cs typeface="+mn-cs"/>
              </a:rPr>
              <a:t>descubra e explore </a:t>
            </a:r>
            <a:r>
              <a:rPr lang="en-GB" sz="1200" kern="1200" dirty="0">
                <a:solidFill>
                  <a:schemeClr val="tx1"/>
                </a:solidFill>
                <a:effectLst/>
                <a:latin typeface="+mn-lt"/>
                <a:ea typeface="+mn-ea"/>
                <a:cs typeface="+mn-cs"/>
              </a:rPr>
              <a:t>experiências e pressupostos. A seguir, </a:t>
            </a:r>
            <a:r>
              <a:rPr lang="en-GB" sz="1200" b="1" kern="1200" dirty="0">
                <a:solidFill>
                  <a:schemeClr val="tx1"/>
                </a:solidFill>
                <a:effectLst/>
                <a:latin typeface="+mn-lt"/>
                <a:ea typeface="+mn-ea"/>
                <a:cs typeface="+mn-cs"/>
              </a:rPr>
              <a:t>chegue a um consenso e crie </a:t>
            </a:r>
            <a:r>
              <a:rPr lang="en-GB" sz="1200" kern="1200" dirty="0">
                <a:solidFill>
                  <a:schemeClr val="tx1"/>
                </a:solidFill>
                <a:effectLst/>
                <a:latin typeface="+mn-lt"/>
                <a:ea typeface="+mn-ea"/>
                <a:cs typeface="+mn-cs"/>
              </a:rPr>
              <a:t>soluções em conjunto. Por fim</a:t>
            </a:r>
            <a:r>
              <a:rPr lang="en-GB" sz="1200" b="1" kern="1200" dirty="0">
                <a:solidFill>
                  <a:schemeClr val="tx1"/>
                </a:solidFill>
                <a:effectLst/>
                <a:latin typeface="+mn-lt"/>
                <a:ea typeface="+mn-ea"/>
                <a:cs typeface="+mn-cs"/>
              </a:rPr>
              <a:t>, ponha em prática e reflita </a:t>
            </a:r>
            <a:r>
              <a:rPr lang="en-GB" sz="1200" kern="1200" dirty="0">
                <a:solidFill>
                  <a:schemeClr val="tx1"/>
                </a:solidFill>
                <a:effectLst/>
                <a:latin typeface="+mn-lt"/>
                <a:ea typeface="+mn-ea"/>
                <a:cs typeface="+mn-cs"/>
              </a:rPr>
              <a:t>sobre os resultados. O foco passa de “ajudar” para uma verdadeira colaboração, em que todas as vozes são ouvidas.»</a:t>
            </a:r>
          </a:p>
          <a:p>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«As ferramentas digitais podem tornar a cocriação mais envolvente e acessível. </a:t>
            </a:r>
            <a:r>
              <a:rPr lang="en-GB" sz="1200" b="1" kern="1200" dirty="0">
                <a:solidFill>
                  <a:schemeClr val="tx1"/>
                </a:solidFill>
                <a:effectLst/>
                <a:latin typeface="+mn-lt"/>
                <a:ea typeface="+mn-ea"/>
                <a:cs typeface="+mn-cs"/>
              </a:rPr>
              <a:t>A narrativa partilhada </a:t>
            </a:r>
            <a:r>
              <a:rPr lang="en-GB" sz="1200" kern="1200" dirty="0">
                <a:solidFill>
                  <a:schemeClr val="tx1"/>
                </a:solidFill>
                <a:effectLst/>
                <a:latin typeface="+mn-lt"/>
                <a:ea typeface="+mn-ea"/>
                <a:cs typeface="+mn-cs"/>
              </a:rPr>
              <a:t>permite aos participantes combinar histórias e elementos visuais utilizando aplicações como o Book Creator ou o Canva. </a:t>
            </a:r>
            <a:r>
              <a:rPr lang="en-GB" sz="1200" b="1" kern="1200" dirty="0">
                <a:solidFill>
                  <a:schemeClr val="tx1"/>
                </a:solidFill>
                <a:effectLst/>
                <a:latin typeface="+mn-lt"/>
                <a:ea typeface="+mn-ea"/>
                <a:cs typeface="+mn-cs"/>
              </a:rPr>
              <a:t>A </a:t>
            </a:r>
            <a:r>
              <a:rPr lang="en-GB" sz="1200" b="1" kern="1200" dirty="0" err="1">
                <a:solidFill>
                  <a:schemeClr val="tx1"/>
                </a:solidFill>
                <a:effectLst/>
                <a:latin typeface="+mn-lt"/>
                <a:ea typeface="+mn-ea"/>
                <a:cs typeface="+mn-cs"/>
              </a:rPr>
              <a:t>criação</a:t>
            </a:r>
            <a:r>
              <a:rPr lang="en-GB" sz="1200" b="1" kern="1200" dirty="0">
                <a:solidFill>
                  <a:schemeClr val="tx1"/>
                </a:solidFill>
                <a:effectLst/>
                <a:latin typeface="+mn-lt"/>
                <a:ea typeface="+mn-ea"/>
                <a:cs typeface="+mn-cs"/>
              </a:rPr>
              <a:t> de </a:t>
            </a:r>
            <a:r>
              <a:rPr lang="en-GB" sz="1200" b="1" kern="1200" dirty="0" err="1">
                <a:solidFill>
                  <a:schemeClr val="tx1"/>
                </a:solidFill>
                <a:effectLst/>
                <a:latin typeface="+mn-lt"/>
                <a:ea typeface="+mn-ea"/>
                <a:cs typeface="+mn-cs"/>
              </a:rPr>
              <a:t>mapas</a:t>
            </a:r>
            <a:r>
              <a:rPr lang="en-GB" sz="1200" b="1" kern="1200" dirty="0">
                <a:solidFill>
                  <a:schemeClr val="tx1"/>
                </a:solidFill>
                <a:effectLst/>
                <a:latin typeface="+mn-lt"/>
                <a:ea typeface="+mn-ea"/>
                <a:cs typeface="+mn-cs"/>
              </a:rPr>
              <a:t> colaborativa </a:t>
            </a:r>
            <a:r>
              <a:rPr lang="en-GB" sz="1200" kern="1200" dirty="0">
                <a:solidFill>
                  <a:schemeClr val="tx1"/>
                </a:solidFill>
                <a:effectLst/>
                <a:latin typeface="+mn-lt"/>
                <a:ea typeface="+mn-ea"/>
                <a:cs typeface="+mn-cs"/>
              </a:rPr>
              <a:t>associa memórias ou experiências a mapas digitais, tornando tangíveis ideias abstratas. Ferramentas </a:t>
            </a:r>
            <a:r>
              <a:rPr lang="en-GB" sz="1200" b="1" kern="1200" dirty="0">
                <a:solidFill>
                  <a:schemeClr val="tx1"/>
                </a:solidFill>
                <a:effectLst/>
                <a:latin typeface="+mn-lt"/>
                <a:ea typeface="+mn-ea"/>
                <a:cs typeface="+mn-cs"/>
              </a:rPr>
              <a:t>de design colaborativo</a:t>
            </a:r>
            <a:r>
              <a:rPr lang="en-GB" sz="1200" kern="1200" dirty="0">
                <a:solidFill>
                  <a:schemeClr val="tx1"/>
                </a:solidFill>
                <a:effectLst/>
                <a:latin typeface="+mn-lt"/>
                <a:ea typeface="+mn-ea"/>
                <a:cs typeface="+mn-cs"/>
              </a:rPr>
              <a:t>, como o Padlet ou </a:t>
            </a:r>
            <a:r>
              <a:rPr lang="en-GB" sz="1200" kern="1200" dirty="0" err="1">
                <a:solidFill>
                  <a:schemeClr val="tx1"/>
                </a:solidFill>
                <a:effectLst/>
                <a:latin typeface="+mn-lt"/>
                <a:ea typeface="+mn-ea"/>
                <a:cs typeface="+mn-cs"/>
              </a:rPr>
              <a:t>o Mentimeter</a:t>
            </a:r>
            <a:r>
              <a:rPr lang="en-GB" sz="1200" kern="1200" dirty="0">
                <a:solidFill>
                  <a:schemeClr val="tx1"/>
                </a:solidFill>
                <a:effectLst/>
                <a:latin typeface="+mn-lt"/>
                <a:ea typeface="+mn-ea"/>
                <a:cs typeface="+mn-cs"/>
              </a:rPr>
              <a:t>, ajudam o grupo a votar em temas, a partilhar recursos e a tomar decisões em conjunto. Estes métodos mantêm todos envolvidos e garantem que o processo seja verdadeiramente colaborativo.»</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«Esta é uma sessão rápida de moderação. Moderadores, o vosso objetivo é garantir que todas as vozes sejam ouvidas durante a fase de conceção.»</a:t>
            </a:r>
          </a:p>
          <a:p>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«Estes cinco pilares são a nossa base. A mutualidade garante que todos beneficiem. A estrutura mantém-nos no caminho certo; a acessibilidade torna o nosso ambiente de aprendizagem inclusivo, dando assim a todos a oportunidade de participar ativamente. A reflexão permite-nos processar a experiência, e a participação garante que todos tenham uma voz.»</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E57B-0720-B082-E5E8-5F2ABD01D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F31CB-7082-092F-B0D8-F23CCEDAC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506A-C234-32C2-EA09-30738F997F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"Ao terminarmos, olhem para o futuro. Que impacto terá o vosso programa IGL? Escrevam esse título. Este é o legado que estão a construir através da Digital Harmony. Excelente trabalho hoje!"</a:t>
            </a:r>
          </a:p>
          <a:p>
            <a:endParaRPr lang="LID4096" dirty="0"/>
          </a:p>
        </p:txBody>
      </p:sp>
      <p:sp>
        <p:nvSpPr>
          <p:cNvPr id="4" name="Slide Number Placeholder 3">
            <a:extLst>
              <a:ext uri="{FF2B5EF4-FFF2-40B4-BE49-F238E27FC236}">
                <a16:creationId xmlns:a16="http://schemas.microsoft.com/office/drawing/2014/main" id="{E88ADDAE-12E1-1955-1E5D-77E3BB1FBFDA}"/>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67682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Para os seus alunos, a aprendizagem intergeracional é um exercício poderoso de aprendizagem social e emocional. Ao explicarem práticas digitais do dia a </a:t>
            </a:r>
            <a:r>
              <a:rPr lang="en-GB" sz="1200" kern="1200" dirty="0" err="1">
                <a:solidFill>
                  <a:schemeClr val="tx1"/>
                </a:solidFill>
                <a:effectLst/>
                <a:latin typeface="+mn-lt"/>
                <a:ea typeface="+mn-ea"/>
                <a:cs typeface="+mn-cs"/>
              </a:rPr>
              <a:t>dia</a:t>
            </a:r>
            <a:r>
              <a:rPr lang="en-GB" sz="1200" kern="1200" dirty="0">
                <a:solidFill>
                  <a:schemeClr val="tx1"/>
                </a:solidFill>
                <a:effectLst/>
                <a:latin typeface="+mn-lt"/>
                <a:ea typeface="+mn-ea"/>
                <a:cs typeface="+mn-cs"/>
              </a:rPr>
              <a:t>, como fazer uma pesquisa online ou utilizar </a:t>
            </a:r>
            <a:r>
              <a:rPr lang="en-GB" sz="1200" kern="1200" dirty="0" err="1">
                <a:solidFill>
                  <a:schemeClr val="tx1"/>
                </a:solidFill>
                <a:effectLst/>
                <a:latin typeface="+mn-lt"/>
                <a:ea typeface="+mn-ea"/>
                <a:cs typeface="+mn-cs"/>
              </a:rPr>
              <a:t>uma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aplicação</a:t>
            </a:r>
            <a:r>
              <a:rPr lang="en-GB" sz="1200" kern="1200" dirty="0">
                <a:solidFill>
                  <a:schemeClr val="tx1"/>
                </a:solidFill>
                <a:effectLst/>
                <a:latin typeface="+mn-lt"/>
                <a:ea typeface="+mn-ea"/>
                <a:cs typeface="+mn-cs"/>
              </a:rPr>
              <a:t>, praticam a paciência, a empatia e a comunicação clara. Ao mesmo tempo, os participantes mais idosos beneficiam ao sentirem-se menos isolados e mais confiantes na utilização de ferramentas digitais. O que torna a IGL especial é o facto de ambas as partes aprenderem e crescerem juntas, contribuindo cada uma com os seus pontos fortes.</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«Comecemos pela vossa própria experiência. Pensem num momento em que aprenderam algo </a:t>
            </a:r>
            <a:r>
              <a:rPr lang="en-GB" sz="1200" i="1" kern="1200" dirty="0">
                <a:solidFill>
                  <a:schemeClr val="tx1"/>
                </a:solidFill>
                <a:effectLst/>
                <a:latin typeface="+mn-lt"/>
                <a:ea typeface="+mn-ea"/>
                <a:cs typeface="+mn-cs"/>
              </a:rPr>
              <a:t>com </a:t>
            </a:r>
            <a:r>
              <a:rPr lang="en-GB" sz="1200" kern="1200" dirty="0">
                <a:solidFill>
                  <a:schemeClr val="tx1"/>
                </a:solidFill>
                <a:effectLst/>
                <a:latin typeface="+mn-lt"/>
                <a:ea typeface="+mn-ea"/>
                <a:cs typeface="+mn-cs"/>
              </a:rPr>
              <a:t>alguém de uma geração diferente. Pode tratar-se de uma única situação ou de duas situações distintas. Ao refletir sobre isto, lembramo-nos de que a aprendizagem intergeracional é uma parte natural da vida quotidiana. Esta atividade ajuda-nos a reconectar-nos com o sentimento de </a:t>
            </a:r>
            <a:r>
              <a:rPr lang="en-GB" sz="1200" kern="1200" dirty="0" err="1">
                <a:solidFill>
                  <a:schemeClr val="tx1"/>
                </a:solidFill>
                <a:effectLst/>
                <a:latin typeface="+mn-lt"/>
                <a:ea typeface="+mn-ea"/>
                <a:cs typeface="+mn-cs"/>
              </a:rPr>
              <a:t>reciprocidade</a:t>
            </a:r>
            <a:r>
              <a:rPr lang="en-GB" sz="1200" kern="1200" dirty="0">
                <a:solidFill>
                  <a:schemeClr val="tx1"/>
                </a:solidFill>
                <a:effectLst/>
                <a:latin typeface="+mn-lt"/>
                <a:ea typeface="+mn-ea"/>
                <a:cs typeface="+mn-cs"/>
              </a:rPr>
              <a:t> - a experiência de aprendizagem partilhada que mais tarde queremos criar para os nossos alunos e para os alunos mais velhos.»</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Vamos tornar os princípios mais concretos. Espalhados pela sala, encontrarão cartazes com os cinco princípios fundamentais da aprendizagem intergeracional. A vossa tarefa consiste em pensar em termos de </a:t>
            </a:r>
            <a:r>
              <a:rPr lang="en-GB" sz="1200" i="1" kern="1200" dirty="0">
                <a:solidFill>
                  <a:schemeClr val="tx1"/>
                </a:solidFill>
                <a:effectLst/>
                <a:latin typeface="+mn-lt"/>
                <a:ea typeface="+mn-ea"/>
                <a:cs typeface="+mn-cs"/>
              </a:rPr>
              <a:t>sinais positivos </a:t>
            </a:r>
            <a:r>
              <a:rPr lang="en-GB" sz="1200" kern="1200" dirty="0">
                <a:solidFill>
                  <a:schemeClr val="tx1"/>
                </a:solidFill>
                <a:effectLst/>
                <a:latin typeface="+mn-lt"/>
                <a:ea typeface="+mn-ea"/>
                <a:cs typeface="+mn-cs"/>
              </a:rPr>
              <a:t>e </a:t>
            </a:r>
            <a:r>
              <a:rPr lang="en-GB" sz="1200" i="1" kern="1200" dirty="0" err="1">
                <a:solidFill>
                  <a:schemeClr val="tx1"/>
                </a:solidFill>
                <a:effectLst/>
                <a:latin typeface="+mn-lt"/>
                <a:ea typeface="+mn-ea"/>
                <a:cs typeface="+mn-cs"/>
              </a:rPr>
              <a:t>sinais</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negativos</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indicadores claros de se um princípio está a ser cumprido.</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Por exemplo, se virem um idoso e um aluno ambos a interagir com o tablet, a conversar e a rir juntos, isso é um sinal verde de </a:t>
            </a:r>
            <a:r>
              <a:rPr lang="en-GB" sz="1200" i="1" kern="1200" dirty="0">
                <a:solidFill>
                  <a:schemeClr val="tx1"/>
                </a:solidFill>
                <a:effectLst/>
                <a:latin typeface="+mn-lt"/>
                <a:ea typeface="+mn-ea"/>
                <a:cs typeface="+mn-cs"/>
              </a:rPr>
              <a:t>reciprocidade</a:t>
            </a:r>
            <a:r>
              <a:rPr lang="en-GB" sz="1200" kern="1200" dirty="0">
                <a:solidFill>
                  <a:schemeClr val="tx1"/>
                </a:solidFill>
                <a:effectLst/>
                <a:latin typeface="+mn-lt"/>
                <a:ea typeface="+mn-ea"/>
                <a:cs typeface="+mn-cs"/>
              </a:rPr>
              <a:t>. Se o aluno estiver a fazer todos os cliques enquanto o idoso permanece passivo, isso é um sinal vermelho. Por favor, acrescentem as vossas próprias observações aos cartazes.»</a:t>
            </a:r>
          </a:p>
          <a:p>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«Os vossos alunos vivem num mundo do “Desfazer”, onde os erros podem ser corrigidos instantaneamente. Os mais velhos, por outro lado, muitas vezes encaram a tecnologia como algo frágil e receiam “parti-la”. Se a isto juntarmos estilos de comunicação diferentes, estereótipos sobre a idade ou a competência e papéis pouco definidos, as tensões podem surgir rapidamente. O vosso papel como facilitadores é reconhecer estas diferenças numa fase inicial e colmatar ativamente estas lacunas - entre ritmos, expectativas e perspetivas.»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«Quando se trabalha com diferentes gerações, os atritos surgem frequentemente em pequenos momentos. Preste muita atenção a sinais como alunos que avançam demasiado depressa, usam gíria desconhecida, assumem o controlo das tarefas ou idosos que começam a isolar-se. Uma frase como </a:t>
            </a:r>
            <a:r>
              <a:rPr lang="en-GB" sz="1200" i="1" kern="1200" dirty="0">
                <a:solidFill>
                  <a:schemeClr val="tx1"/>
                </a:solidFill>
                <a:effectLst/>
                <a:latin typeface="+mn-lt"/>
                <a:ea typeface="+mn-ea"/>
                <a:cs typeface="+mn-cs"/>
              </a:rPr>
              <a:t>“Eu faço isso” </a:t>
            </a:r>
            <a:r>
              <a:rPr lang="en-GB" sz="1200" kern="1200" dirty="0">
                <a:solidFill>
                  <a:schemeClr val="tx1"/>
                </a:solidFill>
                <a:effectLst/>
                <a:latin typeface="+mn-lt"/>
                <a:ea typeface="+mn-ea"/>
                <a:cs typeface="+mn-cs"/>
              </a:rPr>
              <a:t>é frequentemente um sinal de </a:t>
            </a:r>
            <a:r>
              <a:rPr lang="en-GB" sz="1200" kern="1200" dirty="0" err="1">
                <a:solidFill>
                  <a:schemeClr val="tx1"/>
                </a:solidFill>
                <a:effectLst/>
                <a:latin typeface="+mn-lt"/>
                <a:ea typeface="+mn-ea"/>
                <a:cs typeface="+mn-cs"/>
              </a:rPr>
              <a:t>alerta</a:t>
            </a:r>
            <a:r>
              <a:rPr lang="en-GB" sz="1200" kern="1200" dirty="0">
                <a:solidFill>
                  <a:schemeClr val="tx1"/>
                </a:solidFill>
                <a:effectLst/>
                <a:latin typeface="+mn-lt"/>
                <a:ea typeface="+mn-ea"/>
                <a:cs typeface="+mn-cs"/>
              </a:rPr>
              <a:t> - não de más intenções, mas de uma incompatibilidade de ritmo ou confiança. São estes os momentos em que o seu papel como facilitador se torna crucial: abrande gentilmente o ritmo, convide ambas as vozes a participar novamente e restabeleça a participação partilhada antes que o desinteresse se instale.”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«Pense na facilitação como se fosse um pequeno cinto de ferramentas ao qual pode recorrer. Ferramentas como interromper a atividade, reformular instruções, reformular uma tarefa ou introduzir a prática de falar por turnos podem restabelecer rapidamente o equilíbrio. Uma estratégia útil consiste em incentivar os alunos a </a:t>
            </a:r>
            <a:r>
              <a:rPr lang="en-GB" sz="1200" kern="1200" dirty="0" err="1">
                <a:solidFill>
                  <a:schemeClr val="tx1"/>
                </a:solidFill>
                <a:effectLst/>
                <a:latin typeface="+mn-lt"/>
                <a:ea typeface="+mn-ea"/>
                <a:cs typeface="+mn-cs"/>
              </a:rPr>
              <a:t>afastarem</a:t>
            </a:r>
            <a:r>
              <a:rPr lang="en-GB" sz="1200" kern="1200" dirty="0">
                <a:solidFill>
                  <a:schemeClr val="tx1"/>
                </a:solidFill>
                <a:effectLst/>
                <a:latin typeface="+mn-lt"/>
                <a:ea typeface="+mn-ea"/>
                <a:cs typeface="+mn-cs"/>
              </a:rPr>
              <a:t>-se </a:t>
            </a:r>
            <a:r>
              <a:rPr lang="en-GB" sz="1200" kern="1200" dirty="0" err="1">
                <a:solidFill>
                  <a:schemeClr val="tx1"/>
                </a:solidFill>
                <a:effectLst/>
                <a:latin typeface="+mn-lt"/>
                <a:ea typeface="+mn-ea"/>
                <a:cs typeface="+mn-cs"/>
              </a:rPr>
              <a:t>fisicamente</a:t>
            </a:r>
            <a:r>
              <a:rPr lang="en-GB" sz="1200" kern="1200" dirty="0">
                <a:solidFill>
                  <a:schemeClr val="tx1"/>
                </a:solidFill>
                <a:effectLst/>
                <a:latin typeface="+mn-lt"/>
                <a:ea typeface="+mn-ea"/>
                <a:cs typeface="+mn-cs"/>
              </a:rPr>
              <a:t>, conduzindo com as palavras em vez de com as mãos. Quando os alunos mais velhos controlam o rato ou o dispositivo, a aprendizagem mantém-se ativa. O seu papel é perceber quando deve intervir discretamente e quando deve deixar a interação desenrolar-se.»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«Agora é hora de praticar. Nesta simulação, uma pessoa assume o papel de facilitador, outra de aluno e outra de </a:t>
            </a:r>
            <a:r>
              <a:rPr lang="en-GB" sz="1200" kern="1200" dirty="0" err="1">
                <a:solidFill>
                  <a:schemeClr val="tx1"/>
                </a:solidFill>
                <a:effectLst/>
                <a:latin typeface="+mn-lt"/>
                <a:ea typeface="+mn-ea"/>
                <a:cs typeface="+mn-cs"/>
              </a:rPr>
              <a:t>idoso</a:t>
            </a:r>
            <a:r>
              <a:rPr lang="en-GB" sz="1200" kern="1200" dirty="0">
                <a:solidFill>
                  <a:schemeClr val="tx1"/>
                </a:solidFill>
                <a:effectLst/>
                <a:latin typeface="+mn-lt"/>
                <a:ea typeface="+mn-ea"/>
                <a:cs typeface="+mn-cs"/>
              </a:rPr>
              <a:t>. O objetivo não é concluir a tarefa digital, mas sim observar a interação e praticar técnicas de facilitação. Preste atenção aos desequilíbrios de poder, ao ritmo e à participação. Como facilitador, a sua tarefa é intervir </a:t>
            </a:r>
            <a:r>
              <a:rPr lang="en-GB" sz="1200" kern="1200" dirty="0" err="1">
                <a:solidFill>
                  <a:schemeClr val="tx1"/>
                </a:solidFill>
                <a:effectLst/>
                <a:latin typeface="+mn-lt"/>
                <a:ea typeface="+mn-ea"/>
                <a:cs typeface="+mn-cs"/>
              </a:rPr>
              <a:t>quando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necessário</a:t>
            </a:r>
            <a:r>
              <a:rPr lang="en-GB" sz="1200" kern="1200" dirty="0">
                <a:solidFill>
                  <a:schemeClr val="tx1"/>
                </a:solidFill>
                <a:effectLst/>
                <a:latin typeface="+mn-lt"/>
                <a:ea typeface="+mn-ea"/>
                <a:cs typeface="+mn-cs"/>
              </a:rPr>
              <a:t>, abrandando o ritmo, convidando as pessoas a voltarem a participar e apoiando o controlo partilhado da atividade.»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7" y="2184268"/>
            <a:ext cx="6590278" cy="1334065"/>
          </a:xfrm>
        </p:spPr>
        <p:txBody>
          <a:bodyPr>
            <a:normAutofit/>
          </a:bodyPr>
          <a:lstStyle/>
          <a:p>
            <a:r>
              <a:rPr lang="pt-PT" sz="2400" noProof="0" dirty="0"/>
              <a:t>WP3 - Material de formação para professores</a:t>
            </a: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0"/>
            <a:ext cx="7391858" cy="2063171"/>
          </a:xfrm>
        </p:spPr>
        <p:txBody>
          <a:bodyPr>
            <a:normAutofit fontScale="70000" lnSpcReduction="20000"/>
          </a:bodyPr>
          <a:lstStyle/>
          <a:p>
            <a:endParaRPr lang="pt-PT" sz="5100" noProof="0" dirty="0"/>
          </a:p>
          <a:p>
            <a:r>
              <a:rPr lang="pt-PT" sz="4000" noProof="0" dirty="0"/>
              <a:t>Módulo 7</a:t>
            </a:r>
          </a:p>
          <a:p>
            <a:r>
              <a:rPr lang="pt-PT" sz="4000" noProof="0" dirty="0"/>
              <a:t>Facilitar a aprendizagem </a:t>
            </a:r>
            <a:r>
              <a:rPr lang="pt-PT" sz="4000" noProof="0" dirty="0" err="1"/>
              <a:t>intergeracional</a:t>
            </a:r>
            <a:br>
              <a:rPr lang="pt-PT" sz="4500" noProof="0" dirty="0"/>
            </a:br>
            <a:br>
              <a:rPr lang="pt-PT" sz="4500" noProof="0" dirty="0">
                <a:latin typeface="+mj-lt"/>
              </a:rPr>
            </a:br>
            <a:endParaRPr lang="pt-PT" sz="4500" noProof="0" dirty="0">
              <a:latin typeface="+mj-lt"/>
            </a:endParaRPr>
          </a:p>
          <a:p>
            <a:endParaRPr lang="pt-PT" sz="2800" noProof="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Tema 2: Gestão da Aprendizagem </a:t>
            </a:r>
            <a:r>
              <a:rPr lang="pt-PT" b="1" i="1" noProof="0" dirty="0" err="1">
                <a:solidFill>
                  <a:schemeClr val="accent6">
                    <a:lumMod val="75000"/>
                  </a:schemeClr>
                </a:solidFill>
              </a:rPr>
              <a:t>Intergeracional</a:t>
            </a:r>
            <a:r>
              <a:rPr lang="pt-PT" b="1" i="1" noProof="0" dirty="0">
                <a:solidFill>
                  <a:schemeClr val="accent6">
                    <a:lumMod val="75000"/>
                  </a:schemeClr>
                </a:solidFill>
              </a:rPr>
              <a:t> (Dinâmicas e Conflitos) </a:t>
            </a:r>
          </a:p>
          <a:p>
            <a:endParaRPr lang="pt-PT" b="1" i="1" noProof="0" dirty="0">
              <a:solidFill>
                <a:schemeClr val="accent6">
                  <a:lumMod val="75000"/>
                </a:schemeClr>
              </a:solidFill>
            </a:endParaRP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4901983"/>
          </a:xfrm>
          <a:prstGeom prst="rect">
            <a:avLst/>
          </a:prstGeom>
          <a:noFill/>
        </p:spPr>
        <p:txBody>
          <a:bodyPr wrap="square">
            <a:spAutoFit/>
          </a:bodyPr>
          <a:lstStyle/>
          <a:p>
            <a:pPr lvl="0"/>
            <a:r>
              <a:rPr lang="pt-PT" sz="2400" b="1" noProof="0" dirty="0"/>
              <a:t>Pontos de atrito comuns</a:t>
            </a:r>
            <a:endParaRPr lang="pt-PT" sz="2400" noProof="0" dirty="0"/>
          </a:p>
          <a:p>
            <a:pPr lvl="0" algn="ctr"/>
            <a:r>
              <a:rPr lang="pt-PT" sz="2400" noProof="0" dirty="0"/>
              <a:t>Detetar problemas precocemente</a:t>
            </a:r>
          </a:p>
          <a:p>
            <a:pPr lvl="0" algn="ctr"/>
            <a:endParaRPr lang="pt-PT" sz="2400" b="1" noProof="0" dirty="0"/>
          </a:p>
          <a:p>
            <a:pPr lvl="0"/>
            <a:r>
              <a:rPr lang="pt-PT" sz="2400" noProof="0" dirty="0"/>
              <a:t>Esteja atento a:</a:t>
            </a:r>
          </a:p>
          <a:p>
            <a:pPr marL="742950" lvl="1" indent="-285750">
              <a:buFont typeface="Wingdings" panose="05000000000000000000" pitchFamily="2" charset="2"/>
              <a:buChar char="q"/>
            </a:pPr>
            <a:r>
              <a:rPr lang="pt-PT" sz="2400" b="1" noProof="0" dirty="0"/>
              <a:t>A diferença de ritmo: </a:t>
            </a:r>
            <a:r>
              <a:rPr lang="pt-PT" sz="2400" noProof="0" dirty="0"/>
              <a:t>Alunos a avançar demasiado depressa.</a:t>
            </a:r>
          </a:p>
          <a:p>
            <a:pPr marL="742950" lvl="1" indent="-285750">
              <a:buFont typeface="Wingdings" panose="05000000000000000000" pitchFamily="2" charset="2"/>
              <a:buChar char="q"/>
            </a:pPr>
            <a:r>
              <a:rPr lang="pt-PT" sz="2400" b="1" noProof="0" dirty="0"/>
              <a:t>A barreira linguística: </a:t>
            </a:r>
            <a:r>
              <a:rPr lang="pt-PT" sz="2400" noProof="0" dirty="0"/>
              <a:t>jargão técnico (por exemplo, «</a:t>
            </a:r>
            <a:r>
              <a:rPr lang="pt-PT" sz="2400" noProof="0" dirty="0" err="1"/>
              <a:t>scroll</a:t>
            </a:r>
            <a:r>
              <a:rPr lang="pt-PT" sz="2400" noProof="0" dirty="0"/>
              <a:t>»), gíria, linguagem excessivamente formal.</a:t>
            </a:r>
          </a:p>
          <a:p>
            <a:pPr marL="742950" lvl="1" indent="-285750">
              <a:buFont typeface="Wingdings" panose="05000000000000000000" pitchFamily="2" charset="2"/>
              <a:buChar char="q"/>
            </a:pPr>
            <a:r>
              <a:rPr lang="pt-PT" sz="2400" b="1" noProof="0" dirty="0"/>
              <a:t>Isolamento: </a:t>
            </a:r>
            <a:r>
              <a:rPr lang="pt-PT" sz="2400" noProof="0" dirty="0"/>
              <a:t>Os </a:t>
            </a:r>
            <a:r>
              <a:rPr lang="pt-PT" sz="2400" dirty="0"/>
              <a:t>idosos </a:t>
            </a:r>
            <a:r>
              <a:rPr lang="pt-PT" sz="2400" noProof="0" dirty="0"/>
              <a:t>sentem que são «um fardo».</a:t>
            </a:r>
          </a:p>
          <a:p>
            <a:pPr marL="742950" lvl="1" indent="-285750">
              <a:buFont typeface="Wingdings" panose="05000000000000000000" pitchFamily="2" charset="2"/>
              <a:buChar char="q"/>
            </a:pPr>
            <a:r>
              <a:rPr lang="pt-PT" sz="2400" b="1" noProof="0" dirty="0"/>
              <a:t>Incompreensão de papéis: </a:t>
            </a:r>
            <a:r>
              <a:rPr lang="pt-PT" sz="2400" noProof="0" dirty="0"/>
              <a:t>os idosos podem assumir o papel tradicional do professor.</a:t>
            </a:r>
          </a:p>
          <a:p>
            <a:pPr marL="742950" lvl="1" indent="-285750">
              <a:buFont typeface="Wingdings" panose="05000000000000000000" pitchFamily="2" charset="2"/>
              <a:buChar char="q"/>
            </a:pPr>
            <a:r>
              <a:rPr lang="pt-PT" sz="2400" b="1" noProof="0" dirty="0"/>
              <a:t>Estereótipos: </a:t>
            </a:r>
            <a:r>
              <a:rPr lang="pt-PT" sz="2400" noProof="0" dirty="0"/>
              <a:t>Estereótipos como «as gerações mais jovens são preguiçosas» podem dificultar a criação de laços </a:t>
            </a:r>
          </a:p>
          <a:p>
            <a:pPr marL="342900" lvl="0" indent="-342900">
              <a:buFont typeface="Wingdings" panose="05000000000000000000" pitchFamily="2" charset="2"/>
              <a:buChar char="q"/>
            </a:pP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2: Gestão da Aprendizagem </a:t>
            </a:r>
            <a:r>
              <a:rPr lang="pt-PT" b="1" i="1" noProof="0" dirty="0" err="1">
                <a:solidFill>
                  <a:schemeClr val="accent6">
                    <a:lumMod val="75000"/>
                  </a:schemeClr>
                </a:solidFill>
              </a:rPr>
              <a:t>Intergeracional</a:t>
            </a:r>
            <a:r>
              <a:rPr lang="pt-PT" b="1" i="1" noProof="0" dirty="0">
                <a:solidFill>
                  <a:schemeClr val="accent6">
                    <a:lumMod val="75000"/>
                  </a:schemeClr>
                </a:solidFill>
              </a:rPr>
              <a:t> (Dinâmicas e Conflitos) </a:t>
            </a:r>
          </a:p>
          <a:p>
            <a:endParaRPr lang="pt-PT" b="1" i="1" noProof="0" dirty="0">
              <a:solidFill>
                <a:schemeClr val="accent6">
                  <a:lumMod val="75000"/>
                </a:schemeClr>
              </a:solidFill>
            </a:endParaRP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DF68C0B-EEA0-D975-3C9D-109596C4B01F}"/>
              </a:ext>
            </a:extLst>
          </p:cNvPr>
          <p:cNvSpPr txBox="1"/>
          <p:nvPr/>
        </p:nvSpPr>
        <p:spPr>
          <a:xfrm>
            <a:off x="149679" y="1405534"/>
            <a:ext cx="8879030" cy="4976747"/>
          </a:xfrm>
          <a:prstGeom prst="rect">
            <a:avLst/>
          </a:prstGeom>
          <a:noFill/>
        </p:spPr>
        <p:txBody>
          <a:bodyPr wrap="square">
            <a:spAutoFit/>
          </a:bodyPr>
          <a:lstStyle/>
          <a:p>
            <a:pPr marR="0" lvl="0"/>
            <a:r>
              <a:rPr lang="pt-PT" sz="2400" b="1" noProof="0" dirty="0">
                <a:solidFill>
                  <a:srgbClr val="080301"/>
                </a:solidFill>
                <a:effectLst/>
                <a:latin typeface="Calibri" panose="020F0502020204030204" pitchFamily="34" charset="0"/>
                <a:ea typeface="Times New Roman" panose="02020603050405020304" pitchFamily="18" charset="0"/>
              </a:rPr>
              <a:t>O conjunto de ferramentas do facilitador</a:t>
            </a:r>
          </a:p>
          <a:p>
            <a:pPr marR="0" lvl="0"/>
            <a:endParaRPr lang="pt-PT" b="1" noProof="0" dirty="0">
              <a:solidFill>
                <a:srgbClr val="080301"/>
              </a:solidFill>
              <a:latin typeface="Times New Roman" panose="02020603050405020304" pitchFamily="18" charset="0"/>
              <a:ea typeface="Times New Roman" panose="02020603050405020304" pitchFamily="18" charset="0"/>
            </a:endParaRPr>
          </a:p>
          <a:p>
            <a:pPr marR="0" lvl="0" algn="ctr"/>
            <a:r>
              <a:rPr lang="pt-PT" sz="2400" noProof="0" dirty="0">
                <a:solidFill>
                  <a:srgbClr val="080301"/>
                </a:solidFill>
                <a:effectLst/>
                <a:latin typeface="Calibri" panose="020F0502020204030204" pitchFamily="34" charset="0"/>
                <a:ea typeface="Times New Roman" panose="02020603050405020304" pitchFamily="18" charset="0"/>
              </a:rPr>
              <a:t>Estratégias de intervenção</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endParaRPr lang="pt-PT" noProof="0" dirty="0">
              <a:solidFill>
                <a:srgbClr val="080301"/>
              </a:solidFill>
              <a:effectLst/>
              <a:latin typeface="Times New Roman" panose="02020603050405020304" pitchFamily="18" charset="0"/>
              <a:ea typeface="Times New Roman" panose="02020603050405020304" pitchFamily="18" charset="0"/>
            </a:endParaRPr>
          </a:p>
          <a:p>
            <a:pPr marL="742950" marR="0" lvl="1" indent="-285750">
              <a:lnSpc>
                <a:spcPct val="115000"/>
              </a:lnSpc>
              <a:buFont typeface="Wingdings" panose="05000000000000000000" pitchFamily="2" charset="2"/>
              <a:buChar char=""/>
            </a:pPr>
            <a:r>
              <a:rPr lang="pt-PT" sz="2400" b="1" noProof="0" dirty="0">
                <a:solidFill>
                  <a:srgbClr val="080301"/>
                </a:solidFill>
                <a:effectLst/>
                <a:latin typeface="Calibri" panose="020F0502020204030204" pitchFamily="34" charset="0"/>
                <a:ea typeface="Times New Roman" panose="02020603050405020304" pitchFamily="18" charset="0"/>
              </a:rPr>
              <a:t>Reenquadramento: </a:t>
            </a:r>
            <a:r>
              <a:rPr lang="pt-PT" sz="2400" noProof="0" dirty="0">
                <a:solidFill>
                  <a:srgbClr val="080301"/>
                </a:solidFill>
                <a:effectLst/>
                <a:latin typeface="Calibri" panose="020F0502020204030204" pitchFamily="34" charset="0"/>
                <a:ea typeface="Times New Roman" panose="02020603050405020304" pitchFamily="18" charset="0"/>
              </a:rPr>
              <a:t>Colocar algo negativo num contexto mais positivo, como «Ele não é lento; ele é preciso.»</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L="742950" marR="0" lvl="1" indent="-285750">
              <a:lnSpc>
                <a:spcPct val="115000"/>
              </a:lnSpc>
              <a:buFont typeface="Wingdings" panose="05000000000000000000" pitchFamily="2" charset="2"/>
              <a:buChar char=""/>
            </a:pPr>
            <a:r>
              <a:rPr lang="pt-PT" sz="2400" b="1" noProof="0" dirty="0">
                <a:solidFill>
                  <a:srgbClr val="080301"/>
                </a:solidFill>
                <a:effectLst/>
                <a:latin typeface="Calibri" panose="020F0502020204030204" pitchFamily="34" charset="0"/>
                <a:ea typeface="Times New Roman" panose="02020603050405020304" pitchFamily="18" charset="0"/>
              </a:rPr>
              <a:t>Apoiar a comunicação (A Regra de Não Intervir): </a:t>
            </a:r>
            <a:r>
              <a:rPr lang="pt-PT" sz="2400" noProof="0" dirty="0">
                <a:solidFill>
                  <a:srgbClr val="080301"/>
                </a:solidFill>
                <a:effectLst/>
                <a:latin typeface="Calibri" panose="020F0502020204030204" pitchFamily="34" charset="0"/>
                <a:ea typeface="Times New Roman" panose="02020603050405020304" pitchFamily="18" charset="0"/>
              </a:rPr>
              <a:t>Fazer com que os alunos orientem com palavras e pratiquem a escuta ativa.</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pt-PT" sz="2400" b="1" noProof="0" dirty="0">
                <a:solidFill>
                  <a:srgbClr val="080301"/>
                </a:solidFill>
                <a:effectLst/>
                <a:latin typeface="Calibri" panose="020F0502020204030204" pitchFamily="34" charset="0"/>
                <a:ea typeface="Times New Roman" panose="02020603050405020304" pitchFamily="18" charset="0"/>
              </a:rPr>
              <a:t>Pausa, reinício e reflexão: </a:t>
            </a:r>
            <a:r>
              <a:rPr lang="pt-PT" sz="2400" noProof="0" dirty="0">
                <a:solidFill>
                  <a:srgbClr val="080301"/>
                </a:solidFill>
                <a:effectLst/>
                <a:latin typeface="Calibri" panose="020F0502020204030204" pitchFamily="34" charset="0"/>
                <a:ea typeface="Times New Roman" panose="02020603050405020304" pitchFamily="18" charset="0"/>
              </a:rPr>
              <a:t>Interromper os pares que estão a entrar em conflito e permitir que façam uma pausa para refletir</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lnSpc>
                <a:spcPct val="150000"/>
              </a:lnSpc>
            </a:pPr>
            <a:endParaRPr lang="pt-PT" b="1" noProof="0" dirty="0">
              <a:solidFill>
                <a:srgbClr val="080301"/>
              </a:solidFill>
              <a:effectLst/>
              <a:latin typeface="Calibri" panose="020F0502020204030204" pitchFamily="34" charset="0"/>
              <a:ea typeface="Times New Roman" panose="02020603050405020304" pitchFamily="18" charset="0"/>
            </a:endParaRPr>
          </a:p>
          <a:p>
            <a:pPr marR="0" lvl="0" algn="ctr"/>
            <a:r>
              <a:rPr lang="pt-PT" sz="2400" b="1" noProof="0" dirty="0">
                <a:solidFill>
                  <a:srgbClr val="080301"/>
                </a:solidFill>
                <a:effectLst/>
                <a:latin typeface="Calibri" panose="020F0502020204030204" pitchFamily="34" charset="0"/>
                <a:ea typeface="Times New Roman" panose="02020603050405020304" pitchFamily="18" charset="0"/>
              </a:rPr>
              <a:t>Pontos-chave:</a:t>
            </a:r>
            <a:endParaRPr lang="pt-PT" sz="2400" b="1" noProof="0" dirty="0">
              <a:solidFill>
                <a:srgbClr val="080301"/>
              </a:solidFill>
              <a:latin typeface="Calibri" panose="020F0502020204030204" pitchFamily="34" charset="0"/>
              <a:ea typeface="Times New Roman" panose="02020603050405020304" pitchFamily="18" charset="0"/>
            </a:endParaRPr>
          </a:p>
          <a:p>
            <a:pPr marR="0" lvl="0" algn="ctr"/>
            <a:r>
              <a:rPr lang="pt-PT" sz="2400" noProof="0" dirty="0">
                <a:solidFill>
                  <a:srgbClr val="080301"/>
                </a:solidFill>
                <a:effectLst/>
                <a:latin typeface="Calibri" panose="020F0502020204030204" pitchFamily="34" charset="0"/>
                <a:ea typeface="Times New Roman" panose="02020603050405020304" pitchFamily="18" charset="0"/>
              </a:rPr>
              <a:t>Empoderamento em vez de conclusão</a:t>
            </a:r>
            <a:endParaRPr lang="pt-PT" sz="2400" noProof="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Gestão da Aprendizagem </a:t>
            </a:r>
            <a:r>
              <a:rPr lang="pt-PT" b="1" i="1" noProof="0" dirty="0" err="1">
                <a:solidFill>
                  <a:schemeClr val="accent6">
                    <a:lumMod val="75000"/>
                  </a:schemeClr>
                </a:solidFill>
              </a:rPr>
              <a:t>Intergeracional</a:t>
            </a:r>
            <a:r>
              <a:rPr lang="pt-PT" b="1" i="1" noProof="0" dirty="0">
                <a:solidFill>
                  <a:schemeClr val="accent6">
                    <a:lumMod val="75000"/>
                  </a:schemeClr>
                </a:solidFill>
              </a:rPr>
              <a:t> (Dinâmicas e Conflitos) </a:t>
            </a:r>
          </a:p>
          <a:p>
            <a:endParaRPr lang="pt-PT" i="1" noProof="0"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4532651"/>
          </a:xfrm>
          <a:prstGeom prst="rect">
            <a:avLst/>
          </a:prstGeom>
          <a:noFill/>
        </p:spPr>
        <p:txBody>
          <a:bodyPr wrap="square">
            <a:spAutoFit/>
          </a:bodyPr>
          <a:lstStyle/>
          <a:p>
            <a:pPr algn="ctr"/>
            <a:r>
              <a:rPr lang="pt-PT" sz="2400" b="1" noProof="0" dirty="0">
                <a:solidFill>
                  <a:schemeClr val="accent4">
                    <a:lumMod val="75000"/>
                  </a:schemeClr>
                </a:solidFill>
              </a:rPr>
              <a:t>Atividade: O Laboratório do Facilitador (Interativo)</a:t>
            </a:r>
            <a:endParaRPr lang="pt-PT" sz="2400" noProof="0" dirty="0">
              <a:solidFill>
                <a:schemeClr val="accent4">
                  <a:lumMod val="75000"/>
                </a:schemeClr>
              </a:solidFill>
            </a:endParaRPr>
          </a:p>
          <a:p>
            <a:pPr lvl="0" algn="ctr"/>
            <a:endParaRPr lang="pt-PT" sz="2400" b="1" noProof="0" dirty="0"/>
          </a:p>
          <a:p>
            <a:pPr lvl="0" algn="ctr"/>
            <a:r>
              <a:rPr lang="pt-PT" sz="2400" b="1" noProof="0" dirty="0"/>
              <a:t>Tarefa: </a:t>
            </a:r>
            <a:r>
              <a:rPr lang="pt-PT" sz="2400" noProof="0" dirty="0"/>
              <a:t>A simulação de papéis do «Aluno Turbo».</a:t>
            </a:r>
          </a:p>
          <a:p>
            <a:pPr lvl="0" algn="ctr"/>
            <a:endParaRPr lang="pt-PT" sz="2400" b="1" noProof="0" dirty="0"/>
          </a:p>
          <a:p>
            <a:pPr lvl="0" algn="ctr"/>
            <a:r>
              <a:rPr lang="pt-PT" sz="2400" b="1" noProof="0" dirty="0"/>
              <a:t>Interação:</a:t>
            </a:r>
            <a:r>
              <a:rPr lang="pt-PT" sz="2400" noProof="0" dirty="0"/>
              <a:t> </a:t>
            </a:r>
          </a:p>
          <a:p>
            <a:pPr lvl="0" algn="ctr"/>
            <a:r>
              <a:rPr lang="pt-PT" sz="2400" noProof="0" dirty="0"/>
              <a:t>Em grupos de três: Um aluno «Turbo» (impaciente), um idoso «</a:t>
            </a:r>
            <a:r>
              <a:rPr lang="pt-PT" sz="2400" dirty="0"/>
              <a:t>h</a:t>
            </a:r>
            <a:r>
              <a:rPr lang="pt-PT" sz="2400" noProof="0" dirty="0" err="1"/>
              <a:t>esitante</a:t>
            </a:r>
            <a:r>
              <a:rPr lang="pt-PT" sz="2400" noProof="0" dirty="0"/>
              <a:t>» e um Facilitador. </a:t>
            </a:r>
          </a:p>
          <a:p>
            <a:pPr lvl="0" algn="ctr"/>
            <a:r>
              <a:rPr lang="pt-PT" sz="2400" noProof="0" dirty="0"/>
              <a:t>Pratique uma intervenção de 2 minutos utilizando a «Regra de Não Intervenção».</a:t>
            </a:r>
          </a:p>
          <a:p>
            <a:pPr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1495-67B9-C709-94D4-242CC3D0B74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E85BE8-985A-E07B-FC1E-07922188C33D}"/>
              </a:ext>
            </a:extLst>
          </p:cNvPr>
          <p:cNvSpPr>
            <a:spLocks noGrp="1"/>
          </p:cNvSpPr>
          <p:nvPr>
            <p:ph type="title"/>
          </p:nvPr>
        </p:nvSpPr>
        <p:spPr/>
        <p:txBody>
          <a:bodyPr lIns="91440"/>
          <a:lstStyle/>
          <a:p>
            <a:r>
              <a:rPr lang="pt-PT" sz="2400" i="1" noProof="0" dirty="0"/>
              <a:t>Módulo 1 (Alunos): Tempo de uso e de afastamento dos ecrãs</a:t>
            </a:r>
            <a:endParaRPr lang="pt-PT" sz="2400" noProof="0" dirty="0"/>
          </a:p>
        </p:txBody>
      </p:sp>
      <p:sp>
        <p:nvSpPr>
          <p:cNvPr id="6" name="Text Placeholder 5">
            <a:extLst>
              <a:ext uri="{FF2B5EF4-FFF2-40B4-BE49-F238E27FC236}">
                <a16:creationId xmlns:a16="http://schemas.microsoft.com/office/drawing/2014/main" id="{9B072C13-2600-5194-105E-55DDBEF549EF}"/>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6">
                    <a:lumMod val="75000"/>
                  </a:schemeClr>
                </a:solidFill>
              </a:rPr>
              <a:t>Tópico 2: Gestão do IGL (Dinâmicas e Conflitos)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8E006259-677A-F5E9-2917-2FBB9520F0F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54C4389-E601-0AA5-3B48-DBA58AE10C9C}"/>
              </a:ext>
            </a:extLst>
          </p:cNvPr>
          <p:cNvSpPr txBox="1"/>
          <p:nvPr/>
        </p:nvSpPr>
        <p:spPr>
          <a:xfrm>
            <a:off x="97970" y="1563010"/>
            <a:ext cx="10957957" cy="4901983"/>
          </a:xfrm>
          <a:prstGeom prst="rect">
            <a:avLst/>
          </a:prstGeom>
          <a:noFill/>
        </p:spPr>
        <p:txBody>
          <a:bodyPr wrap="square">
            <a:spAutoFit/>
          </a:bodyPr>
          <a:lstStyle/>
          <a:p>
            <a:pPr algn="ctr"/>
            <a:r>
              <a:rPr lang="pt-PT" sz="2400" b="1" noProof="0" dirty="0">
                <a:solidFill>
                  <a:schemeClr val="accent4">
                    <a:lumMod val="75000"/>
                  </a:schemeClr>
                </a:solidFill>
              </a:rPr>
              <a:t>Atividade: Análise da dramatização (Interativa)</a:t>
            </a:r>
          </a:p>
          <a:p>
            <a:pPr algn="ctr"/>
            <a:endParaRPr lang="pt-PT" sz="2400" noProof="0" dirty="0"/>
          </a:p>
          <a:p>
            <a:pPr lvl="0" algn="ctr"/>
            <a:r>
              <a:rPr lang="pt-PT" sz="2400" b="1" noProof="0" dirty="0"/>
              <a:t>Tarefa: </a:t>
            </a:r>
            <a:r>
              <a:rPr lang="pt-PT" sz="2400" noProof="0" dirty="0"/>
              <a:t>A verificação dos «sentimentos»</a:t>
            </a:r>
          </a:p>
          <a:p>
            <a:pPr lvl="0" algn="ctr"/>
            <a:endParaRPr lang="pt-PT" sz="2400" b="1" noProof="0" dirty="0"/>
          </a:p>
          <a:p>
            <a:pPr lvl="0" algn="ctr"/>
            <a:r>
              <a:rPr lang="pt-PT" sz="2400" b="1" noProof="0" dirty="0"/>
              <a:t>Interação:</a:t>
            </a:r>
            <a:r>
              <a:rPr lang="pt-PT" sz="2400" noProof="0" dirty="0"/>
              <a:t> </a:t>
            </a:r>
          </a:p>
          <a:p>
            <a:pPr lvl="0" algn="ctr"/>
            <a:endParaRPr lang="pt-PT" sz="1200" noProof="0" dirty="0"/>
          </a:p>
          <a:p>
            <a:pPr lvl="0" algn="ctr"/>
            <a:r>
              <a:rPr lang="pt-PT" sz="2400" noProof="0" dirty="0"/>
              <a:t>Idosos/Estudantes: </a:t>
            </a:r>
            <a:r>
              <a:rPr lang="pt-PT" sz="2400" i="1" noProof="0" dirty="0"/>
              <a:t>«O facilitador fez-vos sentir como uma equipa?»</a:t>
            </a:r>
            <a:r>
              <a:rPr lang="pt-PT" sz="2400" noProof="0" dirty="0"/>
              <a:t> </a:t>
            </a:r>
          </a:p>
          <a:p>
            <a:pPr lvl="0" algn="ctr"/>
            <a:endParaRPr lang="pt-PT" sz="2400" noProof="0" dirty="0"/>
          </a:p>
          <a:p>
            <a:pPr lvl="0" algn="ctr"/>
            <a:r>
              <a:rPr lang="pt-PT" sz="2400" noProof="0" dirty="0"/>
              <a:t>Facilitadores: </a:t>
            </a:r>
            <a:r>
              <a:rPr lang="pt-PT" sz="2400" i="1" noProof="0" dirty="0"/>
              <a:t>“Qual foi a parte mais difícil de não realizar a tarefa técnica por conta própria?”</a:t>
            </a:r>
            <a:endParaRPr lang="pt-PT" sz="2400" noProof="0" dirty="0"/>
          </a:p>
          <a:p>
            <a:pPr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607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pt-PT" sz="2400" b="0" i="1" noProof="0" dirty="0"/>
              <a:t>Módulo 7 (Professores): </a:t>
            </a:r>
            <a:br>
              <a:rPr lang="pt-PT" sz="2400" b="0" i="1" noProof="0" dirty="0"/>
            </a:br>
            <a:r>
              <a:rPr lang="pt-PT" sz="2400" b="0" i="1" noProof="0" dirty="0"/>
              <a:t>Facilitar a aprendizagem </a:t>
            </a:r>
            <a:r>
              <a:rPr lang="pt-PT" sz="2400" b="0" i="1" noProof="0" dirty="0" err="1"/>
              <a:t>intergeracional</a:t>
            </a:r>
            <a:r>
              <a:rPr lang="pt-PT" sz="2400" b="0" i="1" noProof="0" dirty="0"/>
              <a:t> </a:t>
            </a:r>
            <a:br>
              <a:rPr lang="pt-PT" sz="2400" b="0" i="1"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pt-PT" sz="2800" b="1" noProof="0" dirty="0">
              <a:solidFill>
                <a:schemeClr val="accent6">
                  <a:lumMod val="75000"/>
                </a:schemeClr>
              </a:solidFill>
            </a:endParaRPr>
          </a:p>
          <a:p>
            <a:r>
              <a:rPr lang="pt-PT" sz="2600" b="1" noProof="0" dirty="0">
                <a:solidFill>
                  <a:schemeClr val="accent6">
                    <a:lumMod val="75000"/>
                  </a:schemeClr>
                </a:solidFill>
              </a:rPr>
              <a:t>Tópico 3: </a:t>
            </a:r>
            <a:r>
              <a:rPr lang="pt-PT" sz="2600" b="1" dirty="0">
                <a:solidFill>
                  <a:schemeClr val="accent6">
                    <a:lumMod val="75000"/>
                  </a:schemeClr>
                </a:solidFill>
              </a:rPr>
              <a:t>Seleção e Formação de Pares</a:t>
            </a:r>
            <a:endParaRPr lang="pt-PT" sz="2800" b="1" noProof="0" dirty="0">
              <a:solidFill>
                <a:schemeClr val="accent6">
                  <a:lumMod val="75000"/>
                </a:schemeClr>
              </a:solidFill>
            </a:endParaRPr>
          </a:p>
          <a:p>
            <a:endParaRPr lang="pt-PT" sz="2800" noProof="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pt-PT" b="1" i="1" noProof="0" dirty="0">
                <a:solidFill>
                  <a:schemeClr val="accent6">
                    <a:lumMod val="75000"/>
                  </a:schemeClr>
                </a:solidFill>
              </a:rPr>
              <a:t>Tópico 3: Seleção e Formação de Pares</a:t>
            </a:r>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5086649"/>
          </a:xfrm>
          <a:prstGeom prst="rect">
            <a:avLst/>
          </a:prstGeom>
          <a:noFill/>
        </p:spPr>
        <p:txBody>
          <a:bodyPr wrap="square">
            <a:spAutoFit/>
          </a:bodyPr>
          <a:lstStyle/>
          <a:p>
            <a:pPr lvl="0"/>
            <a:r>
              <a:rPr lang="pt-PT" sz="2400" b="1" noProof="0" dirty="0"/>
              <a:t>A arte da correspondência</a:t>
            </a:r>
            <a:endParaRPr lang="pt-PT" sz="2400" noProof="0" dirty="0"/>
          </a:p>
          <a:p>
            <a:pPr lvl="0"/>
            <a:endParaRPr lang="pt-PT" sz="2400" b="1" noProof="0" dirty="0"/>
          </a:p>
          <a:p>
            <a:pPr lvl="0" algn="ctr"/>
            <a:r>
              <a:rPr lang="pt-PT" sz="2400" noProof="0" dirty="0"/>
              <a:t>Criar sinergia</a:t>
            </a:r>
          </a:p>
          <a:p>
            <a:pPr lvl="0"/>
            <a:endParaRPr lang="pt-PT" sz="2400" b="1" noProof="0" dirty="0"/>
          </a:p>
          <a:p>
            <a:pPr lvl="0"/>
            <a:r>
              <a:rPr lang="pt-PT" sz="2400" noProof="0" dirty="0"/>
              <a:t>-A correspondência (“</a:t>
            </a:r>
            <a:r>
              <a:rPr lang="pt-PT" sz="2400" noProof="0" dirty="0" err="1"/>
              <a:t>matching</a:t>
            </a:r>
            <a:r>
              <a:rPr lang="pt-PT" sz="2400" noProof="0" dirty="0"/>
              <a:t>”) é o agrupamento estratégico feito </a:t>
            </a:r>
            <a:r>
              <a:rPr lang="pt-PT" sz="2400" b="1" noProof="0" dirty="0"/>
              <a:t>antes </a:t>
            </a:r>
            <a:r>
              <a:rPr lang="pt-PT" sz="2400" noProof="0" dirty="0"/>
              <a:t>da sessão; </a:t>
            </a:r>
          </a:p>
          <a:p>
            <a:pPr lvl="0"/>
            <a:r>
              <a:rPr lang="pt-PT" sz="2400" noProof="0" dirty="0"/>
              <a:t>-O emparelhamento (“</a:t>
            </a:r>
            <a:r>
              <a:rPr lang="pt-PT" sz="2400" noProof="0" dirty="0" err="1"/>
              <a:t>pairing</a:t>
            </a:r>
            <a:r>
              <a:rPr lang="pt-PT" sz="2400" noProof="0" dirty="0"/>
              <a:t>”) é a interação vivida </a:t>
            </a:r>
            <a:r>
              <a:rPr lang="pt-PT" sz="2400" b="1" noProof="0" dirty="0"/>
              <a:t>durante </a:t>
            </a:r>
            <a:r>
              <a:rPr lang="pt-PT" sz="2400" noProof="0" dirty="0"/>
              <a:t>a sessão. </a:t>
            </a:r>
          </a:p>
          <a:p>
            <a:pPr lvl="0"/>
            <a:r>
              <a:rPr lang="pt-PT" sz="2400" noProof="0" dirty="0"/>
              <a:t>-A correspondência e a formação de pares são um processo individual e não têm de ser finalizadas imediatamente! </a:t>
            </a:r>
          </a:p>
          <a:p>
            <a:pPr lvl="0"/>
            <a:r>
              <a:rPr lang="pt-PT" sz="2400" noProof="0" dirty="0"/>
              <a:t>Reajustes são frequentemente necessários e não são sinal de um mau processo de emparelhamento!</a:t>
            </a:r>
          </a:p>
          <a:p>
            <a:pPr lvl="0"/>
            <a:endParaRPr lang="pt-PT" sz="2400" b="1" noProof="0" dirty="0"/>
          </a:p>
          <a:p>
            <a:pPr lvl="0"/>
            <a:endParaRPr lang="pt-PT" sz="12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pt-PT" b="1" i="1" noProof="0" dirty="0">
                <a:solidFill>
                  <a:schemeClr val="accent6">
                    <a:lumMod val="75000"/>
                  </a:schemeClr>
                </a:solidFill>
              </a:rPr>
              <a:t>Tópico 3: Seleção e Formação de Pares</a:t>
            </a:r>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11041330" cy="5509200"/>
          </a:xfrm>
          <a:prstGeom prst="rect">
            <a:avLst/>
          </a:prstGeom>
          <a:noFill/>
        </p:spPr>
        <p:txBody>
          <a:bodyPr wrap="square">
            <a:spAutoFit/>
          </a:bodyPr>
          <a:lstStyle/>
          <a:p>
            <a:pPr lvl="0"/>
            <a:r>
              <a:rPr lang="pt-PT" sz="2400" b="1" noProof="0" dirty="0"/>
              <a:t>Criação de pares compatíveis</a:t>
            </a:r>
          </a:p>
          <a:p>
            <a:pPr lvl="0"/>
            <a:endParaRPr lang="pt-PT" sz="2400" noProof="0" dirty="0"/>
          </a:p>
          <a:p>
            <a:pPr lvl="0" algn="ctr"/>
            <a:r>
              <a:rPr lang="pt-PT" sz="2000" noProof="0" dirty="0"/>
              <a:t>Mais do que apenas nomes aleatórios</a:t>
            </a:r>
          </a:p>
          <a:p>
            <a:pPr lvl="1"/>
            <a:endParaRPr lang="pt-PT" sz="2000" b="1" noProof="0" dirty="0"/>
          </a:p>
          <a:p>
            <a:pPr lvl="1"/>
            <a:r>
              <a:rPr lang="pt-PT" sz="2000" b="1" noProof="0" dirty="0"/>
              <a:t>Critérios para criar duplas com boa sintonia</a:t>
            </a:r>
          </a:p>
          <a:p>
            <a:pPr marL="742950" lvl="1" indent="-285750">
              <a:buFont typeface="Wingdings" panose="05000000000000000000" pitchFamily="2" charset="2"/>
              <a:buChar char="q"/>
            </a:pPr>
            <a:r>
              <a:rPr lang="pt-PT" sz="2000" b="1" noProof="0" dirty="0"/>
              <a:t>Complementaridade: </a:t>
            </a:r>
            <a:r>
              <a:rPr lang="pt-PT" sz="2000" dirty="0"/>
              <a:t>Combinar pontos fortes complementares (especialista em tecnologia + especialista de vida).</a:t>
            </a:r>
          </a:p>
          <a:p>
            <a:pPr marL="742950" lvl="1" indent="-285750">
              <a:buFont typeface="Wingdings" panose="05000000000000000000" pitchFamily="2" charset="2"/>
              <a:buChar char="q"/>
            </a:pPr>
            <a:r>
              <a:rPr lang="pt-PT" sz="2000" b="1" noProof="0" dirty="0"/>
              <a:t>Pontos em comum: </a:t>
            </a:r>
            <a:r>
              <a:rPr lang="pt-PT" sz="2000" dirty="0"/>
              <a:t>Partilha de hobbies ou gostos semelhantes (por exemplo, jardinagem ou caminhadas).</a:t>
            </a:r>
            <a:endParaRPr lang="pt-PT" sz="2000" noProof="0" dirty="0"/>
          </a:p>
          <a:p>
            <a:pPr marL="742950" lvl="1" indent="-285750">
              <a:buFont typeface="Wingdings" panose="05000000000000000000" pitchFamily="2" charset="2"/>
              <a:buChar char="q"/>
            </a:pPr>
            <a:r>
              <a:rPr lang="pt-PT" sz="2000" b="1" noProof="0" dirty="0" err="1"/>
              <a:t>Aspectos</a:t>
            </a:r>
            <a:r>
              <a:rPr lang="pt-PT" sz="2000" b="1" noProof="0" dirty="0"/>
              <a:t> </a:t>
            </a:r>
            <a:r>
              <a:rPr lang="pt-PT" sz="2000" b="1" noProof="0" dirty="0" err="1"/>
              <a:t>socioemocionais</a:t>
            </a:r>
            <a:r>
              <a:rPr lang="pt-PT" sz="2000" b="1" noProof="0" dirty="0"/>
              <a:t>: </a:t>
            </a:r>
            <a:r>
              <a:rPr lang="pt-PT" sz="2000" dirty="0"/>
              <a:t>Combinar diferentes tipos de personalidade (por exemplo, uma pessoa calma com outra mais ansiosa).</a:t>
            </a:r>
          </a:p>
          <a:p>
            <a:pPr marL="742950" lvl="1" indent="-285750">
              <a:buFont typeface="Wingdings" panose="05000000000000000000" pitchFamily="2" charset="2"/>
              <a:buChar char="q"/>
            </a:pPr>
            <a:r>
              <a:rPr lang="pt-PT" sz="2000" b="1" noProof="0" dirty="0"/>
              <a:t>Contexto cultural: </a:t>
            </a:r>
            <a:r>
              <a:rPr lang="pt-PT" sz="2000" dirty="0"/>
              <a:t>Criar pares com base em conhecimentos ou experiências culturais partilhadas.</a:t>
            </a:r>
            <a:endParaRPr lang="pt-PT" sz="2000" noProof="0" dirty="0"/>
          </a:p>
          <a:p>
            <a:pPr lvl="1" algn="ctr"/>
            <a:endParaRPr lang="pt-PT" sz="2000" b="1" noProof="0" dirty="0"/>
          </a:p>
          <a:p>
            <a:pPr lvl="1" algn="ctr"/>
            <a:r>
              <a:rPr lang="pt-PT" sz="2000" b="1" noProof="0" dirty="0"/>
              <a:t>Pontos-chave:</a:t>
            </a:r>
            <a:r>
              <a:rPr lang="pt-PT" sz="2000" noProof="0" dirty="0"/>
              <a:t> </a:t>
            </a:r>
          </a:p>
          <a:p>
            <a:pPr lvl="1" algn="ctr"/>
            <a:r>
              <a:rPr lang="pt-PT" sz="2000" noProof="0" dirty="0"/>
              <a:t>A criação de pares com base em dados e características dos participantes conduz a melhores resultados.</a:t>
            </a:r>
          </a:p>
          <a:p>
            <a:pPr lvl="0"/>
            <a:endParaRPr lang="pt-PT" sz="2400" noProof="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pt-PT" b="1" i="1" noProof="0" dirty="0">
                <a:solidFill>
                  <a:schemeClr val="accent6">
                    <a:lumMod val="75000"/>
                  </a:schemeClr>
                </a:solidFill>
              </a:rPr>
              <a:t>Tópico 3</a:t>
            </a:r>
            <a:r>
              <a:rPr lang="pt-PT" b="1" i="1" dirty="0">
                <a:solidFill>
                  <a:schemeClr val="accent6">
                    <a:lumMod val="75000"/>
                  </a:schemeClr>
                </a:solidFill>
              </a:rPr>
              <a:t>: Seleção e Formação de Pares</a:t>
            </a:r>
            <a:endParaRPr lang="pt-PT" b="1" i="1" noProof="0" dirty="0">
              <a:solidFill>
                <a:schemeClr val="accent6">
                  <a:lumMod val="75000"/>
                </a:schemeClr>
              </a:solidFill>
            </a:endParaRPr>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5632311"/>
          </a:xfrm>
          <a:prstGeom prst="rect">
            <a:avLst/>
          </a:prstGeom>
          <a:noFill/>
        </p:spPr>
        <p:txBody>
          <a:bodyPr wrap="square">
            <a:spAutoFit/>
          </a:bodyPr>
          <a:lstStyle/>
          <a:p>
            <a:pPr lvl="0" algn="ctr"/>
            <a:r>
              <a:rPr lang="pt-PT" sz="2400" b="1" noProof="0" dirty="0"/>
              <a:t>O primeiro encontro</a:t>
            </a:r>
            <a:endParaRPr lang="pt-PT" sz="2400" noProof="0" dirty="0"/>
          </a:p>
          <a:p>
            <a:pPr lvl="0" algn="ctr"/>
            <a:endParaRPr lang="pt-PT" sz="2400" noProof="0" dirty="0"/>
          </a:p>
          <a:p>
            <a:pPr lvl="0" algn="ctr"/>
            <a:r>
              <a:rPr lang="pt-PT" sz="2400" noProof="0" dirty="0"/>
              <a:t>Quebrar o gelo</a:t>
            </a:r>
          </a:p>
          <a:p>
            <a:pPr lvl="0" algn="ctr"/>
            <a:endParaRPr lang="pt-PT" sz="2400" noProof="0" dirty="0"/>
          </a:p>
          <a:p>
            <a:pPr lvl="0" algn="ctr"/>
            <a:r>
              <a:rPr lang="pt-PT" sz="2400" noProof="0" dirty="0"/>
              <a:t>Os primeiros 15 minutos de uma atividade comum constituem um período de adaptação. </a:t>
            </a:r>
          </a:p>
          <a:p>
            <a:pPr lvl="0" algn="ctr"/>
            <a:endParaRPr lang="pt-PT" sz="2400" noProof="0" dirty="0"/>
          </a:p>
          <a:p>
            <a:pPr lvl="0" algn="ctr"/>
            <a:r>
              <a:rPr lang="pt-PT" sz="2400" dirty="0"/>
              <a:t>Enquanto facilitador, observe a linguagem corporal e a fluidez da comunicação para perceber se os pares precisam de ser ajustados.</a:t>
            </a:r>
          </a:p>
          <a:p>
            <a:pPr lvl="0" algn="ctr"/>
            <a:endParaRPr lang="pt-PT" sz="2400" b="1" noProof="0" dirty="0"/>
          </a:p>
          <a:p>
            <a:pPr lvl="0" algn="ctr"/>
            <a:r>
              <a:rPr lang="pt-PT" sz="2400" b="1" noProof="0" dirty="0"/>
              <a:t>Pontos-chave:</a:t>
            </a:r>
            <a:r>
              <a:rPr lang="pt-PT" sz="2400" noProof="0" dirty="0"/>
              <a:t> </a:t>
            </a:r>
          </a:p>
          <a:p>
            <a:pPr lvl="0" algn="ctr"/>
            <a:r>
              <a:rPr lang="pt-PT" sz="2400" noProof="0" dirty="0"/>
              <a:t>Observação, </a:t>
            </a:r>
            <a:r>
              <a:rPr lang="pt-PT" sz="2400" dirty="0"/>
              <a:t>“Fase de conhecimento” entre os participantes </a:t>
            </a:r>
            <a:r>
              <a:rPr lang="pt-PT" sz="2400" noProof="0" dirty="0"/>
              <a:t>e intervenção</a:t>
            </a:r>
          </a:p>
          <a:p>
            <a:pPr lvl="0"/>
            <a:endParaRPr lang="pt-PT" sz="2400" noProof="0" dirty="0"/>
          </a:p>
          <a:p>
            <a:pPr lvl="0" algn="ctr"/>
            <a:endParaRPr lang="pt-PT" sz="2400" noProof="0" dirty="0"/>
          </a:p>
          <a:p>
            <a:pPr lvl="0"/>
            <a:endParaRPr lang="pt-PT" sz="2400" noProof="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6">
                    <a:lumMod val="75000"/>
                  </a:schemeClr>
                </a:solidFill>
              </a:rPr>
              <a:t>Tópico 3</a:t>
            </a:r>
            <a:r>
              <a:rPr lang="pt-PT" b="1" i="1" dirty="0">
                <a:solidFill>
                  <a:schemeClr val="accent6">
                    <a:lumMod val="75000"/>
                  </a:schemeClr>
                </a:solidFill>
              </a:rPr>
              <a:t>: Seleção e Formação de Pares</a:t>
            </a:r>
            <a:endParaRPr lang="pt-PT" i="1" noProof="0" dirty="0"/>
          </a:p>
          <a:p>
            <a:endParaRPr lang="pt-PT" i="1" noProof="0"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93718"/>
            <a:ext cx="10453255" cy="3416320"/>
          </a:xfrm>
          <a:prstGeom prst="rect">
            <a:avLst/>
          </a:prstGeom>
          <a:noFill/>
        </p:spPr>
        <p:txBody>
          <a:bodyPr wrap="square">
            <a:spAutoFit/>
          </a:bodyPr>
          <a:lstStyle/>
          <a:p>
            <a:pPr lvl="0" algn="ctr"/>
            <a:r>
              <a:rPr lang="pt-PT" sz="2400" b="1" noProof="0" dirty="0">
                <a:solidFill>
                  <a:schemeClr val="accent4">
                    <a:lumMod val="75000"/>
                  </a:schemeClr>
                </a:solidFill>
              </a:rPr>
              <a:t>Atividade: O Desafio do Casamenteiro (Interativo)</a:t>
            </a:r>
            <a:endParaRPr lang="pt-PT" sz="2400" noProof="0" dirty="0">
              <a:solidFill>
                <a:schemeClr val="accent4">
                  <a:lumMod val="75000"/>
                </a:schemeClr>
              </a:solidFill>
            </a:endParaRPr>
          </a:p>
          <a:p>
            <a:pPr lvl="0" algn="ctr"/>
            <a:endParaRPr lang="pt-PT" sz="2400" b="1" noProof="0" dirty="0"/>
          </a:p>
          <a:p>
            <a:pPr lvl="0" algn="ctr"/>
            <a:r>
              <a:rPr lang="pt-PT" sz="2400" b="1" noProof="0" dirty="0"/>
              <a:t>Tarefa: </a:t>
            </a:r>
            <a:r>
              <a:rPr lang="en-GB" sz="2400" dirty="0" err="1"/>
              <a:t>Formação</a:t>
            </a:r>
            <a:r>
              <a:rPr lang="en-GB" sz="2400" dirty="0"/>
              <a:t> </a:t>
            </a:r>
            <a:r>
              <a:rPr lang="en-GB" sz="2400" dirty="0" err="1"/>
              <a:t>Rápida</a:t>
            </a:r>
            <a:r>
              <a:rPr lang="en-GB" sz="2400" dirty="0"/>
              <a:t> de Pares</a:t>
            </a:r>
          </a:p>
          <a:p>
            <a:pPr lvl="0" algn="ctr"/>
            <a:endParaRPr lang="pt-PT" sz="2400" b="1" noProof="0" dirty="0"/>
          </a:p>
          <a:p>
            <a:pPr lvl="0" algn="ctr"/>
            <a:r>
              <a:rPr lang="pt-PT" sz="2400" b="1" noProof="0" dirty="0"/>
              <a:t>Interação:</a:t>
            </a:r>
            <a:r>
              <a:rPr lang="pt-PT" sz="2400" noProof="0" dirty="0"/>
              <a:t> </a:t>
            </a:r>
          </a:p>
          <a:p>
            <a:pPr lvl="0" algn="ctr"/>
            <a:r>
              <a:rPr lang="pt-PT" sz="2400" noProof="0" dirty="0"/>
              <a:t>Utilizando 6 cartões de personagens (3 alunos, 3 idosos), crie 3 pares em 5 minutos. </a:t>
            </a:r>
          </a:p>
          <a:p>
            <a:pPr lvl="0" algn="ctr"/>
            <a:r>
              <a:rPr lang="pt-PT" sz="2400" noProof="0" dirty="0"/>
              <a:t>Deve apresentar uma justificação de uma frase para cada um.</a:t>
            </a:r>
          </a:p>
          <a:p>
            <a:pPr lvl="0" algn="ct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9E13-0A2C-4A25-DAD6-D92ECD78FDF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299FB69-135D-54F9-D840-0AF031687865}"/>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3474CD6E-AD40-753C-8A0A-4C057BBB1D09}"/>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6">
                    <a:lumMod val="75000"/>
                  </a:schemeClr>
                </a:solidFill>
              </a:rPr>
              <a:t>Tópico 3: Seleção e Formação de Pares</a:t>
            </a:r>
            <a:endParaRPr lang="pt-PT" i="1" noProof="0" dirty="0"/>
          </a:p>
          <a:p>
            <a:endParaRPr lang="pt-PT" i="1" noProof="0" dirty="0"/>
          </a:p>
        </p:txBody>
      </p:sp>
      <p:pic>
        <p:nvPicPr>
          <p:cNvPr id="2" name="Content Placeholder 1">
            <a:extLst>
              <a:ext uri="{FF2B5EF4-FFF2-40B4-BE49-F238E27FC236}">
                <a16:creationId xmlns:a16="http://schemas.microsoft.com/office/drawing/2014/main" id="{EF716242-9A0F-0329-F909-B2B6514136DA}"/>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A8287B8-161F-3697-3630-738BB8C40738}"/>
              </a:ext>
            </a:extLst>
          </p:cNvPr>
          <p:cNvSpPr txBox="1"/>
          <p:nvPr/>
        </p:nvSpPr>
        <p:spPr>
          <a:xfrm>
            <a:off x="176644" y="1693718"/>
            <a:ext cx="10453255" cy="3046988"/>
          </a:xfrm>
          <a:prstGeom prst="rect">
            <a:avLst/>
          </a:prstGeom>
          <a:noFill/>
        </p:spPr>
        <p:txBody>
          <a:bodyPr wrap="square">
            <a:spAutoFit/>
          </a:bodyPr>
          <a:lstStyle/>
          <a:p>
            <a:pPr lvl="0" algn="ctr"/>
            <a:r>
              <a:rPr lang="pt-PT" sz="2400" b="1" noProof="0" dirty="0">
                <a:solidFill>
                  <a:schemeClr val="accent4">
                    <a:lumMod val="75000"/>
                  </a:schemeClr>
                </a:solidFill>
              </a:rPr>
              <a:t>Atividade: O «</a:t>
            </a:r>
            <a:r>
              <a:rPr lang="pt-PT" sz="2400" b="1" noProof="0" dirty="0" err="1">
                <a:solidFill>
                  <a:schemeClr val="accent4">
                    <a:lumMod val="75000"/>
                  </a:schemeClr>
                </a:solidFill>
              </a:rPr>
              <a:t>Pitch</a:t>
            </a:r>
            <a:r>
              <a:rPr lang="pt-PT" sz="2400" b="1" noProof="0" dirty="0">
                <a:solidFill>
                  <a:schemeClr val="accent4">
                    <a:lumMod val="75000"/>
                  </a:schemeClr>
                </a:solidFill>
              </a:rPr>
              <a:t>» (Interativo)</a:t>
            </a:r>
            <a:endParaRPr lang="pt-PT" sz="2400" noProof="0" dirty="0">
              <a:solidFill>
                <a:schemeClr val="accent4">
                  <a:lumMod val="75000"/>
                </a:schemeClr>
              </a:solidFill>
            </a:endParaRPr>
          </a:p>
          <a:p>
            <a:pPr lvl="0" algn="ctr"/>
            <a:endParaRPr lang="pt-PT" sz="2400" b="1" noProof="0" dirty="0"/>
          </a:p>
          <a:p>
            <a:pPr lvl="0" algn="ctr"/>
            <a:r>
              <a:rPr lang="pt-PT" sz="2400" b="1" noProof="0" dirty="0"/>
              <a:t>Tarefa: </a:t>
            </a:r>
            <a:r>
              <a:rPr lang="pt-PT" sz="2400" noProof="0" dirty="0"/>
              <a:t>Defender os pares</a:t>
            </a:r>
            <a:endParaRPr lang="pt-PT" sz="2400" b="1" noProof="0" dirty="0"/>
          </a:p>
          <a:p>
            <a:pPr lvl="0" algn="ctr"/>
            <a:endParaRPr lang="pt-PT" sz="2400" b="1" noProof="0" dirty="0"/>
          </a:p>
          <a:p>
            <a:pPr lvl="0" algn="ctr"/>
            <a:r>
              <a:rPr lang="pt-PT" sz="2400" b="1" noProof="0" dirty="0"/>
              <a:t>Interação:</a:t>
            </a:r>
            <a:r>
              <a:rPr lang="pt-PT" sz="2400" noProof="0" dirty="0"/>
              <a:t> </a:t>
            </a:r>
          </a:p>
          <a:p>
            <a:pPr lvl="0" algn="ctr"/>
            <a:r>
              <a:rPr lang="pt-PT" sz="2400" noProof="0" dirty="0"/>
              <a:t>Apresente e </a:t>
            </a:r>
            <a:r>
              <a:rPr lang="pt-PT" sz="2400" noProof="0" dirty="0" err="1"/>
              <a:t>justifice</a:t>
            </a:r>
            <a:r>
              <a:rPr lang="pt-PT" sz="2400" noProof="0" dirty="0"/>
              <a:t> as suas duplas a um colega.</a:t>
            </a:r>
          </a:p>
          <a:p>
            <a:pPr lvl="0" algn="ctr"/>
            <a:r>
              <a:rPr lang="pt-PT" sz="2400" noProof="0" dirty="0"/>
              <a:t>O colega deve assumir o papel de “advogado do diabo” e identificar um possível conflito ou desafio em cada par.</a:t>
            </a: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79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7 (Professores)</a:t>
            </a:r>
            <a:br>
              <a:rPr lang="pt-PT" sz="2700" b="0" i="1" noProof="0" dirty="0"/>
            </a:br>
            <a:r>
              <a:rPr lang="pt-PT" sz="2700" b="0" i="1" noProof="0" dirty="0"/>
              <a:t>Facilitar a aprendizagem </a:t>
            </a:r>
            <a:r>
              <a:rPr lang="pt-PT" sz="2700" b="0" i="1" noProof="0" dirty="0" err="1"/>
              <a:t>intergeracional</a:t>
            </a:r>
            <a:br>
              <a:rPr lang="pt-PT" sz="2700" b="0" i="1" noProof="0" dirty="0"/>
            </a:b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6">
                    <a:lumMod val="75000"/>
                  </a:schemeClr>
                </a:solidFill>
              </a:rPr>
              <a:t>Tópico 1: </a:t>
            </a:r>
            <a:r>
              <a:rPr lang="pt-PT" sz="2400" b="1" noProof="0" dirty="0">
                <a:solidFill>
                  <a:schemeClr val="accent1">
                    <a:lumMod val="75000"/>
                  </a:schemeClr>
                </a:solidFill>
              </a:rPr>
              <a:t>Fundamentos da aprendizagem </a:t>
            </a:r>
            <a:r>
              <a:rPr lang="pt-PT" sz="2400" b="1" noProof="0" dirty="0" err="1">
                <a:solidFill>
                  <a:schemeClr val="accent1">
                    <a:lumMod val="75000"/>
                  </a:schemeClr>
                </a:solidFill>
              </a:rPr>
              <a:t>intergeracional</a:t>
            </a:r>
            <a:r>
              <a:rPr lang="pt-PT" sz="2400" b="1" noProof="0" dirty="0">
                <a:solidFill>
                  <a:schemeClr val="accent1">
                    <a:lumMod val="75000"/>
                  </a:schemeClr>
                </a:solidFill>
              </a:rPr>
              <a:t> e princípios fundamentais </a:t>
            </a:r>
            <a:endParaRPr lang="pt-PT" sz="2400" noProof="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pt-PT" sz="2700" b="0" i="1" noProof="0" dirty="0"/>
              <a:t>Módulo 7 (Professores): </a:t>
            </a:r>
            <a:br>
              <a:rPr lang="pt-PT" sz="2700" b="0" i="1" noProof="0" dirty="0"/>
            </a:br>
            <a:r>
              <a:rPr lang="pt-PT" sz="2700" b="0" i="1" noProof="0" dirty="0"/>
              <a:t>Facilitar a aprendizagem </a:t>
            </a:r>
            <a:r>
              <a:rPr lang="pt-PT" sz="2700" b="0" i="1" noProof="0" dirty="0" err="1"/>
              <a:t>intergeracional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92500" lnSpcReduction="20000"/>
          </a:bodyPr>
          <a:lstStyle/>
          <a:p>
            <a:endParaRPr lang="pt-PT" sz="2800" b="1" noProof="0" dirty="0">
              <a:solidFill>
                <a:schemeClr val="accent6">
                  <a:lumMod val="75000"/>
                </a:schemeClr>
              </a:solidFill>
            </a:endParaRPr>
          </a:p>
          <a:p>
            <a:endParaRPr lang="pt-PT" sz="2800" b="1" noProof="0" dirty="0">
              <a:solidFill>
                <a:schemeClr val="accent6">
                  <a:lumMod val="75000"/>
                </a:schemeClr>
              </a:solidFill>
            </a:endParaRPr>
          </a:p>
          <a:p>
            <a:r>
              <a:rPr lang="pt-PT" sz="3400" b="1" noProof="0" dirty="0">
                <a:solidFill>
                  <a:schemeClr val="accent6">
                    <a:lumMod val="75000"/>
                  </a:schemeClr>
                </a:solidFill>
              </a:rPr>
              <a:t>Tópico 4: Cocriação</a:t>
            </a:r>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noProof="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rgbClr val="00B0F0"/>
                </a:solidFill>
              </a:rPr>
              <a:t>Tópico 4: Cocriação</a:t>
            </a:r>
          </a:p>
          <a:p>
            <a:endParaRPr lang="pt-PT" i="1" noProof="0"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528449" y="1462685"/>
            <a:ext cx="10428021" cy="4555093"/>
          </a:xfrm>
          <a:prstGeom prst="rect">
            <a:avLst/>
          </a:prstGeom>
          <a:noFill/>
        </p:spPr>
        <p:txBody>
          <a:bodyPr wrap="square">
            <a:spAutoFit/>
          </a:bodyPr>
          <a:lstStyle/>
          <a:p>
            <a:pPr lvl="0" algn="ctr"/>
            <a:r>
              <a:rPr lang="pt-PT" sz="2400" b="1" noProof="0" dirty="0"/>
              <a:t>O Poder do trabalhar em conjunto</a:t>
            </a:r>
            <a:endParaRPr lang="pt-PT" sz="2400" noProof="0" dirty="0"/>
          </a:p>
          <a:p>
            <a:pPr lvl="0" algn="ctr"/>
            <a:endParaRPr lang="pt-PT" sz="2400" b="1" noProof="0" dirty="0"/>
          </a:p>
          <a:p>
            <a:pPr lvl="0" algn="ctr"/>
            <a:r>
              <a:rPr lang="pt-PT" sz="2400" noProof="0" dirty="0"/>
              <a:t>Liderar «com», não «para».</a:t>
            </a:r>
          </a:p>
          <a:p>
            <a:pPr lvl="0" algn="ctr"/>
            <a:endParaRPr lang="pt-PT" sz="2400" b="1" noProof="0" dirty="0"/>
          </a:p>
          <a:p>
            <a:pPr lvl="0" algn="ctr"/>
            <a:r>
              <a:rPr lang="pt-PT" sz="2400" noProof="0" dirty="0"/>
              <a:t>A cocriação significa que o objetivo do projeto é decidido em conjunto. </a:t>
            </a:r>
          </a:p>
          <a:p>
            <a:pPr lvl="0" algn="ctr"/>
            <a:endParaRPr lang="pt-PT" sz="2400" noProof="0" dirty="0"/>
          </a:p>
          <a:p>
            <a:pPr lvl="0" algn="ctr"/>
            <a:r>
              <a:rPr lang="pt-PT" sz="2400" noProof="0" dirty="0"/>
              <a:t>O professor fornece o </a:t>
            </a:r>
            <a:r>
              <a:rPr lang="pt-PT" sz="2400" b="1" dirty="0"/>
              <a:t>enquadramento</a:t>
            </a:r>
            <a:r>
              <a:rPr lang="pt-PT" sz="2400" noProof="0" dirty="0"/>
              <a:t>, mas os participantes fornecem o </a:t>
            </a:r>
            <a:r>
              <a:rPr lang="pt-PT" sz="2400" b="1" noProof="0" dirty="0"/>
              <a:t>conteúdo. </a:t>
            </a:r>
          </a:p>
          <a:p>
            <a:pPr lvl="0" algn="ctr"/>
            <a:endParaRPr lang="pt-PT" sz="2400" b="1" noProof="0" dirty="0"/>
          </a:p>
          <a:p>
            <a:pPr lvl="0" algn="ctr"/>
            <a:r>
              <a:rPr lang="pt-PT" sz="2400" b="1" noProof="0" dirty="0"/>
              <a:t>Todos </a:t>
            </a:r>
            <a:r>
              <a:rPr lang="pt-PT" sz="2400" noProof="0" dirty="0"/>
              <a:t>estão incluídos neste processo.</a:t>
            </a:r>
          </a:p>
          <a:p>
            <a:endParaRPr lang="pt-PT" sz="800" noProof="0" dirty="0"/>
          </a:p>
          <a:p>
            <a:r>
              <a:rPr lang="pt-PT" noProof="0" dirty="0"/>
              <a:t> </a:t>
            </a:r>
          </a:p>
          <a:p>
            <a:pPr lvl="0"/>
            <a:endParaRPr lang="pt-PT" sz="2400" noProof="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rgbClr val="00B0F0"/>
                </a:solidFill>
              </a:rPr>
              <a:t>Tópico 4: Cocriação</a:t>
            </a:r>
          </a:p>
          <a:p>
            <a:r>
              <a:rPr lang="pt-PT" b="1" i="1" noProof="0" dirty="0">
                <a:solidFill>
                  <a:schemeClr val="accent1">
                    <a:lumMod val="75000"/>
                  </a:schemeClr>
                </a:solidFill>
              </a:rPr>
              <a:t> </a:t>
            </a:r>
            <a:endParaRPr lang="pt-PT" i="1" noProof="0"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5" name="TextBox 4">
            <a:extLst>
              <a:ext uri="{FF2B5EF4-FFF2-40B4-BE49-F238E27FC236}">
                <a16:creationId xmlns:a16="http://schemas.microsoft.com/office/drawing/2014/main" id="{33D64D85-AE60-C06F-9785-9329A4B26A31}"/>
              </a:ext>
            </a:extLst>
          </p:cNvPr>
          <p:cNvSpPr txBox="1"/>
          <p:nvPr/>
        </p:nvSpPr>
        <p:spPr>
          <a:xfrm>
            <a:off x="1096240" y="1603605"/>
            <a:ext cx="9149195" cy="3954929"/>
          </a:xfrm>
          <a:prstGeom prst="rect">
            <a:avLst/>
          </a:prstGeom>
          <a:noFill/>
        </p:spPr>
        <p:txBody>
          <a:bodyPr wrap="square">
            <a:spAutoFit/>
          </a:bodyPr>
          <a:lstStyle/>
          <a:p>
            <a:pPr lvl="0"/>
            <a:r>
              <a:rPr lang="pt-PT" sz="2400" b="1" noProof="0" dirty="0"/>
              <a:t>O Processo de Cocriação</a:t>
            </a:r>
          </a:p>
          <a:p>
            <a:pPr lvl="0"/>
            <a:endParaRPr lang="pt-PT" sz="2400" noProof="0" dirty="0"/>
          </a:p>
          <a:p>
            <a:pPr lvl="0" algn="ctr"/>
            <a:r>
              <a:rPr lang="pt-PT" sz="2400" noProof="0" dirty="0"/>
              <a:t>Passos para um projeto partilhado</a:t>
            </a:r>
          </a:p>
          <a:p>
            <a:pPr lvl="0"/>
            <a:endParaRPr lang="pt-PT" sz="2400" noProof="0" dirty="0"/>
          </a:p>
          <a:p>
            <a:pPr marL="742950" lvl="1" indent="-285750">
              <a:buFont typeface="Wingdings" panose="05000000000000000000" pitchFamily="2" charset="2"/>
              <a:buChar char="q"/>
            </a:pPr>
            <a:r>
              <a:rPr lang="pt-PT" sz="2400" b="1" noProof="0" dirty="0"/>
              <a:t>Ideação: </a:t>
            </a:r>
            <a:r>
              <a:rPr lang="pt-PT" sz="2400" noProof="0" dirty="0"/>
              <a:t>Ambas as faixas etárias sugerem temas.</a:t>
            </a:r>
          </a:p>
          <a:p>
            <a:pPr marL="742950" lvl="1" indent="-285750">
              <a:buFont typeface="Wingdings" panose="05000000000000000000" pitchFamily="2" charset="2"/>
              <a:buChar char="q"/>
            </a:pPr>
            <a:r>
              <a:rPr lang="pt-PT" sz="2400" b="1" noProof="0" dirty="0"/>
              <a:t>Síntese: </a:t>
            </a:r>
            <a:r>
              <a:rPr lang="pt-PT" sz="2400" noProof="0" dirty="0"/>
              <a:t>Fundir as ideias num único objetivo.</a:t>
            </a:r>
          </a:p>
          <a:p>
            <a:pPr marL="742950" lvl="1" indent="-285750">
              <a:buFont typeface="Wingdings" panose="05000000000000000000" pitchFamily="2" charset="2"/>
              <a:buChar char="q"/>
            </a:pPr>
            <a:r>
              <a:rPr lang="pt-PT" sz="2400" b="1" noProof="0" dirty="0"/>
              <a:t>Consenso: </a:t>
            </a:r>
            <a:r>
              <a:rPr lang="pt-PT" sz="2400" noProof="0" dirty="0"/>
              <a:t>Garantir que ambas as faixas etárias se sintam representadas.</a:t>
            </a:r>
          </a:p>
          <a:p>
            <a:pPr lvl="0"/>
            <a:endParaRPr lang="pt-PT" sz="2400" b="1" noProof="0" dirty="0"/>
          </a:p>
          <a:p>
            <a:pPr lvl="0" algn="ctr"/>
            <a:r>
              <a:rPr lang="pt-PT" sz="2400" b="1" noProof="0" dirty="0"/>
              <a:t>Pontos-chave:</a:t>
            </a:r>
          </a:p>
          <a:p>
            <a:pPr lvl="0" algn="ctr"/>
            <a:r>
              <a:rPr lang="pt-PT" sz="2400" noProof="0" dirty="0"/>
              <a:t>Passar de «ajudar» para «colaborar».</a:t>
            </a:r>
          </a:p>
          <a:p>
            <a:pPr marR="0" lvl="0"/>
            <a:r>
              <a:rPr lang="pt-PT" sz="1100" noProof="0" dirty="0">
                <a:solidFill>
                  <a:srgbClr val="080301"/>
                </a:solidFill>
                <a:effectLst/>
                <a:latin typeface="Calibri" panose="020F0502020204030204" pitchFamily="34" charset="0"/>
                <a:ea typeface="Times New Roman" panose="02020603050405020304" pitchFamily="18" charset="0"/>
              </a:rPr>
              <a:t>.</a:t>
            </a:r>
            <a:endParaRPr lang="pt-PT" sz="1200" noProof="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rgbClr val="00B0F0"/>
                </a:solidFill>
              </a:rPr>
              <a:t>Tópico 4: Cocriação</a:t>
            </a:r>
          </a:p>
          <a:p>
            <a:endParaRPr lang="pt-PT" b="1" i="1" noProof="0" dirty="0">
              <a:solidFill>
                <a:schemeClr val="accent1">
                  <a:lumMod val="75000"/>
                </a:schemeClr>
              </a:solidFill>
            </a:endParaRP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a:extLst>
              <a:ext uri="{FF2B5EF4-FFF2-40B4-BE49-F238E27FC236}">
                <a16:creationId xmlns:a16="http://schemas.microsoft.com/office/drawing/2014/main" id="{02060E6B-CB4E-BA1F-EB4F-68B7A90F6CE7}"/>
              </a:ext>
            </a:extLst>
          </p:cNvPr>
          <p:cNvSpPr txBox="1"/>
          <p:nvPr/>
        </p:nvSpPr>
        <p:spPr>
          <a:xfrm>
            <a:off x="97970" y="1462685"/>
            <a:ext cx="11799621" cy="3785652"/>
          </a:xfrm>
          <a:prstGeom prst="rect">
            <a:avLst/>
          </a:prstGeom>
          <a:noFill/>
        </p:spPr>
        <p:txBody>
          <a:bodyPr wrap="square">
            <a:spAutoFit/>
          </a:bodyPr>
          <a:lstStyle/>
          <a:p>
            <a:pPr marL="0" marR="0">
              <a:buNone/>
            </a:pPr>
            <a:r>
              <a:rPr lang="pt-PT" sz="2400" b="1" noProof="0" dirty="0">
                <a:solidFill>
                  <a:srgbClr val="080301"/>
                </a:solidFill>
                <a:effectLst/>
                <a:latin typeface="Calibri" panose="020F0502020204030204" pitchFamily="34" charset="0"/>
                <a:ea typeface="Times New Roman" panose="02020603050405020304" pitchFamily="18" charset="0"/>
              </a:rPr>
              <a:t>Métodos para a cocriação digital</a:t>
            </a:r>
          </a:p>
          <a:p>
            <a:pPr marL="0" marR="0">
              <a:buNone/>
            </a:pP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lgn="ctr"/>
            <a:r>
              <a:rPr lang="pt-PT" sz="2400" noProof="0" dirty="0">
                <a:solidFill>
                  <a:srgbClr val="080301"/>
                </a:solidFill>
                <a:effectLst/>
                <a:latin typeface="Calibri" panose="020F0502020204030204" pitchFamily="34" charset="0"/>
                <a:ea typeface="Times New Roman" panose="02020603050405020304" pitchFamily="18" charset="0"/>
              </a:rPr>
              <a:t>Estrutura «Trabalhar em conjunto»</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pt-PT" sz="2400" b="1" noProof="0" dirty="0">
                <a:solidFill>
                  <a:srgbClr val="080301"/>
                </a:solidFill>
                <a:effectLst/>
                <a:latin typeface="Calibri" panose="020F0502020204030204" pitchFamily="34" charset="0"/>
                <a:ea typeface="Times New Roman" panose="02020603050405020304" pitchFamily="18" charset="0"/>
              </a:rPr>
              <a:t>Narração partilhada: </a:t>
            </a:r>
            <a:r>
              <a:rPr lang="pt-PT" sz="2400" noProof="0" dirty="0">
                <a:solidFill>
                  <a:srgbClr val="080301"/>
                </a:solidFill>
                <a:effectLst/>
                <a:latin typeface="Calibri" panose="020F0502020204030204" pitchFamily="34" charset="0"/>
                <a:ea typeface="Times New Roman" panose="02020603050405020304" pitchFamily="18" charset="0"/>
              </a:rPr>
              <a:t>Utilizar ferramentas como o </a:t>
            </a:r>
            <a:r>
              <a:rPr lang="pt-PT" sz="2400" i="1" noProof="0" dirty="0" err="1">
                <a:solidFill>
                  <a:srgbClr val="080301"/>
                </a:solidFill>
                <a:effectLst/>
                <a:latin typeface="Calibri" panose="020F0502020204030204" pitchFamily="34" charset="0"/>
                <a:ea typeface="Times New Roman" panose="02020603050405020304" pitchFamily="18" charset="0"/>
              </a:rPr>
              <a:t>Book</a:t>
            </a:r>
            <a:r>
              <a:rPr lang="pt-PT" sz="2400" i="1" noProof="0" dirty="0">
                <a:solidFill>
                  <a:srgbClr val="080301"/>
                </a:solidFill>
                <a:effectLst/>
                <a:latin typeface="Calibri" panose="020F0502020204030204" pitchFamily="34" charset="0"/>
                <a:ea typeface="Times New Roman" panose="02020603050405020304" pitchFamily="18" charset="0"/>
              </a:rPr>
              <a:t> </a:t>
            </a:r>
            <a:r>
              <a:rPr lang="pt-PT" sz="2400" i="1" noProof="0" dirty="0" err="1">
                <a:solidFill>
                  <a:srgbClr val="080301"/>
                </a:solidFill>
                <a:effectLst/>
                <a:latin typeface="Calibri" panose="020F0502020204030204" pitchFamily="34" charset="0"/>
                <a:ea typeface="Times New Roman" panose="02020603050405020304" pitchFamily="18" charset="0"/>
              </a:rPr>
              <a:t>Creator</a:t>
            </a:r>
            <a:r>
              <a:rPr lang="pt-PT" sz="2400" i="1" noProof="0" dirty="0">
                <a:solidFill>
                  <a:srgbClr val="080301"/>
                </a:solidFill>
                <a:effectLst/>
                <a:latin typeface="Calibri" panose="020F0502020204030204" pitchFamily="34" charset="0"/>
                <a:ea typeface="Times New Roman" panose="02020603050405020304" pitchFamily="18" charset="0"/>
              </a:rPr>
              <a:t> </a:t>
            </a:r>
            <a:r>
              <a:rPr lang="pt-PT" sz="2400" noProof="0" dirty="0">
                <a:solidFill>
                  <a:srgbClr val="080301"/>
                </a:solidFill>
                <a:effectLst/>
                <a:latin typeface="Calibri" panose="020F0502020204030204" pitchFamily="34" charset="0"/>
                <a:ea typeface="Times New Roman" panose="02020603050405020304" pitchFamily="18" charset="0"/>
              </a:rPr>
              <a:t>ou o </a:t>
            </a:r>
            <a:r>
              <a:rPr lang="pt-PT" sz="2400" i="1" noProof="0" dirty="0" err="1">
                <a:solidFill>
                  <a:srgbClr val="080301"/>
                </a:solidFill>
                <a:effectLst/>
                <a:latin typeface="Calibri" panose="020F0502020204030204" pitchFamily="34" charset="0"/>
                <a:ea typeface="Times New Roman" panose="02020603050405020304" pitchFamily="18" charset="0"/>
              </a:rPr>
              <a:t>Canva</a:t>
            </a:r>
            <a:r>
              <a:rPr lang="pt-PT" sz="2400" noProof="0" dirty="0">
                <a:solidFill>
                  <a:srgbClr val="080301"/>
                </a:solidFill>
                <a:effectLst/>
                <a:latin typeface="Calibri" panose="020F0502020204030204" pitchFamily="34" charset="0"/>
                <a:ea typeface="Times New Roman" panose="02020603050405020304" pitchFamily="18" charset="0"/>
              </a:rPr>
              <a:t> para combinar a história oral com o design digital.</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pt-PT" sz="2400" b="1" noProof="0" dirty="0">
                <a:solidFill>
                  <a:srgbClr val="080301"/>
                </a:solidFill>
                <a:effectLst/>
                <a:latin typeface="Calibri" panose="020F0502020204030204" pitchFamily="34" charset="0"/>
                <a:ea typeface="Times New Roman" panose="02020603050405020304" pitchFamily="18" charset="0"/>
              </a:rPr>
              <a:t>Criação de Mapas em conjunto: </a:t>
            </a:r>
            <a:r>
              <a:rPr lang="pt-PT" sz="2400" noProof="0" dirty="0">
                <a:solidFill>
                  <a:srgbClr val="080301"/>
                </a:solidFill>
                <a:effectLst/>
                <a:latin typeface="Calibri" panose="020F0502020204030204" pitchFamily="34" charset="0"/>
                <a:ea typeface="Times New Roman" panose="02020603050405020304" pitchFamily="18" charset="0"/>
              </a:rPr>
              <a:t>Criar </a:t>
            </a:r>
            <a:r>
              <a:rPr lang="pt-PT" sz="2400" i="1" noProof="0" dirty="0" err="1">
                <a:solidFill>
                  <a:srgbClr val="080301"/>
                </a:solidFill>
                <a:effectLst/>
                <a:latin typeface="Calibri" panose="020F0502020204030204" pitchFamily="34" charset="0"/>
                <a:ea typeface="Times New Roman" panose="02020603050405020304" pitchFamily="18" charset="0"/>
              </a:rPr>
              <a:t>Mapstories</a:t>
            </a:r>
            <a:r>
              <a:rPr lang="pt-PT" sz="2400" noProof="0" dirty="0">
                <a:solidFill>
                  <a:srgbClr val="080301"/>
                </a:solidFill>
                <a:effectLst/>
                <a:latin typeface="Calibri" panose="020F0502020204030204" pitchFamily="34" charset="0"/>
                <a:ea typeface="Times New Roman" panose="02020603050405020304" pitchFamily="18" charset="0"/>
              </a:rPr>
              <a:t> para ligar memórias às competências tecnológicas dos alunos.</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pt-PT" sz="2400" b="1" noProof="0" dirty="0">
                <a:solidFill>
                  <a:srgbClr val="080301"/>
                </a:solidFill>
                <a:effectLst/>
                <a:latin typeface="Calibri" panose="020F0502020204030204" pitchFamily="34" charset="0"/>
                <a:ea typeface="Times New Roman" panose="02020603050405020304" pitchFamily="18" charset="0"/>
              </a:rPr>
              <a:t>Design colaborativo: </a:t>
            </a:r>
            <a:r>
              <a:rPr lang="pt-PT" sz="2400" noProof="0" dirty="0">
                <a:solidFill>
                  <a:srgbClr val="080301"/>
                </a:solidFill>
                <a:effectLst/>
                <a:latin typeface="Calibri" panose="020F0502020204030204" pitchFamily="34" charset="0"/>
                <a:ea typeface="Times New Roman" panose="02020603050405020304" pitchFamily="18" charset="0"/>
              </a:rPr>
              <a:t>Utilizar o </a:t>
            </a:r>
            <a:r>
              <a:rPr lang="pt-PT" sz="2400" i="1" noProof="0" dirty="0" err="1">
                <a:solidFill>
                  <a:srgbClr val="080301"/>
                </a:solidFill>
                <a:effectLst/>
                <a:latin typeface="Calibri" panose="020F0502020204030204" pitchFamily="34" charset="0"/>
                <a:ea typeface="Times New Roman" panose="02020603050405020304" pitchFamily="18" charset="0"/>
              </a:rPr>
              <a:t>Padlet</a:t>
            </a:r>
            <a:r>
              <a:rPr lang="pt-PT" sz="2400" noProof="0" dirty="0">
                <a:solidFill>
                  <a:srgbClr val="080301"/>
                </a:solidFill>
                <a:effectLst/>
                <a:latin typeface="Calibri" panose="020F0502020204030204" pitchFamily="34" charset="0"/>
                <a:ea typeface="Times New Roman" panose="02020603050405020304" pitchFamily="18" charset="0"/>
              </a:rPr>
              <a:t> ou o </a:t>
            </a:r>
            <a:r>
              <a:rPr lang="pt-PT" sz="2400" i="1" noProof="0" dirty="0" err="1">
                <a:solidFill>
                  <a:srgbClr val="080301"/>
                </a:solidFill>
                <a:effectLst/>
                <a:latin typeface="Calibri" panose="020F0502020204030204" pitchFamily="34" charset="0"/>
                <a:ea typeface="Times New Roman" panose="02020603050405020304" pitchFamily="18" charset="0"/>
              </a:rPr>
              <a:t>Mentimeter</a:t>
            </a:r>
            <a:r>
              <a:rPr lang="pt-PT" sz="2400" noProof="0" dirty="0">
                <a:solidFill>
                  <a:srgbClr val="080301"/>
                </a:solidFill>
                <a:effectLst/>
                <a:latin typeface="Calibri" panose="020F0502020204030204" pitchFamily="34" charset="0"/>
                <a:ea typeface="Times New Roman" panose="02020603050405020304" pitchFamily="18" charset="0"/>
              </a:rPr>
              <a:t> para votar em temas e recolher recursos partilhados.</a:t>
            </a:r>
            <a:endParaRPr lang="pt-PT" sz="2400" noProof="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rgbClr val="00B0F0"/>
                </a:solidFill>
              </a:rPr>
              <a:t>Tópico 4: Cocriação</a:t>
            </a:r>
          </a:p>
          <a:p>
            <a:r>
              <a:rPr lang="pt-PT" b="1" i="1" noProof="0" dirty="0">
                <a:solidFill>
                  <a:schemeClr val="accent1">
                    <a:lumMod val="75000"/>
                  </a:schemeClr>
                </a:solidFill>
              </a:rPr>
              <a:t> </a:t>
            </a: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4563429"/>
          </a:xfrm>
          <a:prstGeom prst="rect">
            <a:avLst/>
          </a:prstGeom>
          <a:noFill/>
        </p:spPr>
        <p:txBody>
          <a:bodyPr wrap="square">
            <a:spAutoFit/>
          </a:bodyPr>
          <a:lstStyle/>
          <a:p>
            <a:pPr lvl="0" algn="ctr"/>
            <a:r>
              <a:rPr lang="pt-PT" sz="2400" b="1" noProof="0" dirty="0">
                <a:solidFill>
                  <a:schemeClr val="accent4">
                    <a:lumMod val="75000"/>
                  </a:schemeClr>
                </a:solidFill>
              </a:rPr>
              <a:t>Atividade: O Sprint de Cocriação (Interativo)</a:t>
            </a:r>
            <a:endParaRPr lang="pt-PT" sz="2400" noProof="0" dirty="0">
              <a:solidFill>
                <a:schemeClr val="accent4">
                  <a:lumMod val="75000"/>
                </a:schemeClr>
              </a:solidFill>
            </a:endParaRPr>
          </a:p>
          <a:p>
            <a:pPr lvl="0"/>
            <a:endParaRPr lang="pt-PT" sz="2400" b="1" noProof="0" dirty="0"/>
          </a:p>
          <a:p>
            <a:pPr lvl="0" algn="ctr"/>
            <a:r>
              <a:rPr lang="pt-PT" sz="2400" b="1" noProof="0" dirty="0"/>
              <a:t>Tarefa: </a:t>
            </a:r>
            <a:r>
              <a:rPr lang="pt-PT" sz="2400" noProof="0" dirty="0"/>
              <a:t>Conceber uma tarefa conjunta</a:t>
            </a:r>
          </a:p>
          <a:p>
            <a:pPr lvl="0" algn="ctr"/>
            <a:endParaRPr lang="pt-PT" sz="2400" b="1" noProof="0" dirty="0"/>
          </a:p>
          <a:p>
            <a:pPr lvl="0" algn="ctr"/>
            <a:r>
              <a:rPr lang="pt-PT" sz="2400" b="1" noProof="0" dirty="0"/>
              <a:t>Interação:</a:t>
            </a:r>
            <a:r>
              <a:rPr lang="pt-PT" sz="2400" noProof="0" dirty="0"/>
              <a:t> </a:t>
            </a:r>
          </a:p>
          <a:p>
            <a:pPr lvl="0" algn="ctr"/>
            <a:r>
              <a:rPr lang="pt-PT" sz="2400" noProof="0" dirty="0"/>
              <a:t>Em grupo, conceba uma ideia de projeto </a:t>
            </a:r>
            <a:r>
              <a:rPr lang="pt-PT" sz="2400" dirty="0"/>
              <a:t>n</a:t>
            </a:r>
            <a:r>
              <a:rPr lang="pt-PT" sz="2400" noProof="0" dirty="0"/>
              <a:t>uma frase. </a:t>
            </a:r>
          </a:p>
          <a:p>
            <a:pPr lvl="0" algn="ctr"/>
            <a:r>
              <a:rPr lang="pt-PT" sz="2400" noProof="0" dirty="0"/>
              <a:t>Altere a função de «Moderador» a cada 3 minutos </a:t>
            </a:r>
          </a:p>
          <a:p>
            <a:pPr lvl="0" algn="ctr"/>
            <a:r>
              <a:rPr lang="pt-PT" sz="2400" noProof="0" dirty="0"/>
              <a:t>(Brainstorming &gt; Síntese &gt; Consenso)</a:t>
            </a:r>
          </a:p>
          <a:p>
            <a:pPr lvl="0"/>
            <a:endParaRPr lang="pt-PT" sz="2200" noProof="0" dirty="0"/>
          </a:p>
          <a:p>
            <a:pPr lvl="0"/>
            <a:endParaRPr lang="pt-PT" sz="1000" b="1" noProof="0" dirty="0"/>
          </a:p>
          <a:p>
            <a:pPr lvl="0" algn="ctr"/>
            <a:endParaRPr lang="pt-PT" sz="2400" noProof="0" dirty="0"/>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F2AE-0CDA-98CD-F9C9-32DE5137B6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41EF681-6696-42CF-5F15-ADE38AB2382C}"/>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825EAA67-1CF3-52A1-7FD5-B91A6EFE6D46}"/>
              </a:ext>
            </a:extLst>
          </p:cNvPr>
          <p:cNvSpPr>
            <a:spLocks noGrp="1"/>
          </p:cNvSpPr>
          <p:nvPr>
            <p:ph type="body" sz="quarter" idx="10"/>
          </p:nvPr>
        </p:nvSpPr>
        <p:spPr/>
        <p:txBody>
          <a:bodyPr/>
          <a:lstStyle/>
          <a:p>
            <a:r>
              <a:rPr lang="pt-PT" b="1" i="1" noProof="0" dirty="0">
                <a:solidFill>
                  <a:srgbClr val="00B0F0"/>
                </a:solidFill>
              </a:rPr>
              <a:t>Tema 4: Cocriação</a:t>
            </a:r>
            <a:r>
              <a:rPr lang="pt-PT" b="1" i="1" noProof="0" dirty="0">
                <a:solidFill>
                  <a:schemeClr val="accent1">
                    <a:lumMod val="75000"/>
                  </a:schemeClr>
                </a:solidFill>
              </a:rPr>
              <a:t> </a:t>
            </a:r>
          </a:p>
        </p:txBody>
      </p:sp>
      <p:pic>
        <p:nvPicPr>
          <p:cNvPr id="2" name="Content Placeholder 1">
            <a:extLst>
              <a:ext uri="{FF2B5EF4-FFF2-40B4-BE49-F238E27FC236}">
                <a16:creationId xmlns:a16="http://schemas.microsoft.com/office/drawing/2014/main" id="{04556973-67E5-21FA-11B6-56890182BE68}"/>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79297A61-C2A5-247E-5BE5-F8CA51F16886}"/>
              </a:ext>
            </a:extLst>
          </p:cNvPr>
          <p:cNvSpPr txBox="1"/>
          <p:nvPr/>
        </p:nvSpPr>
        <p:spPr>
          <a:xfrm>
            <a:off x="467590" y="1304387"/>
            <a:ext cx="10453255" cy="4224875"/>
          </a:xfrm>
          <a:prstGeom prst="rect">
            <a:avLst/>
          </a:prstGeom>
          <a:noFill/>
        </p:spPr>
        <p:txBody>
          <a:bodyPr wrap="square">
            <a:spAutoFit/>
          </a:bodyPr>
          <a:lstStyle/>
          <a:p>
            <a:pPr lvl="0" algn="ctr"/>
            <a:r>
              <a:rPr lang="pt-PT" sz="2400" b="1" noProof="0" dirty="0">
                <a:solidFill>
                  <a:schemeClr val="accent4">
                    <a:lumMod val="75000"/>
                  </a:schemeClr>
                </a:solidFill>
              </a:rPr>
              <a:t>Atividade: A manchete de 2030 (Interativa)</a:t>
            </a:r>
            <a:endParaRPr lang="pt-PT" sz="2400" noProof="0" dirty="0">
              <a:solidFill>
                <a:schemeClr val="accent4">
                  <a:lumMod val="75000"/>
                </a:schemeClr>
              </a:solidFill>
            </a:endParaRPr>
          </a:p>
          <a:p>
            <a:pPr lvl="0" algn="ctr"/>
            <a:endParaRPr lang="pt-PT" sz="2400" b="1" noProof="0" dirty="0"/>
          </a:p>
          <a:p>
            <a:pPr lvl="0" algn="ctr"/>
            <a:r>
              <a:rPr lang="pt-PT" sz="2400" b="1" noProof="0" dirty="0"/>
              <a:t>Tarefa: </a:t>
            </a:r>
            <a:r>
              <a:rPr lang="pt-PT" sz="2400" noProof="0" dirty="0"/>
              <a:t>O Futuro da Harmonia Digital</a:t>
            </a:r>
          </a:p>
          <a:p>
            <a:pPr lvl="0" algn="ctr"/>
            <a:endParaRPr lang="pt-PT" sz="2400" b="1" noProof="0" dirty="0"/>
          </a:p>
          <a:p>
            <a:pPr lvl="0" algn="ctr"/>
            <a:r>
              <a:rPr lang="pt-PT" sz="2400" b="1" noProof="0" dirty="0"/>
              <a:t>Interação:</a:t>
            </a:r>
            <a:r>
              <a:rPr lang="pt-PT" sz="2400" noProof="0" dirty="0"/>
              <a:t> </a:t>
            </a:r>
          </a:p>
          <a:p>
            <a:pPr lvl="0" algn="ctr"/>
            <a:r>
              <a:rPr lang="pt-PT" sz="2400" noProof="0" dirty="0"/>
              <a:t>Imagine que estamos em 2030. </a:t>
            </a:r>
          </a:p>
          <a:p>
            <a:pPr lvl="0" algn="ctr"/>
            <a:r>
              <a:rPr lang="pt-PT" sz="2400" noProof="0" dirty="0"/>
              <a:t>Qual é a manchete do seu jornal local sobre o seu programa IGL? </a:t>
            </a:r>
          </a:p>
          <a:p>
            <a:pPr lvl="0" algn="ctr"/>
            <a:r>
              <a:rPr lang="pt-PT" sz="2400" noProof="0" dirty="0"/>
              <a:t>(por exemplo, «Idosos descobrem a tecnologia, estudantes descobrem a história»).</a:t>
            </a:r>
          </a:p>
          <a:p>
            <a:pPr lvl="0" algn="ctr"/>
            <a:endParaRPr lang="pt-PT" sz="1000" b="1" noProof="0" dirty="0"/>
          </a:p>
          <a:p>
            <a:pPr lvl="0" algn="ctr"/>
            <a:endParaRPr lang="pt-PT" sz="2400" noProof="0" dirty="0"/>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785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pt-PT" b="0" i="1" noProof="0" dirty="0"/>
              <a:t>Fim do Módulo 7 (Professores): </a:t>
            </a:r>
            <a:br>
              <a:rPr lang="pt-PT" b="0" i="1" noProof="0" dirty="0"/>
            </a:br>
            <a:r>
              <a:rPr lang="pt-PT" b="0" i="1" noProof="0" dirty="0"/>
              <a:t>Facilitar a aprendizagem </a:t>
            </a:r>
            <a:r>
              <a:rPr lang="pt-PT" b="0" i="1" noProof="0" dirty="0" err="1"/>
              <a:t>intergeracional</a:t>
            </a:r>
            <a:endParaRPr lang="pt-PT" noProof="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pt-PT" b="1" i="1" noProof="0" dirty="0">
                <a:solidFill>
                  <a:schemeClr val="accent1">
                    <a:lumMod val="75000"/>
                  </a:schemeClr>
                </a:solidFill>
              </a:rPr>
              <a:t>Tópico 1: Fundamentos da aprendizagem </a:t>
            </a:r>
            <a:r>
              <a:rPr lang="pt-PT" b="1" i="1" noProof="0" dirty="0" err="1">
                <a:solidFill>
                  <a:schemeClr val="accent1">
                    <a:lumMod val="75000"/>
                  </a:schemeClr>
                </a:solidFill>
              </a:rPr>
              <a:t>intergeracional</a:t>
            </a:r>
            <a:r>
              <a:rPr lang="pt-PT" b="1" i="1" noProof="0" dirty="0">
                <a:solidFill>
                  <a:schemeClr val="accent1">
                    <a:lumMod val="75000"/>
                  </a:schemeClr>
                </a:solidFill>
              </a:rPr>
              <a:t> e princípios fundamentais </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1336483" cy="4440318"/>
          </a:xfrm>
          <a:prstGeom prst="rect">
            <a:avLst/>
          </a:prstGeom>
          <a:noFill/>
        </p:spPr>
        <p:txBody>
          <a:bodyPr wrap="square">
            <a:spAutoFit/>
          </a:bodyPr>
          <a:lstStyle/>
          <a:p>
            <a:pPr lvl="0"/>
            <a:r>
              <a:rPr lang="pt-PT" sz="2400" b="1" noProof="0" dirty="0"/>
              <a:t>O que é a aprendizagem </a:t>
            </a:r>
            <a:r>
              <a:rPr lang="pt-PT" sz="2400" b="1" noProof="0" dirty="0" err="1"/>
              <a:t>intergeracional</a:t>
            </a:r>
            <a:r>
              <a:rPr lang="pt-PT" sz="2400" b="1" noProof="0" dirty="0"/>
              <a:t> (IGL)?</a:t>
            </a:r>
            <a:endParaRPr lang="pt-PT" sz="2400" noProof="0" dirty="0"/>
          </a:p>
          <a:p>
            <a:pPr lvl="0"/>
            <a:endParaRPr lang="pt-PT" sz="2400" b="1" noProof="0" dirty="0"/>
          </a:p>
          <a:p>
            <a:pPr lvl="0" algn="ctr"/>
            <a:r>
              <a:rPr lang="pt-PT" sz="2400" noProof="0" dirty="0"/>
              <a:t>Redefinir a hierarquia na sala de aula.</a:t>
            </a:r>
          </a:p>
          <a:p>
            <a:pPr lvl="0"/>
            <a:endParaRPr lang="pt-PT" sz="2400" noProof="0" dirty="0"/>
          </a:p>
          <a:p>
            <a:pPr lvl="0" algn="ctr"/>
            <a:r>
              <a:rPr lang="pt-PT" sz="2400" noProof="0" dirty="0"/>
              <a:t>A IGL é mais do que apenas reunir gerações; </a:t>
            </a:r>
          </a:p>
          <a:p>
            <a:pPr lvl="0" algn="ctr"/>
            <a:r>
              <a:rPr lang="pt-PT" sz="2400" noProof="0" dirty="0"/>
              <a:t>é uma </a:t>
            </a:r>
            <a:r>
              <a:rPr lang="pt-PT" sz="2400" b="1" i="1" noProof="0" dirty="0"/>
              <a:t>troca recíproca </a:t>
            </a:r>
            <a:r>
              <a:rPr lang="pt-PT" sz="2400" noProof="0" dirty="0"/>
              <a:t>em que ambos os grupos etários </a:t>
            </a:r>
          </a:p>
          <a:p>
            <a:pPr lvl="0" algn="ctr"/>
            <a:r>
              <a:rPr lang="pt-PT" sz="2400" noProof="0" dirty="0"/>
              <a:t>são simultaneamente professores e alunos.</a:t>
            </a:r>
          </a:p>
          <a:p>
            <a:pPr lvl="0" algn="ctr"/>
            <a:endParaRPr lang="pt-PT" sz="2400" b="1" noProof="0" dirty="0"/>
          </a:p>
          <a:p>
            <a:pPr lvl="0" algn="ctr"/>
            <a:r>
              <a:rPr lang="pt-PT" sz="2400" noProof="0" dirty="0"/>
              <a:t>Pontos-chave: Reciprocidade, quebra de hierarquias e descoberta digital partilhada.</a:t>
            </a:r>
          </a:p>
          <a:p>
            <a:pPr lvl="0"/>
            <a:endParaRPr lang="pt-PT" sz="2400"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r>
              <a:rPr lang="pt-PT" sz="2400" i="1" noProof="0" dirty="0"/>
              <a:t> </a:t>
            </a:r>
            <a:endParaRPr lang="pt-PT" sz="2400" noProof="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1: </a:t>
            </a:r>
            <a:r>
              <a:rPr lang="pt-PT" b="1" i="1" noProof="0" dirty="0">
                <a:solidFill>
                  <a:schemeClr val="accent1">
                    <a:lumMod val="75000"/>
                  </a:schemeClr>
                </a:solidFill>
              </a:rPr>
              <a:t>Fundamentos da aprendizagem </a:t>
            </a:r>
            <a:r>
              <a:rPr lang="pt-PT" b="1" i="1" noProof="0" dirty="0" err="1">
                <a:solidFill>
                  <a:schemeClr val="accent1">
                    <a:lumMod val="75000"/>
                  </a:schemeClr>
                </a:solidFill>
              </a:rPr>
              <a:t>intergeracional</a:t>
            </a:r>
            <a:r>
              <a:rPr lang="pt-PT" b="1" i="1" noProof="0" dirty="0">
                <a:solidFill>
                  <a:schemeClr val="accent1">
                    <a:lumMod val="75000"/>
                  </a:schemeClr>
                </a:solidFill>
              </a:rPr>
              <a:t> e princípios fundamentais </a:t>
            </a:r>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232178" y="1462685"/>
            <a:ext cx="10948440" cy="4532651"/>
          </a:xfrm>
          <a:prstGeom prst="rect">
            <a:avLst/>
          </a:prstGeom>
          <a:noFill/>
        </p:spPr>
        <p:txBody>
          <a:bodyPr wrap="square">
            <a:spAutoFit/>
          </a:bodyPr>
          <a:lstStyle/>
          <a:p>
            <a:pPr lvl="0"/>
            <a:r>
              <a:rPr lang="pt-PT" sz="2400" b="1" noProof="0" dirty="0"/>
              <a:t>Os 5 pilares didáticos</a:t>
            </a:r>
            <a:endParaRPr lang="pt-PT" sz="2400" noProof="0" dirty="0"/>
          </a:p>
          <a:p>
            <a:pPr lvl="0"/>
            <a:endParaRPr lang="pt-PT" sz="2400" noProof="0" dirty="0"/>
          </a:p>
          <a:p>
            <a:pPr lvl="0" algn="ctr"/>
            <a:r>
              <a:rPr lang="pt-PT" sz="2400" noProof="0" dirty="0"/>
              <a:t>A base didática de todas as atividades.</a:t>
            </a:r>
          </a:p>
          <a:p>
            <a:pPr lvl="0"/>
            <a:endParaRPr lang="pt-PT" sz="2400" noProof="0" dirty="0"/>
          </a:p>
          <a:p>
            <a:pPr lvl="0"/>
            <a:r>
              <a:rPr lang="pt-PT" sz="2400" noProof="0" dirty="0"/>
              <a:t>Uma aprendizagem </a:t>
            </a:r>
            <a:r>
              <a:rPr lang="pt-PT" sz="2400" noProof="0" dirty="0" err="1"/>
              <a:t>intergeracional</a:t>
            </a:r>
            <a:r>
              <a:rPr lang="pt-PT" sz="2400" noProof="0" dirty="0"/>
              <a:t> bem-sucedida assenta em:</a:t>
            </a:r>
          </a:p>
          <a:p>
            <a:pPr marL="742950" lvl="1" indent="-285750">
              <a:buFont typeface="Wingdings" panose="05000000000000000000" pitchFamily="2" charset="2"/>
              <a:buChar char="q"/>
            </a:pPr>
            <a:r>
              <a:rPr lang="pt-PT" sz="2400" b="1" noProof="0" dirty="0"/>
              <a:t>Reciprocidade: </a:t>
            </a:r>
            <a:r>
              <a:rPr lang="pt-PT" sz="2400" noProof="0" dirty="0"/>
              <a:t>Todos dão e recebem.</a:t>
            </a:r>
          </a:p>
          <a:p>
            <a:pPr marL="742950" lvl="1" indent="-285750">
              <a:buFont typeface="Wingdings" panose="05000000000000000000" pitchFamily="2" charset="2"/>
              <a:buChar char="q"/>
            </a:pPr>
            <a:r>
              <a:rPr lang="pt-PT" sz="2400" b="1" noProof="0" dirty="0"/>
              <a:t>Interação estruturada: </a:t>
            </a:r>
            <a:r>
              <a:rPr lang="pt-PT" sz="2400" noProof="0" dirty="0"/>
              <a:t>Tarefas e regras claras e organizadas.</a:t>
            </a:r>
          </a:p>
          <a:p>
            <a:pPr marL="742950" lvl="1" indent="-285750">
              <a:buFont typeface="Wingdings" panose="05000000000000000000" pitchFamily="2" charset="2"/>
              <a:buChar char="q"/>
            </a:pPr>
            <a:r>
              <a:rPr lang="pt-PT" sz="2400" b="1" noProof="0" dirty="0"/>
              <a:t>Acessibilidade: </a:t>
            </a:r>
            <a:r>
              <a:rPr lang="pt-PT" sz="2400" noProof="0" dirty="0"/>
              <a:t>Remoção de barreiras físicas, emocionais e digitais.</a:t>
            </a:r>
          </a:p>
          <a:p>
            <a:pPr marL="742950" lvl="1" indent="-285750">
              <a:buFont typeface="Wingdings" panose="05000000000000000000" pitchFamily="2" charset="2"/>
              <a:buChar char="q"/>
            </a:pPr>
            <a:r>
              <a:rPr lang="pt-PT" sz="2400" b="1" noProof="0" dirty="0"/>
              <a:t>Reflexão: </a:t>
            </a:r>
            <a:r>
              <a:rPr lang="pt-PT" sz="2400" noProof="0" dirty="0"/>
              <a:t>Pensar no «nós» e, assim, aprender a valorizar-nos uns aos outros.</a:t>
            </a:r>
          </a:p>
          <a:p>
            <a:pPr marL="742950" lvl="1" indent="-285750">
              <a:buFont typeface="Wingdings" panose="05000000000000000000" pitchFamily="2" charset="2"/>
              <a:buChar char="q"/>
            </a:pPr>
            <a:r>
              <a:rPr lang="pt-PT" sz="2400" b="1" noProof="0" dirty="0"/>
              <a:t>Participação: </a:t>
            </a:r>
            <a:r>
              <a:rPr lang="pt-PT" sz="2400" noProof="0" dirty="0"/>
              <a:t>Envolvimento ativo de todos os participantes.</a:t>
            </a:r>
          </a:p>
          <a:p>
            <a:r>
              <a:rPr lang="pt-PT" sz="2400"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1: </a:t>
            </a:r>
            <a:r>
              <a:rPr lang="pt-PT" b="1" i="1" noProof="0" dirty="0">
                <a:solidFill>
                  <a:schemeClr val="accent1">
                    <a:lumMod val="75000"/>
                  </a:schemeClr>
                </a:solidFill>
              </a:rPr>
              <a:t>Fundamentos da aprendizagem </a:t>
            </a:r>
            <a:r>
              <a:rPr lang="pt-PT" b="1" i="1" noProof="0" dirty="0" err="1">
                <a:solidFill>
                  <a:schemeClr val="accent1">
                    <a:lumMod val="75000"/>
                  </a:schemeClr>
                </a:solidFill>
              </a:rPr>
              <a:t>intergeracional</a:t>
            </a:r>
            <a:r>
              <a:rPr lang="pt-PT" b="1" i="1" noProof="0" dirty="0">
                <a:solidFill>
                  <a:schemeClr val="accent1">
                    <a:lumMod val="75000"/>
                  </a:schemeClr>
                </a:solidFill>
              </a:rPr>
              <a:t> e princípios fundamentais </a:t>
            </a:r>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23204" y="1751062"/>
            <a:ext cx="9779563" cy="4954498"/>
          </a:xfrm>
          <a:prstGeom prst="rect">
            <a:avLst/>
          </a:prstGeom>
          <a:noFill/>
        </p:spPr>
        <p:txBody>
          <a:bodyPr wrap="square">
            <a:spAutoFit/>
          </a:bodyPr>
          <a:lstStyle/>
          <a:p>
            <a:pPr marR="0" lvl="0"/>
            <a:r>
              <a:rPr lang="pt-PT" sz="2400" b="1" noProof="0" dirty="0">
                <a:solidFill>
                  <a:srgbClr val="080301"/>
                </a:solidFill>
                <a:latin typeface="Calibri" panose="020F0502020204030204" pitchFamily="34" charset="0"/>
                <a:ea typeface="Times New Roman" panose="02020603050405020304" pitchFamily="18" charset="0"/>
              </a:rPr>
              <a:t>Impacto nos professores e alunos</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pt-PT" sz="2400" noProof="0" dirty="0">
                <a:solidFill>
                  <a:srgbClr val="080301"/>
                </a:solidFill>
                <a:effectLst/>
                <a:latin typeface="Calibri" panose="020F0502020204030204" pitchFamily="34" charset="0"/>
                <a:ea typeface="Times New Roman" panose="02020603050405020304" pitchFamily="18" charset="0"/>
              </a:rPr>
              <a:t>Cultivar a conexão através da comunicação.</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lnSpc>
                <a:spcPct val="115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a:p>
            <a:pPr marR="0" lvl="0" algn="ctr">
              <a:lnSpc>
                <a:spcPct val="115000"/>
              </a:lnSpc>
              <a:buSzPts val="1000"/>
              <a:tabLst>
                <a:tab pos="678180" algn="l"/>
              </a:tabLst>
            </a:pPr>
            <a:r>
              <a:rPr lang="pt-PT" sz="2400" noProof="0" dirty="0">
                <a:solidFill>
                  <a:srgbClr val="080301"/>
                </a:solidFill>
                <a:effectLst/>
                <a:latin typeface="Calibri" panose="020F0502020204030204" pitchFamily="34" charset="0"/>
                <a:ea typeface="Times New Roman" panose="02020603050405020304" pitchFamily="18" charset="0"/>
              </a:rPr>
              <a:t>Os professores atuam como </a:t>
            </a:r>
            <a:r>
              <a:rPr lang="pt-PT" sz="2400" b="1" noProof="0" dirty="0">
                <a:solidFill>
                  <a:srgbClr val="080301"/>
                </a:solidFill>
                <a:effectLst/>
                <a:latin typeface="Calibri" panose="020F0502020204030204" pitchFamily="34" charset="0"/>
                <a:ea typeface="Times New Roman" panose="02020603050405020304" pitchFamily="18" charset="0"/>
              </a:rPr>
              <a:t>mediadores </a:t>
            </a:r>
            <a:r>
              <a:rPr lang="pt-PT" sz="2400" noProof="0" dirty="0">
                <a:solidFill>
                  <a:srgbClr val="080301"/>
                </a:solidFill>
                <a:effectLst/>
                <a:latin typeface="Calibri" panose="020F0502020204030204" pitchFamily="34" charset="0"/>
                <a:ea typeface="Times New Roman" panose="02020603050405020304" pitchFamily="18" charset="0"/>
              </a:rPr>
              <a:t>entre diferentes contextos sociais. </a:t>
            </a:r>
          </a:p>
          <a:p>
            <a:pPr marR="0" lvl="0" algn="ctr">
              <a:lnSpc>
                <a:spcPct val="115000"/>
              </a:lnSpc>
              <a:buSzPts val="1000"/>
              <a:tabLst>
                <a:tab pos="678180" algn="l"/>
              </a:tabLst>
            </a:pPr>
            <a:r>
              <a:rPr lang="pt-PT" sz="2400" noProof="0" dirty="0">
                <a:solidFill>
                  <a:srgbClr val="080301"/>
                </a:solidFill>
                <a:effectLst/>
                <a:latin typeface="Calibri" panose="020F0502020204030204" pitchFamily="34" charset="0"/>
                <a:ea typeface="Times New Roman" panose="02020603050405020304" pitchFamily="18" charset="0"/>
              </a:rPr>
              <a:t>A IGL ajuda os alunos a desenvolver paciência, confiança e competências de comunicação </a:t>
            </a:r>
          </a:p>
          <a:p>
            <a:pPr marR="0" lvl="0" algn="ctr">
              <a:lnSpc>
                <a:spcPct val="115000"/>
              </a:lnSpc>
              <a:buSzPts val="1000"/>
              <a:tabLst>
                <a:tab pos="678180" algn="l"/>
              </a:tabLst>
            </a:pPr>
            <a:r>
              <a:rPr lang="pt-PT" sz="2400" noProof="0" dirty="0">
                <a:solidFill>
                  <a:srgbClr val="080301"/>
                </a:solidFill>
                <a:effectLst/>
                <a:latin typeface="Calibri" panose="020F0502020204030204" pitchFamily="34" charset="0"/>
                <a:ea typeface="Times New Roman" panose="02020603050405020304" pitchFamily="18" charset="0"/>
              </a:rPr>
              <a:t>e ajuda os idosos a superar a ansiedade tecnológica e a manter-se socialmente integrados.</a:t>
            </a:r>
            <a:endParaRPr lang="pt-PT" sz="2400" noProof="0" dirty="0">
              <a:solidFill>
                <a:srgbClr val="080301"/>
              </a:solidFill>
              <a:effectLst/>
              <a:latin typeface="Times New Roman" panose="02020603050405020304" pitchFamily="18" charset="0"/>
              <a:ea typeface="Times New Roman" panose="02020603050405020304" pitchFamily="18" charset="0"/>
            </a:endParaRPr>
          </a:p>
          <a:p>
            <a:pPr marR="0" lvl="0" algn="ctr">
              <a:lnSpc>
                <a:spcPct val="150000"/>
              </a:lnSpc>
              <a:buSzPts val="1000"/>
              <a:tabLst>
                <a:tab pos="678180" algn="l"/>
              </a:tabLst>
            </a:pPr>
            <a:endParaRPr lang="pt-PT" sz="1200" b="1" noProof="0" dirty="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pt-PT" sz="2400" b="1" noProof="0" dirty="0">
                <a:solidFill>
                  <a:srgbClr val="080301"/>
                </a:solidFill>
                <a:effectLst/>
                <a:latin typeface="Calibri" panose="020F0502020204030204" pitchFamily="34" charset="0"/>
                <a:ea typeface="Times New Roman" panose="02020603050405020304" pitchFamily="18" charset="0"/>
              </a:rPr>
              <a:t>Pontos-chave: </a:t>
            </a:r>
            <a:r>
              <a:rPr lang="pt-PT" sz="2400" noProof="0" dirty="0">
                <a:solidFill>
                  <a:srgbClr val="080301"/>
                </a:solidFill>
                <a:effectLst/>
                <a:latin typeface="Calibri" panose="020F0502020204030204" pitchFamily="34" charset="0"/>
                <a:ea typeface="Times New Roman" panose="02020603050405020304" pitchFamily="18" charset="0"/>
              </a:rPr>
              <a:t>Envolvimento cívico, competências de comunicação e inclusão digital.</a:t>
            </a:r>
            <a:endParaRPr lang="pt-PT" sz="2400" noProof="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1: </a:t>
            </a:r>
            <a:r>
              <a:rPr lang="pt-PT" b="1" i="1" noProof="0" dirty="0">
                <a:solidFill>
                  <a:schemeClr val="accent1">
                    <a:lumMod val="75000"/>
                  </a:schemeClr>
                </a:solidFill>
              </a:rPr>
              <a:t>Fundamentos da aprendizagem </a:t>
            </a:r>
            <a:r>
              <a:rPr lang="pt-PT" b="1" i="1" noProof="0" dirty="0" err="1">
                <a:solidFill>
                  <a:schemeClr val="accent1">
                    <a:lumMod val="75000"/>
                  </a:schemeClr>
                </a:solidFill>
              </a:rPr>
              <a:t>intergeracional</a:t>
            </a:r>
            <a:r>
              <a:rPr lang="pt-PT" b="1" i="1" noProof="0" dirty="0">
                <a:solidFill>
                  <a:schemeClr val="accent1">
                    <a:lumMod val="75000"/>
                  </a:schemeClr>
                </a:solidFill>
              </a:rPr>
              <a:t> e princípios fundamentais </a:t>
            </a:r>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1" y="1563010"/>
            <a:ext cx="10517477" cy="6286977"/>
          </a:xfrm>
          <a:prstGeom prst="rect">
            <a:avLst/>
          </a:prstGeom>
          <a:noFill/>
        </p:spPr>
        <p:txBody>
          <a:bodyPr wrap="square">
            <a:spAutoFit/>
          </a:bodyPr>
          <a:lstStyle/>
          <a:p>
            <a:pPr algn="ctr"/>
            <a:r>
              <a:rPr lang="pt-PT" sz="2400" b="1" noProof="0" dirty="0">
                <a:solidFill>
                  <a:schemeClr val="accent4">
                    <a:lumMod val="75000"/>
                  </a:schemeClr>
                </a:solidFill>
              </a:rPr>
              <a:t>Atividade: O momento «Eureka!» (Interativa)</a:t>
            </a:r>
            <a:endParaRPr lang="pt-PT" sz="2400" noProof="0" dirty="0">
              <a:solidFill>
                <a:schemeClr val="accent4">
                  <a:lumMod val="75000"/>
                </a:schemeClr>
              </a:solidFill>
            </a:endParaRPr>
          </a:p>
          <a:p>
            <a:pPr lvl="0"/>
            <a:endParaRPr lang="pt-PT" b="1" noProof="0" dirty="0"/>
          </a:p>
          <a:p>
            <a:pPr lvl="0" algn="ctr"/>
            <a:r>
              <a:rPr lang="pt-PT" sz="2400" b="1" noProof="0" dirty="0"/>
              <a:t>Tarefa: </a:t>
            </a:r>
            <a:r>
              <a:rPr lang="pt-PT" sz="2400" noProof="0" dirty="0"/>
              <a:t>Aproveitar as experiências pessoais com a aprendizagem </a:t>
            </a:r>
            <a:r>
              <a:rPr lang="pt-PT" sz="2400" noProof="0" dirty="0" err="1"/>
              <a:t>intergeracional</a:t>
            </a:r>
            <a:endParaRPr lang="pt-PT" sz="2400" noProof="0" dirty="0"/>
          </a:p>
          <a:p>
            <a:pPr lvl="0"/>
            <a:endParaRPr lang="pt-PT" sz="2400" b="1" noProof="0" dirty="0"/>
          </a:p>
          <a:p>
            <a:pPr lvl="0" algn="ctr"/>
            <a:r>
              <a:rPr lang="pt-PT" sz="2400" b="1" noProof="0" dirty="0"/>
              <a:t>Interação:</a:t>
            </a:r>
            <a:r>
              <a:rPr lang="pt-PT" sz="2400" noProof="0" dirty="0"/>
              <a:t> </a:t>
            </a:r>
          </a:p>
          <a:p>
            <a:pPr lvl="0" algn="ctr"/>
            <a:r>
              <a:rPr lang="pt-PT" sz="2400" noProof="0" dirty="0"/>
              <a:t>Os professores refletem sobre uma ocasião em que aprenderam algo </a:t>
            </a:r>
          </a:p>
          <a:p>
            <a:pPr lvl="0" algn="ctr"/>
            <a:r>
              <a:rPr lang="pt-PT" sz="2400" b="1" noProof="0" dirty="0"/>
              <a:t>e </a:t>
            </a:r>
            <a:r>
              <a:rPr lang="pt-PT" sz="2400" noProof="0" dirty="0"/>
              <a:t>com alguém muito mais velho ou mais novo. </a:t>
            </a:r>
          </a:p>
          <a:p>
            <a:pPr lvl="0" algn="ctr"/>
            <a:r>
              <a:rPr lang="pt-PT" sz="2400" noProof="0" dirty="0"/>
              <a:t>Pode ser um ou dois cenários diferentes.</a:t>
            </a:r>
          </a:p>
          <a:p>
            <a:pPr lvl="0" algn="ctr"/>
            <a:endParaRPr lang="pt-PT" sz="2400" noProof="0" dirty="0"/>
          </a:p>
          <a:p>
            <a:pPr lvl="0" algn="ctr"/>
            <a:r>
              <a:rPr lang="pt-PT" sz="2400" b="1" noProof="0" dirty="0"/>
              <a:t>Papel (autocolante) verde: </a:t>
            </a:r>
            <a:r>
              <a:rPr lang="pt-PT" sz="2400" noProof="0" dirty="0"/>
              <a:t>Escreva o que aprendeu.</a:t>
            </a:r>
          </a:p>
          <a:p>
            <a:pPr lvl="0" algn="ctr"/>
            <a:endParaRPr lang="pt-PT" sz="2400" b="1" noProof="0" dirty="0"/>
          </a:p>
          <a:p>
            <a:pPr lvl="0" algn="ctr"/>
            <a:r>
              <a:rPr lang="pt-PT" sz="2400" b="1" noProof="0" dirty="0"/>
              <a:t>Papel (autocolante) amarelo: </a:t>
            </a:r>
            <a:r>
              <a:rPr lang="pt-PT" sz="2400" noProof="0" dirty="0"/>
              <a:t>Escreva como se sentiu.</a:t>
            </a:r>
          </a:p>
          <a:p>
            <a:pPr lvl="0" algn="ctr"/>
            <a:endParaRPr lang="pt-PT" sz="2400" b="1" noProof="0" dirty="0"/>
          </a:p>
          <a:p>
            <a:pPr lvl="0" algn="ctr"/>
            <a:r>
              <a:rPr lang="pt-PT" sz="2400" b="1" noProof="0" dirty="0"/>
              <a:t>Nota: </a:t>
            </a:r>
            <a:r>
              <a:rPr lang="pt-PT" sz="2400" noProof="0" dirty="0"/>
              <a:t>Este exercício também pode ser visualizado num quadro digital.</a:t>
            </a:r>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1: </a:t>
            </a:r>
            <a:r>
              <a:rPr lang="pt-PT" b="1" i="1" noProof="0" dirty="0">
                <a:solidFill>
                  <a:schemeClr val="accent1">
                    <a:lumMod val="75000"/>
                  </a:schemeClr>
                </a:solidFill>
              </a:rPr>
              <a:t>Fundamentos da aprendizagem </a:t>
            </a:r>
            <a:r>
              <a:rPr lang="pt-PT" b="1" i="1" noProof="0" dirty="0" err="1">
                <a:solidFill>
                  <a:schemeClr val="accent1">
                    <a:lumMod val="75000"/>
                  </a:schemeClr>
                </a:solidFill>
              </a:rPr>
              <a:t>intergeracional</a:t>
            </a:r>
            <a:r>
              <a:rPr lang="pt-PT" b="1" i="1" noProof="0" dirty="0">
                <a:solidFill>
                  <a:schemeClr val="accent1">
                    <a:lumMod val="75000"/>
                  </a:schemeClr>
                </a:solidFill>
              </a:rPr>
              <a:t> e princípios fundamentais </a:t>
            </a:r>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97970" y="1563010"/>
            <a:ext cx="10957957" cy="4901983"/>
          </a:xfrm>
          <a:prstGeom prst="rect">
            <a:avLst/>
          </a:prstGeom>
          <a:noFill/>
        </p:spPr>
        <p:txBody>
          <a:bodyPr wrap="square">
            <a:spAutoFit/>
          </a:bodyPr>
          <a:lstStyle/>
          <a:p>
            <a:pPr algn="ctr"/>
            <a:r>
              <a:rPr lang="pt-PT" sz="2400" b="1" noProof="0" dirty="0">
                <a:solidFill>
                  <a:schemeClr val="accent4">
                    <a:lumMod val="75000"/>
                  </a:schemeClr>
                </a:solidFill>
              </a:rPr>
              <a:t>Atividade: A Galeria dos Princípios (Interativa)</a:t>
            </a:r>
            <a:endParaRPr lang="pt-PT" sz="2400" noProof="0" dirty="0">
              <a:solidFill>
                <a:schemeClr val="accent4">
                  <a:lumMod val="75000"/>
                </a:schemeClr>
              </a:solidFill>
            </a:endParaRPr>
          </a:p>
          <a:p>
            <a:pPr lvl="0"/>
            <a:endParaRPr lang="pt-PT" sz="2400" b="1" noProof="0" dirty="0">
              <a:solidFill>
                <a:schemeClr val="accent4">
                  <a:lumMod val="75000"/>
                </a:schemeClr>
              </a:solidFill>
            </a:endParaRPr>
          </a:p>
          <a:p>
            <a:pPr lvl="0" algn="ctr"/>
            <a:r>
              <a:rPr lang="pt-PT" sz="2400" b="1" noProof="0" dirty="0"/>
              <a:t>Tarefa: </a:t>
            </a:r>
            <a:r>
              <a:rPr lang="pt-PT" sz="2400" noProof="0" dirty="0"/>
              <a:t>Traduzir os pilares abstratos para a realidade da sala de aula.</a:t>
            </a:r>
          </a:p>
          <a:p>
            <a:pPr lvl="0" algn="ctr"/>
            <a:endParaRPr lang="pt-PT" sz="2400" b="1" noProof="0" dirty="0"/>
          </a:p>
          <a:p>
            <a:pPr lvl="0" algn="ctr"/>
            <a:r>
              <a:rPr lang="pt-PT" sz="2400" b="1" noProof="0" dirty="0"/>
              <a:t>Interação: </a:t>
            </a:r>
            <a:r>
              <a:rPr lang="pt-PT" sz="2400" noProof="0" dirty="0"/>
              <a:t>Analise 5 cartazes (um para cada pilar).</a:t>
            </a:r>
          </a:p>
          <a:p>
            <a:pPr lvl="0" algn="ctr"/>
            <a:endParaRPr lang="pt-PT" sz="2400" b="1" noProof="0" dirty="0"/>
          </a:p>
          <a:p>
            <a:pPr lvl="0" algn="ctr"/>
            <a:r>
              <a:rPr lang="pt-PT" sz="2400" b="1" noProof="0" dirty="0"/>
              <a:t>Sinal Verde: </a:t>
            </a:r>
            <a:r>
              <a:rPr lang="pt-PT" sz="2400" noProof="0" dirty="0"/>
              <a:t>Escreva um sinal indicando que o princípio está a funcionar.</a:t>
            </a:r>
            <a:endParaRPr lang="pt-PT" sz="2400" b="1" noProof="0" dirty="0"/>
          </a:p>
          <a:p>
            <a:pPr lvl="0" algn="ctr"/>
            <a:endParaRPr lang="pt-PT" sz="2400" b="1" noProof="0" dirty="0"/>
          </a:p>
          <a:p>
            <a:pPr lvl="0" algn="ctr"/>
            <a:r>
              <a:rPr lang="pt-PT" sz="2400" b="1" noProof="0" dirty="0"/>
              <a:t>Sinal Vermelha: </a:t>
            </a:r>
            <a:r>
              <a:rPr lang="pt-PT" sz="2400" noProof="0" dirty="0"/>
              <a:t>Escreva um sinal de que o princípio está a faltar.</a:t>
            </a:r>
          </a:p>
          <a:p>
            <a:pPr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pt-PT" sz="2700" b="0" i="1" noProof="0" dirty="0"/>
              <a:t>Módulo 7 (Professores)</a:t>
            </a:r>
            <a:br>
              <a:rPr lang="pt-PT" sz="2700" b="0" i="1" noProof="0" dirty="0"/>
            </a:br>
            <a:r>
              <a:rPr lang="pt-PT" sz="2700" b="0" i="1" noProof="0" dirty="0"/>
              <a:t>Facilitar a aprendizagem </a:t>
            </a:r>
            <a:r>
              <a:rPr lang="pt-PT" sz="2700" b="0" i="1" noProof="0" dirty="0" err="1"/>
              <a:t>intergeracional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6">
                    <a:lumMod val="75000"/>
                  </a:schemeClr>
                </a:solidFill>
              </a:rPr>
              <a:t>Tema 2: Gestão da Aprendizagem </a:t>
            </a:r>
            <a:r>
              <a:rPr lang="pt-PT" sz="2400" b="1" noProof="0" dirty="0" err="1">
                <a:solidFill>
                  <a:schemeClr val="accent6">
                    <a:lumMod val="75000"/>
                  </a:schemeClr>
                </a:solidFill>
              </a:rPr>
              <a:t>Intergeracional</a:t>
            </a:r>
            <a:r>
              <a:rPr lang="pt-PT" sz="2400" b="1" noProof="0" dirty="0">
                <a:solidFill>
                  <a:schemeClr val="accent6">
                    <a:lumMod val="75000"/>
                  </a:schemeClr>
                </a:solidFill>
              </a:rPr>
              <a:t> (Dinâmicas e Conflitos) </a:t>
            </a:r>
          </a:p>
          <a:p>
            <a:endParaRPr lang="pt-PT" sz="2800" noProof="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7 (Professores): Facilitar a aprendizagem </a:t>
            </a:r>
            <a:r>
              <a:rPr lang="pt-PT" sz="2400" i="1" noProof="0" dirty="0" err="1"/>
              <a:t>intergeracional</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Tema 2: Gerir a Aprendizagem </a:t>
            </a:r>
            <a:r>
              <a:rPr lang="pt-PT" b="1" i="1" noProof="0" dirty="0" err="1">
                <a:solidFill>
                  <a:schemeClr val="accent6">
                    <a:lumMod val="75000"/>
                  </a:schemeClr>
                </a:solidFill>
              </a:rPr>
              <a:t>Intergeracional</a:t>
            </a:r>
            <a:r>
              <a:rPr lang="pt-PT" b="1" i="1" noProof="0" dirty="0">
                <a:solidFill>
                  <a:schemeClr val="accent6">
                    <a:lumMod val="75000"/>
                  </a:schemeClr>
                </a:solidFill>
              </a:rPr>
              <a:t> (Dinâmicas e Conflitos) </a:t>
            </a:r>
          </a:p>
          <a:p>
            <a:endParaRPr lang="pt-PT" i="1" noProof="0"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lvl="0"/>
            <a:r>
              <a:rPr lang="pt-PT" sz="2400" b="1" noProof="0" dirty="0"/>
              <a:t>Lidar com a diferença de idades</a:t>
            </a:r>
          </a:p>
          <a:p>
            <a:pPr lvl="0"/>
            <a:endParaRPr lang="pt-PT" sz="2400" noProof="0" dirty="0"/>
          </a:p>
          <a:p>
            <a:pPr lvl="0" algn="ctr"/>
            <a:r>
              <a:rPr lang="pt-PT" sz="2400" noProof="0" dirty="0"/>
              <a:t>Mundos diferentes, ritmos diferentes</a:t>
            </a:r>
          </a:p>
          <a:p>
            <a:pPr lvl="0" algn="ctr"/>
            <a:endParaRPr lang="pt-PT" sz="2400" noProof="0" dirty="0"/>
          </a:p>
          <a:p>
            <a:pPr lvl="0" algn="ctr"/>
            <a:r>
              <a:rPr lang="pt-PT" sz="2400" noProof="0" dirty="0"/>
              <a:t>Os idosos podem ter medo de «partir» a tecnologia, enquanto os alunos valorizam a rapidez da «tentativa e erro».</a:t>
            </a:r>
          </a:p>
          <a:p>
            <a:pPr lvl="0" algn="ctr"/>
            <a:r>
              <a:rPr lang="pt-PT" sz="2400" noProof="0" dirty="0"/>
              <a:t>O seu papel é fazer a ponte entre estes estilos de socialização.</a:t>
            </a:r>
          </a:p>
          <a:p>
            <a:pPr lvl="0" algn="ctr"/>
            <a:endParaRPr lang="pt-PT" sz="2400" b="1" noProof="0" dirty="0"/>
          </a:p>
          <a:p>
            <a:pPr lvl="0" algn="ctr"/>
            <a:r>
              <a:rPr lang="pt-PT" sz="2400" b="1" noProof="0" dirty="0"/>
              <a:t>Pontos-chave:</a:t>
            </a:r>
            <a:r>
              <a:rPr lang="pt-PT" sz="2400" noProof="0" dirty="0"/>
              <a:t> </a:t>
            </a:r>
          </a:p>
          <a:p>
            <a:pPr lvl="0" algn="ctr"/>
            <a:r>
              <a:rPr lang="pt-PT" sz="2400" noProof="0" dirty="0"/>
              <a:t>Compreender o medo versus a fluência e gerir as expectativas</a:t>
            </a:r>
          </a:p>
          <a:p>
            <a:pPr lvl="0"/>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3771</TotalTime>
  <Words>3223</Words>
  <Application>Microsoft Office PowerPoint</Application>
  <PresentationFormat>Widescreen</PresentationFormat>
  <Paragraphs>320</Paragraphs>
  <Slides>26</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Open Sans</vt:lpstr>
      <vt:lpstr>Times New Roman</vt:lpstr>
      <vt:lpstr>Wingdings</vt:lpstr>
      <vt:lpstr>CARDET Course template</vt:lpstr>
      <vt:lpstr>CARDET Course template - Cover page</vt:lpstr>
      <vt:lpstr>WP3 - Material de formação para professores   </vt:lpstr>
      <vt:lpstr> Módulo 7 (Professores) Facilitar a aprendizagem intergeracional      </vt:lpstr>
      <vt:lpstr>Módulo 7 (Professores): Facilitar a aprendizagem intergeracional</vt:lpstr>
      <vt:lpstr>Módulo 7 (Professores): Facilitar a aprendizagem intergeracional </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    </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vt:lpstr>
      <vt:lpstr>Módulo 1 (Alunos): Tempo de uso e de afastamento dos ecrãs</vt:lpstr>
      <vt:lpstr>Módulo 7 (Professores):  Facilitar a aprendizagem intergeracional      </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    </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vt:lpstr>
      <vt:lpstr>Módulo 7 (Professores): Facilitar a aprendizagem intergeracional</vt:lpstr>
      <vt:lpstr>Fim do Módulo 7 (Professores):  Facilitar a aprendizagem intergeracional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docId:62FF185B292F29B858E7E22C997D0087</cp:keywords>
  <cp:lastModifiedBy>Filipa Baptista - Rightchallenge</cp:lastModifiedBy>
  <cp:revision>195</cp:revision>
  <cp:lastPrinted>2018-07-25T11:23:29Z</cp:lastPrinted>
  <dcterms:created xsi:type="dcterms:W3CDTF">2014-07-11T09:12:14Z</dcterms:created>
  <dcterms:modified xsi:type="dcterms:W3CDTF">2026-05-19T15:43:06Z</dcterms:modified>
</cp:coreProperties>
</file>