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312" r:id="rId8"/>
    <p:sldId id="313" r:id="rId9"/>
    <p:sldId id="274" r:id="rId10"/>
    <p:sldId id="264" r:id="rId11"/>
    <p:sldId id="288" r:id="rId12"/>
    <p:sldId id="284" r:id="rId13"/>
    <p:sldId id="286" r:id="rId14"/>
    <p:sldId id="308" r:id="rId15"/>
    <p:sldId id="273" r:id="rId16"/>
    <p:sldId id="287" r:id="rId17"/>
    <p:sldId id="292" r:id="rId18"/>
    <p:sldId id="293" r:id="rId19"/>
    <p:sldId id="294" r:id="rId20"/>
    <p:sldId id="314" r:id="rId21"/>
    <p:sldId id="275" r:id="rId22"/>
    <p:sldId id="296" r:id="rId23"/>
    <p:sldId id="301" r:id="rId24"/>
    <p:sldId id="302" r:id="rId25"/>
    <p:sldId id="295" r:id="rId26"/>
    <p:sldId id="315"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88" d="100"/>
          <a:sy n="88" d="100"/>
        </p:scale>
        <p:origin x="58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13/5/2026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‹Nº›</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13/5/2026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‹Nº›</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«¡Hola a todos! Hoy vamos a hablar de vuestra vida en Internet. ¿Sabéis cómo a veces una broma deja de parecer una broma? Si alguien se porta mal a propósito, una y otra vez, a través del móvil o de un videojuego, eso es ciberacoso. Es como una sombra que te sigue hasta casa porque está en tu pantalla. Pero, ¿sabéis qué? Una vez que lo vemos, podemos detenerlo».</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8ACAE-46E4-C84E-DD9F-13A3CCB27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E4D6E-1EA3-CC1D-F729-BEBEE3013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F5FC5-A496-E9AC-3885-575AE71AF8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«¡Eres un ingeniero! Tú construyes la comunidad. No tienes que ser un héroe; solo tienes que ser un amigo. Si ves algo cruel, no le des a "Me gusta". Ese es el paso 1. ¿El paso 2? Envía un mensaje privado a la persona a la que están molestando para hacerle saber que estás de su lado».</a:t>
            </a:r>
          </a:p>
          <a:p>
            <a:endParaRPr lang="LID4096" dirty="0"/>
          </a:p>
        </p:txBody>
      </p:sp>
      <p:sp>
        <p:nvSpPr>
          <p:cNvPr id="4" name="Slide Number Placeholder 3">
            <a:extLst>
              <a:ext uri="{FF2B5EF4-FFF2-40B4-BE49-F238E27FC236}">
                <a16:creationId xmlns:a16="http://schemas.microsoft.com/office/drawing/2014/main" id="{C69F6D5F-1A9E-EDC3-EDEF-49A90EB4474A}"/>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4162197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4196392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«¿Alguna vez te has sentido mal después de estar conectado? Quizá has visto las vacaciones perfectas de alguien y has sentido envidia, o alguien ha ignorado tu mensaje. Eso es el "estrés digital". Es como si la batería de tu cerebro se estuviera agotando. ¡Le pasa a todo el mundo, incluso a los profesores!»</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«Cuando estamos enfadados, nuestros dedos quieren escribir rápido y decir cosas desagradables. Es entonces cuando perdemos nuestro poder. Quiero que encuentres tu "botón de pausa interno". Si sientes que tu corazón late rápido, detente. No escribas. Simplemente haz una pausa».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«¿Cómo podemos relajarnos? Prueba estas técnicas. Respirar profundamente le dice al cerebro que todo va bien. Desconectarte de las pantallas te permite ver el mundo real. Y hablar con un amigo de confianza te ayuda a compartir la carga. ¡Anotar tus sentimientos también ayuda!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«¡Intentemos encontrar nuestra paz interior! Fíjate en el logotipo del proyecto que aparece en la pantalla. Inspira mientras lo miras fijamente... retén el aire... y espira. ¿Notas cómo se te relajan los hombros? Puedes hacerlo en cualquier lugar, ¡incluso mientras juegas a un videojuego difícil o durante una discusión por chat!»</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5DF7C-7D1F-2670-7DFE-995EC7380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C0A44-B2FA-A2BE-F7CF-7F7FC228D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1AA5E-C344-15B3-A2C4-A4FA7E756695}"/>
              </a:ext>
            </a:extLst>
          </p:cNvPr>
          <p:cNvSpPr>
            <a:spLocks noGrp="1"/>
          </p:cNvSpPr>
          <p:nvPr>
            <p:ph type="body" idx="1"/>
          </p:nvPr>
        </p:nvSpPr>
        <p:spPr/>
        <p:txBody>
          <a:bodyPr/>
          <a:lstStyle/>
          <a:p>
            <a:r>
              <a:rPr lang="en-US"/>
              <a:t>¿</a:t>
            </a:r>
            <a:r>
              <a:rPr lang="en-US" dirty="0"/>
              <a:t>Cuál es tu </a:t>
            </a:r>
            <a:r>
              <a:rPr lang="en-US"/>
              <a:t>estrategia </a:t>
            </a:r>
            <a:r>
              <a:rPr lang="en-US" dirty="0" err="1"/>
              <a:t>favorita</a:t>
            </a:r>
            <a:r>
              <a:rPr lang="en-US"/>
              <a:t>? </a:t>
            </a:r>
            <a:r>
              <a:rPr lang="en-US" dirty="0"/>
              <a:t>A medida que aprendes a gestionar tus emociones, tu estrategia </a:t>
            </a:r>
            <a:r>
              <a:rPr lang="en-US" dirty="0" err="1"/>
              <a:t>favorita </a:t>
            </a:r>
            <a:r>
              <a:rPr lang="en-US" dirty="0"/>
              <a:t>es clave para mantener el control.</a:t>
            </a:r>
            <a:endParaRPr lang="LID4096" dirty="0"/>
          </a:p>
        </p:txBody>
      </p:sp>
      <p:sp>
        <p:nvSpPr>
          <p:cNvPr id="4" name="Slide Number Placeholder 3">
            <a:extLst>
              <a:ext uri="{FF2B5EF4-FFF2-40B4-BE49-F238E27FC236}">
                <a16:creationId xmlns:a16="http://schemas.microsoft.com/office/drawing/2014/main" id="{C6A75002-3D3D-BCFF-462E-8BF635E8A22D}"/>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524735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«No eres solo un usuario; eres un ciudadano de Internet. Eso significa que tienes derechos, pero también la obligación de ser respetuoso. Tu “identidad digital” es la imagen que el mundo tiene de ti en función de lo que publicas. ¿Qué quieres que diga tu carné de identidad sobre ti?»</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«Una gran comunidad no surge por casualidad; ¡la construimos nosotros! La construimos incluyendo a las personas más calladas, respetando la privacidad de los demás y comprobando si una historia es cierta antes de compartirla. Todos formamos parte del mismo equipo».</a:t>
            </a:r>
          </a:p>
          <a:p>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«Piensa en tu vida en Internet como un rastro que vas dejando a tu paso. Dentro de diez años, es posible que la gente siga viendo el rastro que estás dejando hoy. ¿Tus huellas conducen hacia la amabilidad y hacia ser un buen amigo? ¡Asegurémonos de que así sea!»</a:t>
            </a:r>
          </a:p>
          <a:p>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«El ciberacoso tiene muchas caras. El «flaming» es cuando la gente se enzarza en una gran pelea en línea llena de ira. La «exclusión» es cuando te dejan fuera a propósito de un chat grupal para hacerte sentir solo. El «outing» es revelar los secretos privados de alguien. Si ves que ocurre algo de esto, acabas de detectar una «sombra digital».»</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«Si fueras el responsable del chat de la clase, ¿qué normas establecerías para que todos estuvieran contentos? ¡Trabajemos juntos! Quizás «No se permiten apodos ofensivos» o «Haz un cumplido a una persona al día». ¡Creemos nuestro propio Código de Armonía Digital!»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EE57B-0720-B082-E5E8-5F2ABD01D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F31CB-7082-092F-B0D8-F23CCEDAC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9506A-C234-32C2-EA09-30738F997F2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«¡Última tarea! Escribid vuestras tres promesas: "Prometo hacer una pausa", "Prometo ayudar" y "Prometo ser yo mismo". Firmadlo como si fuera un contrato de verdad. Ahora sois Guardianes de la Armonía Digital. ¡Buen trabajo a todos hoy!»</a:t>
            </a:r>
            <a:endParaRPr lang="LID4096" dirty="0"/>
          </a:p>
        </p:txBody>
      </p:sp>
      <p:sp>
        <p:nvSpPr>
          <p:cNvPr id="4" name="Slide Number Placeholder 3">
            <a:extLst>
              <a:ext uri="{FF2B5EF4-FFF2-40B4-BE49-F238E27FC236}">
                <a16:creationId xmlns:a16="http://schemas.microsoft.com/office/drawing/2014/main" id="{E88ADDAE-12E1-1955-1E5D-77E3BB1FBFDA}"/>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676829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«¿Por qué es tan complicado? Porque en Internet las cosas se extienden por todo el colegio en cuestión de segundos. Y como está escrito, queda ahí como una huella en cemento fresco. Además, cuando no vemos la cara de alguien, podemos olvidar que tiene un corazón de verdad. Tenemos que recordar que detrás de ese avatar hay una persona de verdad».</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«¡Muy bien, jueces! Escuchad esto: "Alguien envía por error una foto tonta a la persona equivocada". ¿Es eso una sombra? Ahora escuchad esto: "Tres personas le envían a Sarah mensajes desagradables todos los días sobre su pelo". ¡Decid en voz alta lo que pensáis! ¿Por qué es más grave el segundo?»</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«Las palabras son ligeras cuando las pronunciamos, pero pueden parecer piedras cuando las leemos. Quiero que escribáis una palabra en vuestra nota adhesiva. ¿Cómo se siente uno cuando le molestan? Ahora, pongámoslas en la pared. Mirad esa “montaña de sentimientos”. Por eso es importante que seamos amables».</a:t>
            </a:r>
          </a:p>
          <a:p>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 empatía es tu superpoder secreto. Es como ponerse unas “gafas del corazón”. Te ayudan a darte cuenta de que la persona al otro lado de la pantalla puede estar pasando por un mal día. Aunque no puedas oír su voz, tus gafas del corazón te dicen cómo se siente».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«Imagina que lanzas una piedrecita a un estanque. ¡Las ondas se extienden por todas partes! Un simple comentario amable como «¡Oye, buen trabajo!» o «¿Estás bien?» puede cambiar por completo el ambiente de un chat grupal. Tú tienes el poder de iniciar hoy mismo una cadena de amabilidad».</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«Ahora mismo se están burlando de tu amigo en el chat. Todo el mundo se está riendo. ¿Qué puedes hacer TÚ? Dirígete a tu </a:t>
            </a:r>
            <a:r>
              <a:rPr lang="en-GB" sz="1200" kern="1200" dirty="0" err="1">
                <a:solidFill>
                  <a:schemeClr val="tx1"/>
                </a:solidFill>
                <a:effectLst/>
                <a:latin typeface="+mn-lt"/>
                <a:ea typeface="+mn-ea"/>
                <a:cs typeface="+mn-cs"/>
              </a:rPr>
              <a:t>compañero </a:t>
            </a:r>
            <a:r>
              <a:rPr lang="en-GB" sz="1200" kern="1200" dirty="0">
                <a:solidFill>
                  <a:schemeClr val="tx1"/>
                </a:solidFill>
                <a:effectLst/>
                <a:latin typeface="+mn-lt"/>
                <a:ea typeface="+mn-ea"/>
                <a:cs typeface="+mn-cs"/>
              </a:rPr>
              <a:t>y practica. ¿Dirías «Oye, chicos, dejadlo ya», o le enviarías un mensaje privado a tu amigo? ¡Contadnos vuestras mejores estrategias para defender a los demás!»</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todos nos encantan los memes! Pero antes de darle a "compartir", quiero que hagas la "prueba del corazón". Si esta fuera una foto tuya, ¿te gustaría que todo el colegio la viera? Si la respuesta es no, ¿puedes ser tú quien rompa la cadena y la borre? Ese es el verdadero poder».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Aquí va el título de la diapositiva</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Material </a:t>
            </a:r>
            <a:r>
              <a:rPr lang="en-US" sz="2400" dirty="0" err="1"/>
              <a:t>didáctico</a:t>
            </a:r>
            <a:r>
              <a:rPr lang="en-US" sz="2400" dirty="0"/>
              <a:t> </a:t>
            </a:r>
            <a:r>
              <a:rPr lang="en-US" sz="2400" dirty="0" smtClean="0"/>
              <a:t>para </a:t>
            </a:r>
            <a:r>
              <a:rPr lang="en-US" sz="2400" dirty="0" err="1" smtClean="0"/>
              <a:t>docentes</a:t>
            </a:r>
            <a:r>
              <a:rPr lang="en-US" sz="1800" dirty="0" smtClean="0"/>
              <a:t/>
            </a:r>
            <a:br>
              <a:rPr lang="en-US" sz="1800" dirty="0" smtClean="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a:t>Módulo 8</a:t>
            </a:r>
          </a:p>
          <a:p>
            <a:r>
              <a:rPr lang="en-US" sz="2800" dirty="0"/>
              <a:t>Bienestar</a:t>
            </a:r>
            <a:r>
              <a:rPr lang="en-US" sz="2800"/>
              <a:t> digital </a:t>
            </a:r>
            <a:r>
              <a:rPr lang="en-US" sz="2800" dirty="0"/>
              <a:t>en el aula</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2: El poder </a:t>
            </a:r>
            <a:r>
              <a:rPr lang="en-US" b="1" dirty="0">
                <a:solidFill>
                  <a:schemeClr val="accent1">
                    <a:lumMod val="75000"/>
                  </a:schemeClr>
                </a:solidFill>
              </a:rPr>
              <a:t>de la empatía</a:t>
            </a:r>
            <a:endParaRPr lang="en-GB" b="1" dirty="0">
              <a:solidFill>
                <a:schemeClr val="accent1">
                  <a:lumMod val="75000"/>
                </a:schemeClr>
              </a:solidFill>
            </a:endParaRPr>
          </a:p>
          <a:p>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1581412" cy="3055324"/>
          </a:xfrm>
          <a:prstGeom prst="rect">
            <a:avLst/>
          </a:prstGeom>
          <a:noFill/>
        </p:spPr>
        <p:txBody>
          <a:bodyPr wrap="square">
            <a:spAutoFit/>
          </a:bodyPr>
          <a:lstStyle/>
          <a:p>
            <a:pPr lvl="0"/>
            <a:r>
              <a:rPr lang="en-GB" sz="2400" b="1" dirty="0"/>
              <a:t>Por qué la empatía es un superpoder</a:t>
            </a:r>
          </a:p>
          <a:p>
            <a:pPr lvl="0" algn="ctr"/>
            <a:endParaRPr lang="en-GB" sz="2400" dirty="0"/>
          </a:p>
          <a:p>
            <a:pPr lvl="0" algn="ctr"/>
            <a:r>
              <a:rPr lang="en-GB" sz="2400" dirty="0"/>
              <a:t>El efecto dominó de la amabilidad</a:t>
            </a:r>
          </a:p>
          <a:p>
            <a:pPr lvl="1" algn="ctr"/>
            <a:endParaRPr lang="en-GB" sz="2400" dirty="0"/>
          </a:p>
          <a:p>
            <a:pPr lvl="1" algn="ctr"/>
            <a:r>
              <a:rPr lang="en-GB" sz="2400" dirty="0"/>
              <a:t>Un comentario amable puede detener una pelea. </a:t>
            </a:r>
          </a:p>
          <a:p>
            <a:pPr lvl="1" algn="ctr"/>
            <a:endParaRPr lang="en-GB" sz="2400" dirty="0"/>
          </a:p>
          <a:p>
            <a:pPr lvl="1" algn="ctr"/>
            <a:r>
              <a:rPr lang="en-GB" sz="2400" dirty="0"/>
              <a:t>La empatía nos ayuda a </a:t>
            </a:r>
            <a:r>
              <a:rPr lang="en-GB" sz="2400" b="1" dirty="0"/>
              <a:t>hacer una pausa </a:t>
            </a:r>
            <a:r>
              <a:rPr lang="en-GB" sz="2400" dirty="0"/>
              <a:t>antes de publicar.</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2: El poder de la empatía</a:t>
            </a:r>
            <a:endParaRPr lang="en-GB" b="1" i="1" dirty="0">
              <a:solidFill>
                <a:schemeClr val="accent1">
                  <a:lumMod val="75000"/>
                </a:schemeClr>
              </a:solidFill>
            </a:endParaRPr>
          </a:p>
          <a:p>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DF68C0B-EEA0-D975-3C9D-109596C4B01F}"/>
              </a:ext>
            </a:extLst>
          </p:cNvPr>
          <p:cNvSpPr txBox="1"/>
          <p:nvPr/>
        </p:nvSpPr>
        <p:spPr>
          <a:xfrm>
            <a:off x="149679" y="1405534"/>
            <a:ext cx="8879030" cy="4431983"/>
          </a:xfrm>
          <a:prstGeom prst="rect">
            <a:avLst/>
          </a:prstGeom>
          <a:noFill/>
        </p:spPr>
        <p:txBody>
          <a:bodyPr wrap="square">
            <a:spAutoFit/>
          </a:bodyPr>
          <a:lstStyle/>
          <a:p>
            <a:pPr lvl="0"/>
            <a:r>
              <a:rPr lang="en-GB" sz="2400" b="1" dirty="0"/>
              <a:t>Tú eres quien da un paso al frente</a:t>
            </a:r>
          </a:p>
          <a:p>
            <a:pPr lvl="0" algn="ctr"/>
            <a:endParaRPr lang="en-GB" sz="2400" b="1" dirty="0"/>
          </a:p>
          <a:p>
            <a:pPr lvl="0" algn="ctr"/>
            <a:r>
              <a:rPr lang="en-GB" sz="2400" dirty="0"/>
              <a:t>¡No te limites a mirar, ayuda!</a:t>
            </a:r>
          </a:p>
          <a:p>
            <a:pPr lvl="0" algn="ctr"/>
            <a:endParaRPr lang="en-GB" sz="2400" dirty="0"/>
          </a:p>
          <a:p>
            <a:pPr lvl="0" algn="ctr"/>
            <a:endParaRPr lang="en-GB" sz="2400" dirty="0"/>
          </a:p>
          <a:p>
            <a:pPr lvl="0" algn="ctr"/>
            <a:r>
              <a:rPr lang="en-GB" sz="2400" dirty="0"/>
              <a:t>Apoya a la persona que está siendo acosada. </a:t>
            </a:r>
          </a:p>
          <a:p>
            <a:pPr lvl="0" algn="ctr"/>
            <a:endParaRPr lang="en-GB" sz="2400" dirty="0"/>
          </a:p>
          <a:p>
            <a:pPr lvl="0" algn="ctr"/>
            <a:r>
              <a:rPr lang="en-GB" sz="2400" dirty="0"/>
              <a:t>Cuéntaselo a un adulto de confianza. </a:t>
            </a:r>
          </a:p>
          <a:p>
            <a:pPr lvl="0" algn="ctr"/>
            <a:endParaRPr lang="en-GB" sz="2400" dirty="0"/>
          </a:p>
          <a:p>
            <a:pPr lvl="0" algn="ctr"/>
            <a:r>
              <a:rPr lang="en-GB" sz="2400" dirty="0"/>
              <a:t>No le des a «Me gusta» ni «Comparte» a publicaciones maliciosas.</a:t>
            </a:r>
          </a:p>
          <a:p>
            <a:pPr marR="0" lvl="0" algn="ctr"/>
            <a:endParaRPr lang="en-GB" sz="2400" b="1" dirty="0">
              <a:solidFill>
                <a:srgbClr val="080301"/>
              </a:solidFill>
              <a:effectLst/>
              <a:latin typeface="Calibri" panose="020F0502020204030204" pitchFamily="34" charset="0"/>
              <a:ea typeface="Times New Roman" panose="02020603050405020304" pitchFamily="18" charset="0"/>
            </a:endParaRPr>
          </a:p>
          <a:p>
            <a:pPr marR="0" lvl="0"/>
            <a:endParaRPr lang="en-GB" b="1" dirty="0">
              <a:solidFill>
                <a:srgbClr val="08030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2: El poder de la empatía</a:t>
            </a:r>
            <a:endParaRPr lang="en-GB" b="1" i="1" dirty="0">
              <a:solidFill>
                <a:schemeClr val="accent1">
                  <a:lumMod val="75000"/>
                </a:schemeClr>
              </a:solidFill>
            </a:endParaRPr>
          </a:p>
          <a:p>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97970" y="1563010"/>
            <a:ext cx="10957957" cy="4163319"/>
          </a:xfrm>
          <a:prstGeom prst="rect">
            <a:avLst/>
          </a:prstGeom>
          <a:noFill/>
        </p:spPr>
        <p:txBody>
          <a:bodyPr wrap="square">
            <a:spAutoFit/>
          </a:bodyPr>
          <a:lstStyle/>
          <a:p>
            <a:pPr algn="ctr"/>
            <a:r>
              <a:rPr lang="en-GB" sz="2400" b="1" dirty="0">
                <a:solidFill>
                  <a:schemeClr val="accent4">
                    <a:lumMod val="75000"/>
                  </a:schemeClr>
                </a:solidFill>
              </a:rPr>
              <a:t>Actividad: «Meme Check» (Interactiva)</a:t>
            </a:r>
          </a:p>
          <a:p>
            <a:pPr algn="ctr"/>
            <a:endParaRPr lang="en-GB" sz="2400" b="1" dirty="0"/>
          </a:p>
          <a:p>
            <a:pPr algn="ctr"/>
            <a:r>
              <a:rPr lang="en-GB" sz="2400" b="1" dirty="0"/>
              <a:t>Tarea: </a:t>
            </a:r>
            <a:r>
              <a:rPr lang="en-GB" sz="2400" dirty="0"/>
              <a:t>¿Es gracioso o es cruel?</a:t>
            </a:r>
          </a:p>
          <a:p>
            <a:pPr lvl="1" algn="ctr"/>
            <a:endParaRPr lang="en-GB" sz="2400" b="1" dirty="0"/>
          </a:p>
          <a:p>
            <a:pPr lvl="1" algn="ctr"/>
            <a:r>
              <a:rPr lang="en-GB" sz="2400" b="1" dirty="0"/>
              <a:t>Interacción:</a:t>
            </a:r>
            <a:r>
              <a:rPr lang="en-GB" sz="2400" dirty="0"/>
              <a:t> </a:t>
            </a:r>
          </a:p>
          <a:p>
            <a:pPr lvl="1" algn="ctr"/>
            <a:r>
              <a:rPr lang="en-GB" sz="2400" dirty="0"/>
              <a:t>Una maqueta de un meme «tonto» se dirige a una persona que conoces. </a:t>
            </a:r>
          </a:p>
          <a:p>
            <a:pPr lvl="1" algn="ctr"/>
            <a:endParaRPr lang="en-GB" sz="2400" dirty="0"/>
          </a:p>
          <a:p>
            <a:pPr lvl="1" algn="ctr"/>
            <a:r>
              <a:rPr lang="en-GB" sz="2400" i="1" dirty="0"/>
              <a:t>«¿Cómo se sentiría la persona de la imagen?»</a:t>
            </a: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E1495-67B9-C709-94D4-242CC3D0B74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E85BE8-985A-E07B-FC1E-07922188C33D}"/>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9B072C13-2600-5194-105E-55DDBEF549EF}"/>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2: El poder de la empatía</a:t>
            </a:r>
            <a:endParaRPr lang="en-GB" b="1" i="1" dirty="0">
              <a:solidFill>
                <a:schemeClr val="accent6">
                  <a:lumMod val="75000"/>
                </a:schemeClr>
              </a:solidFill>
            </a:endParaRPr>
          </a:p>
          <a:p>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8E006259-677A-F5E9-2917-2FBB9520F0F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54C4389-E601-0AA5-3B48-DBA58AE10C9C}"/>
              </a:ext>
            </a:extLst>
          </p:cNvPr>
          <p:cNvSpPr txBox="1"/>
          <p:nvPr/>
        </p:nvSpPr>
        <p:spPr>
          <a:xfrm>
            <a:off x="97970" y="1563010"/>
            <a:ext cx="10957957" cy="5271315"/>
          </a:xfrm>
          <a:prstGeom prst="rect">
            <a:avLst/>
          </a:prstGeom>
          <a:noFill/>
        </p:spPr>
        <p:txBody>
          <a:bodyPr wrap="square">
            <a:spAutoFit/>
          </a:bodyPr>
          <a:lstStyle/>
          <a:p>
            <a:pPr algn="ctr"/>
            <a:r>
              <a:rPr lang="en-GB" sz="2400" b="1" dirty="0">
                <a:solidFill>
                  <a:schemeClr val="accent4">
                    <a:lumMod val="75000"/>
                  </a:schemeClr>
                </a:solidFill>
              </a:rPr>
              <a:t>Actividad: «La respuesta amable» (Grupo)</a:t>
            </a:r>
            <a:endParaRPr lang="en-GB" sz="2400" dirty="0">
              <a:solidFill>
                <a:schemeClr val="accent4">
                  <a:lumMod val="75000"/>
                </a:schemeClr>
              </a:solidFill>
            </a:endParaRPr>
          </a:p>
          <a:p>
            <a:pPr lvl="1" algn="ctr"/>
            <a:endParaRPr lang="en-GB" sz="2400" b="1" dirty="0"/>
          </a:p>
          <a:p>
            <a:pPr lvl="1" algn="ctr"/>
            <a:r>
              <a:rPr lang="en-GB" sz="2400" b="1" dirty="0"/>
              <a:t>Tarea: </a:t>
            </a:r>
            <a:r>
              <a:rPr lang="en-GB" sz="2400" dirty="0"/>
              <a:t>Sé un ingeniero de la amabilidad</a:t>
            </a:r>
          </a:p>
          <a:p>
            <a:pPr lvl="1" algn="ctr"/>
            <a:endParaRPr lang="en-GB" sz="2400" b="1" dirty="0"/>
          </a:p>
          <a:p>
            <a:pPr lvl="1" algn="ctr"/>
            <a:r>
              <a:rPr lang="en-GB" sz="2400" b="1" dirty="0"/>
              <a:t>Interacción:</a:t>
            </a:r>
            <a:r>
              <a:rPr lang="en-GB" sz="2400" dirty="0"/>
              <a:t> </a:t>
            </a:r>
          </a:p>
          <a:p>
            <a:pPr lvl="1" algn="ctr"/>
            <a:r>
              <a:rPr lang="en-GB" sz="2400" dirty="0"/>
              <a:t>Por parejas, se os entregará una «publicación hiriente». </a:t>
            </a:r>
          </a:p>
          <a:p>
            <a:pPr lvl="1" algn="ctr"/>
            <a:r>
              <a:rPr lang="en-GB" sz="2400" dirty="0"/>
              <a:t>Debéis escribir el mensaje privado más alentador </a:t>
            </a:r>
          </a:p>
          <a:p>
            <a:pPr lvl="1" algn="ctr"/>
            <a:r>
              <a:rPr lang="en-GB" sz="2400" dirty="0"/>
              <a:t>que se os ocurra para la víctima.</a:t>
            </a:r>
          </a:p>
          <a:p>
            <a:pPr algn="ctr"/>
            <a:endParaRPr lang="en-GB" sz="2400" b="1" dirty="0">
              <a:solidFill>
                <a:schemeClr val="accent4">
                  <a:lumMod val="75000"/>
                </a:schemeClr>
              </a:solidFill>
            </a:endParaRPr>
          </a:p>
          <a:p>
            <a:pPr algn="ctr"/>
            <a:endParaRPr lang="en-GB" sz="2400" dirty="0"/>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4607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Módulo 8 (Docentes): </a:t>
            </a:r>
            <a:br>
              <a:rPr lang="en-US" sz="2400" b="0" i="1" dirty="0"/>
            </a:br>
            <a:r>
              <a:rPr lang="en-US" sz="2400" b="0" i="1" dirty="0"/>
              <a:t>Bienestar digital en el aula </a:t>
            </a:r>
            <a:br>
              <a:rPr lang="en-US" sz="2400" b="0" i="1"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400" b="1" dirty="0">
                <a:solidFill>
                  <a:schemeClr val="accent1">
                    <a:lumMod val="75000"/>
                  </a:schemeClr>
                </a:solidFill>
              </a:rPr>
              <a:t>Tema 3: Regulación emocional</a:t>
            </a: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Módulo 8 (Docentes): Bienestar digital en el aula</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 3: Regulación emocional</a:t>
            </a:r>
          </a:p>
          <a:p>
            <a:endParaRPr lang="en-US"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102422" y="1405534"/>
            <a:ext cx="10267705" cy="4347985"/>
          </a:xfrm>
          <a:prstGeom prst="rect">
            <a:avLst/>
          </a:prstGeom>
          <a:noFill/>
        </p:spPr>
        <p:txBody>
          <a:bodyPr wrap="square">
            <a:spAutoFit/>
          </a:bodyPr>
          <a:lstStyle/>
          <a:p>
            <a:pPr lvl="0"/>
            <a:r>
              <a:rPr lang="en-GB" sz="2400" b="1" dirty="0"/>
              <a:t>Cómo gestionar tu «batería digital»</a:t>
            </a:r>
            <a:endParaRPr lang="en-GB" sz="2400" dirty="0"/>
          </a:p>
          <a:p>
            <a:pPr lvl="1" algn="ctr"/>
            <a:endParaRPr lang="en-GB" sz="2400" b="1" dirty="0"/>
          </a:p>
          <a:p>
            <a:pPr lvl="1" algn="ctr"/>
            <a:r>
              <a:rPr lang="en-GB" sz="2400" dirty="0"/>
              <a:t>Cuando la pantalla se vuelve demasiado ruidosa</a:t>
            </a:r>
          </a:p>
          <a:p>
            <a:pPr lvl="1" algn="ctr"/>
            <a:endParaRPr lang="en-GB" sz="2400" dirty="0"/>
          </a:p>
          <a:p>
            <a:pPr lvl="1" algn="ctr"/>
            <a:endParaRPr lang="en-GB" sz="2400" dirty="0"/>
          </a:p>
          <a:p>
            <a:pPr lvl="1" algn="ctr"/>
            <a:r>
              <a:rPr lang="en-GB" sz="2400" dirty="0"/>
              <a:t>Compararte con los demás o ver vidas «perfectas» </a:t>
            </a:r>
          </a:p>
          <a:p>
            <a:pPr lvl="1" algn="ctr"/>
            <a:r>
              <a:rPr lang="en-GB" sz="2400" dirty="0"/>
              <a:t>puede hacerte sentir ansioso o celoso. </a:t>
            </a:r>
          </a:p>
          <a:p>
            <a:pPr lvl="1" algn="ctr"/>
            <a:endParaRPr lang="en-GB" sz="2400" dirty="0"/>
          </a:p>
          <a:p>
            <a:pPr lvl="1" algn="ctr"/>
            <a:r>
              <a:rPr lang="en-GB" sz="2400" dirty="0"/>
              <a:t>¡Está bien sentirse así!</a:t>
            </a:r>
          </a:p>
          <a:p>
            <a:pPr lvl="0"/>
            <a:endParaRPr lang="en-GB" sz="2400" b="1" dirty="0"/>
          </a:p>
          <a:p>
            <a:pPr lvl="0"/>
            <a:endParaRPr lang="en-GB" sz="12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Módulo 8 (Docentes): Bienestar digital en el aula</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 3: Regulación emocional</a:t>
            </a:r>
          </a:p>
          <a:p>
            <a:endParaRPr lang="en-US"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674051" y="5554109"/>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149679" y="1405534"/>
            <a:ext cx="11041330" cy="3724096"/>
          </a:xfrm>
          <a:prstGeom prst="rect">
            <a:avLst/>
          </a:prstGeom>
          <a:noFill/>
        </p:spPr>
        <p:txBody>
          <a:bodyPr wrap="square">
            <a:spAutoFit/>
          </a:bodyPr>
          <a:lstStyle/>
          <a:p>
            <a:pPr lvl="0"/>
            <a:r>
              <a:rPr lang="en-GB" sz="2400" b="1" dirty="0"/>
              <a:t>El reinicio en tres pasos</a:t>
            </a:r>
          </a:p>
          <a:p>
            <a:pPr lvl="0"/>
            <a:endParaRPr lang="en-GB" sz="2400" b="1" dirty="0"/>
          </a:p>
          <a:p>
            <a:pPr lvl="0" algn="ctr"/>
            <a:r>
              <a:rPr lang="en-GB" sz="2400" dirty="0"/>
              <a:t>Mantén el control</a:t>
            </a:r>
          </a:p>
          <a:p>
            <a:pPr lvl="1"/>
            <a:endParaRPr lang="en-GB" sz="2400" dirty="0"/>
          </a:p>
          <a:p>
            <a:pPr marL="800100" lvl="1" indent="-342900">
              <a:buAutoNum type="arabicPeriod"/>
            </a:pPr>
            <a:r>
              <a:rPr lang="en-GB" sz="2400" b="1" dirty="0"/>
              <a:t>Respiraciones profundas: </a:t>
            </a:r>
            <a:r>
              <a:rPr lang="en-GB" sz="2400" dirty="0"/>
              <a:t>Calma tu mente. </a:t>
            </a:r>
          </a:p>
          <a:p>
            <a:pPr marL="800100" lvl="1" indent="-342900">
              <a:buAutoNum type="arabicPeriod"/>
            </a:pPr>
            <a:r>
              <a:rPr lang="en-GB" sz="2400" b="1" dirty="0"/>
              <a:t>Descanso de la pantalla: </a:t>
            </a:r>
            <a:r>
              <a:rPr lang="en-GB" sz="2400" dirty="0"/>
              <a:t>Aléjate durante 5 minutos.</a:t>
            </a:r>
          </a:p>
          <a:p>
            <a:pPr marL="800100" lvl="1" indent="-342900">
              <a:buAutoNum type="arabicPeriod"/>
            </a:pPr>
            <a:r>
              <a:rPr lang="en-GB" sz="2400" b="1" dirty="0"/>
              <a:t>Habla con alguien: </a:t>
            </a:r>
            <a:r>
              <a:rPr lang="en-GB" sz="2400" dirty="0"/>
              <a:t>Cuéntaselo a un amigo.</a:t>
            </a:r>
          </a:p>
          <a:p>
            <a:pPr lvl="0"/>
            <a:endParaRPr lang="en-GB" sz="2400" dirty="0"/>
          </a:p>
          <a:p>
            <a:pPr lvl="1"/>
            <a:endParaRPr lang="en-GB" sz="2000" dirty="0"/>
          </a:p>
          <a:p>
            <a:pPr lvl="0"/>
            <a:endParaRPr lang="en-GB" sz="2400" dirty="0"/>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Módulo 8 (Docentes): Bienestar digital en el aula</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 3: Regulación emocional</a:t>
            </a:r>
          </a:p>
          <a:p>
            <a:endParaRPr lang="en-US"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181097" y="1405534"/>
            <a:ext cx="9856521" cy="3785652"/>
          </a:xfrm>
          <a:prstGeom prst="rect">
            <a:avLst/>
          </a:prstGeom>
          <a:noFill/>
        </p:spPr>
        <p:txBody>
          <a:bodyPr wrap="square">
            <a:spAutoFit/>
          </a:bodyPr>
          <a:lstStyle/>
          <a:p>
            <a:pPr lvl="0"/>
            <a:r>
              <a:rPr lang="en-GB" sz="2400" b="1" dirty="0"/>
              <a:t>Escribe un diario de tu viaje</a:t>
            </a:r>
            <a:endParaRPr lang="en-GB" sz="2400" dirty="0"/>
          </a:p>
          <a:p>
            <a:pPr lvl="1"/>
            <a:endParaRPr lang="en-GB" sz="2400" dirty="0"/>
          </a:p>
          <a:p>
            <a:pPr lvl="1" algn="ctr"/>
            <a:r>
              <a:rPr lang="en-GB" sz="2400" dirty="0"/>
              <a:t>Sé tu mejor amigo</a:t>
            </a:r>
          </a:p>
          <a:p>
            <a:pPr lvl="1" algn="ctr"/>
            <a:endParaRPr lang="en-GB" sz="2400" dirty="0"/>
          </a:p>
          <a:p>
            <a:pPr lvl="1" algn="ctr"/>
            <a:r>
              <a:rPr lang="en-GB" sz="2400" dirty="0"/>
              <a:t>Anotar tus sentimientos te ayuda a entender </a:t>
            </a:r>
            <a:r>
              <a:rPr lang="en-GB" sz="2400" i="1" dirty="0"/>
              <a:t>por qué </a:t>
            </a:r>
            <a:r>
              <a:rPr lang="en-GB" sz="2400" dirty="0"/>
              <a:t>estás molesto. </a:t>
            </a:r>
          </a:p>
          <a:p>
            <a:pPr lvl="1" algn="ctr"/>
            <a:endParaRPr lang="en-GB" sz="2400" dirty="0"/>
          </a:p>
          <a:p>
            <a:pPr lvl="1" algn="ctr"/>
            <a:r>
              <a:rPr lang="en-GB" sz="2400" dirty="0"/>
              <a:t>Nos impide reaccionar de forma impulsiva (desahogarnos).</a:t>
            </a:r>
          </a:p>
          <a:p>
            <a:pPr lvl="0"/>
            <a:endParaRPr lang="en-GB" sz="2400" dirty="0"/>
          </a:p>
          <a:p>
            <a:pPr lvl="0" algn="ctr"/>
            <a:endParaRPr lang="en-GB" sz="2400" dirty="0"/>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Módulo 8 (Docentes): Bienestar digital en el aula</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3: Regulación emocional</a:t>
            </a:r>
          </a:p>
          <a:p>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97970" y="1537854"/>
            <a:ext cx="10453255" cy="3046988"/>
          </a:xfrm>
          <a:prstGeom prst="rect">
            <a:avLst/>
          </a:prstGeom>
          <a:noFill/>
        </p:spPr>
        <p:txBody>
          <a:bodyPr wrap="square">
            <a:spAutoFit/>
          </a:bodyPr>
          <a:lstStyle/>
          <a:p>
            <a:pPr lvl="0" algn="ctr"/>
            <a:r>
              <a:rPr lang="en-GB" sz="2400" b="1" dirty="0">
                <a:solidFill>
                  <a:schemeClr val="accent4">
                    <a:lumMod val="75000"/>
                  </a:schemeClr>
                </a:solidFill>
              </a:rPr>
              <a:t>Actividad: «El reto de la respiración de 2 minutos» (Individual)</a:t>
            </a:r>
            <a:endParaRPr lang="en-GB" sz="2400" dirty="0">
              <a:solidFill>
                <a:schemeClr val="accent4">
                  <a:lumMod val="75000"/>
                </a:schemeClr>
              </a:solidFill>
            </a:endParaRPr>
          </a:p>
          <a:p>
            <a:pPr lvl="1" algn="ctr"/>
            <a:endParaRPr lang="en-GB" sz="2400" b="1" dirty="0"/>
          </a:p>
          <a:p>
            <a:pPr lvl="1" algn="ctr"/>
            <a:r>
              <a:rPr lang="en-GB" sz="2400" b="1" dirty="0"/>
              <a:t>Tarea: </a:t>
            </a:r>
            <a:r>
              <a:rPr lang="en-GB" sz="2400" dirty="0"/>
              <a:t>Encuentra tu «calma interior».</a:t>
            </a:r>
          </a:p>
          <a:p>
            <a:pPr lvl="1" algn="ctr"/>
            <a:endParaRPr lang="en-GB" sz="2400" b="1" dirty="0"/>
          </a:p>
          <a:p>
            <a:pPr lvl="1" algn="ctr"/>
            <a:r>
              <a:rPr lang="en-GB" sz="2400" b="1" dirty="0"/>
              <a:t>Interacción: </a:t>
            </a:r>
            <a:r>
              <a:rPr lang="en-GB" sz="2400" dirty="0"/>
              <a:t>Sigue el logotipo del proyecto en la diapositiva.</a:t>
            </a:r>
          </a:p>
          <a:p>
            <a:pPr lvl="0" algn="ctr"/>
            <a:endParaRPr lang="en-GB" sz="2400" dirty="0">
              <a:solidFill>
                <a:schemeClr val="accent4">
                  <a:lumMod val="75000"/>
                </a:schemeClr>
              </a:solidFill>
            </a:endParaRPr>
          </a:p>
          <a:p>
            <a:pPr lvl="0" algn="ctr"/>
            <a:endParaRPr lang="en-GB" sz="2400" b="1" dirty="0"/>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09E13-0A2C-4A25-DAD6-D92ECD78FDF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299FB69-135D-54F9-D840-0AF031687865}"/>
              </a:ext>
            </a:extLst>
          </p:cNvPr>
          <p:cNvSpPr>
            <a:spLocks noGrp="1"/>
          </p:cNvSpPr>
          <p:nvPr>
            <p:ph type="title"/>
          </p:nvPr>
        </p:nvSpPr>
        <p:spPr/>
        <p:txBody>
          <a:bodyPr lIns="91440"/>
          <a:lstStyle/>
          <a:p>
            <a:r>
              <a:rPr lang="en-US" sz="2400" i="1" dirty="0"/>
              <a:t>Módulo 8 (Docentes): Bienestar digital en el aula</a:t>
            </a:r>
            <a:endParaRPr lang="el-GR" sz="2400" dirty="0"/>
          </a:p>
        </p:txBody>
      </p:sp>
      <p:sp>
        <p:nvSpPr>
          <p:cNvPr id="6" name="Text Placeholder 5">
            <a:extLst>
              <a:ext uri="{FF2B5EF4-FFF2-40B4-BE49-F238E27FC236}">
                <a16:creationId xmlns:a16="http://schemas.microsoft.com/office/drawing/2014/main" id="{3474CD6E-AD40-753C-8A0A-4C057BBB1D09}"/>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3: Regulación emocional</a:t>
            </a:r>
          </a:p>
          <a:p>
            <a:endParaRPr lang="en-CY" i="1" dirty="0"/>
          </a:p>
          <a:p>
            <a:endParaRPr lang="en-CY" i="1" dirty="0"/>
          </a:p>
        </p:txBody>
      </p:sp>
      <p:pic>
        <p:nvPicPr>
          <p:cNvPr id="2" name="Content Placeholder 1">
            <a:extLst>
              <a:ext uri="{FF2B5EF4-FFF2-40B4-BE49-F238E27FC236}">
                <a16:creationId xmlns:a16="http://schemas.microsoft.com/office/drawing/2014/main" id="{EF716242-9A0F-0329-F909-B2B6514136DA}"/>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A8287B8-161F-3697-3630-738BB8C40738}"/>
              </a:ext>
            </a:extLst>
          </p:cNvPr>
          <p:cNvSpPr txBox="1"/>
          <p:nvPr/>
        </p:nvSpPr>
        <p:spPr>
          <a:xfrm>
            <a:off x="748144" y="1769291"/>
            <a:ext cx="10453255" cy="4893647"/>
          </a:xfrm>
          <a:prstGeom prst="rect">
            <a:avLst/>
          </a:prstGeom>
          <a:noFill/>
        </p:spPr>
        <p:txBody>
          <a:bodyPr wrap="square">
            <a:spAutoFit/>
          </a:bodyPr>
          <a:lstStyle/>
          <a:p>
            <a:pPr lvl="0" algn="ctr"/>
            <a:r>
              <a:rPr lang="en-GB" sz="2400" b="1" dirty="0">
                <a:solidFill>
                  <a:schemeClr val="accent4">
                    <a:lumMod val="75000"/>
                  </a:schemeClr>
                </a:solidFill>
              </a:rPr>
              <a:t>Actividad: «Votación de estrategias» </a:t>
            </a:r>
            <a:r>
              <a:rPr lang="en-GB" sz="2400" b="1" dirty="0" smtClean="0">
                <a:solidFill>
                  <a:schemeClr val="accent4">
                    <a:lumMod val="75000"/>
                  </a:schemeClr>
                </a:solidFill>
              </a:rPr>
              <a:t>(</a:t>
            </a:r>
            <a:r>
              <a:rPr lang="en-GB" sz="2400" b="1" dirty="0" err="1" smtClean="0">
                <a:solidFill>
                  <a:schemeClr val="accent4">
                    <a:lumMod val="75000"/>
                  </a:schemeClr>
                </a:solidFill>
              </a:rPr>
              <a:t>Interactiva</a:t>
            </a:r>
            <a:r>
              <a:rPr lang="en-GB" sz="2400" b="1" dirty="0">
                <a:solidFill>
                  <a:schemeClr val="accent4">
                    <a:lumMod val="75000"/>
                  </a:schemeClr>
                </a:solidFill>
              </a:rPr>
              <a:t>)</a:t>
            </a:r>
            <a:endParaRPr lang="en-GB" sz="2400" dirty="0">
              <a:solidFill>
                <a:schemeClr val="accent4">
                  <a:lumMod val="75000"/>
                </a:schemeClr>
              </a:solidFill>
            </a:endParaRPr>
          </a:p>
          <a:p>
            <a:pPr lvl="1"/>
            <a:endParaRPr lang="en-GB" sz="2400" b="1" dirty="0"/>
          </a:p>
          <a:p>
            <a:pPr lvl="1" algn="ctr"/>
            <a:r>
              <a:rPr lang="en-GB" sz="2400" b="1" dirty="0"/>
              <a:t>Tarea: </a:t>
            </a:r>
            <a:r>
              <a:rPr lang="en-GB" sz="2400" dirty="0"/>
              <a:t>¿Cuál es TU estrategia favorita?</a:t>
            </a:r>
          </a:p>
          <a:p>
            <a:pPr lvl="1"/>
            <a:endParaRPr lang="en-GB" sz="2400" b="1" dirty="0"/>
          </a:p>
          <a:p>
            <a:pPr lvl="1"/>
            <a:r>
              <a:rPr lang="en-GB" sz="2400" b="1" dirty="0"/>
              <a:t>Interacción:</a:t>
            </a:r>
            <a:r>
              <a:rPr lang="en-GB" sz="2400" dirty="0"/>
              <a:t> </a:t>
            </a:r>
          </a:p>
          <a:p>
            <a:pPr lvl="1"/>
            <a:r>
              <a:rPr lang="en-GB" sz="2400" dirty="0"/>
              <a:t>Levantad la mano: </a:t>
            </a:r>
          </a:p>
          <a:p>
            <a:pPr marL="800100" lvl="1" indent="-342900">
              <a:buAutoNum type="alphaUcParenR"/>
            </a:pPr>
            <a:r>
              <a:rPr lang="en-GB" sz="2400" i="1" dirty="0" err="1" smtClean="0"/>
              <a:t>Descansar</a:t>
            </a:r>
            <a:endParaRPr lang="en-GB" sz="2400" i="1" dirty="0"/>
          </a:p>
          <a:p>
            <a:pPr marL="800100" lvl="1" indent="-342900">
              <a:buAutoNum type="alphaUcParenR"/>
            </a:pPr>
            <a:r>
              <a:rPr lang="en-GB" sz="2400" i="1" dirty="0"/>
              <a:t>Respiración profunda</a:t>
            </a:r>
          </a:p>
          <a:p>
            <a:pPr marL="800100" lvl="1" indent="-342900">
              <a:buAutoNum type="alphaUcParenR"/>
            </a:pPr>
            <a:r>
              <a:rPr lang="en-GB" sz="2400" i="1" dirty="0"/>
              <a:t>Escribir en un </a:t>
            </a:r>
            <a:r>
              <a:rPr lang="en-GB" sz="2400" i="1" dirty="0" err="1" smtClean="0"/>
              <a:t>diario</a:t>
            </a:r>
            <a:r>
              <a:rPr lang="en-GB" sz="2400" i="1" dirty="0" smtClean="0"/>
              <a:t> </a:t>
            </a:r>
            <a:endParaRPr lang="en-GB" sz="2400" i="1" dirty="0"/>
          </a:p>
          <a:p>
            <a:pPr marL="800100" lvl="1" indent="-342900">
              <a:buAutoNum type="alphaUcParenR"/>
            </a:pPr>
            <a:r>
              <a:rPr lang="en-GB" sz="2400" i="1" dirty="0"/>
              <a:t>Hablar con un </a:t>
            </a:r>
            <a:r>
              <a:rPr lang="en-GB" sz="2400" i="1" dirty="0" err="1" smtClean="0"/>
              <a:t>adulto</a:t>
            </a:r>
            <a:endParaRPr lang="en-GB" sz="2400" dirty="0"/>
          </a:p>
          <a:p>
            <a:pPr lvl="0" algn="ctr"/>
            <a:endParaRPr lang="en-GB" sz="2400" dirty="0">
              <a:solidFill>
                <a:schemeClr val="accent4">
                  <a:lumMod val="75000"/>
                </a:schemeClr>
              </a:solidFill>
            </a:endParaRPr>
          </a:p>
          <a:p>
            <a:pPr lvl="0" algn="ctr"/>
            <a:endParaRPr lang="en-GB" sz="2400" b="1" dirty="0"/>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5796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8 (Docentes)</a:t>
            </a:r>
            <a:r>
              <a:rPr lang="el-GR" sz="2700" b="0" i="1" dirty="0"/>
              <a:t/>
            </a:r>
            <a:br>
              <a:rPr lang="el-GR" sz="2700" b="0" i="1" dirty="0"/>
            </a:br>
            <a:r>
              <a:rPr lang="en-US" sz="2700" b="0" i="1" dirty="0"/>
              <a:t>Bienestar digital en el aula</a:t>
            </a:r>
            <a:br>
              <a:rPr lang="en-US" sz="2700" b="0" i="1" dirty="0"/>
            </a:b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1: Descifrando el ciberacoso</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400" b="0" i="1" dirty="0"/>
              <a:t>Módulo 8 (Docentes): </a:t>
            </a:r>
            <a:br>
              <a:rPr lang="en-US" sz="2400" b="0" i="1" dirty="0"/>
            </a:br>
            <a:r>
              <a:rPr lang="en-US" sz="2400" b="0" i="1" dirty="0"/>
              <a:t>Bienestar digital en el aula</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755739"/>
            <a:ext cx="7391858" cy="1292830"/>
          </a:xfrm>
        </p:spPr>
        <p:txBody>
          <a:bodyPr>
            <a:normAutofit fontScale="92500" lnSpcReduction="1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600" b="1" dirty="0">
                <a:solidFill>
                  <a:schemeClr val="accent1">
                    <a:lumMod val="75000"/>
                  </a:schemeClr>
                </a:solidFill>
              </a:rPr>
              <a:t>Tema 4: Ciudadanía digital</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 4: Ciudadanía digital</a:t>
            </a:r>
          </a:p>
          <a:p>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528449" y="1462685"/>
            <a:ext cx="10428021" cy="4555093"/>
          </a:xfrm>
          <a:prstGeom prst="rect">
            <a:avLst/>
          </a:prstGeom>
          <a:noFill/>
        </p:spPr>
        <p:txBody>
          <a:bodyPr wrap="square">
            <a:spAutoFit/>
          </a:bodyPr>
          <a:lstStyle/>
          <a:p>
            <a:pPr lvl="0"/>
            <a:r>
              <a:rPr lang="en-GB" sz="2400" b="1" dirty="0"/>
              <a:t>Tu identidad digital</a:t>
            </a:r>
          </a:p>
          <a:p>
            <a:pPr lvl="0"/>
            <a:endParaRPr lang="en-GB" sz="2400" b="1" dirty="0"/>
          </a:p>
          <a:p>
            <a:pPr lvl="0" algn="ctr"/>
            <a:r>
              <a:rPr lang="en-GB" sz="2400" dirty="0"/>
              <a:t>Eres lo que publicas</a:t>
            </a:r>
          </a:p>
          <a:p>
            <a:pPr lvl="0" algn="ctr"/>
            <a:endParaRPr lang="en-GB" sz="2400" dirty="0"/>
          </a:p>
          <a:p>
            <a:pPr lvl="0" algn="ctr"/>
            <a:endParaRPr lang="en-GB" sz="2400" dirty="0"/>
          </a:p>
          <a:p>
            <a:pPr lvl="0" algn="ctr"/>
            <a:r>
              <a:rPr lang="en-GB" sz="2400" dirty="0"/>
              <a:t>Ser un buen ciudadano digital significa actuar de forma ética, segura y respetuosa. </a:t>
            </a:r>
          </a:p>
          <a:p>
            <a:pPr lvl="0" algn="ctr"/>
            <a:endParaRPr lang="en-GB" sz="2400" dirty="0"/>
          </a:p>
          <a:p>
            <a:pPr lvl="0" algn="ctr"/>
            <a:r>
              <a:rPr lang="en-GB" sz="2400" dirty="0"/>
              <a:t>Cada clic forma parte de tu reputación.</a:t>
            </a:r>
          </a:p>
          <a:p>
            <a:pPr lvl="0" algn="ctr"/>
            <a:endParaRPr lang="en-GB" sz="2400" dirty="0"/>
          </a:p>
          <a:p>
            <a:pPr lvl="0" algn="ctr"/>
            <a:endParaRPr lang="en-GB" sz="2400" b="1" dirty="0"/>
          </a:p>
          <a:p>
            <a:endParaRPr lang="en-GB" sz="800" dirty="0"/>
          </a:p>
          <a:p>
            <a:r>
              <a:rPr lang="en-GB" dirty="0"/>
              <a:t> </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Tema 4: Ciudadanía digital</a:t>
            </a:r>
          </a:p>
          <a:p>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4" name="TextBox 3">
            <a:extLst>
              <a:ext uri="{FF2B5EF4-FFF2-40B4-BE49-F238E27FC236}">
                <a16:creationId xmlns:a16="http://schemas.microsoft.com/office/drawing/2014/main" id="{22A42640-B229-BDCC-6672-139D30456ADE}"/>
              </a:ext>
            </a:extLst>
          </p:cNvPr>
          <p:cNvSpPr txBox="1"/>
          <p:nvPr/>
        </p:nvSpPr>
        <p:spPr>
          <a:xfrm>
            <a:off x="97970" y="1405534"/>
            <a:ext cx="10781312" cy="4452116"/>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Proteger tu comunidad</a:t>
            </a:r>
          </a:p>
          <a:p>
            <a:pPr marR="0" lvl="0">
              <a:lnSpc>
                <a:spcPct val="107000"/>
              </a:lnSpc>
              <a:spcAft>
                <a:spcPts val="800"/>
              </a:spcAft>
              <a:buSzPts val="1000"/>
              <a:tabLst>
                <a:tab pos="457200" algn="l"/>
              </a:tabLst>
            </a:pP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Crear un espacio seguro en línea</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Respeta la privacidad de los demás.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Piensa de forma crítica (¿Es real esta noticia?).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Incluye a los demás en los chats grupales.</a:t>
            </a:r>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Módulo 8 (Docentes): Bienestar digital en el aula</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Tema 4: Ciudadanía digital</a:t>
            </a:r>
          </a:p>
          <a:p>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5" name="TextBox 4">
            <a:extLst>
              <a:ext uri="{FF2B5EF4-FFF2-40B4-BE49-F238E27FC236}">
                <a16:creationId xmlns:a16="http://schemas.microsoft.com/office/drawing/2014/main" id="{02060E6B-CB4E-BA1F-EB4F-68B7A90F6CE7}"/>
              </a:ext>
            </a:extLst>
          </p:cNvPr>
          <p:cNvSpPr txBox="1"/>
          <p:nvPr/>
        </p:nvSpPr>
        <p:spPr>
          <a:xfrm>
            <a:off x="97970" y="1462685"/>
            <a:ext cx="11799621" cy="3416320"/>
          </a:xfrm>
          <a:prstGeom prst="rect">
            <a:avLst/>
          </a:prstGeom>
          <a:noFill/>
        </p:spPr>
        <p:txBody>
          <a:bodyPr wrap="square">
            <a:spAutoFit/>
          </a:bodyPr>
          <a:lstStyle/>
          <a:p>
            <a:pPr lvl="0"/>
            <a:r>
              <a:rPr lang="en-GB" sz="2400" b="1" dirty="0"/>
              <a:t>Tu futuro</a:t>
            </a:r>
          </a:p>
          <a:p>
            <a:pPr lvl="0"/>
            <a:endParaRPr lang="en-GB" sz="2400" b="1" dirty="0"/>
          </a:p>
          <a:p>
            <a:pPr lvl="0" algn="ctr"/>
            <a:r>
              <a:rPr lang="en-GB" sz="2400" dirty="0"/>
              <a:t>Tu huella importa</a:t>
            </a:r>
          </a:p>
          <a:p>
            <a:pPr lvl="0" algn="ctr"/>
            <a:endParaRPr lang="en-GB" sz="2400" dirty="0"/>
          </a:p>
          <a:p>
            <a:pPr lvl="0" algn="ctr"/>
            <a:r>
              <a:rPr lang="en-GB" sz="2400" dirty="0"/>
              <a:t>Lo que publiques hoy puede afectar a tu colegio, tus amistades y tus futuros trabajos.</a:t>
            </a:r>
          </a:p>
          <a:p>
            <a:pPr lvl="0" algn="ctr"/>
            <a:endParaRPr lang="en-GB" sz="2400" dirty="0"/>
          </a:p>
          <a:p>
            <a:pPr lvl="0" algn="ctr"/>
            <a:r>
              <a:rPr lang="en-GB" sz="2400" dirty="0"/>
              <a:t>¡Publica cosas de las que te sientas orgulloso!</a:t>
            </a:r>
          </a:p>
          <a:p>
            <a:pPr marL="0" marR="0">
              <a:buNone/>
            </a:pPr>
            <a:endParaRPr lang="el-GR" sz="2400" b="1" dirty="0">
              <a:solidFill>
                <a:srgbClr val="080301"/>
              </a:solidFill>
              <a:effectLst/>
              <a:latin typeface="Calibri" panose="020F0502020204030204" pitchFamily="34" charset="0"/>
              <a:ea typeface="Times New Roman" panose="02020603050405020304" pitchFamily="18" charset="0"/>
            </a:endParaRPr>
          </a:p>
          <a:p>
            <a:pPr marL="0" marR="0">
              <a:buNone/>
            </a:pPr>
            <a:endParaRPr lang="en-GB" sz="24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Módulo 8 (Docentes): Bienestar digital en el aula</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Tema 4: Ciudadanía digital</a:t>
            </a:r>
            <a:endParaRPr lang="en-GB" b="1" i="1" dirty="0">
              <a:solidFill>
                <a:srgbClr val="00B0F0"/>
              </a:solidFill>
            </a:endParaRPr>
          </a:p>
          <a:p>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467590" y="1304387"/>
            <a:ext cx="10453255" cy="5302092"/>
          </a:xfrm>
          <a:prstGeom prst="rect">
            <a:avLst/>
          </a:prstGeom>
          <a:noFill/>
        </p:spPr>
        <p:txBody>
          <a:bodyPr wrap="square">
            <a:spAutoFit/>
          </a:bodyPr>
          <a:lstStyle/>
          <a:p>
            <a:pPr lvl="0" algn="ctr"/>
            <a:endParaRPr lang="en-GB" sz="2400" b="1" dirty="0">
              <a:solidFill>
                <a:schemeClr val="accent4">
                  <a:lumMod val="75000"/>
                </a:schemeClr>
              </a:solidFill>
            </a:endParaRPr>
          </a:p>
          <a:p>
            <a:pPr lvl="0" algn="ctr"/>
            <a:r>
              <a:rPr lang="en-GB" sz="2400" b="1" dirty="0">
                <a:solidFill>
                  <a:schemeClr val="accent4">
                    <a:lumMod val="75000"/>
                  </a:schemeClr>
                </a:solidFill>
              </a:rPr>
              <a:t>Actividad: «El código del aula» </a:t>
            </a:r>
            <a:r>
              <a:rPr lang="en-GB" sz="2400" b="1" dirty="0" smtClean="0">
                <a:solidFill>
                  <a:schemeClr val="accent4">
                    <a:lumMod val="75000"/>
                  </a:schemeClr>
                </a:solidFill>
              </a:rPr>
              <a:t>(</a:t>
            </a:r>
            <a:r>
              <a:rPr lang="en-GB" sz="2400" b="1" dirty="0" err="1" smtClean="0">
                <a:solidFill>
                  <a:schemeClr val="accent4">
                    <a:lumMod val="75000"/>
                  </a:schemeClr>
                </a:solidFill>
              </a:rPr>
              <a:t>Interactiva</a:t>
            </a:r>
            <a:r>
              <a:rPr lang="en-GB" sz="2400" b="1" dirty="0">
                <a:solidFill>
                  <a:schemeClr val="accent4">
                    <a:lumMod val="75000"/>
                  </a:schemeClr>
                </a:solidFill>
              </a:rPr>
              <a:t>)</a:t>
            </a:r>
            <a:endParaRPr lang="en-GB" sz="2400" dirty="0">
              <a:solidFill>
                <a:schemeClr val="accent4">
                  <a:lumMod val="75000"/>
                </a:schemeClr>
              </a:solidFill>
            </a:endParaRPr>
          </a:p>
          <a:p>
            <a:pPr lvl="1"/>
            <a:endParaRPr lang="en-GB" sz="2400" b="1" dirty="0"/>
          </a:p>
          <a:p>
            <a:pPr lvl="1" algn="ctr"/>
            <a:r>
              <a:rPr lang="en-GB" sz="2400" b="1" dirty="0"/>
              <a:t>Tarea: </a:t>
            </a:r>
            <a:r>
              <a:rPr lang="en-GB" sz="2400" dirty="0"/>
              <a:t>Diseñar nuestras normas</a:t>
            </a:r>
          </a:p>
          <a:p>
            <a:pPr lvl="1" algn="ctr"/>
            <a:endParaRPr lang="en-GB" sz="2400" b="1" dirty="0"/>
          </a:p>
          <a:p>
            <a:pPr lvl="1" algn="ctr"/>
            <a:r>
              <a:rPr lang="en-GB" sz="2400" b="1" dirty="0"/>
              <a:t>Interacción:</a:t>
            </a:r>
            <a:r>
              <a:rPr lang="en-GB" sz="2400" dirty="0"/>
              <a:t> </a:t>
            </a:r>
          </a:p>
          <a:p>
            <a:pPr lvl="1" algn="ctr"/>
            <a:r>
              <a:rPr lang="en-GB" sz="2400" dirty="0"/>
              <a:t>Haced una lluvia de ideas con 3 reglas para el chat de grupo de vuestra escuela. </a:t>
            </a:r>
          </a:p>
          <a:p>
            <a:pPr lvl="1" algn="ctr"/>
            <a:r>
              <a:rPr lang="en-GB" sz="2400" dirty="0"/>
              <a:t>(Por ejemplo: «No desahogarse en público», «Celebrar los logros de todos»).</a:t>
            </a:r>
          </a:p>
          <a:p>
            <a:pPr lvl="0" algn="ctr"/>
            <a:endParaRPr lang="en-GB" sz="2400" dirty="0">
              <a:solidFill>
                <a:schemeClr val="accent4">
                  <a:lumMod val="75000"/>
                </a:schemeClr>
              </a:solidFill>
            </a:endParaRPr>
          </a:p>
          <a:p>
            <a:pPr lvl="0"/>
            <a:endParaRPr lang="el-GR" sz="2400" b="1" dirty="0"/>
          </a:p>
          <a:p>
            <a:pPr lvl="0"/>
            <a:endParaRPr lang="en-GB" sz="2200" dirty="0"/>
          </a:p>
          <a:p>
            <a:pPr lvl="0"/>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BF2AE-0CDA-98CD-F9C9-32DE5137B6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41EF681-6696-42CF-5F15-ADE38AB2382C}"/>
              </a:ext>
            </a:extLst>
          </p:cNvPr>
          <p:cNvSpPr>
            <a:spLocks noGrp="1"/>
          </p:cNvSpPr>
          <p:nvPr>
            <p:ph type="title"/>
          </p:nvPr>
        </p:nvSpPr>
        <p:spPr/>
        <p:txBody>
          <a:bodyPr lIns="91440"/>
          <a:lstStyle/>
          <a:p>
            <a:r>
              <a:rPr lang="en-US" sz="2400" i="1" dirty="0"/>
              <a:t>Módulo 8 (Docentes): Bienestar digital en el aula</a:t>
            </a:r>
            <a:endParaRPr lang="el-GR" sz="2400" dirty="0"/>
          </a:p>
        </p:txBody>
      </p:sp>
      <p:pic>
        <p:nvPicPr>
          <p:cNvPr id="2" name="Content Placeholder 1">
            <a:extLst>
              <a:ext uri="{FF2B5EF4-FFF2-40B4-BE49-F238E27FC236}">
                <a16:creationId xmlns:a16="http://schemas.microsoft.com/office/drawing/2014/main" id="{04556973-67E5-21FA-11B6-56890182BE68}"/>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79297A61-C2A5-247E-5BE5-F8CA51F16886}"/>
              </a:ext>
            </a:extLst>
          </p:cNvPr>
          <p:cNvSpPr txBox="1"/>
          <p:nvPr/>
        </p:nvSpPr>
        <p:spPr>
          <a:xfrm>
            <a:off x="467590" y="1304387"/>
            <a:ext cx="10453255" cy="4963538"/>
          </a:xfrm>
          <a:prstGeom prst="rect">
            <a:avLst/>
          </a:prstGeom>
          <a:noFill/>
        </p:spPr>
        <p:txBody>
          <a:bodyPr wrap="square">
            <a:spAutoFit/>
          </a:bodyPr>
          <a:lstStyle/>
          <a:p>
            <a:pPr lvl="0" algn="ctr"/>
            <a:endParaRPr lang="en-GB" sz="2400" b="1" dirty="0">
              <a:solidFill>
                <a:schemeClr val="accent4">
                  <a:lumMod val="75000"/>
                </a:schemeClr>
              </a:solidFill>
            </a:endParaRPr>
          </a:p>
          <a:p>
            <a:pPr lvl="0" algn="ctr"/>
            <a:r>
              <a:rPr lang="en-GB" sz="2400" b="1" dirty="0">
                <a:solidFill>
                  <a:schemeClr val="accent4">
                    <a:lumMod val="75000"/>
                  </a:schemeClr>
                </a:solidFill>
              </a:rPr>
              <a:t>Actividad: «Tu compromiso personal» (Individual)</a:t>
            </a:r>
          </a:p>
          <a:p>
            <a:pPr lvl="0" algn="ctr"/>
            <a:endParaRPr lang="en-GB" sz="2400" dirty="0"/>
          </a:p>
          <a:p>
            <a:pPr lvl="1" algn="ctr"/>
            <a:r>
              <a:rPr lang="en-GB" sz="2400" b="1" dirty="0"/>
              <a:t>Tarea: </a:t>
            </a:r>
            <a:r>
              <a:rPr lang="en-GB" sz="2400" dirty="0"/>
              <a:t>Hazlo oficial</a:t>
            </a:r>
          </a:p>
          <a:p>
            <a:pPr lvl="1" algn="ctr"/>
            <a:endParaRPr lang="en-GB" sz="2400" b="1" dirty="0"/>
          </a:p>
          <a:p>
            <a:pPr lvl="1" algn="ctr"/>
            <a:r>
              <a:rPr lang="en-GB" sz="2400" b="1" dirty="0"/>
              <a:t>Interacción:</a:t>
            </a:r>
            <a:r>
              <a:rPr lang="en-GB" sz="2400" dirty="0"/>
              <a:t> </a:t>
            </a:r>
          </a:p>
          <a:p>
            <a:pPr lvl="1" algn="ctr"/>
            <a:r>
              <a:rPr lang="en-GB" sz="2400" dirty="0"/>
              <a:t>Escribe entre 3 y 5 compromisos personales </a:t>
            </a:r>
          </a:p>
          <a:p>
            <a:pPr lvl="1" algn="ctr"/>
            <a:r>
              <a:rPr lang="en-GB" sz="2400" dirty="0"/>
              <a:t>(por ejemplo, «Yo…») </a:t>
            </a:r>
          </a:p>
          <a:p>
            <a:pPr lvl="1" algn="ctr"/>
            <a:r>
              <a:rPr lang="en-GB" sz="2400" dirty="0"/>
              <a:t>en una «tarjeta de compromiso» para llevarte a casa.</a:t>
            </a:r>
          </a:p>
          <a:p>
            <a:pPr lvl="0" algn="ctr"/>
            <a:endParaRPr lang="en-GB" sz="2400" dirty="0">
              <a:solidFill>
                <a:schemeClr val="accent4">
                  <a:lumMod val="75000"/>
                </a:schemeClr>
              </a:solidFill>
            </a:endParaRPr>
          </a:p>
          <a:p>
            <a:pPr lvl="0" algn="ctr"/>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3B40B788-25A1-2DEA-880E-D495D5BCC5B4}"/>
              </a:ext>
            </a:extLst>
          </p:cNvPr>
          <p:cNvSpPr>
            <a:spLocks noGrp="1"/>
          </p:cNvSpPr>
          <p:nvPr>
            <p:ph type="body" sz="quarter" idx="10"/>
          </p:nvPr>
        </p:nvSpPr>
        <p:spPr/>
        <p:txBody>
          <a:bodyPr/>
          <a:lstStyle/>
          <a:p>
            <a:r>
              <a:rPr lang="en-US" b="1" i="1" dirty="0">
                <a:solidFill>
                  <a:schemeClr val="accent1">
                    <a:lumMod val="75000"/>
                  </a:schemeClr>
                </a:solidFill>
              </a:rPr>
              <a:t>Tema 4: Ciudadanía digital</a:t>
            </a:r>
          </a:p>
        </p:txBody>
      </p:sp>
    </p:spTree>
    <p:extLst>
      <p:ext uri="{BB962C8B-B14F-4D97-AF65-F5344CB8AC3E}">
        <p14:creationId xmlns:p14="http://schemas.microsoft.com/office/powerpoint/2010/main" val="99785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Fin del módulo 8 (docentes): </a:t>
            </a:r>
            <a:br>
              <a:rPr lang="en-US" b="0" i="1" dirty="0"/>
            </a:br>
            <a:r>
              <a:rPr lang="en-US" b="0" i="1" dirty="0"/>
              <a:t>Bienestar digital en el aula</a:t>
            </a: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Tema 1: Descifrando el ciberacoso</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4809650"/>
          </a:xfrm>
          <a:prstGeom prst="rect">
            <a:avLst/>
          </a:prstGeom>
          <a:noFill/>
        </p:spPr>
        <p:txBody>
          <a:bodyPr wrap="square">
            <a:spAutoFit/>
          </a:bodyPr>
          <a:lstStyle/>
          <a:p>
            <a:pPr lvl="0"/>
            <a:r>
              <a:rPr lang="en-GB" sz="2400" b="1" dirty="0"/>
              <a:t>¿Qué es el ciberacoso?</a:t>
            </a:r>
          </a:p>
          <a:p>
            <a:pPr lvl="0"/>
            <a:endParaRPr lang="en-GB" sz="2400" dirty="0"/>
          </a:p>
          <a:p>
            <a:pPr lvl="1" algn="ctr"/>
            <a:r>
              <a:rPr lang="en-GB" sz="2400" dirty="0"/>
              <a:t>Convertirse en un detective digital</a:t>
            </a:r>
          </a:p>
          <a:p>
            <a:pPr lvl="1"/>
            <a:endParaRPr lang="en-GB" sz="2400" dirty="0"/>
          </a:p>
          <a:p>
            <a:pPr lvl="1"/>
            <a:endParaRPr lang="en-GB" sz="2400" dirty="0"/>
          </a:p>
          <a:p>
            <a:pPr lvl="1" algn="ctr"/>
            <a:r>
              <a:rPr lang="en-GB" sz="2400" dirty="0"/>
              <a:t>Es un daño repetido e intencionado que se produce a través de las pantallas. </a:t>
            </a:r>
          </a:p>
          <a:p>
            <a:pPr lvl="1" algn="ctr"/>
            <a:endParaRPr lang="en-GB" sz="2400" dirty="0"/>
          </a:p>
          <a:p>
            <a:pPr lvl="1" algn="ctr"/>
            <a:r>
              <a:rPr lang="en-GB" sz="2400" dirty="0"/>
              <a:t>Puede ocurrir en cualquier lugar y en cualquier momento.</a:t>
            </a:r>
          </a:p>
          <a:p>
            <a:pPr lvl="1" algn="ctr"/>
            <a:endParaRPr lang="en-GB" sz="2400" b="1" dirty="0"/>
          </a:p>
          <a:p>
            <a:pPr lvl="1" algn="ctr"/>
            <a:r>
              <a:rPr lang="en-GB" sz="2400" b="1" dirty="0"/>
              <a:t>Puntos clave: </a:t>
            </a:r>
            <a:r>
              <a:rPr lang="en-GB" sz="2400" dirty="0"/>
              <a:t>difundir </a:t>
            </a:r>
            <a:r>
              <a:rPr lang="en-GB" sz="2400" dirty="0" err="1"/>
              <a:t>rumores</a:t>
            </a:r>
            <a:r>
              <a:rPr lang="en-GB" sz="2400" dirty="0"/>
              <a:t>, enviar mensajes directos maliciosos o compartir fotos privadas.</a:t>
            </a:r>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Tema 1: Descifrando el ciberacoso</a:t>
            </a:r>
          </a:p>
          <a:p>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4" name="TextBox 3">
            <a:extLst>
              <a:ext uri="{FF2B5EF4-FFF2-40B4-BE49-F238E27FC236}">
                <a16:creationId xmlns:a16="http://schemas.microsoft.com/office/drawing/2014/main" id="{5E62CBBD-8353-291A-AD37-8B1B31C191C9}"/>
              </a:ext>
            </a:extLst>
          </p:cNvPr>
          <p:cNvSpPr txBox="1"/>
          <p:nvPr/>
        </p:nvSpPr>
        <p:spPr>
          <a:xfrm>
            <a:off x="97969" y="1405534"/>
            <a:ext cx="9763233" cy="3456587"/>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Las diferentes caras del daño en línea</a:t>
            </a:r>
            <a:endParaRPr lang="en-GB" sz="2400" b="1"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Aft>
                <a:spcPts val="800"/>
              </a:spcAft>
              <a:buSzPts val="1000"/>
              <a:tabLst>
                <a:tab pos="457200" algn="l"/>
              </a:tabLst>
            </a:pPr>
            <a:endPar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Cómo detectar las señales</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Insultos: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«peleas en línea» acaloradas.</a:t>
            </a: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Exclusión: </a:t>
            </a:r>
            <a:r>
              <a:rPr lang="en-GB" sz="2400" dirty="0" err="1">
                <a:solidFill>
                  <a:srgbClr val="080301"/>
                </a:solidFill>
                <a:latin typeface="Calibri" panose="020F0502020204030204" pitchFamily="34" charset="0"/>
                <a:ea typeface="Calibri" panose="020F0502020204030204" pitchFamily="34" charset="0"/>
                <a:cs typeface="Times New Roman" panose="02020603050405020304" pitchFamily="18" charset="0"/>
              </a:rPr>
              <a:t>d</a:t>
            </a:r>
            <a:r>
              <a:rPr lang="en-GB" sz="2400" dirty="0" err="1" smtClean="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ejar</a:t>
            </a:r>
            <a:r>
              <a:rPr lang="en-GB" sz="2400" dirty="0" smtClean="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a alguien fuera del chat grupal a propósito.</a:t>
            </a: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Revelación: </a:t>
            </a:r>
            <a:r>
              <a:rPr lang="en-GB" sz="2400" dirty="0" err="1">
                <a:solidFill>
                  <a:srgbClr val="080301"/>
                </a:solidFill>
                <a:latin typeface="Calibri" panose="020F0502020204030204" pitchFamily="34" charset="0"/>
                <a:ea typeface="Calibri" panose="020F0502020204030204" pitchFamily="34" charset="0"/>
                <a:cs typeface="Times New Roman" panose="02020603050405020304" pitchFamily="18" charset="0"/>
              </a:rPr>
              <a:t>c</a:t>
            </a:r>
            <a:r>
              <a:rPr lang="en-GB" sz="2400" dirty="0" err="1" smtClean="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ompartir</a:t>
            </a:r>
            <a:r>
              <a:rPr lang="en-GB" sz="2400" dirty="0" smtClean="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los secretos o dibujos privados de alguien.</a:t>
            </a: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Tema 1: Descifrando el ciberacoso</a:t>
            </a: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97970" y="1469837"/>
            <a:ext cx="10001995" cy="3295389"/>
          </a:xfrm>
          <a:prstGeom prst="rect">
            <a:avLst/>
          </a:prstGeom>
          <a:noFill/>
        </p:spPr>
        <p:txBody>
          <a:bodyPr wrap="square">
            <a:spAutoFit/>
          </a:bodyPr>
          <a:lstStyle/>
          <a:p>
            <a:pPr lvl="0"/>
            <a:r>
              <a:rPr lang="en-GB" sz="2400" b="1" dirty="0"/>
              <a:t>Por qué es importante: por qué duele más en Internet</a:t>
            </a:r>
            <a:endParaRPr lang="en-GB" sz="2400" dirty="0"/>
          </a:p>
          <a:p>
            <a:pPr lvl="1"/>
            <a:endParaRPr lang="en-GB" sz="2400" dirty="0"/>
          </a:p>
          <a:p>
            <a:pPr lvl="1" algn="ctr"/>
            <a:r>
              <a:rPr lang="en-GB" sz="2400" dirty="0"/>
              <a:t>El corazón «fuera de línea»</a:t>
            </a:r>
          </a:p>
          <a:p>
            <a:pPr lvl="1"/>
            <a:endParaRPr lang="en-GB" sz="2400" dirty="0"/>
          </a:p>
          <a:p>
            <a:pPr lvl="1" algn="ctr"/>
            <a:r>
              <a:rPr lang="en-GB" sz="2400" dirty="0"/>
              <a:t>Las palabras en línea dejan «huellas digitales» que permanecen para siempre. </a:t>
            </a:r>
          </a:p>
          <a:p>
            <a:pPr lvl="1" algn="ctr"/>
            <a:endParaRPr lang="en-GB" sz="2400" dirty="0"/>
          </a:p>
          <a:p>
            <a:pPr lvl="1" algn="ctr"/>
            <a:r>
              <a:rPr lang="en-GB" sz="2400" dirty="0"/>
              <a:t>Pueden hacer que las personas se sientan solas, ansiosas </a:t>
            </a:r>
          </a:p>
          <a:p>
            <a:pPr lvl="1" algn="ctr"/>
            <a:r>
              <a:rPr lang="en-GB" sz="2400" dirty="0"/>
              <a:t>o tristes incluso cuando el teléfono está apagado.</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Tema 1: Descifrando el ciberacoso</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6673815"/>
          </a:xfrm>
          <a:prstGeom prst="rect">
            <a:avLst/>
          </a:prstGeom>
          <a:noFill/>
        </p:spPr>
        <p:txBody>
          <a:bodyPr wrap="square">
            <a:spAutoFit/>
          </a:bodyPr>
          <a:lstStyle/>
          <a:p>
            <a:pPr algn="ctr"/>
            <a:r>
              <a:rPr lang="en-GB" sz="2400" b="1" dirty="0">
                <a:solidFill>
                  <a:schemeClr val="accent4">
                    <a:lumMod val="75000"/>
                  </a:schemeClr>
                </a:solidFill>
              </a:rPr>
              <a:t>Actividad: «Tú eres el juez» (interactiva)</a:t>
            </a:r>
            <a:endParaRPr lang="el-GR" sz="2400" b="1" dirty="0">
              <a:solidFill>
                <a:schemeClr val="accent4">
                  <a:lumMod val="75000"/>
                </a:schemeClr>
              </a:solidFill>
            </a:endParaRPr>
          </a:p>
          <a:p>
            <a:pPr algn="ctr"/>
            <a:endParaRPr lang="en-GB" dirty="0"/>
          </a:p>
          <a:p>
            <a:pPr lvl="1" algn="ctr"/>
            <a:r>
              <a:rPr lang="en-GB" sz="2400" b="1" dirty="0"/>
              <a:t>Tarea: </a:t>
            </a:r>
            <a:r>
              <a:rPr lang="en-GB" sz="2400" dirty="0"/>
              <a:t>¡Empareja la acción con el nombre!</a:t>
            </a:r>
            <a:endParaRPr lang="el-GR" sz="2400" dirty="0"/>
          </a:p>
          <a:p>
            <a:pPr lvl="1" algn="ctr"/>
            <a:endParaRPr lang="en-GB" sz="2400" dirty="0"/>
          </a:p>
          <a:p>
            <a:pPr lvl="1" algn="ctr"/>
            <a:r>
              <a:rPr lang="en-GB" sz="2400" b="1" dirty="0"/>
              <a:t>Interacción:</a:t>
            </a:r>
            <a:r>
              <a:rPr lang="en-GB" sz="2400" dirty="0"/>
              <a:t> </a:t>
            </a:r>
            <a:endParaRPr lang="el-GR" sz="2400" dirty="0"/>
          </a:p>
          <a:p>
            <a:pPr lvl="1" algn="ctr"/>
            <a:r>
              <a:rPr lang="en-GB" sz="2400" dirty="0"/>
              <a:t>Escenario 1 </a:t>
            </a:r>
            <a:endParaRPr lang="el-GR" sz="2400" dirty="0"/>
          </a:p>
          <a:p>
            <a:pPr lvl="1" algn="ctr"/>
            <a:r>
              <a:rPr lang="en-US" sz="2400" dirty="0"/>
              <a:t>«Alguien envía por error una foto divertida a la persona equivocada»</a:t>
            </a:r>
          </a:p>
          <a:p>
            <a:pPr lvl="1" algn="ctr"/>
            <a:endParaRPr lang="en-GB" sz="2400" dirty="0"/>
          </a:p>
          <a:p>
            <a:pPr lvl="1" algn="ctr"/>
            <a:r>
              <a:rPr lang="en-GB" sz="2400" dirty="0"/>
              <a:t>Situación 2</a:t>
            </a:r>
          </a:p>
          <a:p>
            <a:pPr lvl="1" algn="ctr"/>
            <a:r>
              <a:rPr lang="en-GB" sz="2400" dirty="0"/>
              <a:t>«Tres personas le envían mensajes desagradables a </a:t>
            </a:r>
            <a:r>
              <a:rPr lang="en-GB" sz="2400" dirty="0" smtClean="0"/>
              <a:t>Sara </a:t>
            </a:r>
            <a:r>
              <a:rPr lang="en-GB" sz="2400" dirty="0"/>
              <a:t>todos los días sobre su pelo»</a:t>
            </a:r>
            <a:endParaRPr lang="el-GR" sz="2400" dirty="0"/>
          </a:p>
          <a:p>
            <a:pPr lvl="1" algn="ctr"/>
            <a:endParaRPr lang="en-GB" sz="2400" dirty="0"/>
          </a:p>
          <a:p>
            <a:pPr lvl="1" algn="ctr"/>
            <a:r>
              <a:rPr lang="en-GB" sz="2400" dirty="0"/>
              <a:t>Indica si se trata de </a:t>
            </a:r>
            <a:r>
              <a:rPr lang="en-GB" sz="2400" i="1" dirty="0"/>
              <a:t>denigración, acoso </a:t>
            </a:r>
            <a:r>
              <a:rPr lang="en-GB" sz="2400" dirty="0"/>
              <a:t>o </a:t>
            </a:r>
            <a:r>
              <a:rPr lang="en-GB" sz="2400" i="1" dirty="0"/>
              <a:t>exclusión</a:t>
            </a:r>
            <a:r>
              <a:rPr lang="en-GB" sz="2400" dirty="0"/>
              <a:t>.</a:t>
            </a:r>
          </a:p>
          <a:p>
            <a:pPr lvl="1" algn="ctr"/>
            <a:r>
              <a:rPr lang="en-GB" sz="2400" dirty="0"/>
              <a:t>¿Por qué es más grave el segundo escenario?</a:t>
            </a:r>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1">
                    <a:lumMod val="75000"/>
                  </a:schemeClr>
                </a:solidFill>
              </a:rPr>
              <a:t>Tema 1: Descifrando el ciberacoso</a:t>
            </a:r>
          </a:p>
          <a:p>
            <a:endParaRPr lang="en-CY" i="1"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253833" y="1708483"/>
            <a:ext cx="10957957" cy="4163319"/>
          </a:xfrm>
          <a:prstGeom prst="rect">
            <a:avLst/>
          </a:prstGeom>
          <a:noFill/>
        </p:spPr>
        <p:txBody>
          <a:bodyPr wrap="square">
            <a:spAutoFit/>
          </a:bodyPr>
          <a:lstStyle/>
          <a:p>
            <a:pPr algn="ctr"/>
            <a:r>
              <a:rPr lang="en-GB" sz="2400" b="1" dirty="0">
                <a:solidFill>
                  <a:schemeClr val="accent4">
                    <a:lumMod val="75000"/>
                  </a:schemeClr>
                </a:solidFill>
              </a:rPr>
              <a:t>Actividad: «Tus palabras, tu peso» (Grupo)</a:t>
            </a:r>
            <a:endParaRPr lang="en-GB" sz="2400" dirty="0">
              <a:solidFill>
                <a:schemeClr val="accent4">
                  <a:lumMod val="75000"/>
                </a:schemeClr>
              </a:solidFill>
            </a:endParaRPr>
          </a:p>
          <a:p>
            <a:pPr lvl="1" algn="ctr"/>
            <a:endParaRPr lang="en-GB" sz="2400" b="1" dirty="0"/>
          </a:p>
          <a:p>
            <a:pPr lvl="1" algn="ctr"/>
            <a:r>
              <a:rPr lang="en-GB" sz="2400" b="1" dirty="0"/>
              <a:t>Tarea:</a:t>
            </a:r>
            <a:r>
              <a:rPr lang="en-GB" sz="2400" dirty="0"/>
              <a:t> </a:t>
            </a:r>
          </a:p>
          <a:p>
            <a:pPr lvl="1" algn="ctr"/>
            <a:r>
              <a:rPr lang="en-GB" sz="2400" dirty="0"/>
              <a:t>Si un comentario cruel fuera un peso físico, ¿cuánto pesaría?</a:t>
            </a:r>
          </a:p>
          <a:p>
            <a:pPr lvl="1" algn="ctr"/>
            <a:endParaRPr lang="en-GB" sz="2400" b="1" dirty="0"/>
          </a:p>
          <a:p>
            <a:pPr lvl="1" algn="ctr"/>
            <a:r>
              <a:rPr lang="en-GB" sz="2400" b="1" dirty="0"/>
              <a:t>Interacción:</a:t>
            </a:r>
          </a:p>
          <a:p>
            <a:pPr lvl="1" algn="ctr"/>
            <a:r>
              <a:rPr lang="en-GB" sz="2400" dirty="0"/>
              <a:t>Escribe una palabra que exprese un sentimiento en una nota adhesiva</a:t>
            </a:r>
          </a:p>
          <a:p>
            <a:pPr lvl="1" algn="ctr"/>
            <a:r>
              <a:rPr lang="en-GB" sz="2400" dirty="0"/>
              <a:t>y pégala en la pizarra para construir una «Montaña de sentimientos».</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400" b="0" i="1" dirty="0"/>
              <a:t>Módulo 8 (Docentes): </a:t>
            </a:r>
            <a:br>
              <a:rPr lang="en-US" sz="2400" b="0" i="1" dirty="0"/>
            </a:br>
            <a:r>
              <a:rPr lang="en-US" sz="2400" b="0" i="1" dirty="0"/>
              <a:t>Bienestar digital en el aula</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2: El poder de la empatía</a:t>
            </a:r>
            <a:endParaRPr lang="en-GB"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Módulo 8 (Docentes): El bienestar digital en el aula</a:t>
            </a:r>
            <a:endParaRPr lang="el-GR" sz="2400"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2: El poder de la empatía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lvl="0" algn="ctr"/>
            <a:r>
              <a:rPr lang="en-GB" sz="2400" b="1" dirty="0"/>
              <a:t>¿Qué es la ciberempatía?</a:t>
            </a:r>
          </a:p>
          <a:p>
            <a:pPr lvl="0" algn="ctr"/>
            <a:endParaRPr lang="en-GB" sz="2400" dirty="0"/>
          </a:p>
          <a:p>
            <a:pPr lvl="1" algn="ctr"/>
            <a:r>
              <a:rPr lang="en-GB" sz="2400" dirty="0"/>
              <a:t>Ponerse las gafas virtuales de otra persona</a:t>
            </a:r>
          </a:p>
          <a:p>
            <a:pPr lvl="1" algn="ctr"/>
            <a:endParaRPr lang="en-GB" sz="2400" dirty="0"/>
          </a:p>
          <a:p>
            <a:pPr lvl="1" algn="ctr"/>
            <a:r>
              <a:rPr lang="en-GB" sz="2400" dirty="0"/>
              <a:t>La empatía es comprender y compartir lo que siente otra persona. </a:t>
            </a:r>
          </a:p>
          <a:p>
            <a:pPr lvl="1" algn="ctr"/>
            <a:endParaRPr lang="en-GB" sz="2400" dirty="0"/>
          </a:p>
          <a:p>
            <a:pPr lvl="1" algn="ctr"/>
            <a:r>
              <a:rPr lang="en-GB" sz="2400" dirty="0"/>
              <a:t>En Internet, perdemos las expresiones faciales y el tono de voz, </a:t>
            </a:r>
          </a:p>
          <a:p>
            <a:pPr lvl="1" algn="ctr"/>
            <a:r>
              <a:rPr lang="en-GB" sz="2400" dirty="0"/>
              <a:t>¡así que tenemos que esforzarnos más para ser amables!</a:t>
            </a:r>
          </a:p>
          <a:p>
            <a:pPr lvl="0"/>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4032</TotalTime>
  <Words>2465</Words>
  <Application>Microsoft Office PowerPoint</Application>
  <PresentationFormat>Panorámica</PresentationFormat>
  <Paragraphs>322</Paragraphs>
  <Slides>26</Slides>
  <Notes>21</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26</vt:i4>
      </vt:variant>
    </vt:vector>
  </HeadingPairs>
  <TitlesOfParts>
    <vt:vector size="36" baseType="lpstr">
      <vt:lpstr>Arial</vt:lpstr>
      <vt:lpstr>Calibri</vt:lpstr>
      <vt:lpstr>Open Sans</vt:lpstr>
      <vt:lpstr>Open Sans Light</vt:lpstr>
      <vt:lpstr>Roboto Slab Black</vt:lpstr>
      <vt:lpstr>Roboto Slab Medium</vt:lpstr>
      <vt:lpstr>Times New Roman</vt:lpstr>
      <vt:lpstr>Wingdings</vt:lpstr>
      <vt:lpstr>CARDET Course template</vt:lpstr>
      <vt:lpstr>CARDET Course template - Cover page</vt:lpstr>
      <vt:lpstr>WP3 – Material didáctico para docentes </vt:lpstr>
      <vt:lpstr> Módulo 8 (Docentes) Bienestar digital en el aula      </vt:lpstr>
      <vt:lpstr>Módulo 8 (Docentes): El bienestar digital en el aula</vt:lpstr>
      <vt:lpstr>Módulo 8 (Docentes): El bienestar digital en el aula</vt:lpstr>
      <vt:lpstr>Módulo 8 (Docentes): El bienestar digital en el aula</vt:lpstr>
      <vt:lpstr>Módulo 8 (Docentes): El bienestar digital en el aula</vt:lpstr>
      <vt:lpstr>Módulo 8 (Docentes): El bienestar digital en el aula</vt:lpstr>
      <vt:lpstr>Módulo 8 (Docentes):  Bienestar digital en el aula    </vt:lpstr>
      <vt:lpstr>Módulo 8 (Docentes): El bienestar digital en el aula</vt:lpstr>
      <vt:lpstr>Módulo 8 (Docentes): El bienestar digital en el aula</vt:lpstr>
      <vt:lpstr>Módulo 8 (Docentes): El bienestar digital en el aula</vt:lpstr>
      <vt:lpstr>Módulo 8 (Docentes): El bienestar digital en el aula</vt:lpstr>
      <vt:lpstr>Módulo 8 (Docentes): El bienestar digital en el aula</vt:lpstr>
      <vt:lpstr>Módulo 8 (Docentes):  Bienestar digital en el aula      </vt:lpstr>
      <vt:lpstr>Módulo 8 (Docentes): Bienestar digital en el aula</vt:lpstr>
      <vt:lpstr>Módulo 8 (Docentes): Bienestar digital en el aula</vt:lpstr>
      <vt:lpstr>Módulo 8 (Docentes): Bienestar digital en el aula</vt:lpstr>
      <vt:lpstr>Módulo 8 (Docentes): Bienestar digital en el aula</vt:lpstr>
      <vt:lpstr>Módulo 8 (Docentes): Bienestar digital en el aula</vt:lpstr>
      <vt:lpstr>Módulo 8 (Docentes):  Bienestar digital en el aula    </vt:lpstr>
      <vt:lpstr>Módulo 8 (Docentes): El bienestar digital en el aula</vt:lpstr>
      <vt:lpstr>Módulo 8 (Docentes): El bienestar digital en el aula</vt:lpstr>
      <vt:lpstr>Módulo 8 (Docentes): Bienestar digital en el aula</vt:lpstr>
      <vt:lpstr>Módulo 8 (Docentes): Bienestar digital en el aula</vt:lpstr>
      <vt:lpstr>Módulo 8 (Docentes): Bienestar digital en el aula</vt:lpstr>
      <vt:lpstr>Fin del módulo 8 (docentes):  Bienestar digital en el aula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docId:25EF2081F7B5226E416DCD428A7D0AD1</cp:keywords>
  <cp:lastModifiedBy>Fernando</cp:lastModifiedBy>
  <cp:revision>201</cp:revision>
  <cp:lastPrinted>2018-07-25T11:23:29Z</cp:lastPrinted>
  <dcterms:created xsi:type="dcterms:W3CDTF">2014-07-11T09:12:14Z</dcterms:created>
  <dcterms:modified xsi:type="dcterms:W3CDTF">2026-05-13T06:20:45Z</dcterms:modified>
</cp:coreProperties>
</file>